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66" r:id="rId5"/>
    <p:sldId id="260" r:id="rId6"/>
    <p:sldId id="268" r:id="rId7"/>
    <p:sldId id="269" r:id="rId8"/>
    <p:sldId id="270" r:id="rId9"/>
    <p:sldId id="271" r:id="rId10"/>
    <p:sldId id="272" r:id="rId11"/>
    <p:sldId id="273" r:id="rId12"/>
    <p:sldId id="274" r:id="rId13"/>
    <p:sldId id="275" r:id="rId14"/>
    <p:sldId id="276" r:id="rId15"/>
    <p:sldId id="263" r:id="rId16"/>
    <p:sldId id="262" r:id="rId17"/>
    <p:sldId id="267" r:id="rId18"/>
    <p:sldId id="264"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2EA13-1BED-4A80-94FA-28F8F419342B}" type="datetimeFigureOut">
              <a:rPr lang="en-CA" smtClean="0"/>
              <a:t>2013-10-09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FFDE0-6760-44D4-A4C3-F87648B5FEB6}" type="slidenum">
              <a:rPr lang="en-CA" smtClean="0"/>
              <a:t>‹#›</a:t>
            </a:fld>
            <a:endParaRPr lang="en-CA"/>
          </a:p>
        </p:txBody>
      </p:sp>
    </p:spTree>
    <p:extLst>
      <p:ext uri="{BB962C8B-B14F-4D97-AF65-F5344CB8AC3E}">
        <p14:creationId xmlns:p14="http://schemas.microsoft.com/office/powerpoint/2010/main" val="368870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10FFDE0-6760-44D4-A4C3-F87648B5FEB6}" type="slidenum">
              <a:rPr lang="en-CA" smtClean="0"/>
              <a:t>10</a:t>
            </a:fld>
            <a:endParaRPr lang="en-CA"/>
          </a:p>
        </p:txBody>
      </p:sp>
    </p:spTree>
    <p:extLst>
      <p:ext uri="{BB962C8B-B14F-4D97-AF65-F5344CB8AC3E}">
        <p14:creationId xmlns:p14="http://schemas.microsoft.com/office/powerpoint/2010/main" val="3616569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10/8/2013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10/8/2013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3" y="425003"/>
            <a:ext cx="8791575" cy="2801625"/>
          </a:xfrm>
        </p:spPr>
        <p:txBody>
          <a:bodyPr>
            <a:noAutofit/>
          </a:bodyPr>
          <a:lstStyle/>
          <a:p>
            <a:r>
              <a:rPr lang="en-CA" sz="6600" dirty="0" smtClean="0"/>
              <a:t>Understanding teaching through Dialogical inquiry </a:t>
            </a:r>
            <a:endParaRPr lang="en-CA" sz="6600" dirty="0"/>
          </a:p>
        </p:txBody>
      </p:sp>
      <p:sp>
        <p:nvSpPr>
          <p:cNvPr id="3" name="Subtitle 2"/>
          <p:cNvSpPr>
            <a:spLocks noGrp="1"/>
          </p:cNvSpPr>
          <p:nvPr>
            <p:ph type="subTitle" idx="1"/>
          </p:nvPr>
        </p:nvSpPr>
        <p:spPr>
          <a:xfrm>
            <a:off x="1876424" y="3602038"/>
            <a:ext cx="8791575" cy="3004824"/>
          </a:xfrm>
        </p:spPr>
        <p:txBody>
          <a:bodyPr>
            <a:noAutofit/>
          </a:bodyPr>
          <a:lstStyle/>
          <a:p>
            <a:r>
              <a:rPr lang="en-CA" dirty="0"/>
              <a:t>Friesen, S., &amp; Clifford, P. (1993). </a:t>
            </a:r>
            <a:r>
              <a:rPr lang="en-CA" i="1" dirty="0"/>
              <a:t>A curious plan: Managing on the twelfth. Harvard Educational Review, 63(3), 339-358. </a:t>
            </a:r>
            <a:endParaRPr lang="en-CA" i="1" dirty="0" smtClean="0"/>
          </a:p>
          <a:p>
            <a:endParaRPr lang="en-CA" i="1" dirty="0"/>
          </a:p>
          <a:p>
            <a:endParaRPr lang="en-CA" i="1" dirty="0" smtClean="0"/>
          </a:p>
          <a:p>
            <a:pPr algn="ctr"/>
            <a:r>
              <a:rPr lang="en-CA" sz="3200" i="1" dirty="0" smtClean="0"/>
              <a:t>Leanne, Cimon, Jocelyn </a:t>
            </a:r>
            <a:endParaRPr lang="en-CA" sz="3200" dirty="0"/>
          </a:p>
        </p:txBody>
      </p:sp>
    </p:spTree>
    <p:extLst>
      <p:ext uri="{BB962C8B-B14F-4D97-AF65-F5344CB8AC3E}">
        <p14:creationId xmlns:p14="http://schemas.microsoft.com/office/powerpoint/2010/main" val="238178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501" y="1397000"/>
            <a:ext cx="9283700" cy="3200876"/>
          </a:xfrm>
          <a:prstGeom prst="rect">
            <a:avLst/>
          </a:prstGeom>
          <a:noFill/>
        </p:spPr>
        <p:txBody>
          <a:bodyPr wrap="square" rtlCol="0">
            <a:spAutoFit/>
          </a:bodyPr>
          <a:lstStyle/>
          <a:p>
            <a:r>
              <a:rPr lang="en-CA" sz="4400" b="1" dirty="0" smtClean="0"/>
              <a:t>Step 2 – How can you tell time without a watch?</a:t>
            </a:r>
            <a:endParaRPr lang="en-CA" sz="4400" dirty="0" smtClean="0"/>
          </a:p>
          <a:p>
            <a:r>
              <a:rPr lang="en-CA" sz="3200" dirty="0" smtClean="0"/>
              <a:t>-Relation to Earth and Sun</a:t>
            </a:r>
          </a:p>
          <a:p>
            <a:r>
              <a:rPr lang="en-CA" sz="3200" dirty="0" smtClean="0"/>
              <a:t>-Observe shadow</a:t>
            </a:r>
          </a:p>
          <a:p>
            <a:r>
              <a:rPr lang="en-CA" sz="3200" dirty="0" smtClean="0"/>
              <a:t>-Ask more questions</a:t>
            </a:r>
          </a:p>
          <a:p>
            <a:endParaRPr lang="en-CA" dirty="0"/>
          </a:p>
        </p:txBody>
      </p:sp>
    </p:spTree>
    <p:extLst>
      <p:ext uri="{BB962C8B-B14F-4D97-AF65-F5344CB8AC3E}">
        <p14:creationId xmlns:p14="http://schemas.microsoft.com/office/powerpoint/2010/main" val="254929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500" y="1536700"/>
            <a:ext cx="9171731" cy="2123658"/>
          </a:xfrm>
          <a:prstGeom prst="rect">
            <a:avLst/>
          </a:prstGeom>
          <a:noFill/>
        </p:spPr>
        <p:txBody>
          <a:bodyPr wrap="square" rtlCol="0">
            <a:spAutoFit/>
          </a:bodyPr>
          <a:lstStyle/>
          <a:p>
            <a:r>
              <a:rPr lang="en-CA" sz="4400" b="1" dirty="0"/>
              <a:t>Step 3- Understanding time in relation to second, minutes, hours, day, week, month and </a:t>
            </a:r>
            <a:r>
              <a:rPr lang="en-CA" sz="4400" b="1" dirty="0" smtClean="0"/>
              <a:t>year</a:t>
            </a:r>
            <a:endParaRPr lang="en-CA" sz="4400" dirty="0"/>
          </a:p>
        </p:txBody>
      </p:sp>
    </p:spTree>
    <p:extLst>
      <p:ext uri="{BB962C8B-B14F-4D97-AF65-F5344CB8AC3E}">
        <p14:creationId xmlns:p14="http://schemas.microsoft.com/office/powerpoint/2010/main" val="331721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1498600"/>
            <a:ext cx="11226800" cy="2523768"/>
          </a:xfrm>
          <a:prstGeom prst="rect">
            <a:avLst/>
          </a:prstGeom>
          <a:noFill/>
        </p:spPr>
        <p:txBody>
          <a:bodyPr wrap="square" rtlCol="0">
            <a:spAutoFit/>
          </a:bodyPr>
          <a:lstStyle/>
          <a:p>
            <a:r>
              <a:rPr lang="en-CA" sz="4400" b="1" dirty="0"/>
              <a:t>Step 4- What is the longest time </a:t>
            </a:r>
            <a:r>
              <a:rPr lang="en-CA" sz="4400" b="1" dirty="0" smtClean="0"/>
              <a:t>measurement?</a:t>
            </a:r>
            <a:endParaRPr lang="en-CA" sz="4400" dirty="0"/>
          </a:p>
          <a:p>
            <a:r>
              <a:rPr lang="en-CA" sz="3200" dirty="0" smtClean="0"/>
              <a:t>-SEASONS</a:t>
            </a:r>
            <a:r>
              <a:rPr lang="en-CA" sz="3200" dirty="0"/>
              <a:t>!!!</a:t>
            </a:r>
          </a:p>
          <a:p>
            <a:r>
              <a:rPr lang="en-CA" sz="3200" dirty="0" smtClean="0"/>
              <a:t>-Generation</a:t>
            </a:r>
            <a:endParaRPr lang="en-CA" sz="3200" dirty="0"/>
          </a:p>
          <a:p>
            <a:r>
              <a:rPr lang="en-CA" sz="3200" dirty="0" smtClean="0"/>
              <a:t>-Endless </a:t>
            </a:r>
            <a:r>
              <a:rPr lang="en-CA" sz="3200" dirty="0"/>
              <a:t>cycle</a:t>
            </a:r>
          </a:p>
          <a:p>
            <a:endParaRPr lang="en-CA" dirty="0"/>
          </a:p>
        </p:txBody>
      </p:sp>
    </p:spTree>
    <p:extLst>
      <p:ext uri="{BB962C8B-B14F-4D97-AF65-F5344CB8AC3E}">
        <p14:creationId xmlns:p14="http://schemas.microsoft.com/office/powerpoint/2010/main" val="235080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625600"/>
            <a:ext cx="8305800" cy="3508653"/>
          </a:xfrm>
          <a:prstGeom prst="rect">
            <a:avLst/>
          </a:prstGeom>
          <a:noFill/>
        </p:spPr>
        <p:txBody>
          <a:bodyPr wrap="square" rtlCol="0">
            <a:spAutoFit/>
          </a:bodyPr>
          <a:lstStyle/>
          <a:p>
            <a:r>
              <a:rPr lang="en-CA" sz="4400" b="1" dirty="0"/>
              <a:t>Step 5- Past, present &amp; future</a:t>
            </a:r>
            <a:endParaRPr lang="en-CA" sz="4400" dirty="0"/>
          </a:p>
          <a:p>
            <a:r>
              <a:rPr lang="en-CA" sz="3200" b="1" dirty="0"/>
              <a:t>Finally, What is </a:t>
            </a:r>
            <a:r>
              <a:rPr lang="en-CA" sz="3200" b="1" dirty="0" smtClean="0"/>
              <a:t>time?</a:t>
            </a:r>
            <a:endParaRPr lang="en-CA" sz="3200" dirty="0"/>
          </a:p>
          <a:p>
            <a:r>
              <a:rPr lang="en-CA" sz="3200" dirty="0" smtClean="0"/>
              <a:t>-It’s </a:t>
            </a:r>
            <a:r>
              <a:rPr lang="en-CA" sz="3200" dirty="0"/>
              <a:t>not in a clock--- it’s everywhere</a:t>
            </a:r>
            <a:endParaRPr lang="en-CA" sz="3200" dirty="0"/>
          </a:p>
          <a:p>
            <a:r>
              <a:rPr lang="en-CA" sz="3200" dirty="0" smtClean="0"/>
              <a:t>-It’s </a:t>
            </a:r>
            <a:r>
              <a:rPr lang="en-CA" sz="3200" dirty="0"/>
              <a:t>invisible --- like </a:t>
            </a:r>
            <a:r>
              <a:rPr lang="en-CA" sz="3200" dirty="0" smtClean="0"/>
              <a:t>are</a:t>
            </a:r>
            <a:endParaRPr lang="en-CA" sz="3200" dirty="0"/>
          </a:p>
          <a:p>
            <a:r>
              <a:rPr lang="en-CA" sz="3200" dirty="0" smtClean="0"/>
              <a:t>-It’s </a:t>
            </a:r>
            <a:r>
              <a:rPr lang="en-CA" sz="3200" dirty="0"/>
              <a:t>part of our lives</a:t>
            </a:r>
            <a:endParaRPr lang="en-CA" sz="3200" dirty="0"/>
          </a:p>
          <a:p>
            <a:r>
              <a:rPr lang="en-CA" sz="3200" dirty="0" smtClean="0"/>
              <a:t>-We </a:t>
            </a:r>
            <a:r>
              <a:rPr lang="en-CA" sz="3200" dirty="0"/>
              <a:t>live time, we make it</a:t>
            </a:r>
            <a:endParaRPr lang="en-CA" sz="3200" dirty="0"/>
          </a:p>
          <a:p>
            <a:endParaRPr lang="en-CA" dirty="0"/>
          </a:p>
        </p:txBody>
      </p:sp>
    </p:spTree>
    <p:extLst>
      <p:ext uri="{BB962C8B-B14F-4D97-AF65-F5344CB8AC3E}">
        <p14:creationId xmlns:p14="http://schemas.microsoft.com/office/powerpoint/2010/main" val="6938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965200"/>
            <a:ext cx="11531600" cy="4493538"/>
          </a:xfrm>
          <a:prstGeom prst="rect">
            <a:avLst/>
          </a:prstGeom>
          <a:noFill/>
        </p:spPr>
        <p:txBody>
          <a:bodyPr wrap="square" rtlCol="0">
            <a:spAutoFit/>
          </a:bodyPr>
          <a:lstStyle/>
          <a:p>
            <a:r>
              <a:rPr lang="en-CA" sz="4400" b="1" dirty="0"/>
              <a:t>Findings &amp; Conclusion</a:t>
            </a:r>
            <a:endParaRPr lang="en-CA" sz="4400" dirty="0"/>
          </a:p>
          <a:p>
            <a:r>
              <a:rPr lang="en-CA" sz="3200" dirty="0" smtClean="0"/>
              <a:t>-Children </a:t>
            </a:r>
            <a:r>
              <a:rPr lang="en-CA" sz="3200" dirty="0"/>
              <a:t>were pursuing knowledge, making conjectures, reasoning with each other</a:t>
            </a:r>
            <a:endParaRPr lang="en-CA" sz="3200" dirty="0"/>
          </a:p>
          <a:p>
            <a:r>
              <a:rPr lang="en-CA" sz="3200" dirty="0"/>
              <a:t>- They were asking questions that Einstein, Feynman, Sagan and </a:t>
            </a:r>
            <a:r>
              <a:rPr lang="en-CA" sz="3200" dirty="0" err="1"/>
              <a:t>Hawkings</a:t>
            </a:r>
            <a:r>
              <a:rPr lang="en-CA" sz="3200" dirty="0"/>
              <a:t> ask</a:t>
            </a:r>
            <a:endParaRPr lang="en-CA" sz="3200" dirty="0"/>
          </a:p>
          <a:p>
            <a:r>
              <a:rPr lang="en-CA" sz="3200" dirty="0" smtClean="0"/>
              <a:t>-Coming </a:t>
            </a:r>
            <a:r>
              <a:rPr lang="en-CA" sz="3200" dirty="0"/>
              <a:t>to understand that math is a way of speaking, it’s a language that permits us to experience the world in particular ways</a:t>
            </a:r>
            <a:endParaRPr lang="en-CA" sz="3200" dirty="0"/>
          </a:p>
          <a:p>
            <a:r>
              <a:rPr lang="en-CA" sz="3200" dirty="0" smtClean="0"/>
              <a:t>-Tool </a:t>
            </a:r>
            <a:r>
              <a:rPr lang="en-CA" sz="3200" dirty="0"/>
              <a:t>that allows us to explore other, larger ideas</a:t>
            </a:r>
            <a:endParaRPr lang="en-CA" sz="3200" dirty="0"/>
          </a:p>
          <a:p>
            <a:endParaRPr lang="en-CA" dirty="0"/>
          </a:p>
        </p:txBody>
      </p:sp>
    </p:spTree>
    <p:extLst>
      <p:ext uri="{BB962C8B-B14F-4D97-AF65-F5344CB8AC3E}">
        <p14:creationId xmlns:p14="http://schemas.microsoft.com/office/powerpoint/2010/main" val="103547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5160" y="476517"/>
            <a:ext cx="9686220" cy="5232202"/>
          </a:xfrm>
          <a:prstGeom prst="rect">
            <a:avLst/>
          </a:prstGeom>
          <a:noFill/>
        </p:spPr>
        <p:txBody>
          <a:bodyPr wrap="square" rtlCol="0">
            <a:spAutoFit/>
          </a:bodyPr>
          <a:lstStyle/>
          <a:p>
            <a:r>
              <a:rPr lang="en-CA" sz="5400" u="sng" dirty="0" smtClean="0"/>
              <a:t>Entrance Slips</a:t>
            </a:r>
          </a:p>
          <a:p>
            <a:r>
              <a:rPr lang="en-CA" sz="4000" dirty="0" smtClean="0"/>
              <a:t>1. Based </a:t>
            </a:r>
            <a:r>
              <a:rPr lang="en-CA" sz="4000" dirty="0"/>
              <a:t>on the time example from the reading, how did you learn the concept of tying a shoelace? </a:t>
            </a:r>
            <a:endParaRPr lang="en-CA" sz="4000" dirty="0" smtClean="0"/>
          </a:p>
          <a:p>
            <a:endParaRPr lang="en-CA" sz="4000" dirty="0"/>
          </a:p>
          <a:p>
            <a:r>
              <a:rPr lang="en-CA" sz="4000" dirty="0"/>
              <a:t>2. How can we make the curriculum that is taught in the classroom be ‘real’ for our students</a:t>
            </a:r>
            <a:r>
              <a:rPr lang="en-CA" sz="4000" dirty="0" smtClean="0"/>
              <a:t>?</a:t>
            </a:r>
          </a:p>
        </p:txBody>
      </p:sp>
    </p:spTree>
    <p:extLst>
      <p:ext uri="{BB962C8B-B14F-4D97-AF65-F5344CB8AC3E}">
        <p14:creationId xmlns:p14="http://schemas.microsoft.com/office/powerpoint/2010/main" val="4272350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0" y="300507"/>
            <a:ext cx="5934508" cy="1639886"/>
          </a:xfrm>
        </p:spPr>
        <p:txBody>
          <a:bodyPr>
            <a:normAutofit/>
          </a:bodyPr>
          <a:lstStyle/>
          <a:p>
            <a:pPr algn="ctr"/>
            <a:r>
              <a:rPr lang="en-CA" sz="4400" dirty="0" smtClean="0"/>
              <a:t>Engagement activity tie knots</a:t>
            </a:r>
            <a:endParaRPr lang="en-CA" sz="4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991" r="23991"/>
          <a:stretch>
            <a:fillRect/>
          </a:stretch>
        </p:blipFill>
        <p:spPr>
          <a:xfrm>
            <a:off x="7187537" y="609601"/>
            <a:ext cx="4274659" cy="5353317"/>
          </a:xfrm>
        </p:spPr>
      </p:pic>
      <p:sp>
        <p:nvSpPr>
          <p:cNvPr id="4" name="Text Placeholder 3"/>
          <p:cNvSpPr>
            <a:spLocks noGrp="1"/>
          </p:cNvSpPr>
          <p:nvPr>
            <p:ph type="body" sz="half" idx="2"/>
          </p:nvPr>
        </p:nvSpPr>
        <p:spPr>
          <a:xfrm>
            <a:off x="1141410" y="2189408"/>
            <a:ext cx="5934511" cy="3773510"/>
          </a:xfrm>
        </p:spPr>
        <p:txBody>
          <a:bodyPr>
            <a:noAutofit/>
          </a:bodyPr>
          <a:lstStyle/>
          <a:p>
            <a:r>
              <a:rPr lang="en-CA" sz="2800" dirty="0" smtClean="0"/>
              <a:t>Shoelace</a:t>
            </a:r>
          </a:p>
          <a:p>
            <a:r>
              <a:rPr lang="en-CA" sz="2800" dirty="0" smtClean="0"/>
              <a:t>Tie</a:t>
            </a:r>
          </a:p>
          <a:p>
            <a:r>
              <a:rPr lang="en-CA" sz="2800" dirty="0"/>
              <a:t>C</a:t>
            </a:r>
            <a:r>
              <a:rPr lang="en-CA" sz="2800" dirty="0" smtClean="0"/>
              <a:t>rochet </a:t>
            </a:r>
            <a:r>
              <a:rPr lang="en-CA" sz="2800" dirty="0"/>
              <a:t>slip </a:t>
            </a:r>
            <a:r>
              <a:rPr lang="en-CA" sz="2800" dirty="0" smtClean="0"/>
              <a:t>knot</a:t>
            </a:r>
          </a:p>
          <a:p>
            <a:r>
              <a:rPr lang="en-CA" sz="2800" dirty="0"/>
              <a:t>S</a:t>
            </a:r>
            <a:r>
              <a:rPr lang="en-CA" sz="2800" dirty="0" smtClean="0"/>
              <a:t>carf knot</a:t>
            </a:r>
          </a:p>
          <a:p>
            <a:r>
              <a:rPr lang="en-CA" sz="2800" dirty="0" smtClean="0"/>
              <a:t>Plastic </a:t>
            </a:r>
            <a:r>
              <a:rPr lang="en-CA" sz="2800" dirty="0"/>
              <a:t>bag </a:t>
            </a:r>
            <a:r>
              <a:rPr lang="en-CA" sz="2800" dirty="0" smtClean="0"/>
              <a:t>knot</a:t>
            </a:r>
            <a:endParaRPr lang="en-CA" sz="2800" dirty="0"/>
          </a:p>
        </p:txBody>
      </p:sp>
    </p:spTree>
    <p:extLst>
      <p:ext uri="{BB962C8B-B14F-4D97-AF65-F5344CB8AC3E}">
        <p14:creationId xmlns:p14="http://schemas.microsoft.com/office/powerpoint/2010/main" val="282137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797" y="1197736"/>
            <a:ext cx="9767417" cy="3170099"/>
          </a:xfrm>
          <a:prstGeom prst="rect">
            <a:avLst/>
          </a:prstGeom>
          <a:noFill/>
        </p:spPr>
        <p:txBody>
          <a:bodyPr wrap="none" rtlCol="0">
            <a:spAutoFit/>
          </a:bodyPr>
          <a:lstStyle/>
          <a:p>
            <a:r>
              <a:rPr lang="en-CA" sz="4000" dirty="0" smtClean="0"/>
              <a:t>Why this engagement activity? </a:t>
            </a:r>
          </a:p>
          <a:p>
            <a:r>
              <a:rPr lang="en-CA" sz="3200" dirty="0" smtClean="0"/>
              <a:t>-it showcases how other classmates learned these basics</a:t>
            </a:r>
          </a:p>
          <a:p>
            <a:r>
              <a:rPr lang="en-CA" sz="3200" dirty="0" smtClean="0"/>
              <a:t>-shows the different meanings to one term (time concept)</a:t>
            </a:r>
          </a:p>
          <a:p>
            <a:r>
              <a:rPr lang="en-CA" sz="3200" dirty="0" smtClean="0"/>
              <a:t>-opens dialogue for others to share their experiences</a:t>
            </a:r>
          </a:p>
          <a:p>
            <a:r>
              <a:rPr lang="en-CA" sz="3200" dirty="0" smtClean="0"/>
              <a:t>-not all students have the same knowledge background</a:t>
            </a:r>
          </a:p>
          <a:p>
            <a:r>
              <a:rPr lang="en-CA" sz="3200" dirty="0" smtClean="0"/>
              <a:t>-students can learn from other students (not only t-s lecture)</a:t>
            </a:r>
            <a:endParaRPr lang="en-CA" sz="3200" dirty="0"/>
          </a:p>
        </p:txBody>
      </p:sp>
    </p:spTree>
    <p:extLst>
      <p:ext uri="{BB962C8B-B14F-4D97-AF65-F5344CB8AC3E}">
        <p14:creationId xmlns:p14="http://schemas.microsoft.com/office/powerpoint/2010/main" val="421528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465" y="1210614"/>
            <a:ext cx="8615966" cy="4708981"/>
          </a:xfrm>
          <a:prstGeom prst="rect">
            <a:avLst/>
          </a:prstGeom>
          <a:noFill/>
        </p:spPr>
        <p:txBody>
          <a:bodyPr wrap="square" rtlCol="0">
            <a:spAutoFit/>
          </a:bodyPr>
          <a:lstStyle/>
          <a:p>
            <a:r>
              <a:rPr lang="en-CA" sz="4400" b="1" dirty="0" smtClean="0"/>
              <a:t>What </a:t>
            </a:r>
            <a:r>
              <a:rPr lang="en-CA" sz="4400" b="1" dirty="0"/>
              <a:t>to take </a:t>
            </a:r>
            <a:r>
              <a:rPr lang="en-CA" sz="4400" b="1" dirty="0" smtClean="0"/>
              <a:t>away: </a:t>
            </a:r>
            <a:endParaRPr lang="en-CA" sz="4400" dirty="0"/>
          </a:p>
          <a:p>
            <a:r>
              <a:rPr lang="en-CA" sz="3200" dirty="0"/>
              <a:t>-lesson plans don’t always have to be static and followed as planned</a:t>
            </a:r>
            <a:endParaRPr lang="en-CA" sz="3200" dirty="0"/>
          </a:p>
          <a:p>
            <a:r>
              <a:rPr lang="en-CA" sz="3200" dirty="0"/>
              <a:t>-never doubt how students can learn in ways you have never imagined </a:t>
            </a:r>
            <a:endParaRPr lang="en-CA" sz="3200" dirty="0"/>
          </a:p>
          <a:p>
            <a:r>
              <a:rPr lang="en-CA" sz="3200" dirty="0"/>
              <a:t>-knowledge ←→ classroom </a:t>
            </a:r>
            <a:endParaRPr lang="en-CA" sz="3200" dirty="0"/>
          </a:p>
          <a:p>
            <a:r>
              <a:rPr lang="en-CA" sz="3200" dirty="0"/>
              <a:t>-importance of both the voices of teachers and students </a:t>
            </a:r>
            <a:endParaRPr lang="en-CA" sz="3200" dirty="0" smtClean="0"/>
          </a:p>
          <a:p>
            <a:r>
              <a:rPr lang="en-CA" sz="3200" dirty="0" smtClean="0"/>
              <a:t>-relevance of classroom learning to life experience</a:t>
            </a:r>
            <a:endParaRPr lang="en-CA" sz="3200" dirty="0"/>
          </a:p>
        </p:txBody>
      </p:sp>
    </p:spTree>
    <p:extLst>
      <p:ext uri="{BB962C8B-B14F-4D97-AF65-F5344CB8AC3E}">
        <p14:creationId xmlns:p14="http://schemas.microsoft.com/office/powerpoint/2010/main" val="154743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3949" y="321972"/>
            <a:ext cx="9270549" cy="6124754"/>
          </a:xfrm>
          <a:prstGeom prst="rect">
            <a:avLst/>
          </a:prstGeom>
          <a:noFill/>
        </p:spPr>
        <p:txBody>
          <a:bodyPr wrap="square" rtlCol="0">
            <a:spAutoFit/>
          </a:bodyPr>
          <a:lstStyle/>
          <a:p>
            <a:r>
              <a:rPr lang="en-CA" dirty="0"/>
              <a:t/>
            </a:r>
            <a:br>
              <a:rPr lang="en-CA" dirty="0"/>
            </a:br>
            <a:r>
              <a:rPr lang="en-CA" sz="5400" b="1" u="sng" dirty="0" smtClean="0"/>
              <a:t>Exit slips</a:t>
            </a:r>
            <a:endParaRPr lang="en-CA" sz="5400" u="sng" dirty="0"/>
          </a:p>
          <a:p>
            <a:pPr marL="514350" indent="-514350">
              <a:buAutoNum type="arabicPeriod"/>
            </a:pPr>
            <a:r>
              <a:rPr lang="en-CA" sz="4000" dirty="0" smtClean="0"/>
              <a:t>If you are one of the students, how would you want your teacher to approach a new concept?</a:t>
            </a:r>
          </a:p>
          <a:p>
            <a:endParaRPr lang="en-CA" sz="4000" dirty="0"/>
          </a:p>
          <a:p>
            <a:r>
              <a:rPr lang="en-CA" sz="4000" dirty="0"/>
              <a:t>2. How important do you think it is for teachers to combine learning in a classroom with the student’s outside-of-school experience? </a:t>
            </a:r>
            <a:r>
              <a:rPr lang="en-CA" sz="3200" dirty="0"/>
              <a:t> </a:t>
            </a:r>
            <a:endParaRPr lang="en-CA" sz="3200" dirty="0"/>
          </a:p>
        </p:txBody>
      </p:sp>
    </p:spTree>
    <p:extLst>
      <p:ext uri="{BB962C8B-B14F-4D97-AF65-F5344CB8AC3E}">
        <p14:creationId xmlns:p14="http://schemas.microsoft.com/office/powerpoint/2010/main" val="223795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984" y="357389"/>
            <a:ext cx="9905955" cy="3429000"/>
          </a:xfrm>
        </p:spPr>
        <p:txBody>
          <a:bodyPr/>
          <a:lstStyle/>
          <a:p>
            <a:r>
              <a:rPr lang="en-CA" dirty="0"/>
              <a:t>"Dialogic Teaching" means using talk most effectively for carrying out teaching and learning. Dialogic teaching involves ongoing talk between teacher and students, not just teacher-presentation.</a:t>
            </a:r>
          </a:p>
        </p:txBody>
      </p:sp>
      <p:sp>
        <p:nvSpPr>
          <p:cNvPr id="3" name="Text Placeholder 2"/>
          <p:cNvSpPr>
            <a:spLocks noGrp="1"/>
          </p:cNvSpPr>
          <p:nvPr>
            <p:ph type="body" sz="half" idx="2"/>
          </p:nvPr>
        </p:nvSpPr>
        <p:spPr/>
        <p:txBody>
          <a:bodyPr>
            <a:normAutofit fontScale="25000" lnSpcReduction="20000"/>
          </a:bodyPr>
          <a:lstStyle/>
          <a:p>
            <a:endParaRPr lang="en-CA" dirty="0" smtClean="0"/>
          </a:p>
          <a:p>
            <a:endParaRPr lang="en-CA" dirty="0"/>
          </a:p>
          <a:p>
            <a:endParaRPr lang="en-CA" dirty="0" smtClean="0"/>
          </a:p>
          <a:p>
            <a:endParaRPr lang="en-CA" dirty="0"/>
          </a:p>
          <a:p>
            <a:pPr>
              <a:spcBef>
                <a:spcPts val="0"/>
              </a:spcBef>
            </a:pPr>
            <a:r>
              <a:rPr lang="en-CA" dirty="0" smtClean="0"/>
              <a:t>							</a:t>
            </a:r>
            <a:r>
              <a:rPr lang="en-CA" sz="4800" dirty="0" smtClean="0"/>
              <a:t>University of Cambridge- Faculty of Education 						http</a:t>
            </a:r>
            <a:r>
              <a:rPr lang="en-CA" sz="4800" dirty="0"/>
              <a:t>://www.educ.cam.ac.uk/research/projects/dialogic/whatis.html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022" y="3786389"/>
            <a:ext cx="2950332" cy="2950332"/>
          </a:xfrm>
          <a:prstGeom prst="rect">
            <a:avLst/>
          </a:prstGeom>
        </p:spPr>
      </p:pic>
    </p:spTree>
    <p:extLst>
      <p:ext uri="{BB962C8B-B14F-4D97-AF65-F5344CB8AC3E}">
        <p14:creationId xmlns:p14="http://schemas.microsoft.com/office/powerpoint/2010/main" val="219833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707" y="1197735"/>
            <a:ext cx="4876976" cy="4862870"/>
          </a:xfrm>
          <a:prstGeom prst="rect">
            <a:avLst/>
          </a:prstGeom>
          <a:noFill/>
        </p:spPr>
        <p:txBody>
          <a:bodyPr wrap="none" rtlCol="0">
            <a:spAutoFit/>
          </a:bodyPr>
          <a:lstStyle/>
          <a:p>
            <a:r>
              <a:rPr lang="en-CA" sz="4000" u="sng" dirty="0" smtClean="0"/>
              <a:t>Agenda:</a:t>
            </a:r>
          </a:p>
          <a:p>
            <a:r>
              <a:rPr lang="en-CA" sz="3600" dirty="0" smtClean="0"/>
              <a:t>-</a:t>
            </a:r>
            <a:r>
              <a:rPr lang="en-CA" sz="3600" dirty="0"/>
              <a:t>Classroom experience</a:t>
            </a:r>
            <a:endParaRPr lang="en-CA" sz="3600" dirty="0"/>
          </a:p>
          <a:p>
            <a:r>
              <a:rPr lang="en-CA" sz="3600" dirty="0"/>
              <a:t>-David’s experience</a:t>
            </a:r>
            <a:endParaRPr lang="en-CA" sz="3600" dirty="0"/>
          </a:p>
          <a:p>
            <a:r>
              <a:rPr lang="en-CA" sz="3600" dirty="0"/>
              <a:t>-Concept of </a:t>
            </a:r>
            <a:r>
              <a:rPr lang="en-CA" sz="3600" dirty="0" smtClean="0"/>
              <a:t>time</a:t>
            </a:r>
          </a:p>
          <a:p>
            <a:r>
              <a:rPr lang="en-CA" sz="3600" dirty="0" smtClean="0"/>
              <a:t>-Entrance </a:t>
            </a:r>
            <a:r>
              <a:rPr lang="en-CA" sz="3600" dirty="0"/>
              <a:t>slips</a:t>
            </a:r>
          </a:p>
          <a:p>
            <a:r>
              <a:rPr lang="en-CA" sz="3600" dirty="0"/>
              <a:t>-Engagement activity </a:t>
            </a:r>
            <a:endParaRPr lang="en-CA" sz="3600" dirty="0"/>
          </a:p>
          <a:p>
            <a:r>
              <a:rPr lang="en-CA" sz="3600" dirty="0"/>
              <a:t>-What we can take away</a:t>
            </a:r>
            <a:endParaRPr lang="en-CA" sz="3600" dirty="0"/>
          </a:p>
          <a:p>
            <a:r>
              <a:rPr lang="en-CA" sz="3600" dirty="0"/>
              <a:t>-Exit slips </a:t>
            </a:r>
            <a:endParaRPr lang="en-CA" sz="3600" dirty="0"/>
          </a:p>
          <a:p>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330" y="1601334"/>
            <a:ext cx="4724410" cy="3526543"/>
          </a:xfrm>
          <a:prstGeom prst="rect">
            <a:avLst/>
          </a:prstGeom>
        </p:spPr>
      </p:pic>
    </p:spTree>
    <p:extLst>
      <p:ext uri="{BB962C8B-B14F-4D97-AF65-F5344CB8AC3E}">
        <p14:creationId xmlns:p14="http://schemas.microsoft.com/office/powerpoint/2010/main" val="553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0766" y="1043189"/>
            <a:ext cx="9981127" cy="3200876"/>
          </a:xfrm>
          <a:prstGeom prst="rect">
            <a:avLst/>
          </a:prstGeom>
          <a:noFill/>
        </p:spPr>
        <p:txBody>
          <a:bodyPr wrap="square" rtlCol="0">
            <a:spAutoFit/>
          </a:bodyPr>
          <a:lstStyle/>
          <a:p>
            <a:r>
              <a:rPr lang="en-CA" sz="4400" b="1" dirty="0"/>
              <a:t>Classroom </a:t>
            </a:r>
            <a:r>
              <a:rPr lang="en-CA" sz="4400" b="1" dirty="0" smtClean="0"/>
              <a:t>Experience </a:t>
            </a:r>
            <a:r>
              <a:rPr lang="en-CA" sz="4400" b="1" dirty="0"/>
              <a:t>in the </a:t>
            </a:r>
            <a:r>
              <a:rPr lang="en-CA" sz="4400" b="1" dirty="0" smtClean="0"/>
              <a:t>Article</a:t>
            </a:r>
            <a:r>
              <a:rPr lang="en-CA" dirty="0"/>
              <a:t/>
            </a:r>
            <a:br>
              <a:rPr lang="en-CA" dirty="0"/>
            </a:br>
            <a:r>
              <a:rPr lang="en-CA" dirty="0"/>
              <a:t/>
            </a:r>
            <a:br>
              <a:rPr lang="en-CA" dirty="0"/>
            </a:br>
            <a:r>
              <a:rPr lang="en-CA" sz="2800" dirty="0"/>
              <a:t>-team teachers</a:t>
            </a:r>
            <a:br>
              <a:rPr lang="en-CA" sz="2800" dirty="0"/>
            </a:br>
            <a:r>
              <a:rPr lang="en-CA" sz="2800" dirty="0"/>
              <a:t>-multi-aged, variety of abilities, open-area classroom</a:t>
            </a:r>
            <a:br>
              <a:rPr lang="en-CA" sz="2800" dirty="0"/>
            </a:br>
            <a:r>
              <a:rPr lang="en-CA" sz="2800" dirty="0"/>
              <a:t>-concerned with drop-outs, boredom, lack of performance</a:t>
            </a:r>
            <a:br>
              <a:rPr lang="en-CA" sz="2800" dirty="0"/>
            </a:br>
            <a:r>
              <a:rPr lang="en-CA" sz="2800" dirty="0"/>
              <a:t>-develop curriculum with ‘life’</a:t>
            </a:r>
            <a:br>
              <a:rPr lang="en-CA" sz="2800" dirty="0"/>
            </a:br>
            <a:r>
              <a:rPr lang="en-CA" sz="2800" dirty="0"/>
              <a:t>-create passionate teachers and students</a:t>
            </a:r>
          </a:p>
        </p:txBody>
      </p:sp>
    </p:spTree>
    <p:extLst>
      <p:ext uri="{BB962C8B-B14F-4D97-AF65-F5344CB8AC3E}">
        <p14:creationId xmlns:p14="http://schemas.microsoft.com/office/powerpoint/2010/main" val="214447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638" y="638903"/>
            <a:ext cx="10964774" cy="5078313"/>
          </a:xfrm>
          <a:prstGeom prst="rect">
            <a:avLst/>
          </a:prstGeom>
          <a:noFill/>
        </p:spPr>
        <p:txBody>
          <a:bodyPr wrap="square" rtlCol="0">
            <a:spAutoFit/>
          </a:bodyPr>
          <a:lstStyle/>
          <a:p>
            <a:r>
              <a:rPr lang="en-CA" sz="4400" b="1" dirty="0" smtClean="0"/>
              <a:t>Example: David’s Experience</a:t>
            </a:r>
          </a:p>
          <a:p>
            <a:endParaRPr lang="en-CA" sz="2800" dirty="0"/>
          </a:p>
          <a:p>
            <a:r>
              <a:rPr lang="en-CA" sz="2800" dirty="0" smtClean="0"/>
              <a:t>-David was born </a:t>
            </a:r>
            <a:r>
              <a:rPr lang="en-CA" sz="2800" dirty="0"/>
              <a:t>in Africa and grew up with the </a:t>
            </a:r>
            <a:r>
              <a:rPr lang="en-CA" sz="2800" dirty="0" err="1"/>
              <a:t>Masai</a:t>
            </a:r>
            <a:r>
              <a:rPr lang="en-CA" sz="2800" dirty="0"/>
              <a:t> </a:t>
            </a:r>
            <a:endParaRPr lang="en-CA" sz="2800" dirty="0"/>
          </a:p>
          <a:p>
            <a:r>
              <a:rPr lang="en-CA" sz="2800" dirty="0" smtClean="0"/>
              <a:t>-</a:t>
            </a:r>
            <a:r>
              <a:rPr lang="en-CA" sz="2800" dirty="0"/>
              <a:t>spoke little in the first two months of school </a:t>
            </a:r>
            <a:endParaRPr lang="en-CA" sz="2800" dirty="0" smtClean="0"/>
          </a:p>
          <a:p>
            <a:r>
              <a:rPr lang="en-CA" sz="2800" dirty="0" smtClean="0"/>
              <a:t>-story told in the classroom by David and his mother about </a:t>
            </a:r>
            <a:r>
              <a:rPr lang="en-CA" sz="2800" dirty="0"/>
              <a:t>the </a:t>
            </a:r>
            <a:r>
              <a:rPr lang="en-CA" sz="2800" dirty="0" err="1"/>
              <a:t>Masai</a:t>
            </a:r>
            <a:r>
              <a:rPr lang="en-CA" sz="2800" dirty="0"/>
              <a:t> </a:t>
            </a:r>
            <a:r>
              <a:rPr lang="en-CA" sz="2800" dirty="0" smtClean="0"/>
              <a:t>brought </a:t>
            </a:r>
            <a:r>
              <a:rPr lang="en-CA" sz="2800" dirty="0"/>
              <a:t>David comfort</a:t>
            </a:r>
            <a:endParaRPr lang="en-CA" sz="2800" dirty="0"/>
          </a:p>
          <a:p>
            <a:endParaRPr lang="en-CA" sz="2800" dirty="0"/>
          </a:p>
          <a:p>
            <a:r>
              <a:rPr lang="en-CA" sz="2800" dirty="0"/>
              <a:t>B</a:t>
            </a:r>
            <a:r>
              <a:rPr lang="en-CA" sz="2800" dirty="0" smtClean="0"/>
              <a:t>enefits</a:t>
            </a:r>
            <a:r>
              <a:rPr lang="en-CA" sz="2800" dirty="0"/>
              <a:t>: builds connections (t-s) and (s-s)</a:t>
            </a:r>
            <a:endParaRPr lang="en-CA" sz="2800" dirty="0"/>
          </a:p>
          <a:p>
            <a:r>
              <a:rPr lang="en-CA" sz="2800" dirty="0"/>
              <a:t>    -teachers learn about other cultures</a:t>
            </a:r>
            <a:endParaRPr lang="en-CA" sz="2800" dirty="0"/>
          </a:p>
          <a:p>
            <a:r>
              <a:rPr lang="en-CA" sz="2800" dirty="0"/>
              <a:t>    -children learn other things not normally included in the </a:t>
            </a:r>
            <a:r>
              <a:rPr lang="en-CA" sz="2800" dirty="0" smtClean="0"/>
              <a:t>curriculum </a:t>
            </a:r>
            <a:endParaRPr lang="en-CA" sz="2800" dirty="0"/>
          </a:p>
          <a:p>
            <a:r>
              <a:rPr lang="en-CA" sz="2800" dirty="0"/>
              <a:t>    -sharing makes children more </a:t>
            </a:r>
            <a:r>
              <a:rPr lang="en-CA" sz="2800" dirty="0" smtClean="0"/>
              <a:t>comfortable in new environment </a:t>
            </a:r>
            <a:endParaRPr lang="en-CA" sz="2800" dirty="0"/>
          </a:p>
        </p:txBody>
      </p:sp>
    </p:spTree>
    <p:extLst>
      <p:ext uri="{BB962C8B-B14F-4D97-AF65-F5344CB8AC3E}">
        <p14:creationId xmlns:p14="http://schemas.microsoft.com/office/powerpoint/2010/main" val="150458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7437" y="1004552"/>
            <a:ext cx="9491729" cy="4031873"/>
          </a:xfrm>
          <a:prstGeom prst="rect">
            <a:avLst/>
          </a:prstGeom>
          <a:noFill/>
        </p:spPr>
        <p:txBody>
          <a:bodyPr wrap="square" rtlCol="0">
            <a:spAutoFit/>
          </a:bodyPr>
          <a:lstStyle/>
          <a:p>
            <a:r>
              <a:rPr lang="en-CA" sz="5400" b="1" u="sng" dirty="0" smtClean="0"/>
              <a:t>Concept </a:t>
            </a:r>
            <a:r>
              <a:rPr lang="en-CA" sz="5400" b="1" u="sng" dirty="0"/>
              <a:t>of </a:t>
            </a:r>
            <a:r>
              <a:rPr lang="en-CA" sz="5400" b="1" u="sng" dirty="0" smtClean="0"/>
              <a:t>Time</a:t>
            </a:r>
            <a:endParaRPr lang="en-CA" sz="3200" b="1" dirty="0" smtClean="0"/>
          </a:p>
          <a:p>
            <a:endParaRPr lang="en-CA" sz="4400" b="1" dirty="0"/>
          </a:p>
          <a:p>
            <a:r>
              <a:rPr lang="en-CA" sz="4400" b="1" dirty="0" smtClean="0"/>
              <a:t>Beginning</a:t>
            </a:r>
            <a:endParaRPr lang="en-CA" sz="4400" b="1" dirty="0"/>
          </a:p>
          <a:p>
            <a:r>
              <a:rPr lang="en-CA" sz="3200" dirty="0" smtClean="0"/>
              <a:t>-Learn </a:t>
            </a:r>
            <a:r>
              <a:rPr lang="en-CA" sz="3200" dirty="0"/>
              <a:t>how to read both analog and digital </a:t>
            </a:r>
            <a:r>
              <a:rPr lang="en-CA" sz="3200" dirty="0" smtClean="0"/>
              <a:t>clocks</a:t>
            </a:r>
            <a:endParaRPr lang="en-CA" sz="3200" dirty="0"/>
          </a:p>
          <a:p>
            <a:r>
              <a:rPr lang="en-CA" sz="3200" dirty="0" smtClean="0"/>
              <a:t>-Know </a:t>
            </a:r>
            <a:r>
              <a:rPr lang="en-CA" sz="3200" dirty="0"/>
              <a:t>the days of the week, the months of the year and something about the seasons and the phases of the moon.</a:t>
            </a:r>
            <a:endParaRPr lang="en-CA" sz="3200"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00" y="505888"/>
            <a:ext cx="3352800" cy="2514600"/>
          </a:xfrm>
          <a:prstGeom prst="rect">
            <a:avLst/>
          </a:prstGeom>
        </p:spPr>
      </p:pic>
    </p:spTree>
    <p:extLst>
      <p:ext uri="{BB962C8B-B14F-4D97-AF65-F5344CB8AC3E}">
        <p14:creationId xmlns:p14="http://schemas.microsoft.com/office/powerpoint/2010/main" val="429199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1" y="1765300"/>
            <a:ext cx="8445500" cy="2246769"/>
          </a:xfrm>
          <a:prstGeom prst="rect">
            <a:avLst/>
          </a:prstGeom>
          <a:noFill/>
        </p:spPr>
        <p:txBody>
          <a:bodyPr wrap="square" rtlCol="0">
            <a:spAutoFit/>
          </a:bodyPr>
          <a:lstStyle/>
          <a:p>
            <a:r>
              <a:rPr lang="en-CA" sz="4400" b="1" dirty="0"/>
              <a:t>Hook</a:t>
            </a:r>
            <a:endParaRPr lang="en-CA" sz="4400" dirty="0"/>
          </a:p>
          <a:p>
            <a:r>
              <a:rPr lang="en-CA" sz="3200" dirty="0" smtClean="0"/>
              <a:t>-Satisfied </a:t>
            </a:r>
            <a:r>
              <a:rPr lang="en-CA" sz="3200" dirty="0"/>
              <a:t>the curriculum object but wanted </a:t>
            </a:r>
            <a:r>
              <a:rPr lang="en-CA" sz="3200" dirty="0" smtClean="0"/>
              <a:t>more</a:t>
            </a:r>
            <a:endParaRPr lang="en-CA" sz="3200" dirty="0"/>
          </a:p>
          <a:p>
            <a:r>
              <a:rPr lang="en-CA" sz="3200" dirty="0" smtClean="0"/>
              <a:t>-Wanted </a:t>
            </a:r>
            <a:r>
              <a:rPr lang="en-CA" sz="3200" dirty="0"/>
              <a:t>children to learn that time is a mysterious and puzzling </a:t>
            </a:r>
            <a:r>
              <a:rPr lang="en-CA" sz="3200" dirty="0" smtClean="0"/>
              <a:t>phenomenon</a:t>
            </a:r>
            <a:endParaRPr lang="en-CA" sz="3200" dirty="0"/>
          </a:p>
        </p:txBody>
      </p:sp>
    </p:spTree>
    <p:extLst>
      <p:ext uri="{BB962C8B-B14F-4D97-AF65-F5344CB8AC3E}">
        <p14:creationId xmlns:p14="http://schemas.microsoft.com/office/powerpoint/2010/main" val="202680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6501" y="0"/>
            <a:ext cx="9791699" cy="6463308"/>
          </a:xfrm>
          <a:prstGeom prst="rect">
            <a:avLst/>
          </a:prstGeom>
          <a:noFill/>
        </p:spPr>
        <p:txBody>
          <a:bodyPr wrap="square" rtlCol="0">
            <a:spAutoFit/>
          </a:bodyPr>
          <a:lstStyle/>
          <a:p>
            <a:r>
              <a:rPr lang="en-CA" sz="4400" b="1" dirty="0"/>
              <a:t>Process</a:t>
            </a:r>
            <a:endParaRPr lang="en-CA" sz="4400" dirty="0"/>
          </a:p>
          <a:p>
            <a:r>
              <a:rPr lang="en-CA" sz="3200" dirty="0"/>
              <a:t>“… human knowledge is humanly constructed. As a culture, a society, a community, and as a class room we make decisions about what will and will not count as knowledge and those decisions make some understand of the world possible, as much as they render other perspectives impossible.” (P. 351)</a:t>
            </a:r>
            <a:endParaRPr lang="en-CA" sz="3200" dirty="0"/>
          </a:p>
          <a:p>
            <a:r>
              <a:rPr lang="en-CA" sz="3200" dirty="0" smtClean="0"/>
              <a:t>-“ </a:t>
            </a:r>
            <a:r>
              <a:rPr lang="en-CA" sz="3200" dirty="0"/>
              <a:t>I</a:t>
            </a:r>
            <a:r>
              <a:rPr lang="en-CA" sz="3200" dirty="0" smtClean="0"/>
              <a:t>f </a:t>
            </a:r>
            <a:r>
              <a:rPr lang="en-CA" sz="3200" dirty="0"/>
              <a:t>we really want our children to face the challenges of the 21</a:t>
            </a:r>
            <a:r>
              <a:rPr lang="en-CA" sz="3200" baseline="30000" dirty="0"/>
              <a:t>st</a:t>
            </a:r>
            <a:r>
              <a:rPr lang="en-CA" sz="3200" dirty="0"/>
              <a:t> century with confidence and skill, we must teach them not only that they can acquire current knowledge but also that they have voices that can shape what </a:t>
            </a:r>
            <a:r>
              <a:rPr lang="en-CA" sz="3200" i="1" dirty="0"/>
              <a:t>their</a:t>
            </a:r>
            <a:r>
              <a:rPr lang="en-CA" sz="3200" dirty="0"/>
              <a:t> society comes to accept as knowledge. (P 351)</a:t>
            </a:r>
            <a:endParaRPr lang="en-CA" sz="3200" dirty="0"/>
          </a:p>
          <a:p>
            <a:endParaRPr lang="en-CA" dirty="0"/>
          </a:p>
        </p:txBody>
      </p:sp>
    </p:spTree>
    <p:extLst>
      <p:ext uri="{BB962C8B-B14F-4D97-AF65-F5344CB8AC3E}">
        <p14:creationId xmlns:p14="http://schemas.microsoft.com/office/powerpoint/2010/main" val="186580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700" y="1320800"/>
            <a:ext cx="9791700" cy="3231654"/>
          </a:xfrm>
          <a:prstGeom prst="rect">
            <a:avLst/>
          </a:prstGeom>
          <a:noFill/>
        </p:spPr>
        <p:txBody>
          <a:bodyPr wrap="square" rtlCol="0">
            <a:spAutoFit/>
          </a:bodyPr>
          <a:lstStyle/>
          <a:p>
            <a:r>
              <a:rPr lang="en-CA" sz="4400" b="1" dirty="0"/>
              <a:t>Step 1- what is </a:t>
            </a:r>
            <a:r>
              <a:rPr lang="en-CA" sz="4400" b="1" dirty="0" smtClean="0"/>
              <a:t>time?</a:t>
            </a:r>
            <a:endParaRPr lang="en-CA" sz="4400" dirty="0"/>
          </a:p>
          <a:p>
            <a:r>
              <a:rPr lang="en-CA" sz="3200" dirty="0" smtClean="0"/>
              <a:t>-you </a:t>
            </a:r>
            <a:r>
              <a:rPr lang="en-CA" sz="3200" dirty="0"/>
              <a:t>need it</a:t>
            </a:r>
            <a:endParaRPr lang="en-CA" sz="3200" dirty="0"/>
          </a:p>
          <a:p>
            <a:r>
              <a:rPr lang="en-CA" sz="3200" dirty="0" smtClean="0"/>
              <a:t>-you </a:t>
            </a:r>
            <a:r>
              <a:rPr lang="en-CA" sz="3200" dirty="0"/>
              <a:t>can waste time</a:t>
            </a:r>
            <a:endParaRPr lang="en-CA" sz="3200" dirty="0"/>
          </a:p>
          <a:p>
            <a:r>
              <a:rPr lang="en-CA" sz="3200" dirty="0" smtClean="0"/>
              <a:t>-mom </a:t>
            </a:r>
            <a:r>
              <a:rPr lang="en-CA" sz="3200" dirty="0"/>
              <a:t>said we have 2 minutes to get ready</a:t>
            </a:r>
            <a:endParaRPr lang="en-CA" sz="3200" dirty="0"/>
          </a:p>
          <a:p>
            <a:r>
              <a:rPr lang="en-CA" sz="3200" dirty="0" smtClean="0"/>
              <a:t>-you </a:t>
            </a:r>
            <a:r>
              <a:rPr lang="en-CA" sz="3200" dirty="0"/>
              <a:t>can run out of time when you are playing or when people bother you</a:t>
            </a:r>
            <a:endParaRPr lang="en-CA" sz="3200" dirty="0"/>
          </a:p>
        </p:txBody>
      </p:sp>
    </p:spTree>
    <p:extLst>
      <p:ext uri="{BB962C8B-B14F-4D97-AF65-F5344CB8AC3E}">
        <p14:creationId xmlns:p14="http://schemas.microsoft.com/office/powerpoint/2010/main" val="2156244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TC104033919[[fn=Circuit]]</Template>
  <TotalTime>1110</TotalTime>
  <Words>690</Words>
  <Application>Microsoft Office PowerPoint</Application>
  <PresentationFormat>Widescreen</PresentationFormat>
  <Paragraphs>93</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Tw Cen MT</vt:lpstr>
      <vt:lpstr>Circuit</vt:lpstr>
      <vt:lpstr>Understanding teaching through Dialogical inquiry </vt:lpstr>
      <vt:lpstr>"Dialogic Teaching" means using talk most effectively for carrying out teaching and learning. Dialogic teaching involves ongoing talk between teacher and students, not just teacher-presentation.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Engagement activity tie knots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teaching through Dialogical inquiry</dc:title>
  <dc:creator>Leanne Saxby</dc:creator>
  <cp:lastModifiedBy>Leanne Saxby</cp:lastModifiedBy>
  <cp:revision>12</cp:revision>
  <dcterms:created xsi:type="dcterms:W3CDTF">2013-10-09T03:32:30Z</dcterms:created>
  <dcterms:modified xsi:type="dcterms:W3CDTF">2013-10-09T22:03:02Z</dcterms:modified>
</cp:coreProperties>
</file>