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8" r:id="rId1"/>
  </p:sldMasterIdLst>
  <p:sldIdLst>
    <p:sldId id="256" r:id="rId2"/>
    <p:sldId id="257" r:id="rId3"/>
    <p:sldId id="258" r:id="rId4"/>
    <p:sldId id="260" r:id="rId5"/>
    <p:sldId id="261" r:id="rId6"/>
    <p:sldId id="262" r:id="rId7"/>
    <p:sldId id="259"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164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September 23, 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CA"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D932B1F8-2F7B-BF4B-9473-454557D4AD41}" type="datetimeFigureOut">
              <a:rPr lang="en-US" smtClean="0"/>
              <a:t>13-09-23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CFF17-5D8C-AD48-9B35-6F916C44AB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D932B1F8-2F7B-BF4B-9473-454557D4AD41}" type="datetimeFigureOut">
              <a:rPr lang="en-US" smtClean="0"/>
              <a:t>13-09-23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CFF17-5D8C-AD48-9B35-6F916C44AB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D932B1F8-2F7B-BF4B-9473-454557D4AD41}" type="datetimeFigureOut">
              <a:rPr lang="en-US" smtClean="0"/>
              <a:t>13-09-23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2CFF17-5D8C-AD48-9B35-6F916C44AB1A}" type="slidenum">
              <a:rPr lang="en-US" smtClean="0"/>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CA"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September 23, 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CA"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32B1F8-2F7B-BF4B-9473-454557D4AD41}" type="datetimeFigureOut">
              <a:rPr lang="en-US" smtClean="0"/>
              <a:t>13-09-23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CFF17-5D8C-AD48-9B35-6F916C44AB1A}" type="slidenum">
              <a:rPr lang="en-US" smtClean="0"/>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CA"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D932B1F8-2F7B-BF4B-9473-454557D4AD41}" type="datetimeFigureOut">
              <a:rPr lang="en-US" smtClean="0"/>
              <a:t>13-09-23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2CFF17-5D8C-AD48-9B35-6F916C44AB1A}" type="slidenum">
              <a:rPr lang="en-US" smtClean="0"/>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CA"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D932B1F8-2F7B-BF4B-9473-454557D4AD41}" type="datetimeFigureOut">
              <a:rPr lang="en-US" smtClean="0"/>
              <a:t>13-09-23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2CFF17-5D8C-AD48-9B35-6F916C44AB1A}" type="slidenum">
              <a:rPr lang="en-US" smtClean="0"/>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CA"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32B1F8-2F7B-BF4B-9473-454557D4AD41}" type="datetimeFigureOut">
              <a:rPr lang="en-US" smtClean="0"/>
              <a:t>13-09-23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2CFF17-5D8C-AD48-9B35-6F916C44AB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D932B1F8-2F7B-BF4B-9473-454557D4AD41}" type="datetimeFigureOut">
              <a:rPr lang="en-US" smtClean="0"/>
              <a:t>13-09-23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C526B6-F861-4D54-BBE9-4BB519D3F342}" type="slidenum">
              <a:rPr lang="en-US" smtClean="0"/>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CA"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CA"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D932B1F8-2F7B-BF4B-9473-454557D4AD41}" type="datetimeFigureOut">
              <a:rPr lang="en-US" smtClean="0"/>
              <a:t>13-09-23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2CFF17-5D8C-AD48-9B35-6F916C44AB1A}" type="slidenum">
              <a:rPr lang="en-US" smtClean="0"/>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CA"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CA"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CA"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D932B1F8-2F7B-BF4B-9473-454557D4AD41}" type="datetimeFigureOut">
              <a:rPr lang="en-US" smtClean="0"/>
              <a:t>13-09-23</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642CFF17-5D8C-AD48-9B35-6F916C44AB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err="1" smtClean="0"/>
              <a:t>Justina</a:t>
            </a:r>
            <a:r>
              <a:rPr lang="en-US" b="1" dirty="0"/>
              <a:t>, Irene, </a:t>
            </a:r>
            <a:r>
              <a:rPr lang="en-US" b="1" dirty="0" smtClean="0"/>
              <a:t>Stephanie</a:t>
            </a:r>
            <a:endParaRPr lang="en-US" dirty="0"/>
          </a:p>
        </p:txBody>
      </p:sp>
      <p:sp>
        <p:nvSpPr>
          <p:cNvPr id="2" name="Title 1"/>
          <p:cNvSpPr>
            <a:spLocks noGrp="1"/>
          </p:cNvSpPr>
          <p:nvPr>
            <p:ph type="title"/>
          </p:nvPr>
        </p:nvSpPr>
        <p:spPr/>
        <p:txBody>
          <a:bodyPr>
            <a:normAutofit fontScale="90000"/>
          </a:bodyPr>
          <a:lstStyle/>
          <a:p>
            <a:r>
              <a:rPr lang="en-US" b="1" dirty="0"/>
              <a:t>“Exploring Teacher Inquiry as a Pedagogical Approach</a:t>
            </a:r>
            <a:r>
              <a:rPr lang="en-US" b="1" dirty="0" smtClean="0"/>
              <a:t>”</a:t>
            </a:r>
            <a:endParaRPr lang="en-US" dirty="0"/>
          </a:p>
        </p:txBody>
      </p:sp>
    </p:spTree>
    <p:extLst>
      <p:ext uri="{BB962C8B-B14F-4D97-AF65-F5344CB8AC3E}">
        <p14:creationId xmlns:p14="http://schemas.microsoft.com/office/powerpoint/2010/main" val="548417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3" name="Content Placeholder 2"/>
          <p:cNvSpPr>
            <a:spLocks noGrp="1"/>
          </p:cNvSpPr>
          <p:nvPr>
            <p:ph sz="quarter" idx="13"/>
          </p:nvPr>
        </p:nvSpPr>
        <p:spPr/>
        <p:txBody>
          <a:bodyPr/>
          <a:lstStyle/>
          <a:p>
            <a:pPr marL="454914" indent="-457200">
              <a:buFont typeface="+mj-lt"/>
              <a:buAutoNum type="arabicPeriod"/>
            </a:pPr>
            <a:endParaRPr lang="en-US" dirty="0" smtClean="0"/>
          </a:p>
          <a:p>
            <a:pPr marL="454914" indent="-457200">
              <a:buFont typeface="+mj-lt"/>
              <a:buAutoNum type="arabicPeriod"/>
            </a:pPr>
            <a:r>
              <a:rPr lang="en-US" dirty="0" smtClean="0"/>
              <a:t>ENTRANCE SLIP: Think, Pair, Share</a:t>
            </a:r>
          </a:p>
          <a:p>
            <a:pPr marL="454914" indent="-457200">
              <a:buFont typeface="+mj-lt"/>
              <a:buAutoNum type="arabicPeriod"/>
            </a:pPr>
            <a:r>
              <a:rPr lang="en-US" dirty="0" smtClean="0"/>
              <a:t>Learning Intentions</a:t>
            </a:r>
          </a:p>
          <a:p>
            <a:pPr marL="454914" indent="-457200">
              <a:buFont typeface="+mj-lt"/>
              <a:buAutoNum type="arabicPeriod"/>
            </a:pPr>
            <a:r>
              <a:rPr lang="en-US" dirty="0" smtClean="0"/>
              <a:t>“Gardens and Rainstorms” review</a:t>
            </a:r>
          </a:p>
          <a:p>
            <a:pPr marL="454914" indent="-457200">
              <a:buFont typeface="+mj-lt"/>
              <a:buAutoNum type="arabicPeriod"/>
            </a:pPr>
            <a:r>
              <a:rPr lang="en-US" dirty="0" smtClean="0"/>
              <a:t>“I Am A…” Engagement Activity</a:t>
            </a:r>
          </a:p>
          <a:p>
            <a:pPr marL="454914" indent="-457200">
              <a:buFont typeface="+mj-lt"/>
              <a:buAutoNum type="arabicPeriod"/>
            </a:pPr>
            <a:r>
              <a:rPr lang="en-US" dirty="0" smtClean="0"/>
              <a:t>Wrap-up: What did we learn?</a:t>
            </a:r>
          </a:p>
          <a:p>
            <a:pPr marL="454914" indent="-457200">
              <a:buFont typeface="+mj-lt"/>
              <a:buAutoNum type="arabicPeriod"/>
            </a:pPr>
            <a:r>
              <a:rPr lang="en-US" dirty="0" smtClean="0"/>
              <a:t>EXIT SLIP</a:t>
            </a:r>
          </a:p>
          <a:p>
            <a:pPr marL="0" indent="0">
              <a:buNone/>
            </a:pPr>
            <a:endParaRPr lang="en-US" dirty="0" smtClean="0"/>
          </a:p>
        </p:txBody>
      </p:sp>
    </p:spTree>
    <p:extLst>
      <p:ext uri="{BB962C8B-B14F-4D97-AF65-F5344CB8AC3E}">
        <p14:creationId xmlns:p14="http://schemas.microsoft.com/office/powerpoint/2010/main" val="3944833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ENTRANCE SLIP:</a:t>
            </a:r>
            <a:endParaRPr lang="en-US" dirty="0"/>
          </a:p>
        </p:txBody>
      </p:sp>
      <p:sp>
        <p:nvSpPr>
          <p:cNvPr id="4" name="Rectangle 3"/>
          <p:cNvSpPr/>
          <p:nvPr/>
        </p:nvSpPr>
        <p:spPr>
          <a:xfrm>
            <a:off x="851647" y="1688354"/>
            <a:ext cx="7201647" cy="1938992"/>
          </a:xfrm>
          <a:prstGeom prst="rect">
            <a:avLst/>
          </a:prstGeom>
        </p:spPr>
        <p:txBody>
          <a:bodyPr wrap="square">
            <a:spAutoFit/>
          </a:bodyPr>
          <a:lstStyle/>
          <a:p>
            <a:r>
              <a:rPr lang="en-US" sz="2400" dirty="0" smtClean="0"/>
              <a:t>1) ”As an educator, what factors do you think would affect a student’s motivation to attend classes?”</a:t>
            </a:r>
          </a:p>
          <a:p>
            <a:endParaRPr lang="en-US" sz="2400" dirty="0" smtClean="0"/>
          </a:p>
          <a:p>
            <a:r>
              <a:rPr lang="en-US" sz="2400" dirty="0" smtClean="0"/>
              <a:t>2) “As an educator, how could you influence a student to be more engaged/involved with classroom work?”</a:t>
            </a:r>
            <a:endParaRPr lang="en-US" sz="2400" dirty="0"/>
          </a:p>
        </p:txBody>
      </p:sp>
    </p:spTree>
    <p:extLst>
      <p:ext uri="{BB962C8B-B14F-4D97-AF65-F5344CB8AC3E}">
        <p14:creationId xmlns:p14="http://schemas.microsoft.com/office/powerpoint/2010/main" val="54405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Learning Intentions</a:t>
            </a:r>
            <a:endParaRPr lang="en-US" dirty="0"/>
          </a:p>
        </p:txBody>
      </p:sp>
      <p:sp>
        <p:nvSpPr>
          <p:cNvPr id="3" name="Content Placeholder 2"/>
          <p:cNvSpPr>
            <a:spLocks noGrp="1"/>
          </p:cNvSpPr>
          <p:nvPr>
            <p:ph sz="quarter" idx="13"/>
          </p:nvPr>
        </p:nvSpPr>
        <p:spPr/>
        <p:txBody>
          <a:bodyPr/>
          <a:lstStyle/>
          <a:p>
            <a:endParaRPr lang="en-US" dirty="0" smtClean="0"/>
          </a:p>
          <a:p>
            <a:pPr marL="0" indent="0">
              <a:buNone/>
            </a:pPr>
            <a:endParaRPr lang="en-US" sz="2800" dirty="0" smtClean="0"/>
          </a:p>
          <a:p>
            <a:r>
              <a:rPr lang="en-US" sz="2800" dirty="0" smtClean="0"/>
              <a:t>To recognize the important points that contribute to building a classroom community.</a:t>
            </a:r>
          </a:p>
          <a:p>
            <a:pPr marL="0" indent="0">
              <a:buNone/>
            </a:pPr>
            <a:endParaRPr lang="en-US" sz="2800" dirty="0" smtClean="0"/>
          </a:p>
          <a:p>
            <a:r>
              <a:rPr lang="en-US" sz="2800" dirty="0"/>
              <a:t>To learn ways to build classroom community through inquiry.</a:t>
            </a:r>
          </a:p>
          <a:p>
            <a:endParaRPr lang="en-US" sz="2800" dirty="0" smtClean="0"/>
          </a:p>
          <a:p>
            <a:endParaRPr lang="en-US" dirty="0"/>
          </a:p>
        </p:txBody>
      </p:sp>
    </p:spTree>
    <p:extLst>
      <p:ext uri="{BB962C8B-B14F-4D97-AF65-F5344CB8AC3E}">
        <p14:creationId xmlns:p14="http://schemas.microsoft.com/office/powerpoint/2010/main" val="2369134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“Gardens and Rainstorms” Review</a:t>
            </a:r>
            <a:endParaRPr lang="en-US" dirty="0"/>
          </a:p>
        </p:txBody>
      </p:sp>
      <p:sp>
        <p:nvSpPr>
          <p:cNvPr id="3" name="Content Placeholder 2"/>
          <p:cNvSpPr>
            <a:spLocks noGrp="1"/>
          </p:cNvSpPr>
          <p:nvPr>
            <p:ph sz="quarter" idx="13"/>
          </p:nvPr>
        </p:nvSpPr>
        <p:spPr/>
        <p:txBody>
          <a:bodyPr>
            <a:noAutofit/>
          </a:bodyPr>
          <a:lstStyle/>
          <a:p>
            <a:r>
              <a:rPr lang="en-US" sz="2000" dirty="0" smtClean="0"/>
              <a:t>There are many factors that contribute to how a student reacts in that class. </a:t>
            </a:r>
          </a:p>
          <a:p>
            <a:pPr lvl="2"/>
            <a:r>
              <a:rPr lang="en-US" sz="2000" dirty="0" smtClean="0"/>
              <a:t>Student composition</a:t>
            </a:r>
          </a:p>
          <a:p>
            <a:pPr lvl="2"/>
            <a:r>
              <a:rPr lang="en-US" sz="2000" dirty="0" smtClean="0"/>
              <a:t>Subject matter</a:t>
            </a:r>
          </a:p>
          <a:p>
            <a:pPr lvl="2"/>
            <a:r>
              <a:rPr lang="en-US" sz="2000" dirty="0" smtClean="0"/>
              <a:t>Teacher personality</a:t>
            </a:r>
          </a:p>
          <a:p>
            <a:pPr lvl="2"/>
            <a:r>
              <a:rPr lang="en-US" sz="2000" dirty="0" smtClean="0"/>
              <a:t>Student personality</a:t>
            </a:r>
          </a:p>
          <a:p>
            <a:pPr lvl="2"/>
            <a:r>
              <a:rPr lang="en-US" sz="2000" dirty="0" smtClean="0"/>
              <a:t>Teaching style</a:t>
            </a:r>
          </a:p>
          <a:p>
            <a:pPr lvl="2"/>
            <a:r>
              <a:rPr lang="en-US" sz="2000" dirty="0" smtClean="0"/>
              <a:t>Hardships of everyday life.</a:t>
            </a:r>
          </a:p>
          <a:p>
            <a:pPr lvl="1"/>
            <a:endParaRPr lang="en-US" dirty="0"/>
          </a:p>
          <a:p>
            <a:r>
              <a:rPr lang="en-US" sz="2000" dirty="0" smtClean="0"/>
              <a:t>Focus on factors you CAN control.</a:t>
            </a:r>
          </a:p>
          <a:p>
            <a:pPr lvl="2"/>
            <a:r>
              <a:rPr lang="en-US" sz="2000" dirty="0" smtClean="0"/>
              <a:t>How you interact with students</a:t>
            </a:r>
          </a:p>
          <a:p>
            <a:pPr lvl="2"/>
            <a:r>
              <a:rPr lang="en-US" sz="2000" dirty="0" smtClean="0"/>
              <a:t>Collaborative atmosphere</a:t>
            </a:r>
          </a:p>
          <a:p>
            <a:pPr lvl="4"/>
            <a:r>
              <a:rPr lang="en-US" sz="2000" dirty="0" smtClean="0"/>
              <a:t>Tools</a:t>
            </a:r>
            <a:r>
              <a:rPr lang="en-US" sz="2000" dirty="0" smtClean="0">
                <a:sym typeface="Wingdings"/>
              </a:rPr>
              <a:t> </a:t>
            </a:r>
            <a:r>
              <a:rPr lang="en-US" sz="2000" dirty="0" smtClean="0"/>
              <a:t>class meeting, student set consequences, rewards, and flexibility</a:t>
            </a:r>
          </a:p>
          <a:p>
            <a:pPr marL="686689" lvl="4" indent="0">
              <a:buNone/>
            </a:pPr>
            <a:r>
              <a:rPr lang="en-US" sz="2000" dirty="0" smtClean="0"/>
              <a:t>	</a:t>
            </a:r>
          </a:p>
        </p:txBody>
      </p:sp>
    </p:spTree>
    <p:extLst>
      <p:ext uri="{BB962C8B-B14F-4D97-AF65-F5344CB8AC3E}">
        <p14:creationId xmlns:p14="http://schemas.microsoft.com/office/powerpoint/2010/main" val="3771930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“Gardens and Rainstorms” Review</a:t>
            </a:r>
          </a:p>
        </p:txBody>
      </p:sp>
      <p:sp>
        <p:nvSpPr>
          <p:cNvPr id="5" name="Rectangle 4"/>
          <p:cNvSpPr/>
          <p:nvPr/>
        </p:nvSpPr>
        <p:spPr>
          <a:xfrm>
            <a:off x="261284" y="1464235"/>
            <a:ext cx="8591550" cy="5262979"/>
          </a:xfrm>
          <a:prstGeom prst="rect">
            <a:avLst/>
          </a:prstGeom>
        </p:spPr>
        <p:txBody>
          <a:bodyPr wrap="square">
            <a:spAutoFit/>
          </a:bodyPr>
          <a:lstStyle/>
          <a:p>
            <a:pPr marL="285750" indent="-285750">
              <a:buFont typeface="Arial"/>
              <a:buChar char="•"/>
            </a:pPr>
            <a:r>
              <a:rPr lang="en-US" sz="2000" dirty="0" smtClean="0"/>
              <a:t>Pay attention to the environment and atmosphere to gather insight as to how you are doing as a teacher. 	</a:t>
            </a:r>
          </a:p>
          <a:p>
            <a:pPr marL="1200150" lvl="2" indent="-285750">
              <a:buFont typeface="Arial"/>
              <a:buChar char="•"/>
            </a:pPr>
            <a:r>
              <a:rPr lang="en-US" sz="2000" dirty="0" smtClean="0"/>
              <a:t>Empower students to give feedback on classroom expectations fostering a sense ownership and responsibility within the classroom	</a:t>
            </a:r>
          </a:p>
          <a:p>
            <a:pPr lvl="2"/>
            <a:endParaRPr lang="en-US" sz="2000" dirty="0" smtClean="0"/>
          </a:p>
          <a:p>
            <a:pPr marL="285750" indent="-285750">
              <a:buFont typeface="Arial"/>
              <a:buChar char="•"/>
            </a:pPr>
            <a:r>
              <a:rPr lang="en-US" sz="2000" dirty="0" smtClean="0"/>
              <a:t>Recognize the uniqueness of each classroom community.</a:t>
            </a:r>
          </a:p>
          <a:p>
            <a:pPr marL="1200150" lvl="2" indent="-285750">
              <a:buFont typeface="Arial"/>
              <a:buChar char="•"/>
            </a:pPr>
            <a:r>
              <a:rPr lang="en-US" sz="2000" dirty="0" smtClean="0"/>
              <a:t>Give students a sense of control, but also recognizing the need for teacher guidance </a:t>
            </a:r>
          </a:p>
          <a:p>
            <a:pPr marL="285750" indent="-285750">
              <a:buFont typeface="Arial"/>
              <a:buChar char="•"/>
            </a:pPr>
            <a:endParaRPr lang="en-US" sz="2000" dirty="0"/>
          </a:p>
          <a:p>
            <a:pPr marL="285750" indent="-285750">
              <a:buFont typeface="Arial"/>
              <a:buChar char="•"/>
            </a:pPr>
            <a:r>
              <a:rPr lang="en-US" sz="2000" dirty="0" smtClean="0"/>
              <a:t>Community is powerful, but also fragile</a:t>
            </a:r>
            <a:r>
              <a:rPr lang="en-US" sz="2000" dirty="0" smtClean="0">
                <a:sym typeface="Wingdings"/>
              </a:rPr>
              <a:t> if balance is disturbed, everyone feels the consequences. </a:t>
            </a:r>
          </a:p>
          <a:p>
            <a:endParaRPr lang="en-US" sz="2000" dirty="0" smtClean="0">
              <a:sym typeface="Wingdings"/>
            </a:endParaRPr>
          </a:p>
          <a:p>
            <a:pPr marL="285750" indent="-285750">
              <a:buFont typeface="Arial"/>
              <a:buChar char="•"/>
            </a:pPr>
            <a:r>
              <a:rPr lang="en-US" sz="2000" dirty="0" smtClean="0">
                <a:sym typeface="Wingdings"/>
              </a:rPr>
              <a:t>“Teaching is not necessarily the most important part of being a teacher- sometimes UNDERSTANDING is the most important part.”</a:t>
            </a:r>
          </a:p>
          <a:p>
            <a:r>
              <a:rPr lang="en-US" dirty="0" smtClean="0"/>
              <a:t>		</a:t>
            </a:r>
          </a:p>
          <a:p>
            <a:pPr lvl="6"/>
            <a:endParaRPr lang="en-US" dirty="0" smtClean="0"/>
          </a:p>
        </p:txBody>
      </p:sp>
    </p:spTree>
    <p:extLst>
      <p:ext uri="{BB962C8B-B14F-4D97-AF65-F5344CB8AC3E}">
        <p14:creationId xmlns:p14="http://schemas.microsoft.com/office/powerpoint/2010/main" val="2658275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Engagement Activity For Building Community </a:t>
            </a:r>
            <a:br>
              <a:rPr lang="en-US" dirty="0" smtClean="0"/>
            </a:br>
            <a:r>
              <a:rPr lang="en-US" dirty="0" smtClean="0"/>
              <a:t>“</a:t>
            </a:r>
            <a:r>
              <a:rPr lang="en-US" b="1" dirty="0" smtClean="0"/>
              <a:t>I AM A…”</a:t>
            </a:r>
            <a:endParaRPr lang="en-US" b="1" dirty="0"/>
          </a:p>
        </p:txBody>
      </p:sp>
      <p:sp>
        <p:nvSpPr>
          <p:cNvPr id="3" name="Content Placeholder 2"/>
          <p:cNvSpPr>
            <a:spLocks noGrp="1"/>
          </p:cNvSpPr>
          <p:nvPr>
            <p:ph sz="quarter" idx="13"/>
          </p:nvPr>
        </p:nvSpPr>
        <p:spPr/>
        <p:txBody>
          <a:bodyPr>
            <a:normAutofit lnSpcReduction="10000"/>
          </a:bodyPr>
          <a:lstStyle/>
          <a:p>
            <a:endParaRPr lang="en-US" dirty="0" smtClean="0"/>
          </a:p>
          <a:p>
            <a:r>
              <a:rPr lang="en-US" dirty="0" smtClean="0"/>
              <a:t>Take out a piece a piece of paper and write the following: </a:t>
            </a:r>
          </a:p>
          <a:p>
            <a:pPr marL="0" indent="0">
              <a:buNone/>
            </a:pPr>
            <a:endParaRPr lang="en-US" dirty="0" smtClean="0"/>
          </a:p>
          <a:p>
            <a:pPr marL="0" indent="0">
              <a:buNone/>
            </a:pPr>
            <a:r>
              <a:rPr lang="en-US" dirty="0" smtClean="0"/>
              <a:t>I am a…</a:t>
            </a:r>
          </a:p>
          <a:p>
            <a:pPr marL="0" indent="0">
              <a:buNone/>
            </a:pPr>
            <a:endParaRPr lang="en-US" dirty="0"/>
          </a:p>
          <a:p>
            <a:pPr marL="457200" indent="-457200">
              <a:buFont typeface="+mj-lt"/>
              <a:buAutoNum type="arabicPeriod"/>
            </a:pPr>
            <a:r>
              <a:rPr lang="en-US" sz="2800" dirty="0" smtClean="0"/>
              <a:t>Something that could apply to everyone.</a:t>
            </a:r>
          </a:p>
          <a:p>
            <a:pPr marL="0" indent="0">
              <a:buNone/>
            </a:pPr>
            <a:endParaRPr lang="en-US" sz="2800" dirty="0" smtClean="0"/>
          </a:p>
          <a:p>
            <a:pPr marL="454914" indent="-457200">
              <a:buFont typeface="+mj-lt"/>
              <a:buAutoNum type="arabicPeriod"/>
            </a:pPr>
            <a:r>
              <a:rPr lang="en-US" sz="2800" dirty="0" smtClean="0"/>
              <a:t>Something that could apply to the people in the room.</a:t>
            </a:r>
          </a:p>
          <a:p>
            <a:pPr marL="0" indent="0">
              <a:buNone/>
            </a:pPr>
            <a:endParaRPr lang="en-US" sz="2800" dirty="0" smtClean="0"/>
          </a:p>
          <a:p>
            <a:pPr marL="454914" indent="-457200">
              <a:buFont typeface="+mj-lt"/>
              <a:buAutoNum type="arabicPeriod"/>
            </a:pPr>
            <a:r>
              <a:rPr lang="en-US" sz="2800" dirty="0" smtClean="0"/>
              <a:t>Something that would apply to them only.</a:t>
            </a:r>
            <a:endParaRPr lang="en-US" sz="2800" dirty="0"/>
          </a:p>
        </p:txBody>
      </p:sp>
    </p:spTree>
    <p:extLst>
      <p:ext uri="{BB962C8B-B14F-4D97-AF65-F5344CB8AC3E}">
        <p14:creationId xmlns:p14="http://schemas.microsoft.com/office/powerpoint/2010/main" val="350299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WRAP- UP: What did we learn?</a:t>
            </a:r>
            <a:br>
              <a:rPr lang="en-US" dirty="0" smtClean="0"/>
            </a:br>
            <a:endParaRPr lang="en-US" dirty="0"/>
          </a:p>
        </p:txBody>
      </p:sp>
      <p:sp>
        <p:nvSpPr>
          <p:cNvPr id="3" name="Content Placeholder 2"/>
          <p:cNvSpPr>
            <a:spLocks noGrp="1"/>
          </p:cNvSpPr>
          <p:nvPr>
            <p:ph sz="quarter" idx="13"/>
          </p:nvPr>
        </p:nvSpPr>
        <p:spPr/>
        <p:txBody>
          <a:bodyPr/>
          <a:lstStyle/>
          <a:p>
            <a:r>
              <a:rPr lang="en-US" dirty="0" smtClean="0"/>
              <a:t>What did Kristine Lewis do to build classroom community?</a:t>
            </a:r>
          </a:p>
          <a:p>
            <a:pPr lvl="2"/>
            <a:r>
              <a:rPr lang="en-US" dirty="0" smtClean="0"/>
              <a:t>Recognized each class was different from one another</a:t>
            </a:r>
          </a:p>
          <a:p>
            <a:pPr lvl="2"/>
            <a:r>
              <a:rPr lang="en-US" dirty="0" smtClean="0"/>
              <a:t>Focused </a:t>
            </a:r>
            <a:r>
              <a:rPr lang="en-US" dirty="0"/>
              <a:t>on factors </a:t>
            </a:r>
            <a:r>
              <a:rPr lang="en-US" dirty="0" smtClean="0"/>
              <a:t>she could </a:t>
            </a:r>
            <a:r>
              <a:rPr lang="en-US" dirty="0"/>
              <a:t>control </a:t>
            </a:r>
            <a:endParaRPr lang="en-US" dirty="0" smtClean="0"/>
          </a:p>
          <a:p>
            <a:pPr lvl="2"/>
            <a:r>
              <a:rPr lang="en-US" dirty="0" smtClean="0"/>
              <a:t>Empowered students to give feedback</a:t>
            </a:r>
          </a:p>
          <a:p>
            <a:pPr lvl="2"/>
            <a:r>
              <a:rPr lang="en-US" dirty="0" smtClean="0"/>
              <a:t>Incorporated students input in the final decision of class room expectations</a:t>
            </a:r>
            <a:endParaRPr lang="en-US" dirty="0"/>
          </a:p>
          <a:p>
            <a:endParaRPr lang="en-US" dirty="0" smtClean="0"/>
          </a:p>
          <a:p>
            <a:r>
              <a:rPr lang="en-US" dirty="0" smtClean="0"/>
              <a:t>What did our group do to build classroom community?</a:t>
            </a:r>
          </a:p>
          <a:p>
            <a:pPr lvl="2"/>
            <a:r>
              <a:rPr lang="en-US" dirty="0" smtClean="0"/>
              <a:t>Think, Pair, Share Activity</a:t>
            </a:r>
          </a:p>
          <a:p>
            <a:pPr lvl="2"/>
            <a:r>
              <a:rPr lang="en-US" dirty="0" smtClean="0"/>
              <a:t>“I AM A…” Engagement Activity</a:t>
            </a:r>
          </a:p>
          <a:p>
            <a:pPr lvl="2"/>
            <a:endParaRPr lang="en-US" dirty="0"/>
          </a:p>
          <a:p>
            <a:endParaRPr lang="en-US" sz="2000" i="1" dirty="0">
              <a:sym typeface="Wingdings"/>
            </a:endParaRPr>
          </a:p>
          <a:p>
            <a:pPr marL="0" indent="0">
              <a:buNone/>
            </a:pPr>
            <a:r>
              <a:rPr lang="en-US" sz="2000" i="1" dirty="0">
                <a:sym typeface="Wingdings"/>
              </a:rPr>
              <a:t>“Teaching is not necessarily the most important part of being a teacher- sometimes UNDERSTANDING is the most important part.</a:t>
            </a:r>
            <a:r>
              <a:rPr lang="en-US" sz="2000" i="1" dirty="0" smtClean="0">
                <a:sym typeface="Wingdings"/>
              </a:rPr>
              <a:t>” –Kristine Lewis</a:t>
            </a:r>
            <a:endParaRPr lang="en-US" sz="2000" i="1" dirty="0">
              <a:sym typeface="Wingdings"/>
            </a:endParaRPr>
          </a:p>
          <a:p>
            <a:pPr lvl="2"/>
            <a:endParaRPr lang="en-US" dirty="0" smtClean="0"/>
          </a:p>
          <a:p>
            <a:pPr lvl="2"/>
            <a:endParaRPr lang="en-US" dirty="0" smtClean="0"/>
          </a:p>
        </p:txBody>
      </p:sp>
    </p:spTree>
    <p:extLst>
      <p:ext uri="{BB962C8B-B14F-4D97-AF65-F5344CB8AC3E}">
        <p14:creationId xmlns:p14="http://schemas.microsoft.com/office/powerpoint/2010/main" val="186992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EXIT SLIP</a:t>
            </a:r>
            <a:endParaRPr lang="en-US" dirty="0"/>
          </a:p>
        </p:txBody>
      </p:sp>
      <p:sp>
        <p:nvSpPr>
          <p:cNvPr id="3" name="Content Placeholder 2"/>
          <p:cNvSpPr>
            <a:spLocks noGrp="1"/>
          </p:cNvSpPr>
          <p:nvPr>
            <p:ph sz="quarter" idx="13"/>
          </p:nvPr>
        </p:nvSpPr>
        <p:spPr/>
        <p:txBody>
          <a:bodyPr>
            <a:normAutofit/>
          </a:bodyPr>
          <a:lstStyle/>
          <a:p>
            <a:endParaRPr lang="en-US" sz="2800" dirty="0" smtClean="0"/>
          </a:p>
          <a:p>
            <a:r>
              <a:rPr lang="en-US" sz="2800" dirty="0" smtClean="0"/>
              <a:t>After reading the article and discussing in class, how has your perception of motivating and engaging students changed? How important do you believe classroom community to be? How would you build classroom community in your practice?</a:t>
            </a:r>
            <a:endParaRPr lang="en-US" sz="2800" dirty="0"/>
          </a:p>
        </p:txBody>
      </p:sp>
    </p:spTree>
    <p:extLst>
      <p:ext uri="{BB962C8B-B14F-4D97-AF65-F5344CB8AC3E}">
        <p14:creationId xmlns:p14="http://schemas.microsoft.com/office/powerpoint/2010/main" val="1407209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1412</TotalTime>
  <Words>358</Words>
  <Application>Microsoft Macintosh PowerPoint</Application>
  <PresentationFormat>On-screen Show (4:3)</PresentationFormat>
  <Paragraphs>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Soho</vt:lpstr>
      <vt:lpstr>“Exploring Teacher Inquiry as a Pedagogical Approach”</vt:lpstr>
      <vt:lpstr>Agenda</vt:lpstr>
      <vt:lpstr>ENTRANCE SLIP:</vt:lpstr>
      <vt:lpstr>Learning Intentions</vt:lpstr>
      <vt:lpstr>“Gardens and Rainstorms” Review</vt:lpstr>
      <vt:lpstr>“Gardens and Rainstorms” Review</vt:lpstr>
      <vt:lpstr>Engagement Activity For Building Community  “I AM A…”</vt:lpstr>
      <vt:lpstr>WRAP- UP: What did we learn? </vt:lpstr>
      <vt:lpstr>EXIT SLIP</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Teacher Inquiry as a Pedagogical Approach”</dc:title>
  <dc:creator>Stephanie Lee</dc:creator>
  <cp:lastModifiedBy>Stephanie Lee</cp:lastModifiedBy>
  <cp:revision>13</cp:revision>
  <dcterms:created xsi:type="dcterms:W3CDTF">2013-09-23T19:50:56Z</dcterms:created>
  <dcterms:modified xsi:type="dcterms:W3CDTF">2013-09-24T19:23:37Z</dcterms:modified>
</cp:coreProperties>
</file>