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8" d="100"/>
          <a:sy n="88" d="100"/>
        </p:scale>
        <p:origin x="-9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411DE-4A04-8D43-BD3D-46AA8C2791F1}" type="datetimeFigureOut">
              <a:rPr lang="en-US" smtClean="0"/>
              <a:t>3/21/15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F00E-7AF0-7A48-9706-6D7015217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411DE-4A04-8D43-BD3D-46AA8C2791F1}" type="datetimeFigureOut">
              <a:rPr lang="en-US" smtClean="0"/>
              <a:t>3/22/15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F00E-7AF0-7A48-9706-6D7015217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411DE-4A04-8D43-BD3D-46AA8C2791F1}" type="datetimeFigureOut">
              <a:rPr lang="en-US" smtClean="0"/>
              <a:t>3/22/15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F00E-7AF0-7A48-9706-6D7015217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411DE-4A04-8D43-BD3D-46AA8C2791F1}" type="datetimeFigureOut">
              <a:rPr lang="en-US" smtClean="0"/>
              <a:t>3/22/15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F00E-7AF0-7A48-9706-6D7015217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411DE-4A04-8D43-BD3D-46AA8C2791F1}" type="datetimeFigureOut">
              <a:rPr lang="en-US" smtClean="0"/>
              <a:t>3/22/15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F00E-7AF0-7A48-9706-6D7015217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411DE-4A04-8D43-BD3D-46AA8C2791F1}" type="datetimeFigureOut">
              <a:rPr lang="en-US" smtClean="0"/>
              <a:t>3/22/15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F00E-7AF0-7A48-9706-6D7015217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411DE-4A04-8D43-BD3D-46AA8C2791F1}" type="datetimeFigureOut">
              <a:rPr lang="en-US" smtClean="0"/>
              <a:t>3/22/15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F00E-7AF0-7A48-9706-6D7015217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411DE-4A04-8D43-BD3D-46AA8C2791F1}" type="datetimeFigureOut">
              <a:rPr lang="en-US" smtClean="0"/>
              <a:t>3/22/15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F00E-7AF0-7A48-9706-6D7015217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411DE-4A04-8D43-BD3D-46AA8C2791F1}" type="datetimeFigureOut">
              <a:rPr lang="en-US" smtClean="0"/>
              <a:t>3/22/15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F00E-7AF0-7A48-9706-6D7015217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411DE-4A04-8D43-BD3D-46AA8C2791F1}" type="datetimeFigureOut">
              <a:rPr lang="en-US" smtClean="0"/>
              <a:t>3/22/15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F00E-7AF0-7A48-9706-6D7015217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411DE-4A04-8D43-BD3D-46AA8C2791F1}" type="datetimeFigureOut">
              <a:rPr lang="en-US" smtClean="0"/>
              <a:t>3/22/15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F00E-7AF0-7A48-9706-6D7015217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411DE-4A04-8D43-BD3D-46AA8C2791F1}" type="datetimeFigureOut">
              <a:rPr lang="en-US" smtClean="0"/>
              <a:t>3/21/15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1F00E-7AF0-7A48-9706-6D701521733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 MAT Cycle of Instruction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Learning Process</a:t>
            </a:r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Deep </a:t>
            </a:r>
            <a:r>
              <a:rPr lang="en-US" sz="1800" dirty="0" err="1" smtClean="0"/>
              <a:t>Kaur</a:t>
            </a:r>
            <a:r>
              <a:rPr lang="en-US" sz="1800" dirty="0" smtClean="0"/>
              <a:t>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MAT Cycle</a:t>
            </a:r>
            <a:endParaRPr lang="en-US" dirty="0"/>
          </a:p>
        </p:txBody>
      </p:sp>
      <p:pic>
        <p:nvPicPr>
          <p:cNvPr id="4" name="Content Placeholder 3" descr="4mat-cycle-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1600200"/>
            <a:ext cx="6248399" cy="52578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Thanks for Watching 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Perceiving </a:t>
            </a:r>
            <a:r>
              <a:rPr lang="en-US" b="1" dirty="0"/>
              <a:t>the </a:t>
            </a:r>
            <a:r>
              <a:rPr lang="en-US" b="1" dirty="0" smtClean="0"/>
              <a:t>Information</a:t>
            </a:r>
            <a:endParaRPr lang="en-US" dirty="0"/>
          </a:p>
        </p:txBody>
      </p:sp>
      <p:pic>
        <p:nvPicPr>
          <p:cNvPr id="4" name="Content Placeholder 3" descr="4mat-tour-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6271" y="1417638"/>
            <a:ext cx="2970529" cy="4525963"/>
          </a:xfrm>
        </p:spPr>
      </p:pic>
      <p:sp>
        <p:nvSpPr>
          <p:cNvPr id="6" name="Rectangle 5"/>
          <p:cNvSpPr/>
          <p:nvPr/>
        </p:nvSpPr>
        <p:spPr>
          <a:xfrm>
            <a:off x="838200" y="1417638"/>
            <a:ext cx="4572000" cy="45243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Each </a:t>
            </a:r>
            <a:r>
              <a:rPr lang="en-US" dirty="0"/>
              <a:t>student has his/her own perception based on their past </a:t>
            </a:r>
            <a:r>
              <a:rPr lang="en-US" dirty="0" smtClean="0"/>
              <a:t>experiences</a:t>
            </a:r>
          </a:p>
          <a:p>
            <a:endParaRPr lang="en-US" dirty="0" smtClean="0"/>
          </a:p>
          <a:p>
            <a:r>
              <a:rPr lang="en-US" dirty="0" smtClean="0"/>
              <a:t>Experience</a:t>
            </a:r>
            <a:r>
              <a:rPr lang="en-US" dirty="0"/>
              <a:t>: Providing them personal engagement- sensations, emotions, physical memories; involving them in the learning process as an active member of the learning community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Conceptualization</a:t>
            </a:r>
            <a:r>
              <a:rPr lang="en-US" dirty="0"/>
              <a:t>: The translation of experience in words, pictures or any other form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Making </a:t>
            </a:r>
            <a:r>
              <a:rPr lang="en-US" dirty="0"/>
              <a:t>a connection between experience and conceptualization is crucial to the learning process.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Processing the information</a:t>
            </a:r>
            <a:endParaRPr lang="en-US" dirty="0"/>
          </a:p>
        </p:txBody>
      </p:sp>
      <p:pic>
        <p:nvPicPr>
          <p:cNvPr id="4" name="Content Placeholder 3" descr="02-processin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417638"/>
            <a:ext cx="7010400" cy="1727200"/>
          </a:xfrm>
        </p:spPr>
      </p:pic>
      <p:sp>
        <p:nvSpPr>
          <p:cNvPr id="5" name="Rectangle 4"/>
          <p:cNvSpPr/>
          <p:nvPr/>
        </p:nvSpPr>
        <p:spPr>
          <a:xfrm>
            <a:off x="1143000" y="3144838"/>
            <a:ext cx="6705600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information gained during perception is processed in variety of </a:t>
            </a:r>
            <a:r>
              <a:rPr lang="en-US" dirty="0" smtClean="0"/>
              <a:t>ways. Basic process involves:</a:t>
            </a:r>
          </a:p>
          <a:p>
            <a:endParaRPr lang="en-US" dirty="0" smtClean="0"/>
          </a:p>
          <a:p>
            <a:r>
              <a:rPr lang="en-US" dirty="0" smtClean="0"/>
              <a:t>Reflection</a:t>
            </a:r>
            <a:r>
              <a:rPr lang="en-US" dirty="0"/>
              <a:t>: transformation of knowledge by “structuring, ordering, and intellectualizing.</a:t>
            </a:r>
            <a:r>
              <a:rPr lang="en-US" dirty="0" smtClean="0"/>
              <a:t>”</a:t>
            </a:r>
          </a:p>
          <a:p>
            <a:endParaRPr lang="en-US" dirty="0"/>
          </a:p>
          <a:p>
            <a:r>
              <a:rPr lang="en-US" dirty="0" smtClean="0"/>
              <a:t>Action</a:t>
            </a:r>
            <a:r>
              <a:rPr lang="en-US" dirty="0"/>
              <a:t>: Application of the information by doing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Processing </a:t>
            </a:r>
            <a:r>
              <a:rPr lang="en-US" dirty="0"/>
              <a:t>encourages the learner to test the ideas in real world and adapt to the situations.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Learning Styles</a:t>
            </a:r>
            <a:endParaRPr lang="en-US" dirty="0"/>
          </a:p>
        </p:txBody>
      </p:sp>
      <p:pic>
        <p:nvPicPr>
          <p:cNvPr id="4" name="Content Placeholder 3" descr="03-l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  <p:sp>
        <p:nvSpPr>
          <p:cNvPr id="6" name="Cloud 5"/>
          <p:cNvSpPr/>
          <p:nvPr/>
        </p:nvSpPr>
        <p:spPr>
          <a:xfrm>
            <a:off x="228600" y="4572000"/>
            <a:ext cx="2438400" cy="2286000"/>
          </a:xfrm>
          <a:prstGeom prst="cloud">
            <a:avLst/>
          </a:prstGeom>
          <a:solidFill>
            <a:schemeClr val="tx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How? </a:t>
            </a:r>
            <a:r>
              <a:rPr lang="en-US" dirty="0" smtClean="0">
                <a:solidFill>
                  <a:srgbClr val="000000"/>
                </a:solidFill>
              </a:rPr>
              <a:t>Learning </a:t>
            </a:r>
            <a:r>
              <a:rPr lang="en-US" dirty="0">
                <a:solidFill>
                  <a:srgbClr val="000000"/>
                </a:solidFill>
              </a:rPr>
              <a:t>by doing, kinesthetic learning, or DIY learning</a:t>
            </a:r>
            <a:r>
              <a:rPr lang="en-US" b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7" name="Cloud 6"/>
          <p:cNvSpPr/>
          <p:nvPr/>
        </p:nvSpPr>
        <p:spPr>
          <a:xfrm>
            <a:off x="0" y="342900"/>
            <a:ext cx="2491582" cy="2514600"/>
          </a:xfrm>
          <a:prstGeom prst="cloud">
            <a:avLst/>
          </a:prstGeom>
          <a:solidFill>
            <a:schemeClr val="tx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If</a:t>
            </a:r>
            <a:r>
              <a:rPr lang="en-US" b="1" dirty="0" smtClean="0">
                <a:solidFill>
                  <a:srgbClr val="000000"/>
                </a:solidFill>
              </a:rPr>
              <a:t>?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Doing </a:t>
            </a:r>
            <a:r>
              <a:rPr lang="en-US" dirty="0">
                <a:solidFill>
                  <a:srgbClr val="000000"/>
                </a:solidFill>
              </a:rPr>
              <a:t>and feeling to understand the meaning, exploring hidden ideas</a:t>
            </a:r>
          </a:p>
        </p:txBody>
      </p:sp>
      <p:sp>
        <p:nvSpPr>
          <p:cNvPr id="8" name="Cloud 7"/>
          <p:cNvSpPr/>
          <p:nvPr/>
        </p:nvSpPr>
        <p:spPr>
          <a:xfrm>
            <a:off x="6563792" y="4572000"/>
            <a:ext cx="2732608" cy="2286000"/>
          </a:xfrm>
          <a:prstGeom prst="cloud">
            <a:avLst/>
          </a:prstGeom>
          <a:solidFill>
            <a:schemeClr val="tx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What</a:t>
            </a:r>
            <a:r>
              <a:rPr lang="en-US" b="1" dirty="0" smtClean="0">
                <a:solidFill>
                  <a:srgbClr val="000000"/>
                </a:solidFill>
              </a:rPr>
              <a:t>?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Learning </a:t>
            </a:r>
            <a:r>
              <a:rPr lang="en-US" dirty="0">
                <a:solidFill>
                  <a:srgbClr val="000000"/>
                </a:solidFill>
              </a:rPr>
              <a:t>by listening and reading: They seek facts and formulate their ideas</a:t>
            </a:r>
            <a:r>
              <a:rPr lang="en-US" dirty="0"/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Cloud 9"/>
          <p:cNvSpPr/>
          <p:nvPr/>
        </p:nvSpPr>
        <p:spPr>
          <a:xfrm>
            <a:off x="6563792" y="342900"/>
            <a:ext cx="3037408" cy="2628900"/>
          </a:xfrm>
          <a:prstGeom prst="cloud">
            <a:avLst/>
          </a:prstGeom>
          <a:solidFill>
            <a:schemeClr val="tx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Why</a:t>
            </a:r>
            <a:r>
              <a:rPr lang="en-US" b="1" dirty="0" smtClean="0">
                <a:solidFill>
                  <a:srgbClr val="000000"/>
                </a:solidFill>
              </a:rPr>
              <a:t>?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Learning </a:t>
            </a:r>
            <a:r>
              <a:rPr lang="en-US" dirty="0">
                <a:solidFill>
                  <a:srgbClr val="000000"/>
                </a:solidFill>
              </a:rPr>
              <a:t>by feeling, emotions, watching</a:t>
            </a:r>
            <a:r>
              <a:rPr lang="en-US" dirty="0" smtClean="0">
                <a:solidFill>
                  <a:srgbClr val="000000"/>
                </a:solidFill>
              </a:rPr>
              <a:t>, Making </a:t>
            </a:r>
            <a:r>
              <a:rPr lang="en-US" dirty="0">
                <a:solidFill>
                  <a:srgbClr val="000000"/>
                </a:solidFill>
              </a:rPr>
              <a:t>associations to personal experiences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 Right and Left Brain</a:t>
            </a:r>
            <a:endParaRPr lang="en-US" dirty="0"/>
          </a:p>
        </p:txBody>
      </p:sp>
      <p:pic>
        <p:nvPicPr>
          <p:cNvPr id="4" name="Content Placeholder 3" descr="04-brai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2200" y="1600200"/>
            <a:ext cx="4034253" cy="4525963"/>
          </a:xfrm>
        </p:spPr>
      </p:pic>
      <p:sp>
        <p:nvSpPr>
          <p:cNvPr id="5" name="Rectangle 4"/>
          <p:cNvSpPr/>
          <p:nvPr/>
        </p:nvSpPr>
        <p:spPr>
          <a:xfrm>
            <a:off x="268873" y="2090173"/>
            <a:ext cx="209332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Left</a:t>
            </a:r>
            <a:r>
              <a:rPr lang="en-US" sz="2000" b="1" dirty="0" smtClean="0"/>
              <a:t>  </a:t>
            </a:r>
          </a:p>
          <a:p>
            <a:pPr algn="ctr"/>
            <a:r>
              <a:rPr lang="en-US" sz="2000" dirty="0" smtClean="0"/>
              <a:t>It </a:t>
            </a:r>
            <a:r>
              <a:rPr lang="en-US" sz="2000" dirty="0"/>
              <a:t>breaks down the information in structure, sequence, or language</a:t>
            </a:r>
          </a:p>
        </p:txBody>
      </p:sp>
      <p:sp>
        <p:nvSpPr>
          <p:cNvPr id="6" name="Rectangle 5"/>
          <p:cNvSpPr/>
          <p:nvPr/>
        </p:nvSpPr>
        <p:spPr>
          <a:xfrm>
            <a:off x="6400800" y="2090173"/>
            <a:ext cx="2743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Right</a:t>
            </a:r>
            <a:r>
              <a:rPr lang="en-US" sz="2000" b="1" dirty="0" smtClean="0"/>
              <a:t>  </a:t>
            </a:r>
          </a:p>
          <a:p>
            <a:pPr algn="ctr"/>
            <a:r>
              <a:rPr lang="en-US" sz="2000" dirty="0" smtClean="0"/>
              <a:t>it </a:t>
            </a:r>
            <a:r>
              <a:rPr lang="en-US" sz="2000" dirty="0"/>
              <a:t>works to synthesize, provides depth of understanding, helps in artistic expression, solves problems, and recognizes the patterns.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need 4MAT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To </a:t>
            </a:r>
            <a:r>
              <a:rPr lang="en-US" dirty="0"/>
              <a:t>reach the higher levels of bloom’s taxonomy, teachers need to train students to use both sides of brain by providing them various </a:t>
            </a:r>
            <a:r>
              <a:rPr lang="en-US" dirty="0" smtClean="0"/>
              <a:t>opportunities….</a:t>
            </a:r>
            <a:endParaRPr lang="en-US" dirty="0"/>
          </a:p>
        </p:txBody>
      </p:sp>
      <p:pic>
        <p:nvPicPr>
          <p:cNvPr id="5" name="Picture 4" descr="blooms texonom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3810000"/>
            <a:ext cx="27432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need 4MAT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   4 </a:t>
            </a:r>
            <a:r>
              <a:rPr lang="en-US" dirty="0"/>
              <a:t>Mat cycle of instruction helps teachers to attend all learning styles and to train students to use both sides of brain in order to augment their learning experiences. Based on 4 MAT cycle we can break down our </a:t>
            </a:r>
            <a:r>
              <a:rPr lang="en-US" dirty="0" smtClean="0"/>
              <a:t>instruction into </a:t>
            </a:r>
            <a:r>
              <a:rPr lang="en-US" dirty="0"/>
              <a:t>four different parts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Breakdown</a:t>
            </a:r>
            <a:endParaRPr lang="en-US" dirty="0"/>
          </a:p>
        </p:txBody>
      </p:sp>
      <p:pic>
        <p:nvPicPr>
          <p:cNvPr id="4" name="Content Placeholder 3" descr="06-curriculu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4MAT assessment</a:t>
            </a:r>
            <a:endParaRPr lang="en-US" dirty="0"/>
          </a:p>
        </p:txBody>
      </p:sp>
      <p:pic>
        <p:nvPicPr>
          <p:cNvPr id="6" name="Content Placeholder 5" descr="07-assessmen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417638"/>
            <a:ext cx="7162800" cy="5287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343</Words>
  <Application>Microsoft Macintosh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4 MAT Cycle of Instruction</vt:lpstr>
      <vt:lpstr>Perceiving the Information</vt:lpstr>
      <vt:lpstr>Processing the information</vt:lpstr>
      <vt:lpstr>Learning Styles</vt:lpstr>
      <vt:lpstr> Right and Left Brain</vt:lpstr>
      <vt:lpstr>Why we need 4MAT cycle</vt:lpstr>
      <vt:lpstr>Why we need 4MAT cycle</vt:lpstr>
      <vt:lpstr>Instruction Breakdown</vt:lpstr>
      <vt:lpstr>4MAT assessment</vt:lpstr>
      <vt:lpstr>4 MAT Cycle</vt:lpstr>
      <vt:lpstr>Slide 11</vt:lpstr>
    </vt:vector>
  </TitlesOfParts>
  <Company>UCFV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MAT Cycle of Instruction</dc:title>
  <dc:creator>harkeerat gala</dc:creator>
  <cp:lastModifiedBy>harkeerat gala</cp:lastModifiedBy>
  <cp:revision>6</cp:revision>
  <dcterms:created xsi:type="dcterms:W3CDTF">2015-03-21T21:52:35Z</dcterms:created>
  <dcterms:modified xsi:type="dcterms:W3CDTF">2015-03-22T09:46:12Z</dcterms:modified>
</cp:coreProperties>
</file>