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57" r:id="rId3"/>
    <p:sldId id="258" r:id="rId4"/>
    <p:sldId id="260" r:id="rId5"/>
    <p:sldId id="256" r:id="rId6"/>
    <p:sldId id="261" r:id="rId7"/>
    <p:sldId id="259" r:id="rId8"/>
    <p:sldId id="262" r:id="rId9"/>
    <p:sldId id="269" r:id="rId10"/>
    <p:sldId id="270" r:id="rId11"/>
    <p:sldId id="271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95" autoAdjust="0"/>
    <p:restoredTop sz="94651"/>
  </p:normalViewPr>
  <p:slideViewPr>
    <p:cSldViewPr snapToGrid="0">
      <p:cViewPr varScale="1">
        <p:scale>
          <a:sx n="152" d="100"/>
          <a:sy n="152" d="100"/>
        </p:scale>
        <p:origin x="15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600" b="1" dirty="0">
                <a:latin typeface="Articulate" panose="02000503040000020004" pitchFamily="2" charset="0"/>
              </a:rPr>
              <a:t>LMS</a:t>
            </a:r>
            <a:r>
              <a:rPr lang="en-CA" sz="1600" b="1" baseline="0" dirty="0">
                <a:latin typeface="Articulate" panose="02000503040000020004" pitchFamily="2" charset="0"/>
              </a:rPr>
              <a:t> Market Share, Enrollment Count</a:t>
            </a:r>
          </a:p>
          <a:p>
            <a:pPr>
              <a:defRPr/>
            </a:pPr>
            <a:r>
              <a:rPr lang="en-CA" sz="1600" b="1" baseline="0" dirty="0">
                <a:latin typeface="Articulate" panose="02000503040000020004" pitchFamily="2" charset="0"/>
              </a:rPr>
              <a:t>North America, July 2020</a:t>
            </a:r>
            <a:endParaRPr lang="en-CA" sz="1600" b="1" dirty="0">
              <a:latin typeface="Articulate" panose="02000503040000020004" pitchFamily="2" charset="0"/>
            </a:endParaRPr>
          </a:p>
        </c:rich>
      </c:tx>
      <c:layout>
        <c:manualLayout>
          <c:xMode val="edge"/>
          <c:yMode val="edge"/>
          <c:x val="0.10954101835134464"/>
          <c:y val="4.6591923926761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BE-469E-BF95-248230B98AC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BE-469E-BF95-248230B98A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BE-469E-BF95-248230B98A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BE-469E-BF95-248230B98A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BE-469E-BF95-248230B98A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Canvas</c:v>
                </c:pt>
                <c:pt idx="1">
                  <c:v>Moodle</c:v>
                </c:pt>
                <c:pt idx="2">
                  <c:v>Blackboard</c:v>
                </c:pt>
                <c:pt idx="3">
                  <c:v>D2L Brightspace</c:v>
                </c:pt>
                <c:pt idx="4">
                  <c:v>Others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0.39</c:v>
                </c:pt>
                <c:pt idx="1">
                  <c:v>0.11</c:v>
                </c:pt>
                <c:pt idx="2">
                  <c:v>0.3</c:v>
                </c:pt>
                <c:pt idx="3">
                  <c:v>0.16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BE-469E-BF95-248230B98A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600" b="1" dirty="0">
                <a:latin typeface="Articulate" panose="02000503040000020004" pitchFamily="2" charset="0"/>
              </a:rPr>
              <a:t>LMS Market Share, Institution count</a:t>
            </a:r>
          </a:p>
          <a:p>
            <a:pPr>
              <a:defRPr sz="1600"/>
            </a:pPr>
            <a:r>
              <a:rPr lang="en-CA" sz="1600" b="1" dirty="0">
                <a:latin typeface="Articulate" panose="02000503040000020004" pitchFamily="2" charset="0"/>
              </a:rPr>
              <a:t>North</a:t>
            </a:r>
            <a:r>
              <a:rPr lang="en-CA" sz="1600" b="1" baseline="0" dirty="0">
                <a:latin typeface="Articulate" panose="02000503040000020004" pitchFamily="2" charset="0"/>
              </a:rPr>
              <a:t> America, </a:t>
            </a:r>
            <a:r>
              <a:rPr lang="en-CA" sz="1600" b="1" dirty="0">
                <a:latin typeface="Articulate" panose="02000503040000020004" pitchFamily="2" charset="0"/>
              </a:rPr>
              <a:t>July 2020</a:t>
            </a:r>
          </a:p>
        </c:rich>
      </c:tx>
      <c:layout>
        <c:manualLayout>
          <c:xMode val="edge"/>
          <c:yMode val="edge"/>
          <c:x val="0.11935570812117278"/>
          <c:y val="4.2154597838498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52712129159772E-2"/>
          <c:y val="0.26181883550587615"/>
          <c:w val="0.6058287278674398"/>
          <c:h val="0.5478032790092812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C2-4411-BAA5-D607C8CE292B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C2-4411-BAA5-D607C8CE29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C2-4411-BAA5-D607C8CE29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C2-4411-BAA5-D607C8CE29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C2-4411-BAA5-D607C8CE29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Canvas</c:v>
                </c:pt>
                <c:pt idx="1">
                  <c:v>Moodle</c:v>
                </c:pt>
                <c:pt idx="2">
                  <c:v>Blackboard</c:v>
                </c:pt>
                <c:pt idx="3">
                  <c:v>D2L Brightspace</c:v>
                </c:pt>
                <c:pt idx="4">
                  <c:v>Others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0.31</c:v>
                </c:pt>
                <c:pt idx="1">
                  <c:v>0.24</c:v>
                </c:pt>
                <c:pt idx="2">
                  <c:v>0.23</c:v>
                </c:pt>
                <c:pt idx="3">
                  <c:v>0.12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2C2-4411-BAA5-D607C8CE2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24E5-1015-42E1-94BC-B4432D90DBE6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49352-A51A-48FE-AD23-2D81ACC95C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8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69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1501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7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505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6278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7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https://docs.moodle.org/dev/Mission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57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https://edutechnica.com/tag/market-share/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82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https://philonedtech.com/state-of-higher-ed-lms-market-for-us-and-canada-mid-year-2020-edition/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999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https://www.learndash.com/why-moodle-is-becoming-irrelevant/</a:t>
            </a:r>
          </a:p>
          <a:p>
            <a:r>
              <a:rPr lang="en-CA" dirty="0"/>
              <a:t>https://www.capterra.com/p/80691/Moodle/reviews/</a:t>
            </a:r>
          </a:p>
          <a:p>
            <a:r>
              <a:rPr lang="en-CA" dirty="0"/>
              <a:t>https://www.trustradius.com/products/moodle/reviews?sr=1&amp;sr=2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377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377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079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168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49352-A51A-48FE-AD23-2D81ACC95C9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14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4545-B420-4C91-BBE9-B5154EE49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35733-8932-4401-90BF-131462DC4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83EDA-CF5F-40B9-89F5-4A80FD33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3CD4-279F-41AA-86DD-824EC9D1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22F29-7698-4EB0-8DEE-0A07D593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42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0388-824F-4118-A39D-FE8E8D4A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30220-334D-47E4-8DFC-0791FC3D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0DE23-E3EE-4133-8003-C5AC9368F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AE9C0-0EA8-4530-9584-25FA061E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17BB0-696A-4E77-9B18-5B26D3E0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09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D5B405-FED0-4484-B616-3438A8C6E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E321D-3827-4A67-A943-23A8FB0DD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4166-872C-497C-AC60-87713B0A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0E0BE-91E6-4C95-937E-F9210457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3BEFC-C800-4ED5-B94B-7E91D3D0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83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7C34-45A3-4725-935E-6CED5EFB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D99DE-266B-4A67-9F79-9BB7CE6C6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3C2FE-A46B-4A25-9D34-11603D5C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FF580-3C4D-48A8-9957-41D73598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0DA3-66BA-41EA-A072-A52FF485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03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BEC5-9C02-433D-A2B1-03EA8B03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B91B2-29DD-446C-AB4A-8B69DCD8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D2D6B-C239-48DF-823E-22F684F1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B49ED-72D4-479C-AA25-007904C8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D58-924F-4C79-BA43-FA2295F3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557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5426E-003A-461F-981B-15F1CF76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AD605-6927-42F0-AC3D-23982CF9E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286A3-6D62-427B-BE51-BF8E03AB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F1C21-0EE5-4E1D-9D7B-0DAB8758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DAA20-E1DF-4FF1-88D2-38779CE6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154D-4667-49D9-AA35-77AF6C32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27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F9699-C0E0-42CA-B367-DCBEC9A6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107CB-784C-46CA-83EE-DD8162FB7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3446-E9C9-498C-9360-FE55F2F65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68A61-E461-4E23-BA70-EC40273DA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CDBDC-1F72-4E1A-9AE0-D2D84AFCD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7C4A95-EF74-4D21-975F-4E7C2E99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3101A-B746-43D5-8C8A-808D6EFB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38DAAC-22D6-4E5F-98B7-99791DC4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533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5A12-C88E-4DF5-B576-50AFEECD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5AB9-A530-41B1-8A8B-C8F453A1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5E389-AE80-4515-BA20-0EC01731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B0AC1-0676-46CD-8DCE-4B421B9B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19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FE9C2-CBF5-4CD9-A8A0-785B23A9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FCD0A-A474-428F-8D56-DCFAB209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7D8EF-5EFF-4B49-B333-0F72C6FC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29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2308-C31F-4246-ADED-8441C67A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C7A0-99F4-4AF5-9C46-A0F53E69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EED45-B2CF-47D1-BAA6-14F83775C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74AB-CDFD-49D3-BC99-CED0C9F5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5EA18-D10A-4B3F-9251-C7C71F2F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BA6FB-C59C-405A-BAAC-15D04FB1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53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DFF2-2BD9-4128-BE05-5D9B312D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1AA4D-DB00-483C-9735-792C8E06B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93B20-4D22-4FCF-B2BB-14DAA7DDA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98FF9-0BAD-4B78-86A8-03F4B19F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F79D1-CF61-44D0-B2A0-5D7C74B6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9A40-40B9-4B08-8234-D357DF39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978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908F2-1457-40C0-9EB3-74924D78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8650B-AD1C-4E24-8F7E-5FCF3EADA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AE3B-8288-44AF-8A30-7D31E4A64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99D99-E7BC-477B-8209-AAD057F0ADE3}" type="datetimeFigureOut">
              <a:rPr lang="en-CA" smtClean="0"/>
              <a:t>2020-11-30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9FFD-F9C7-45F6-A874-14ED489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5716-0ECB-4972-B200-2060EF87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E190-DDC7-4722-AE24-4488A6BB8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63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DD951D-E587-46F6-8968-9F99EEFE5B95}"/>
              </a:ext>
            </a:extLst>
          </p:cNvPr>
          <p:cNvGrpSpPr>
            <a:grpSpLocks noChangeAspect="1"/>
          </p:cNvGrpSpPr>
          <p:nvPr/>
        </p:nvGrpSpPr>
        <p:grpSpPr>
          <a:xfrm>
            <a:off x="3523873" y="2156610"/>
            <a:ext cx="5144253" cy="1441916"/>
            <a:chOff x="3661955" y="2052165"/>
            <a:chExt cx="3438483" cy="963795"/>
          </a:xfrm>
        </p:grpSpPr>
        <p:pic>
          <p:nvPicPr>
            <p:cNvPr id="5" name="Picture 2" descr="Moodle.org: Moodle Brand and Trademark">
              <a:extLst>
                <a:ext uri="{FF2B5EF4-FFF2-40B4-BE49-F238E27FC236}">
                  <a16:creationId xmlns:a16="http://schemas.microsoft.com/office/drawing/2014/main" id="{B177636E-951D-4756-B867-AF4DF988D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88D53A-C97C-418A-B21B-FF6644F6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F55464-A0EB-4D6E-A877-3795D4079D3B}"/>
              </a:ext>
            </a:extLst>
          </p:cNvPr>
          <p:cNvSpPr txBox="1"/>
          <p:nvPr/>
        </p:nvSpPr>
        <p:spPr>
          <a:xfrm>
            <a:off x="2215432" y="3598526"/>
            <a:ext cx="7761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Learning Platform of Tomorrow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D8287A-DF3E-C246-95AC-969619F58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3943164" y="2141636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5A881C92-82E4-4629-BE16-09C7BE4FE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20" y="4243007"/>
            <a:ext cx="857139" cy="85713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CC71460-0DB4-4F81-9443-52A202AE10F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41" y="4243007"/>
            <a:ext cx="786517" cy="86193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0CFB6E0-FF4D-4BB4-9DD7-696FF5944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0" y="4238210"/>
            <a:ext cx="826514" cy="8619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5C3A79-BEDD-4320-97C4-6BC94DED2C6F}"/>
              </a:ext>
            </a:extLst>
          </p:cNvPr>
          <p:cNvSpPr txBox="1"/>
          <p:nvPr/>
        </p:nvSpPr>
        <p:spPr>
          <a:xfrm>
            <a:off x="1944214" y="52814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Redesigned UI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37B0E-0539-4D16-AEF2-8C6E54F77160}"/>
              </a:ext>
            </a:extLst>
          </p:cNvPr>
          <p:cNvSpPr txBox="1"/>
          <p:nvPr/>
        </p:nvSpPr>
        <p:spPr>
          <a:xfrm>
            <a:off x="5407349" y="52814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98012"/>
                </a:solidFill>
                <a:latin typeface="Articulate" panose="02000503040000020004" pitchFamily="2" charset="0"/>
              </a:rPr>
              <a:t>Modularity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CCD143-2DD1-4001-9D7D-83E0FFF6041F}"/>
              </a:ext>
            </a:extLst>
          </p:cNvPr>
          <p:cNvSpPr txBox="1"/>
          <p:nvPr/>
        </p:nvSpPr>
        <p:spPr>
          <a:xfrm>
            <a:off x="8524235" y="525779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Integrated SIS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44E11E-6AEF-A245-BD5D-0E4F315B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900">
        <p:fade/>
      </p:transition>
    </mc:Choice>
    <mc:Fallback>
      <p:transition spd="med" advTm="36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3943164" y="2141636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5A881C92-82E4-4629-BE16-09C7BE4FE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20" y="4243007"/>
            <a:ext cx="857139" cy="85713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CC71460-0DB4-4F81-9443-52A202AE1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41" y="4243007"/>
            <a:ext cx="786517" cy="86193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0CFB6E0-FF4D-4BB4-9DD7-696FF594433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0" y="4238210"/>
            <a:ext cx="826514" cy="8619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5C3A79-BEDD-4320-97C4-6BC94DED2C6F}"/>
              </a:ext>
            </a:extLst>
          </p:cNvPr>
          <p:cNvSpPr txBox="1"/>
          <p:nvPr/>
        </p:nvSpPr>
        <p:spPr>
          <a:xfrm>
            <a:off x="1944214" y="52814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Redesigned UI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37B0E-0539-4D16-AEF2-8C6E54F77160}"/>
              </a:ext>
            </a:extLst>
          </p:cNvPr>
          <p:cNvSpPr txBox="1"/>
          <p:nvPr/>
        </p:nvSpPr>
        <p:spPr>
          <a:xfrm>
            <a:off x="5407349" y="52814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Modularity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CCD143-2DD1-4001-9D7D-83E0FFF6041F}"/>
              </a:ext>
            </a:extLst>
          </p:cNvPr>
          <p:cNvSpPr txBox="1"/>
          <p:nvPr/>
        </p:nvSpPr>
        <p:spPr>
          <a:xfrm>
            <a:off x="8524235" y="525779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98012"/>
                </a:solidFill>
                <a:latin typeface="Articulate" panose="02000503040000020004" pitchFamily="2" charset="0"/>
              </a:rPr>
              <a:t>Integrated SIS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E67ED0-EFA9-0D45-8D59-1F102F4B4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500">
        <p:fade/>
      </p:transition>
    </mc:Choice>
    <mc:Fallback>
      <p:transition spd="med" advTm="4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Market Opportunity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6642822" y="2825568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E7C766-15DD-482E-B7E0-DF669541B0C2}"/>
              </a:ext>
            </a:extLst>
          </p:cNvPr>
          <p:cNvSpPr txBox="1"/>
          <p:nvPr/>
        </p:nvSpPr>
        <p:spPr>
          <a:xfrm>
            <a:off x="805543" y="1838157"/>
            <a:ext cx="5626359" cy="365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Pandemic led to huge boom in the use of e-learning and thus the LMS market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US$13.4 billion industry in 2020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US$25.7 billion industry in 2025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ticulate" panose="02000503040000020004" pitchFamily="2" charset="0"/>
            </a:endParaRPr>
          </a:p>
        </p:txBody>
      </p:sp>
      <p:pic>
        <p:nvPicPr>
          <p:cNvPr id="8194" name="Picture 2" descr="LMS Market by Region">
            <a:extLst>
              <a:ext uri="{FF2B5EF4-FFF2-40B4-BE49-F238E27FC236}">
                <a16:creationId xmlns:a16="http://schemas.microsoft.com/office/drawing/2014/main" id="{87E86D01-4E36-4939-AF7B-ED38E526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24" y="3576170"/>
            <a:ext cx="5284276" cy="25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AD07FF-171B-A94B-A2D0-2CB79CB17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000">
        <p:fade/>
      </p:transition>
    </mc:Choice>
    <mc:Fallback>
      <p:transition spd="med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Marketing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3399166" y="2890779"/>
            <a:ext cx="5393668" cy="1511826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E7C766-15DD-482E-B7E0-DF669541B0C2}"/>
              </a:ext>
            </a:extLst>
          </p:cNvPr>
          <p:cNvSpPr txBox="1"/>
          <p:nvPr/>
        </p:nvSpPr>
        <p:spPr>
          <a:xfrm>
            <a:off x="805543" y="2124902"/>
            <a:ext cx="3878424" cy="46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Brand Name Recognition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426EE-2F9E-4BB5-B909-B0F6650049EC}"/>
              </a:ext>
            </a:extLst>
          </p:cNvPr>
          <p:cNvSpPr txBox="1"/>
          <p:nvPr/>
        </p:nvSpPr>
        <p:spPr>
          <a:xfrm>
            <a:off x="8343123" y="2096493"/>
            <a:ext cx="3878424" cy="46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Industry Contacts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65FBC-B447-43D2-9D57-9E3806F0036C}"/>
              </a:ext>
            </a:extLst>
          </p:cNvPr>
          <p:cNvSpPr txBox="1"/>
          <p:nvPr/>
        </p:nvSpPr>
        <p:spPr>
          <a:xfrm>
            <a:off x="727788" y="5052079"/>
            <a:ext cx="3878424" cy="46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Open-Source Platform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7A1B7-A583-44AE-96A9-F0A650311A97}"/>
              </a:ext>
            </a:extLst>
          </p:cNvPr>
          <p:cNvSpPr txBox="1"/>
          <p:nvPr/>
        </p:nvSpPr>
        <p:spPr>
          <a:xfrm>
            <a:off x="8343123" y="5052079"/>
            <a:ext cx="3878424" cy="46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Integrated SIS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9405AE-EEAC-C74E-97D8-557BED74D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200">
        <p:fade/>
      </p:transition>
    </mc:Choice>
    <mc:Fallback>
      <p:transition spd="med" advTm="2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What We Need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6642822" y="2825568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E7C766-15DD-482E-B7E0-DF669541B0C2}"/>
              </a:ext>
            </a:extLst>
          </p:cNvPr>
          <p:cNvSpPr txBox="1"/>
          <p:nvPr/>
        </p:nvSpPr>
        <p:spPr>
          <a:xfrm>
            <a:off x="805543" y="2207332"/>
            <a:ext cx="5626359" cy="365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Initial investment of </a:t>
            </a:r>
            <a:r>
              <a:rPr lang="en-US" sz="2400" b="1" dirty="0">
                <a:solidFill>
                  <a:srgbClr val="F98012"/>
                </a:solidFill>
                <a:latin typeface="Articulate" panose="02000503040000020004" pitchFamily="2" charset="0"/>
              </a:rPr>
              <a:t>US$20 million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2-year period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ticulate" panose="02000503040000020004" pitchFamily="2" charset="0"/>
              </a:rPr>
              <a:t>Goals: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Ramp up hiring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Procure additional hardware and software technology and tools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ticulate" panose="02000503040000020004" pitchFamily="2" charset="0"/>
              </a:rPr>
              <a:t>Commence marketing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ticulate" panose="02000503040000020004" pitchFamily="2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B1B7F-857A-484D-87E1-6FB1592D7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1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00">
        <p:fade/>
      </p:transition>
    </mc:Choice>
    <mc:Fallback>
      <p:transition spd="med" advTm="1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DD951D-E587-46F6-8968-9F99EEFE5B95}"/>
              </a:ext>
            </a:extLst>
          </p:cNvPr>
          <p:cNvGrpSpPr>
            <a:grpSpLocks noChangeAspect="1"/>
          </p:cNvGrpSpPr>
          <p:nvPr/>
        </p:nvGrpSpPr>
        <p:grpSpPr>
          <a:xfrm>
            <a:off x="696709" y="752623"/>
            <a:ext cx="2670836" cy="748626"/>
            <a:chOff x="3661955" y="2052165"/>
            <a:chExt cx="3438483" cy="963795"/>
          </a:xfrm>
        </p:grpSpPr>
        <p:pic>
          <p:nvPicPr>
            <p:cNvPr id="5" name="Picture 2" descr="Moodle.org: Moodle Brand and Trademark">
              <a:extLst>
                <a:ext uri="{FF2B5EF4-FFF2-40B4-BE49-F238E27FC236}">
                  <a16:creationId xmlns:a16="http://schemas.microsoft.com/office/drawing/2014/main" id="{B177636E-951D-4756-B867-AF4DF988D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88D53A-C97C-418A-B21B-FF6644F6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084FAE-7699-4FF4-95F0-ABAD9B535292}"/>
              </a:ext>
            </a:extLst>
          </p:cNvPr>
          <p:cNvSpPr txBox="1"/>
          <p:nvPr/>
        </p:nvSpPr>
        <p:spPr>
          <a:xfrm>
            <a:off x="696709" y="2305615"/>
            <a:ext cx="10798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98012"/>
                </a:solidFill>
                <a:latin typeface="Articulate" panose="02000503040000020004" pitchFamily="2" charset="0"/>
              </a:rPr>
              <a:t>Our Mission</a:t>
            </a:r>
          </a:p>
          <a:p>
            <a:r>
              <a:rPr lang="en-CA" sz="2800" dirty="0">
                <a:solidFill>
                  <a:schemeClr val="bg1"/>
                </a:solidFill>
                <a:latin typeface="Articulate" panose="02000503040000020004" pitchFamily="2" charset="0"/>
              </a:rPr>
              <a:t>	</a:t>
            </a:r>
            <a:r>
              <a:rPr lang="en-CA" sz="2800" i="1" dirty="0">
                <a:solidFill>
                  <a:schemeClr val="bg1"/>
                </a:solidFill>
                <a:latin typeface="Articulate" panose="02000503040000020004" pitchFamily="2" charset="0"/>
                <a:ea typeface="PMingLiU" panose="02020500000000000000" pitchFamily="18" charset="-120"/>
                <a:cs typeface="Times New Roman" panose="02020603050405020304" pitchFamily="18" charset="0"/>
              </a:rPr>
              <a:t>To empower educators to improve our world</a:t>
            </a:r>
            <a:endParaRPr lang="en-CA" sz="2800" i="1" dirty="0">
              <a:solidFill>
                <a:schemeClr val="bg1"/>
              </a:solidFill>
              <a:latin typeface="Articulate" panose="02000503040000020004" pitchFamily="2" charset="0"/>
            </a:endParaRPr>
          </a:p>
          <a:p>
            <a:endParaRPr lang="en-CA" sz="2800" dirty="0">
              <a:latin typeface="Articulate" panose="02000503040000020004" pitchFamily="2" charset="0"/>
            </a:endParaRPr>
          </a:p>
          <a:p>
            <a:r>
              <a:rPr lang="en-CA" sz="2800" b="1" dirty="0">
                <a:solidFill>
                  <a:srgbClr val="F98012"/>
                </a:solidFill>
                <a:latin typeface="Articulate" panose="02000503040000020004" pitchFamily="2" charset="0"/>
              </a:rPr>
              <a:t>Our Vision</a:t>
            </a:r>
          </a:p>
          <a:p>
            <a:r>
              <a:rPr lang="en-CA" sz="2800" i="1" dirty="0">
                <a:solidFill>
                  <a:schemeClr val="bg1"/>
                </a:solidFill>
                <a:latin typeface="Articulate" panose="02000503040000020004" pitchFamily="2" charset="0"/>
              </a:rPr>
              <a:t>	</a:t>
            </a:r>
            <a:r>
              <a:rPr lang="en-US" sz="2800" i="1" dirty="0">
                <a:solidFill>
                  <a:schemeClr val="bg1"/>
                </a:solidFill>
                <a:latin typeface="Articulate" panose="02000503040000020004" pitchFamily="2" charset="0"/>
              </a:rPr>
              <a:t>To give the world the most effective platform for learning</a:t>
            </a:r>
            <a:endParaRPr lang="en-CA" sz="2800" i="1" dirty="0">
              <a:solidFill>
                <a:schemeClr val="bg1"/>
              </a:solidFill>
              <a:latin typeface="Articulate" panose="02000503040000020004" pitchFamily="2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725560-4A27-8742-855A-FC4725376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800">
        <p:fade/>
      </p:transition>
    </mc:Choice>
    <mc:Fallback>
      <p:transition spd="med" advTm="1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DD951D-E587-46F6-8968-9F99EEFE5B95}"/>
              </a:ext>
            </a:extLst>
          </p:cNvPr>
          <p:cNvGrpSpPr>
            <a:grpSpLocks noChangeAspect="1"/>
          </p:cNvGrpSpPr>
          <p:nvPr/>
        </p:nvGrpSpPr>
        <p:grpSpPr>
          <a:xfrm>
            <a:off x="3523873" y="2708042"/>
            <a:ext cx="5144253" cy="1441916"/>
            <a:chOff x="3661955" y="2052165"/>
            <a:chExt cx="3438483" cy="963795"/>
          </a:xfrm>
        </p:grpSpPr>
        <p:pic>
          <p:nvPicPr>
            <p:cNvPr id="5" name="Picture 2" descr="Moodle.org: Moodle Brand and Trademark">
              <a:extLst>
                <a:ext uri="{FF2B5EF4-FFF2-40B4-BE49-F238E27FC236}">
                  <a16:creationId xmlns:a16="http://schemas.microsoft.com/office/drawing/2014/main" id="{B177636E-951D-4756-B867-AF4DF988D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88D53A-C97C-418A-B21B-FF6644F6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018BC9-025B-574C-9A65-FB973549B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84FAE-7699-4FF4-95F0-ABAD9B535292}"/>
              </a:ext>
            </a:extLst>
          </p:cNvPr>
          <p:cNvSpPr txBox="1"/>
          <p:nvPr/>
        </p:nvSpPr>
        <p:spPr>
          <a:xfrm>
            <a:off x="834745" y="1824228"/>
            <a:ext cx="4887685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ticulate" panose="02000503040000020004" pitchFamily="2" charset="0"/>
              </a:rPr>
              <a:t>One of the world’s most popular learning management systems (LMS)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ticulate" panose="02000503040000020004" pitchFamily="2" charset="0"/>
              </a:rPr>
              <a:t>We provide an online learning platform for institutions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Moodle.org: Moodle Brand and Trademark">
            <a:extLst>
              <a:ext uri="{FF2B5EF4-FFF2-40B4-BE49-F238E27FC236}">
                <a16:creationId xmlns:a16="http://schemas.microsoft.com/office/drawing/2014/main" id="{712D3AAA-BBC7-40F0-9CCC-4294DF09A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315" y="2675552"/>
            <a:ext cx="4748470" cy="12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1F31B6-539C-D94A-A6E2-837AC4778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9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14500">
        <p:fade/>
      </p:transition>
    </mc:Choice>
    <mc:Fallback>
      <p:transition spd="med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odle.org: Moodle Brand and Trademark">
            <a:extLst>
              <a:ext uri="{FF2B5EF4-FFF2-40B4-BE49-F238E27FC236}">
                <a16:creationId xmlns:a16="http://schemas.microsoft.com/office/drawing/2014/main" id="{0D1FA9A5-EA65-492D-B9F7-22470321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9" y="816847"/>
            <a:ext cx="2670836" cy="68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84FAE-7699-4FF4-95F0-ABAD9B535292}"/>
              </a:ext>
            </a:extLst>
          </p:cNvPr>
          <p:cNvSpPr txBox="1"/>
          <p:nvPr/>
        </p:nvSpPr>
        <p:spPr>
          <a:xfrm>
            <a:off x="696709" y="2305615"/>
            <a:ext cx="10798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98012"/>
                </a:solidFill>
                <a:latin typeface="Articulate" panose="02000503040000020004" pitchFamily="2" charset="0"/>
              </a:rPr>
              <a:t>Our Mission</a:t>
            </a:r>
          </a:p>
          <a:p>
            <a:r>
              <a:rPr lang="en-CA" sz="2800" dirty="0">
                <a:solidFill>
                  <a:schemeClr val="bg1"/>
                </a:solidFill>
                <a:latin typeface="Articulate" panose="02000503040000020004" pitchFamily="2" charset="0"/>
              </a:rPr>
              <a:t>	</a:t>
            </a:r>
            <a:r>
              <a:rPr lang="en-CA" sz="2800" i="1" dirty="0">
                <a:solidFill>
                  <a:schemeClr val="bg1"/>
                </a:solidFill>
                <a:latin typeface="Articulate" panose="02000503040000020004" pitchFamily="2" charset="0"/>
                <a:ea typeface="PMingLiU" panose="02020500000000000000" pitchFamily="18" charset="-120"/>
                <a:cs typeface="Times New Roman" panose="02020603050405020304" pitchFamily="18" charset="0"/>
              </a:rPr>
              <a:t>To empower educators to improve our world</a:t>
            </a:r>
            <a:endParaRPr lang="en-CA" sz="2800" i="1" dirty="0">
              <a:solidFill>
                <a:schemeClr val="bg1"/>
              </a:solidFill>
              <a:latin typeface="Articulate" panose="02000503040000020004" pitchFamily="2" charset="0"/>
            </a:endParaRPr>
          </a:p>
          <a:p>
            <a:endParaRPr lang="en-CA" sz="2800" dirty="0">
              <a:latin typeface="Articulate" panose="02000503040000020004" pitchFamily="2" charset="0"/>
            </a:endParaRPr>
          </a:p>
          <a:p>
            <a:r>
              <a:rPr lang="en-CA" sz="2800" b="1" dirty="0">
                <a:solidFill>
                  <a:srgbClr val="F98012"/>
                </a:solidFill>
                <a:latin typeface="Articulate" panose="02000503040000020004" pitchFamily="2" charset="0"/>
              </a:rPr>
              <a:t>Our Vision</a:t>
            </a:r>
          </a:p>
          <a:p>
            <a:r>
              <a:rPr lang="en-CA" sz="2800" i="1" dirty="0">
                <a:solidFill>
                  <a:schemeClr val="bg1"/>
                </a:solidFill>
                <a:latin typeface="Articulate" panose="02000503040000020004" pitchFamily="2" charset="0"/>
              </a:rPr>
              <a:t>	</a:t>
            </a:r>
            <a:r>
              <a:rPr lang="en-US" sz="2800" i="1" dirty="0">
                <a:solidFill>
                  <a:schemeClr val="bg1"/>
                </a:solidFill>
                <a:latin typeface="Articulate" panose="02000503040000020004" pitchFamily="2" charset="0"/>
              </a:rPr>
              <a:t>To give the world the most effective platform for learning</a:t>
            </a:r>
            <a:endParaRPr lang="en-CA" sz="2800" i="1" dirty="0">
              <a:solidFill>
                <a:schemeClr val="bg1"/>
              </a:solidFill>
              <a:latin typeface="Articulate" panose="02000503040000020004" pitchFamily="2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98330D-B2CB-5C43-A8F5-CA20664D4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500">
        <p:fade/>
      </p:transition>
    </mc:Choice>
    <mc:Fallback>
      <p:transition spd="med" advTm="2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AD418B-BC0D-4E20-8057-EE4FF084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40" y="2101039"/>
            <a:ext cx="7136319" cy="4022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Competition</a:t>
            </a:r>
          </a:p>
        </p:txBody>
      </p:sp>
      <p:pic>
        <p:nvPicPr>
          <p:cNvPr id="14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28711298-396C-435C-A6C1-4045AB64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32" y="3429000"/>
            <a:ext cx="279026" cy="2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2C81CA98-DBD1-4315-B631-28ACF098D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61" y="3500367"/>
            <a:ext cx="279026" cy="2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275182AE-6E9C-4517-86A4-AEDE023E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75" y="3505692"/>
            <a:ext cx="279026" cy="2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F2E6AF68-08AF-4696-92C8-3E857B3D3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10" y="3226666"/>
            <a:ext cx="279026" cy="27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DA81E5-D7DE-1443-9548-EB04F080D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000">
        <p:fade/>
      </p:transition>
    </mc:Choice>
    <mc:Fallback>
      <p:transition spd="med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ticulate" panose="02000503040000020004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012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D6B0B2E-1C3D-417A-8C46-5218B2C3C4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242176"/>
              </p:ext>
            </p:extLst>
          </p:nvPr>
        </p:nvGraphicFramePr>
        <p:xfrm>
          <a:off x="6511881" y="566916"/>
          <a:ext cx="5383265" cy="572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6C7F56C-71BA-450E-92AC-BF159C7F5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247143"/>
              </p:ext>
            </p:extLst>
          </p:nvPr>
        </p:nvGraphicFramePr>
        <p:xfrm>
          <a:off x="831762" y="566916"/>
          <a:ext cx="5175915" cy="572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8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27D3288C-234C-4B92-B3BA-04872BB0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82" y="4436706"/>
            <a:ext cx="395871" cy="3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MDLSITE-5209] Update the moodle.org logo page - Moodle Tracker">
            <a:extLst>
              <a:ext uri="{FF2B5EF4-FFF2-40B4-BE49-F238E27FC236}">
                <a16:creationId xmlns:a16="http://schemas.microsoft.com/office/drawing/2014/main" id="{09EEFCFA-5C01-44FE-A08B-A47E2D9E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63" y="4238770"/>
            <a:ext cx="395871" cy="39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E4AF8-EDA7-9F4D-A1E9-8CFB777AB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0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21300">
        <p:fade/>
      </p:transition>
    </mc:Choice>
    <mc:Fallback>
      <p:transition spd="med" advTm="2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Problem(s)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545695-4B23-4E68-8D84-25902F892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028" y="2562544"/>
            <a:ext cx="2644380" cy="866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C8B13-6F2B-4CE2-847B-DF4861D44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646" y="2264997"/>
            <a:ext cx="4144035" cy="3158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A7893-949E-4672-AD94-34373AE65B93}"/>
              </a:ext>
            </a:extLst>
          </p:cNvPr>
          <p:cNvGrpSpPr/>
          <p:nvPr/>
        </p:nvGrpSpPr>
        <p:grpSpPr>
          <a:xfrm>
            <a:off x="1426370" y="4167673"/>
            <a:ext cx="5913712" cy="238796"/>
            <a:chOff x="5419872" y="3811790"/>
            <a:chExt cx="5571673" cy="2000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47C8F9-261E-4A9B-AACB-D5439DD2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9872" y="3811790"/>
              <a:ext cx="1533739" cy="2000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E193BE-79A8-459D-9B79-72A8A8A9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4750" y="3811791"/>
              <a:ext cx="4086795" cy="20005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917C1E-565E-4254-86C5-8FA2ABDDA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275" y="3168285"/>
            <a:ext cx="3856670" cy="302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D6A31-4B45-4254-A825-FDD68F94CB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349" y="4883020"/>
            <a:ext cx="2905838" cy="122129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B78DE-7EF7-034F-A315-DF2EE3AD6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9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000">
        <p:fade/>
      </p:transition>
    </mc:Choice>
    <mc:Fallback>
      <p:transition spd="med" advTm="5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084FAE-7699-4FF4-95F0-ABAD9B535292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Articulate" panose="02000503040000020004" pitchFamily="2" charset="0"/>
                <a:ea typeface="+mj-ea"/>
                <a:cs typeface="+mj-cs"/>
              </a:rPr>
              <a:t>The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249D8-DDEA-4C3B-82C9-83C6FD3EBE96}"/>
              </a:ext>
            </a:extLst>
          </p:cNvPr>
          <p:cNvSpPr txBox="1"/>
          <p:nvPr/>
        </p:nvSpPr>
        <p:spPr>
          <a:xfrm>
            <a:off x="805543" y="1838157"/>
            <a:ext cx="4558309" cy="365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98012"/>
                </a:solidFill>
                <a:latin typeface="Articulate" panose="02000503040000020004" pitchFamily="2" charset="0"/>
              </a:rPr>
              <a:t>CEO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ticulate" panose="02000503040000020004" pitchFamily="2" charset="0"/>
              </a:rPr>
              <a:t>Former teacher, instructional designer, and LMS administrator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ticulate" panose="02000503040000020004" pitchFamily="2" charset="0"/>
              </a:rPr>
              <a:t>Deep experience with different LMS platforms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ticulate" panose="0200050304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ticulate" panose="0200050304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98012"/>
                </a:solidFill>
                <a:latin typeface="Articulate" panose="02000503040000020004" pitchFamily="2" charset="0"/>
              </a:rPr>
              <a:t>Staff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ticulate" panose="02000503040000020004" pitchFamily="2" charset="0"/>
              </a:rPr>
              <a:t>A group of experienced passionate professionals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ticulate" panose="02000503040000020004" pitchFamily="2" charset="0"/>
              </a:rPr>
              <a:t>International team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5FCF6-8985-4910-9EAE-21F130211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r="-4" b="21122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Moodle — EFTM">
            <a:extLst>
              <a:ext uri="{FF2B5EF4-FFF2-40B4-BE49-F238E27FC236}">
                <a16:creationId xmlns:a16="http://schemas.microsoft.com/office/drawing/2014/main" id="{30B30271-C32E-4478-A205-8B2540647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7145" b="2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oodle.org: Moodle Brand and Trademark">
            <a:extLst>
              <a:ext uri="{FF2B5EF4-FFF2-40B4-BE49-F238E27FC236}">
                <a16:creationId xmlns:a16="http://schemas.microsoft.com/office/drawing/2014/main" id="{4209E57E-37D5-4101-BAC8-22358F58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428" y="696687"/>
            <a:ext cx="3438483" cy="8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7E30B-8388-412D-A168-10CF533F2C6C}"/>
              </a:ext>
            </a:extLst>
          </p:cNvPr>
          <p:cNvSpPr txBox="1"/>
          <p:nvPr/>
        </p:nvSpPr>
        <p:spPr>
          <a:xfrm>
            <a:off x="6096000" y="5243804"/>
            <a:ext cx="2445428" cy="677108"/>
          </a:xfrm>
          <a:prstGeom prst="rect">
            <a:avLst/>
          </a:prstGeom>
          <a:solidFill>
            <a:srgbClr val="F98012"/>
          </a:solidFill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ticulate" panose="02000503040000020004" pitchFamily="2" charset="0"/>
              </a:rPr>
              <a:t>Yannick Wong</a:t>
            </a:r>
          </a:p>
          <a:p>
            <a:pPr algn="ctr"/>
            <a:r>
              <a:rPr lang="en-CA" sz="1400" dirty="0">
                <a:latin typeface="Articulate" panose="02000503040000020004" pitchFamily="2" charset="0"/>
              </a:rPr>
              <a:t>CEO of Moodle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2D4EA-934B-DE40-B3E1-512969579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3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45500">
        <p:fade/>
      </p:transition>
    </mc:Choice>
    <mc:Fallback>
      <p:transition spd="med" advTm="4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3943164" y="2141636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5A881C92-82E4-4629-BE16-09C7BE4FE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20" y="4243007"/>
            <a:ext cx="857139" cy="85713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CC71460-0DB4-4F81-9443-52A202AE1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41" y="4243007"/>
            <a:ext cx="786517" cy="86193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0CFB6E0-FF4D-4BB4-9DD7-696FF5944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0" y="4238210"/>
            <a:ext cx="826514" cy="8619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5C3A79-BEDD-4320-97C4-6BC94DED2C6F}"/>
              </a:ext>
            </a:extLst>
          </p:cNvPr>
          <p:cNvSpPr txBox="1"/>
          <p:nvPr/>
        </p:nvSpPr>
        <p:spPr>
          <a:xfrm>
            <a:off x="1944214" y="52814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Redesigned UI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37B0E-0539-4D16-AEF2-8C6E54F77160}"/>
              </a:ext>
            </a:extLst>
          </p:cNvPr>
          <p:cNvSpPr txBox="1"/>
          <p:nvPr/>
        </p:nvSpPr>
        <p:spPr>
          <a:xfrm>
            <a:off x="5407349" y="52814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Modularity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CCD143-2DD1-4001-9D7D-83E0FFF6041F}"/>
              </a:ext>
            </a:extLst>
          </p:cNvPr>
          <p:cNvSpPr txBox="1"/>
          <p:nvPr/>
        </p:nvSpPr>
        <p:spPr>
          <a:xfrm>
            <a:off x="8524235" y="525779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Integrated SIS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4080E3-C525-CF4E-A4F8-DBEA75B9D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9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500">
        <p:fade/>
      </p:transition>
    </mc:Choice>
    <mc:Fallback>
      <p:transition spd="med" advClick="0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9E6FDA-F673-49B7-A8D3-11C9CC82EC38}"/>
              </a:ext>
            </a:extLst>
          </p:cNvPr>
          <p:cNvSpPr txBox="1"/>
          <p:nvPr/>
        </p:nvSpPr>
        <p:spPr>
          <a:xfrm>
            <a:off x="805543" y="591070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Articulate" panose="02000503040000020004" pitchFamily="2" charset="0"/>
                <a:ea typeface="+mj-ea"/>
                <a:cs typeface="+mj-cs"/>
              </a:rPr>
              <a:t>The 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38C14-A89E-45BA-A004-96BE0F212372}"/>
              </a:ext>
            </a:extLst>
          </p:cNvPr>
          <p:cNvGrpSpPr>
            <a:grpSpLocks noChangeAspect="1"/>
          </p:cNvGrpSpPr>
          <p:nvPr/>
        </p:nvGrpSpPr>
        <p:grpSpPr>
          <a:xfrm>
            <a:off x="3943164" y="2141636"/>
            <a:ext cx="4305670" cy="1206864"/>
            <a:chOff x="3661955" y="2052165"/>
            <a:chExt cx="3438483" cy="963795"/>
          </a:xfrm>
        </p:grpSpPr>
        <p:pic>
          <p:nvPicPr>
            <p:cNvPr id="10" name="Picture 2" descr="Moodle.org: Moodle Brand and Trademark">
              <a:extLst>
                <a:ext uri="{FF2B5EF4-FFF2-40B4-BE49-F238E27FC236}">
                  <a16:creationId xmlns:a16="http://schemas.microsoft.com/office/drawing/2014/main" id="{353781F4-EDA3-41E1-8ECB-F18138E8E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955" y="2134848"/>
              <a:ext cx="3438483" cy="88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3EB585-004D-4622-914E-9B759BD89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34" b="31763"/>
            <a:stretch/>
          </p:blipFill>
          <p:spPr>
            <a:xfrm>
              <a:off x="4431933" y="2052165"/>
              <a:ext cx="1572904" cy="425789"/>
            </a:xfrm>
            <a:prstGeom prst="rect">
              <a:avLst/>
            </a:prstGeom>
          </p:spPr>
        </p:pic>
      </p:grp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5A881C92-82E4-4629-BE16-09C7BE4FE3B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20" y="4243007"/>
            <a:ext cx="857139" cy="85713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CC71460-0DB4-4F81-9443-52A202AE1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41" y="4243007"/>
            <a:ext cx="786517" cy="86193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0CFB6E0-FF4D-4BB4-9DD7-696FF5944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0" y="4238210"/>
            <a:ext cx="826514" cy="8619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5C3A79-BEDD-4320-97C4-6BC94DED2C6F}"/>
              </a:ext>
            </a:extLst>
          </p:cNvPr>
          <p:cNvSpPr txBox="1"/>
          <p:nvPr/>
        </p:nvSpPr>
        <p:spPr>
          <a:xfrm>
            <a:off x="1944214" y="52814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98012"/>
                </a:solidFill>
                <a:latin typeface="Articulate" panose="02000503040000020004" pitchFamily="2" charset="0"/>
              </a:rPr>
              <a:t>Redesigned UI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37B0E-0539-4D16-AEF2-8C6E54F77160}"/>
              </a:ext>
            </a:extLst>
          </p:cNvPr>
          <p:cNvSpPr txBox="1"/>
          <p:nvPr/>
        </p:nvSpPr>
        <p:spPr>
          <a:xfrm>
            <a:off x="5407349" y="52814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Modularity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CCD143-2DD1-4001-9D7D-83E0FFF6041F}"/>
              </a:ext>
            </a:extLst>
          </p:cNvPr>
          <p:cNvSpPr txBox="1"/>
          <p:nvPr/>
        </p:nvSpPr>
        <p:spPr>
          <a:xfrm>
            <a:off x="8524235" y="525779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Articulate" panose="02000503040000020004" pitchFamily="2" charset="0"/>
              </a:rPr>
              <a:t>Integrated SIS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03B204-63B1-1246-98B7-474875288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00">
        <p:fade/>
      </p:transition>
    </mc:Choice>
    <mc:Fallback>
      <p:transition spd="med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318</Words>
  <Application>Microsoft Office PowerPoint</Application>
  <PresentationFormat>Widescreen</PresentationFormat>
  <Paragraphs>82</Paragraphs>
  <Slides>16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Articulate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Yannick Wong</dc:creator>
  <cp:lastModifiedBy>Yannick Wong</cp:lastModifiedBy>
  <cp:revision>16</cp:revision>
  <dcterms:created xsi:type="dcterms:W3CDTF">2020-11-30T05:17:04Z</dcterms:created>
  <dcterms:modified xsi:type="dcterms:W3CDTF">2020-11-30T08:21:10Z</dcterms:modified>
</cp:coreProperties>
</file>