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3C7856-84C0-444E-8A99-B3C9A1EC2BB2}" v="70" dt="2022-10-16T18:09:37.268"/>
    <p1510:client id="{E9D35206-F0F8-B7BA-0B7B-1FF81497A57B}" v="818" dt="2022-10-16T19:48:40.814"/>
    <p1510:client id="{EA223963-86BA-4582-AF92-DC1F548FF795}" v="1" dt="2022-10-16T20:44:36.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7" d="100"/>
          <a:sy n="67" d="100"/>
        </p:scale>
        <p:origin x="4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477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42616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14300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002393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52383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29737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86370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767339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46829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429131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10/16/2022</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375632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10/16/2022</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66298885"/>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2" r:id="rId6"/>
    <p:sldLayoutId id="2147483758" r:id="rId7"/>
    <p:sldLayoutId id="2147483759" r:id="rId8"/>
    <p:sldLayoutId id="2147483760" r:id="rId9"/>
    <p:sldLayoutId id="2147483761" r:id="rId10"/>
    <p:sldLayoutId id="2147483763"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jibestream.com/use-cases/indoor-navigation"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inpixon.com/wp-content/uploads/InpixonIPA-brochure.pdf" TargetMode="External"/><Relationship Id="rId3" Type="http://schemas.openxmlformats.org/officeDocument/2006/relationships/hyperlink" Target="https://www.gim-international.com/content/news/inpixon-to-acquire-gps-technology-for-indoor-and-outdoor-positioning-system-2" TargetMode="External"/><Relationship Id="rId7" Type="http://schemas.openxmlformats.org/officeDocument/2006/relationships/hyperlink" Target="https://inpixon.com/inpixon-jibestream/" TargetMode="External"/><Relationship Id="rId2" Type="http://schemas.openxmlformats.org/officeDocument/2006/relationships/hyperlink" Target="https://finpedia.co/bin/Inpixon/" TargetMode="External"/><Relationship Id="rId1" Type="http://schemas.openxmlformats.org/officeDocument/2006/relationships/slideLayout" Target="../slideLayouts/slideLayout2.xml"/><Relationship Id="rId6" Type="http://schemas.openxmlformats.org/officeDocument/2006/relationships/hyperlink" Target="https://www.inpixon.com/company/news/inpixon-chosen-for-planned-smart-schools-safety-network" TargetMode="External"/><Relationship Id="rId11" Type="http://schemas.openxmlformats.org/officeDocument/2006/relationships/hyperlink" Target="https://www.jibestream.com/use-cases/proximity-messaging" TargetMode="External"/><Relationship Id="rId5" Type="http://schemas.openxmlformats.org/officeDocument/2006/relationships/hyperlink" Target="https://www.inpixon.com/blog/benefits-of-indoor-maps-for-workplaces" TargetMode="External"/><Relationship Id="rId10" Type="http://schemas.openxmlformats.org/officeDocument/2006/relationships/hyperlink" Target="https://www.jibestream.com/use-cases/indoor-navigation" TargetMode="External"/><Relationship Id="rId4" Type="http://schemas.openxmlformats.org/officeDocument/2006/relationships/hyperlink" Target="https://www.inpixon.com/" TargetMode="External"/><Relationship Id="rId9" Type="http://schemas.openxmlformats.org/officeDocument/2006/relationships/hyperlink" Target="https://www.jibestream.com/use-cases/geofenci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inpixon.com/inpixon-jibestream/"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inpixon.com/wp-content/uploads/InpixonIPA-brochure.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inpixon.com/company/news/inpixon-chosen-for-planned-smart-schools-safety-network"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jibestream.com/use-cases/geofenci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jibestream.com/use-cases/proximity-messagin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C3B0A228-9EA3-4009-A82E-9402BBC72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0">
            <a:extLst>
              <a:ext uri="{FF2B5EF4-FFF2-40B4-BE49-F238E27FC236}">
                <a16:creationId xmlns:a16="http://schemas.microsoft.com/office/drawing/2014/main" id="{02E0C409-730D-455F-AA8F-0646ABDB1B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3" y="0"/>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3001" y="1181101"/>
            <a:ext cx="4953000" cy="2247899"/>
          </a:xfrm>
        </p:spPr>
        <p:txBody>
          <a:bodyPr>
            <a:normAutofit/>
          </a:bodyPr>
          <a:lstStyle/>
          <a:p>
            <a:r>
              <a:rPr lang="en-US" dirty="0">
                <a:ea typeface="+mj-lt"/>
                <a:cs typeface="+mj-lt"/>
              </a:rPr>
              <a:t>Analyst Report: </a:t>
            </a:r>
            <a:r>
              <a:rPr lang="en-US" dirty="0" err="1">
                <a:ea typeface="+mj-lt"/>
                <a:cs typeface="+mj-lt"/>
              </a:rPr>
              <a:t>Inpixon</a:t>
            </a:r>
            <a:endParaRPr lang="en-US" dirty="0" err="1"/>
          </a:p>
        </p:txBody>
      </p:sp>
      <p:sp>
        <p:nvSpPr>
          <p:cNvPr id="3" name="Subtitle 2"/>
          <p:cNvSpPr>
            <a:spLocks noGrp="1"/>
          </p:cNvSpPr>
          <p:nvPr>
            <p:ph type="subTitle" idx="1"/>
          </p:nvPr>
        </p:nvSpPr>
        <p:spPr>
          <a:xfrm>
            <a:off x="1143001" y="4360719"/>
            <a:ext cx="2679356" cy="1465118"/>
          </a:xfrm>
        </p:spPr>
        <p:txBody>
          <a:bodyPr anchor="b">
            <a:normAutofit/>
          </a:bodyPr>
          <a:lstStyle/>
          <a:p>
            <a:r>
              <a:rPr lang="en-US" dirty="0"/>
              <a:t>By: Greg Patton</a:t>
            </a:r>
          </a:p>
          <a:p>
            <a:r>
              <a:rPr lang="en-US" dirty="0"/>
              <a:t>ETEC 522</a:t>
            </a:r>
          </a:p>
        </p:txBody>
      </p:sp>
      <p:pic>
        <p:nvPicPr>
          <p:cNvPr id="19" name="Picture 3" descr="An abstract genetic concept">
            <a:extLst>
              <a:ext uri="{FF2B5EF4-FFF2-40B4-BE49-F238E27FC236}">
                <a16:creationId xmlns:a16="http://schemas.microsoft.com/office/drawing/2014/main" id="{AE4D4BF8-1F8E-64B6-DA41-F959F3299103}"/>
              </a:ext>
            </a:extLst>
          </p:cNvPr>
          <p:cNvPicPr>
            <a:picLocks noChangeAspect="1"/>
          </p:cNvPicPr>
          <p:nvPr/>
        </p:nvPicPr>
        <p:blipFill rotWithShape="1">
          <a:blip r:embed="rId2"/>
          <a:srcRect t="228" r="-9" b="-9"/>
          <a:stretch/>
        </p:blipFill>
        <p:spPr>
          <a:xfrm>
            <a:off x="5318308" y="10"/>
            <a:ext cx="6873692" cy="6857990"/>
          </a:xfrm>
          <a:custGeom>
            <a:avLst/>
            <a:gdLst/>
            <a:ahLst/>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scene&#10;&#10;Description automatically generated">
            <a:extLst>
              <a:ext uri="{FF2B5EF4-FFF2-40B4-BE49-F238E27FC236}">
                <a16:creationId xmlns:a16="http://schemas.microsoft.com/office/drawing/2014/main" id="{7BABEFE8-1306-EBB8-6647-34FA17889260}"/>
              </a:ext>
            </a:extLst>
          </p:cNvPr>
          <p:cNvPicPr>
            <a:picLocks noChangeAspect="1"/>
          </p:cNvPicPr>
          <p:nvPr/>
        </p:nvPicPr>
        <p:blipFill rotWithShape="1">
          <a:blip r:embed="rId2"/>
          <a:srcRect l="28351" r="17585" b="1"/>
          <a:stretch/>
        </p:blipFill>
        <p:spPr>
          <a:xfrm>
            <a:off x="3093268" y="10"/>
            <a:ext cx="9098732" cy="6857990"/>
          </a:xfrm>
          <a:custGeom>
            <a:avLst/>
            <a:gdLst/>
            <a:ahLst/>
            <a:cxnLst/>
            <a:rect l="l" t="t" r="r" b="b"/>
            <a:pathLst>
              <a:path w="9098732" h="6858000">
                <a:moveTo>
                  <a:pt x="6010592" y="0"/>
                </a:moveTo>
                <a:lnTo>
                  <a:pt x="8235629" y="4"/>
                </a:lnTo>
                <a:cubicBezTo>
                  <a:pt x="8235629" y="3"/>
                  <a:pt x="8235630" y="3"/>
                  <a:pt x="8235630" y="2"/>
                </a:cubicBezTo>
                <a:lnTo>
                  <a:pt x="9098732" y="0"/>
                </a:lnTo>
                <a:lnTo>
                  <a:pt x="9098732" y="6858000"/>
                </a:lnTo>
                <a:lnTo>
                  <a:pt x="0" y="6858000"/>
                </a:lnTo>
                <a:lnTo>
                  <a:pt x="6010589" y="4"/>
                </a:lnTo>
                <a:cubicBezTo>
                  <a:pt x="6010589" y="3"/>
                  <a:pt x="6010590" y="3"/>
                  <a:pt x="6010590" y="2"/>
                </a:cubicBezTo>
                <a:close/>
              </a:path>
            </a:pathLst>
          </a:custGeom>
        </p:spPr>
      </p:pic>
      <p:sp>
        <p:nvSpPr>
          <p:cNvPr id="16" name="Freeform: Shape 10">
            <a:extLst>
              <a:ext uri="{FF2B5EF4-FFF2-40B4-BE49-F238E27FC236}">
                <a16:creationId xmlns:a16="http://schemas.microsoft.com/office/drawing/2014/main" id="{C8C63406-9171-4282-BAAB-2DDC6831F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0295" y="-2"/>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E7AE6-FA61-17CD-8DC5-1002EC95C3A2}"/>
              </a:ext>
            </a:extLst>
          </p:cNvPr>
          <p:cNvSpPr>
            <a:spLocks noGrp="1"/>
          </p:cNvSpPr>
          <p:nvPr>
            <p:ph type="title"/>
          </p:nvPr>
        </p:nvSpPr>
        <p:spPr>
          <a:xfrm>
            <a:off x="1143001" y="872937"/>
            <a:ext cx="5920740" cy="1360898"/>
          </a:xfrm>
        </p:spPr>
        <p:txBody>
          <a:bodyPr>
            <a:normAutofit/>
          </a:bodyPr>
          <a:lstStyle/>
          <a:p>
            <a:r>
              <a:rPr lang="en-US" dirty="0"/>
              <a:t>Proximity Messaging</a:t>
            </a:r>
          </a:p>
        </p:txBody>
      </p:sp>
      <p:sp>
        <p:nvSpPr>
          <p:cNvPr id="3" name="Content Placeholder 2">
            <a:extLst>
              <a:ext uri="{FF2B5EF4-FFF2-40B4-BE49-F238E27FC236}">
                <a16:creationId xmlns:a16="http://schemas.microsoft.com/office/drawing/2014/main" id="{BF31FB58-7C1C-B210-9FE9-F46692EC6BF9}"/>
              </a:ext>
            </a:extLst>
          </p:cNvPr>
          <p:cNvSpPr>
            <a:spLocks noGrp="1"/>
          </p:cNvSpPr>
          <p:nvPr>
            <p:ph idx="1"/>
          </p:nvPr>
        </p:nvSpPr>
        <p:spPr>
          <a:xfrm>
            <a:off x="1143002" y="2332029"/>
            <a:ext cx="4118906" cy="3840171"/>
          </a:xfrm>
        </p:spPr>
        <p:txBody>
          <a:bodyPr vert="horz" lIns="91440" tIns="45720" rIns="91440" bIns="45720" rtlCol="0" anchor="t">
            <a:normAutofit/>
          </a:bodyPr>
          <a:lstStyle/>
          <a:p>
            <a:pPr marL="0" indent="0">
              <a:lnSpc>
                <a:spcPct val="110000"/>
              </a:lnSpc>
              <a:buNone/>
            </a:pPr>
            <a:r>
              <a:rPr lang="en-US" sz="1400" dirty="0">
                <a:ea typeface="+mn-lt"/>
                <a:cs typeface="+mn-lt"/>
              </a:rPr>
              <a:t>Once a geofence is triggered, proximity messages like announcements, updated daily schedules with changes, overdue library book notifications, after school/lunch club meetings, athletics schedules, cafeteria menu, and appointments with counsellors, administration or youth care workers could be sent to staff and students. Teachers could also push out assignments and information for class, like videos or articles that could be reviewed at any time. </a:t>
            </a:r>
            <a:endParaRPr lang="en-US" sz="1400"/>
          </a:p>
        </p:txBody>
      </p:sp>
    </p:spTree>
    <p:extLst>
      <p:ext uri="{BB962C8B-B14F-4D97-AF65-F5344CB8AC3E}">
        <p14:creationId xmlns:p14="http://schemas.microsoft.com/office/powerpoint/2010/main" val="731189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5D2D844-708E-4EAC-BF72-D7CE20B99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2" y="0"/>
            <a:ext cx="9103027" cy="6858000"/>
          </a:xfrm>
          <a:custGeom>
            <a:avLst/>
            <a:gdLst>
              <a:gd name="connsiteX0" fmla="*/ 6311486 w 9403920"/>
              <a:gd name="connsiteY0" fmla="*/ 0 h 6858000"/>
              <a:gd name="connsiteX1" fmla="*/ 8540820 w 9403920"/>
              <a:gd name="connsiteY1" fmla="*/ 0 h 6858000"/>
              <a:gd name="connsiteX2" fmla="*/ 8540819 w 9403920"/>
              <a:gd name="connsiteY2" fmla="*/ 1 h 6858000"/>
              <a:gd name="connsiteX3" fmla="*/ 8968550 w 9403920"/>
              <a:gd name="connsiteY3" fmla="*/ 1 h 6858000"/>
              <a:gd name="connsiteX4" fmla="*/ 9403920 w 9403920"/>
              <a:gd name="connsiteY4" fmla="*/ 1 h 6858000"/>
              <a:gd name="connsiteX5" fmla="*/ 9403920 w 9403920"/>
              <a:gd name="connsiteY5" fmla="*/ 6858000 h 6858000"/>
              <a:gd name="connsiteX6" fmla="*/ 6787053 w 9403920"/>
              <a:gd name="connsiteY6" fmla="*/ 6858000 h 6858000"/>
              <a:gd name="connsiteX7" fmla="*/ 6787053 w 9403920"/>
              <a:gd name="connsiteY7" fmla="*/ 6857999 h 6858000"/>
              <a:gd name="connsiteX8" fmla="*/ 2530229 w 9403920"/>
              <a:gd name="connsiteY8" fmla="*/ 6857999 h 6858000"/>
              <a:gd name="connsiteX9" fmla="*/ 2530228 w 9403920"/>
              <a:gd name="connsiteY9" fmla="*/ 6858000 h 6858000"/>
              <a:gd name="connsiteX10" fmla="*/ 300893 w 9403920"/>
              <a:gd name="connsiteY10" fmla="*/ 6858000 h 6858000"/>
              <a:gd name="connsiteX11" fmla="*/ 300894 w 9403920"/>
              <a:gd name="connsiteY11" fmla="*/ 6857999 h 6858000"/>
              <a:gd name="connsiteX12" fmla="*/ 0 w 9403920"/>
              <a:gd name="connsiteY12" fmla="*/ 6857999 h 6858000"/>
              <a:gd name="connsiteX13" fmla="*/ 300896 w 9403920"/>
              <a:gd name="connsiteY13" fmla="*/ 6857997 h 6858000"/>
              <a:gd name="connsiteX14" fmla="*/ 4740458 w 9403920"/>
              <a:gd name="connsiteY14" fmla="*/ 1792521 h 6858000"/>
              <a:gd name="connsiteX15" fmla="*/ 6304967 w 9403920"/>
              <a:gd name="connsiteY15" fmla="*/ 1 h 6858000"/>
              <a:gd name="connsiteX16" fmla="*/ 6311485 w 9403920"/>
              <a:gd name="connsiteY16" fmla="*/ 1 h 6858000"/>
              <a:gd name="connsiteX0" fmla="*/ 6311486 w 9403920"/>
              <a:gd name="connsiteY0" fmla="*/ 0 h 6858000"/>
              <a:gd name="connsiteX1" fmla="*/ 8540820 w 9403920"/>
              <a:gd name="connsiteY1" fmla="*/ 0 h 6858000"/>
              <a:gd name="connsiteX2" fmla="*/ 8968550 w 9403920"/>
              <a:gd name="connsiteY2" fmla="*/ 1 h 6858000"/>
              <a:gd name="connsiteX3" fmla="*/ 9403920 w 9403920"/>
              <a:gd name="connsiteY3" fmla="*/ 1 h 6858000"/>
              <a:gd name="connsiteX4" fmla="*/ 9403920 w 9403920"/>
              <a:gd name="connsiteY4" fmla="*/ 6858000 h 6858000"/>
              <a:gd name="connsiteX5" fmla="*/ 6787053 w 9403920"/>
              <a:gd name="connsiteY5" fmla="*/ 6858000 h 6858000"/>
              <a:gd name="connsiteX6" fmla="*/ 6787053 w 9403920"/>
              <a:gd name="connsiteY6" fmla="*/ 6857999 h 6858000"/>
              <a:gd name="connsiteX7" fmla="*/ 2530229 w 9403920"/>
              <a:gd name="connsiteY7" fmla="*/ 6857999 h 6858000"/>
              <a:gd name="connsiteX8" fmla="*/ 2530228 w 9403920"/>
              <a:gd name="connsiteY8" fmla="*/ 6858000 h 6858000"/>
              <a:gd name="connsiteX9" fmla="*/ 300893 w 9403920"/>
              <a:gd name="connsiteY9" fmla="*/ 6858000 h 6858000"/>
              <a:gd name="connsiteX10" fmla="*/ 300894 w 9403920"/>
              <a:gd name="connsiteY10" fmla="*/ 6857999 h 6858000"/>
              <a:gd name="connsiteX11" fmla="*/ 0 w 9403920"/>
              <a:gd name="connsiteY11" fmla="*/ 6857999 h 6858000"/>
              <a:gd name="connsiteX12" fmla="*/ 300896 w 9403920"/>
              <a:gd name="connsiteY12" fmla="*/ 6857997 h 6858000"/>
              <a:gd name="connsiteX13" fmla="*/ 4740458 w 9403920"/>
              <a:gd name="connsiteY13" fmla="*/ 1792521 h 6858000"/>
              <a:gd name="connsiteX14" fmla="*/ 6304967 w 9403920"/>
              <a:gd name="connsiteY14" fmla="*/ 1 h 6858000"/>
              <a:gd name="connsiteX15" fmla="*/ 6311485 w 9403920"/>
              <a:gd name="connsiteY15" fmla="*/ 1 h 6858000"/>
              <a:gd name="connsiteX16" fmla="*/ 6311486 w 9403920"/>
              <a:gd name="connsiteY16" fmla="*/ 0 h 6858000"/>
              <a:gd name="connsiteX0" fmla="*/ 6311486 w 9403920"/>
              <a:gd name="connsiteY0" fmla="*/ 0 h 6858000"/>
              <a:gd name="connsiteX1" fmla="*/ 8540820 w 9403920"/>
              <a:gd name="connsiteY1" fmla="*/ 0 h 6858000"/>
              <a:gd name="connsiteX2" fmla="*/ 9403920 w 9403920"/>
              <a:gd name="connsiteY2" fmla="*/ 1 h 6858000"/>
              <a:gd name="connsiteX3" fmla="*/ 9403920 w 9403920"/>
              <a:gd name="connsiteY3" fmla="*/ 6858000 h 6858000"/>
              <a:gd name="connsiteX4" fmla="*/ 6787053 w 9403920"/>
              <a:gd name="connsiteY4" fmla="*/ 6858000 h 6858000"/>
              <a:gd name="connsiteX5" fmla="*/ 6787053 w 9403920"/>
              <a:gd name="connsiteY5" fmla="*/ 6857999 h 6858000"/>
              <a:gd name="connsiteX6" fmla="*/ 2530229 w 9403920"/>
              <a:gd name="connsiteY6" fmla="*/ 6857999 h 6858000"/>
              <a:gd name="connsiteX7" fmla="*/ 2530228 w 9403920"/>
              <a:gd name="connsiteY7" fmla="*/ 6858000 h 6858000"/>
              <a:gd name="connsiteX8" fmla="*/ 300893 w 9403920"/>
              <a:gd name="connsiteY8" fmla="*/ 6858000 h 6858000"/>
              <a:gd name="connsiteX9" fmla="*/ 300894 w 9403920"/>
              <a:gd name="connsiteY9" fmla="*/ 6857999 h 6858000"/>
              <a:gd name="connsiteX10" fmla="*/ 0 w 9403920"/>
              <a:gd name="connsiteY10" fmla="*/ 6857999 h 6858000"/>
              <a:gd name="connsiteX11" fmla="*/ 300896 w 9403920"/>
              <a:gd name="connsiteY11" fmla="*/ 6857997 h 6858000"/>
              <a:gd name="connsiteX12" fmla="*/ 4740458 w 9403920"/>
              <a:gd name="connsiteY12" fmla="*/ 1792521 h 6858000"/>
              <a:gd name="connsiteX13" fmla="*/ 6304967 w 9403920"/>
              <a:gd name="connsiteY13" fmla="*/ 1 h 6858000"/>
              <a:gd name="connsiteX14" fmla="*/ 6311485 w 9403920"/>
              <a:gd name="connsiteY14" fmla="*/ 1 h 6858000"/>
              <a:gd name="connsiteX15" fmla="*/ 6311486 w 9403920"/>
              <a:gd name="connsiteY15"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4740458 w 9403920"/>
              <a:gd name="connsiteY11" fmla="*/ 1792521 h 6858000"/>
              <a:gd name="connsiteX12" fmla="*/ 6304967 w 9403920"/>
              <a:gd name="connsiteY12" fmla="*/ 1 h 6858000"/>
              <a:gd name="connsiteX13" fmla="*/ 6311485 w 9403920"/>
              <a:gd name="connsiteY13" fmla="*/ 1 h 6858000"/>
              <a:gd name="connsiteX14" fmla="*/ 6311486 w 9403920"/>
              <a:gd name="connsiteY14"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6304967 w 9403920"/>
              <a:gd name="connsiteY11" fmla="*/ 1 h 6858000"/>
              <a:gd name="connsiteX12" fmla="*/ 6311485 w 9403920"/>
              <a:gd name="connsiteY12" fmla="*/ 1 h 6858000"/>
              <a:gd name="connsiteX13" fmla="*/ 6311486 w 9403920"/>
              <a:gd name="connsiteY13"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2229335 w 9103027"/>
              <a:gd name="connsiteY6" fmla="*/ 6858000 h 6858000"/>
              <a:gd name="connsiteX7" fmla="*/ 0 w 9103027"/>
              <a:gd name="connsiteY7" fmla="*/ 6858000 h 6858000"/>
              <a:gd name="connsiteX8" fmla="*/ 1 w 9103027"/>
              <a:gd name="connsiteY8" fmla="*/ 6857999 h 6858000"/>
              <a:gd name="connsiteX9" fmla="*/ 3 w 9103027"/>
              <a:gd name="connsiteY9" fmla="*/ 6857997 h 6858000"/>
              <a:gd name="connsiteX10" fmla="*/ 6004074 w 9103027"/>
              <a:gd name="connsiteY10" fmla="*/ 1 h 6858000"/>
              <a:gd name="connsiteX11" fmla="*/ 6010592 w 9103027"/>
              <a:gd name="connsiteY11" fmla="*/ 1 h 6858000"/>
              <a:gd name="connsiteX12" fmla="*/ 6010593 w 9103027"/>
              <a:gd name="connsiteY12"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0 w 9103027"/>
              <a:gd name="connsiteY6" fmla="*/ 6858000 h 6858000"/>
              <a:gd name="connsiteX7" fmla="*/ 1 w 9103027"/>
              <a:gd name="connsiteY7" fmla="*/ 6857999 h 6858000"/>
              <a:gd name="connsiteX8" fmla="*/ 3 w 9103027"/>
              <a:gd name="connsiteY8" fmla="*/ 6857997 h 6858000"/>
              <a:gd name="connsiteX9" fmla="*/ 6004074 w 9103027"/>
              <a:gd name="connsiteY9" fmla="*/ 1 h 6858000"/>
              <a:gd name="connsiteX10" fmla="*/ 6010592 w 9103027"/>
              <a:gd name="connsiteY10" fmla="*/ 1 h 6858000"/>
              <a:gd name="connsiteX11" fmla="*/ 6010593 w 9103027"/>
              <a:gd name="connsiteY11"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2229336 w 9103027"/>
              <a:gd name="connsiteY4" fmla="*/ 6857999 h 6858000"/>
              <a:gd name="connsiteX5" fmla="*/ 0 w 9103027"/>
              <a:gd name="connsiteY5" fmla="*/ 6858000 h 6858000"/>
              <a:gd name="connsiteX6" fmla="*/ 1 w 9103027"/>
              <a:gd name="connsiteY6" fmla="*/ 6857999 h 6858000"/>
              <a:gd name="connsiteX7" fmla="*/ 3 w 9103027"/>
              <a:gd name="connsiteY7" fmla="*/ 6857997 h 6858000"/>
              <a:gd name="connsiteX8" fmla="*/ 6004074 w 9103027"/>
              <a:gd name="connsiteY8" fmla="*/ 1 h 6858000"/>
              <a:gd name="connsiteX9" fmla="*/ 6010592 w 9103027"/>
              <a:gd name="connsiteY9" fmla="*/ 1 h 6858000"/>
              <a:gd name="connsiteX10" fmla="*/ 6010593 w 9103027"/>
              <a:gd name="connsiteY10"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2229336 w 9103027"/>
              <a:gd name="connsiteY3" fmla="*/ 6857999 h 6858000"/>
              <a:gd name="connsiteX4" fmla="*/ 0 w 9103027"/>
              <a:gd name="connsiteY4" fmla="*/ 6858000 h 6858000"/>
              <a:gd name="connsiteX5" fmla="*/ 1 w 9103027"/>
              <a:gd name="connsiteY5" fmla="*/ 6857999 h 6858000"/>
              <a:gd name="connsiteX6" fmla="*/ 3 w 9103027"/>
              <a:gd name="connsiteY6" fmla="*/ 6857997 h 6858000"/>
              <a:gd name="connsiteX7" fmla="*/ 6004074 w 9103027"/>
              <a:gd name="connsiteY7" fmla="*/ 1 h 6858000"/>
              <a:gd name="connsiteX8" fmla="*/ 6010592 w 9103027"/>
              <a:gd name="connsiteY8" fmla="*/ 1 h 6858000"/>
              <a:gd name="connsiteX9" fmla="*/ 6010593 w 9103027"/>
              <a:gd name="connsiteY9"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0 w 9103027"/>
              <a:gd name="connsiteY3" fmla="*/ 6858000 h 6858000"/>
              <a:gd name="connsiteX4" fmla="*/ 1 w 9103027"/>
              <a:gd name="connsiteY4" fmla="*/ 6857999 h 6858000"/>
              <a:gd name="connsiteX5" fmla="*/ 3 w 9103027"/>
              <a:gd name="connsiteY5" fmla="*/ 6857997 h 6858000"/>
              <a:gd name="connsiteX6" fmla="*/ 6004074 w 9103027"/>
              <a:gd name="connsiteY6" fmla="*/ 1 h 6858000"/>
              <a:gd name="connsiteX7" fmla="*/ 6010592 w 9103027"/>
              <a:gd name="connsiteY7" fmla="*/ 1 h 6858000"/>
              <a:gd name="connsiteX8" fmla="*/ 6010593 w 910302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3027" h="6858000">
                <a:moveTo>
                  <a:pt x="6010593" y="0"/>
                </a:moveTo>
                <a:lnTo>
                  <a:pt x="9103027" y="1"/>
                </a:lnTo>
                <a:lnTo>
                  <a:pt x="9103027" y="6858000"/>
                </a:lnTo>
                <a:lnTo>
                  <a:pt x="0" y="6858000"/>
                </a:lnTo>
                <a:lnTo>
                  <a:pt x="1" y="6857999"/>
                </a:lnTo>
                <a:lnTo>
                  <a:pt x="3" y="6857997"/>
                </a:lnTo>
                <a:lnTo>
                  <a:pt x="6004074" y="1"/>
                </a:lnTo>
                <a:lnTo>
                  <a:pt x="6010592" y="1"/>
                </a:lnTo>
                <a:lnTo>
                  <a:pt x="6010593"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a:extLst>
              <a:ext uri="{FF2B5EF4-FFF2-40B4-BE49-F238E27FC236}">
                <a16:creationId xmlns:a16="http://schemas.microsoft.com/office/drawing/2014/main" id="{D8F1F434-D84F-4FCF-718C-193DF5C5FD59}"/>
              </a:ext>
            </a:extLst>
          </p:cNvPr>
          <p:cNvPicPr>
            <a:picLocks noChangeAspect="1"/>
          </p:cNvPicPr>
          <p:nvPr/>
        </p:nvPicPr>
        <p:blipFill rotWithShape="1">
          <a:blip r:embed="rId2">
            <a:alphaModFix/>
          </a:blip>
          <a:srcRect l="28443" r="19792" b="-1"/>
          <a:stretch/>
        </p:blipFill>
        <p:spPr>
          <a:xfrm>
            <a:off x="20" y="10"/>
            <a:ext cx="9102514" cy="6857990"/>
          </a:xfrm>
          <a:custGeom>
            <a:avLst/>
            <a:gdLst/>
            <a:ahLst/>
            <a:cxnLst/>
            <a:rect l="l" t="t" r="r" b="b"/>
            <a:pathLst>
              <a:path w="9102534" h="6858000">
                <a:moveTo>
                  <a:pt x="0" y="0"/>
                </a:moveTo>
                <a:lnTo>
                  <a:pt x="9102534" y="0"/>
                </a:lnTo>
                <a:lnTo>
                  <a:pt x="9102532" y="2"/>
                </a:lnTo>
                <a:cubicBezTo>
                  <a:pt x="9102532" y="3"/>
                  <a:pt x="9102531" y="3"/>
                  <a:pt x="9102531" y="4"/>
                </a:cubicBezTo>
                <a:lnTo>
                  <a:pt x="3091942" y="6858000"/>
                </a:lnTo>
                <a:lnTo>
                  <a:pt x="0" y="6858000"/>
                </a:lnTo>
                <a:close/>
              </a:path>
            </a:pathLst>
          </a:custGeom>
        </p:spPr>
      </p:pic>
      <p:sp>
        <p:nvSpPr>
          <p:cNvPr id="13" name="Freeform: Shape 12">
            <a:extLst>
              <a:ext uri="{FF2B5EF4-FFF2-40B4-BE49-F238E27FC236}">
                <a16:creationId xmlns:a16="http://schemas.microsoft.com/office/drawing/2014/main" id="{BFB227E1-F100-4CF9-9797-1E2001BBE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6574887-F5B8-9272-5DFE-F11C02B3AA22}"/>
              </a:ext>
            </a:extLst>
          </p:cNvPr>
          <p:cNvSpPr>
            <a:spLocks noGrp="1"/>
          </p:cNvSpPr>
          <p:nvPr>
            <p:ph type="title"/>
          </p:nvPr>
        </p:nvSpPr>
        <p:spPr>
          <a:xfrm>
            <a:off x="1143001" y="1203866"/>
            <a:ext cx="3813888" cy="1958340"/>
          </a:xfrm>
        </p:spPr>
        <p:txBody>
          <a:bodyPr anchor="t">
            <a:normAutofit/>
          </a:bodyPr>
          <a:lstStyle/>
          <a:p>
            <a:r>
              <a:rPr lang="en-US">
                <a:solidFill>
                  <a:srgbClr val="FFFFFF"/>
                </a:solidFill>
              </a:rPr>
              <a:t>Indoor Navigation</a:t>
            </a:r>
          </a:p>
        </p:txBody>
      </p:sp>
      <p:sp>
        <p:nvSpPr>
          <p:cNvPr id="3" name="Content Placeholder 2">
            <a:extLst>
              <a:ext uri="{FF2B5EF4-FFF2-40B4-BE49-F238E27FC236}">
                <a16:creationId xmlns:a16="http://schemas.microsoft.com/office/drawing/2014/main" id="{3A80421E-53C0-9F61-B101-8B51001B36E2}"/>
              </a:ext>
            </a:extLst>
          </p:cNvPr>
          <p:cNvSpPr>
            <a:spLocks noGrp="1"/>
          </p:cNvSpPr>
          <p:nvPr>
            <p:ph idx="1"/>
          </p:nvPr>
        </p:nvSpPr>
        <p:spPr>
          <a:xfrm>
            <a:off x="6942426" y="2486260"/>
            <a:ext cx="4713092" cy="3111078"/>
          </a:xfrm>
        </p:spPr>
        <p:txBody>
          <a:bodyPr vert="horz" lIns="91440" tIns="45720" rIns="91440" bIns="45720" rtlCol="0" anchor="b">
            <a:normAutofit/>
          </a:bodyPr>
          <a:lstStyle/>
          <a:p>
            <a:pPr marL="0" indent="0" algn="r">
              <a:lnSpc>
                <a:spcPct val="110000"/>
              </a:lnSpc>
              <a:buNone/>
            </a:pPr>
            <a:r>
              <a:rPr lang="en-US" sz="1400" dirty="0">
                <a:ea typeface="+mn-lt"/>
                <a:cs typeface="+mn-lt"/>
              </a:rPr>
              <a:t>“Our indoor mapping platform empowers users to navigate between two waypoints on a map or to a particular destination. Our wayfinding algorithm uses speed, weight, and accessibility parameters, along with distance, to generate an optimal travel path.”</a:t>
            </a:r>
            <a:r>
              <a:rPr lang="en-US" dirty="0">
                <a:ea typeface="+mn-lt"/>
                <a:cs typeface="+mn-lt"/>
              </a:rPr>
              <a:t> </a:t>
            </a:r>
            <a:r>
              <a:rPr lang="en-US" sz="1000" u="sng" dirty="0">
                <a:ea typeface="+mn-lt"/>
                <a:cs typeface="+mn-lt"/>
                <a:hlinkClick r:id="rId3"/>
              </a:rPr>
              <a:t>https://www.jibestream.com/use-cases/indoor-navigation</a:t>
            </a:r>
            <a:endParaRPr lang="en-US" sz="1000"/>
          </a:p>
          <a:p>
            <a:pPr algn="r">
              <a:lnSpc>
                <a:spcPct val="110000"/>
              </a:lnSpc>
            </a:pPr>
            <a:endParaRPr lang="en-US"/>
          </a:p>
        </p:txBody>
      </p:sp>
      <p:cxnSp>
        <p:nvCxnSpPr>
          <p:cNvPr id="15" name="Straight Connector 14">
            <a:extLst>
              <a:ext uri="{FF2B5EF4-FFF2-40B4-BE49-F238E27FC236}">
                <a16:creationId xmlns:a16="http://schemas.microsoft.com/office/drawing/2014/main" id="{A06758A3-C4A6-479A-8755-3BEC63142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86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iagram&#10;&#10;Description automatically generated">
            <a:extLst>
              <a:ext uri="{FF2B5EF4-FFF2-40B4-BE49-F238E27FC236}">
                <a16:creationId xmlns:a16="http://schemas.microsoft.com/office/drawing/2014/main" id="{8FD3EEDB-7A21-AD82-6595-76C37E5C6587}"/>
              </a:ext>
            </a:extLst>
          </p:cNvPr>
          <p:cNvPicPr>
            <a:picLocks noChangeAspect="1"/>
          </p:cNvPicPr>
          <p:nvPr/>
        </p:nvPicPr>
        <p:blipFill rotWithShape="1">
          <a:blip r:embed="rId2"/>
          <a:srcRect r="14221"/>
          <a:stretch/>
        </p:blipFill>
        <p:spPr>
          <a:xfrm>
            <a:off x="866911" y="10"/>
            <a:ext cx="10458178" cy="6857990"/>
          </a:xfrm>
          <a:custGeom>
            <a:avLst/>
            <a:gdLst/>
            <a:ahLst/>
            <a:cxnLst/>
            <a:rect l="l" t="t" r="r" b="b"/>
            <a:pathLst>
              <a:path w="10458178" h="6858000">
                <a:moveTo>
                  <a:pt x="6010593" y="0"/>
                </a:moveTo>
                <a:lnTo>
                  <a:pt x="8228844" y="0"/>
                </a:lnTo>
                <a:lnTo>
                  <a:pt x="8239927" y="0"/>
                </a:lnTo>
                <a:lnTo>
                  <a:pt x="10458178" y="0"/>
                </a:lnTo>
                <a:lnTo>
                  <a:pt x="4447586" y="6858000"/>
                </a:lnTo>
                <a:lnTo>
                  <a:pt x="2229335" y="6858000"/>
                </a:lnTo>
                <a:lnTo>
                  <a:pt x="2218251" y="6858000"/>
                </a:lnTo>
                <a:lnTo>
                  <a:pt x="0" y="6858000"/>
                </a:lnTo>
                <a:close/>
              </a:path>
            </a:pathLst>
          </a:custGeom>
        </p:spPr>
      </p:pic>
      <p:sp>
        <p:nvSpPr>
          <p:cNvPr id="2" name="Title 1">
            <a:extLst>
              <a:ext uri="{FF2B5EF4-FFF2-40B4-BE49-F238E27FC236}">
                <a16:creationId xmlns:a16="http://schemas.microsoft.com/office/drawing/2014/main" id="{BF808DE9-F26F-7A59-8089-5F2513BE8D41}"/>
              </a:ext>
            </a:extLst>
          </p:cNvPr>
          <p:cNvSpPr>
            <a:spLocks noGrp="1"/>
          </p:cNvSpPr>
          <p:nvPr>
            <p:ph type="title"/>
          </p:nvPr>
        </p:nvSpPr>
        <p:spPr>
          <a:xfrm>
            <a:off x="1143000" y="1203678"/>
            <a:ext cx="3876793" cy="1799581"/>
          </a:xfrm>
        </p:spPr>
        <p:txBody>
          <a:bodyPr anchor="t">
            <a:normAutofit/>
          </a:bodyPr>
          <a:lstStyle/>
          <a:p>
            <a:r>
              <a:rPr lang="en-US" dirty="0"/>
              <a:t>Indoor Navigation</a:t>
            </a:r>
          </a:p>
        </p:txBody>
      </p:sp>
      <p:sp>
        <p:nvSpPr>
          <p:cNvPr id="11" name="Freeform: Shape 10">
            <a:extLst>
              <a:ext uri="{FF2B5EF4-FFF2-40B4-BE49-F238E27FC236}">
                <a16:creationId xmlns:a16="http://schemas.microsoft.com/office/drawing/2014/main" id="{046353B2-C54A-470C-8F7B-7471894E2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06675" y="0"/>
            <a:ext cx="6885325" cy="6858000"/>
          </a:xfrm>
          <a:custGeom>
            <a:avLst/>
            <a:gdLst>
              <a:gd name="connsiteX0" fmla="*/ 0 w 6885325"/>
              <a:gd name="connsiteY0" fmla="*/ 0 h 6858000"/>
              <a:gd name="connsiteX1" fmla="*/ 6885325 w 6885325"/>
              <a:gd name="connsiteY1" fmla="*/ 0 h 6858000"/>
              <a:gd name="connsiteX2" fmla="*/ 6885323 w 6885325"/>
              <a:gd name="connsiteY2" fmla="*/ 2 h 6858000"/>
              <a:gd name="connsiteX3" fmla="*/ 6885322 w 6885325"/>
              <a:gd name="connsiteY3" fmla="*/ 4 h 6858000"/>
              <a:gd name="connsiteX4" fmla="*/ 874733 w 6885325"/>
              <a:gd name="connsiteY4" fmla="*/ 6858000 h 6858000"/>
              <a:gd name="connsiteX5" fmla="*/ 0 w 688532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5325" h="6858000">
                <a:moveTo>
                  <a:pt x="0" y="0"/>
                </a:moveTo>
                <a:lnTo>
                  <a:pt x="6885325" y="0"/>
                </a:lnTo>
                <a:lnTo>
                  <a:pt x="6885323" y="2"/>
                </a:lnTo>
                <a:cubicBezTo>
                  <a:pt x="6885323" y="3"/>
                  <a:pt x="6885322" y="3"/>
                  <a:pt x="6885322" y="4"/>
                </a:cubicBezTo>
                <a:lnTo>
                  <a:pt x="874733"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580252-8172-8893-6281-6FF01E38CC63}"/>
              </a:ext>
            </a:extLst>
          </p:cNvPr>
          <p:cNvSpPr>
            <a:spLocks noGrp="1"/>
          </p:cNvSpPr>
          <p:nvPr>
            <p:ph idx="1"/>
          </p:nvPr>
        </p:nvSpPr>
        <p:spPr>
          <a:xfrm>
            <a:off x="7964128" y="3429000"/>
            <a:ext cx="3084871" cy="2743199"/>
          </a:xfrm>
        </p:spPr>
        <p:txBody>
          <a:bodyPr vert="horz" lIns="91440" tIns="45720" rIns="91440" bIns="45720" rtlCol="0" anchor="b">
            <a:normAutofit/>
          </a:bodyPr>
          <a:lstStyle/>
          <a:p>
            <a:pPr marL="0" indent="0" algn="r">
              <a:lnSpc>
                <a:spcPct val="110000"/>
              </a:lnSpc>
              <a:buNone/>
            </a:pPr>
            <a:r>
              <a:rPr lang="en-US" sz="1400">
                <a:ea typeface="+mn-lt"/>
                <a:cs typeface="+mn-lt"/>
              </a:rPr>
              <a:t>Indoor Navigation would allow students and staff members access to a virtual map of the school, their position, and directions to their destination. This function could also be paired with proximity messaging, so that if there is a sudden classroom change a notification could be pushed to individuals with this information and a navigation route. </a:t>
            </a:r>
            <a:endParaRPr lang="en-US" sz="1400"/>
          </a:p>
        </p:txBody>
      </p:sp>
    </p:spTree>
    <p:extLst>
      <p:ext uri="{BB962C8B-B14F-4D97-AF65-F5344CB8AC3E}">
        <p14:creationId xmlns:p14="http://schemas.microsoft.com/office/powerpoint/2010/main" val="884509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0">
            <a:extLst>
              <a:ext uri="{FF2B5EF4-FFF2-40B4-BE49-F238E27FC236}">
                <a16:creationId xmlns:a16="http://schemas.microsoft.com/office/drawing/2014/main" id="{95D2D844-708E-4EAC-BF72-D7CE20B99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2" y="0"/>
            <a:ext cx="9103027" cy="6858000"/>
          </a:xfrm>
          <a:custGeom>
            <a:avLst/>
            <a:gdLst>
              <a:gd name="connsiteX0" fmla="*/ 6311486 w 9403920"/>
              <a:gd name="connsiteY0" fmla="*/ 0 h 6858000"/>
              <a:gd name="connsiteX1" fmla="*/ 8540820 w 9403920"/>
              <a:gd name="connsiteY1" fmla="*/ 0 h 6858000"/>
              <a:gd name="connsiteX2" fmla="*/ 8540819 w 9403920"/>
              <a:gd name="connsiteY2" fmla="*/ 1 h 6858000"/>
              <a:gd name="connsiteX3" fmla="*/ 8968550 w 9403920"/>
              <a:gd name="connsiteY3" fmla="*/ 1 h 6858000"/>
              <a:gd name="connsiteX4" fmla="*/ 9403920 w 9403920"/>
              <a:gd name="connsiteY4" fmla="*/ 1 h 6858000"/>
              <a:gd name="connsiteX5" fmla="*/ 9403920 w 9403920"/>
              <a:gd name="connsiteY5" fmla="*/ 6858000 h 6858000"/>
              <a:gd name="connsiteX6" fmla="*/ 6787053 w 9403920"/>
              <a:gd name="connsiteY6" fmla="*/ 6858000 h 6858000"/>
              <a:gd name="connsiteX7" fmla="*/ 6787053 w 9403920"/>
              <a:gd name="connsiteY7" fmla="*/ 6857999 h 6858000"/>
              <a:gd name="connsiteX8" fmla="*/ 2530229 w 9403920"/>
              <a:gd name="connsiteY8" fmla="*/ 6857999 h 6858000"/>
              <a:gd name="connsiteX9" fmla="*/ 2530228 w 9403920"/>
              <a:gd name="connsiteY9" fmla="*/ 6858000 h 6858000"/>
              <a:gd name="connsiteX10" fmla="*/ 300893 w 9403920"/>
              <a:gd name="connsiteY10" fmla="*/ 6858000 h 6858000"/>
              <a:gd name="connsiteX11" fmla="*/ 300894 w 9403920"/>
              <a:gd name="connsiteY11" fmla="*/ 6857999 h 6858000"/>
              <a:gd name="connsiteX12" fmla="*/ 0 w 9403920"/>
              <a:gd name="connsiteY12" fmla="*/ 6857999 h 6858000"/>
              <a:gd name="connsiteX13" fmla="*/ 300896 w 9403920"/>
              <a:gd name="connsiteY13" fmla="*/ 6857997 h 6858000"/>
              <a:gd name="connsiteX14" fmla="*/ 4740458 w 9403920"/>
              <a:gd name="connsiteY14" fmla="*/ 1792521 h 6858000"/>
              <a:gd name="connsiteX15" fmla="*/ 6304967 w 9403920"/>
              <a:gd name="connsiteY15" fmla="*/ 1 h 6858000"/>
              <a:gd name="connsiteX16" fmla="*/ 6311485 w 9403920"/>
              <a:gd name="connsiteY16" fmla="*/ 1 h 6858000"/>
              <a:gd name="connsiteX0" fmla="*/ 6311486 w 9403920"/>
              <a:gd name="connsiteY0" fmla="*/ 0 h 6858000"/>
              <a:gd name="connsiteX1" fmla="*/ 8540820 w 9403920"/>
              <a:gd name="connsiteY1" fmla="*/ 0 h 6858000"/>
              <a:gd name="connsiteX2" fmla="*/ 8968550 w 9403920"/>
              <a:gd name="connsiteY2" fmla="*/ 1 h 6858000"/>
              <a:gd name="connsiteX3" fmla="*/ 9403920 w 9403920"/>
              <a:gd name="connsiteY3" fmla="*/ 1 h 6858000"/>
              <a:gd name="connsiteX4" fmla="*/ 9403920 w 9403920"/>
              <a:gd name="connsiteY4" fmla="*/ 6858000 h 6858000"/>
              <a:gd name="connsiteX5" fmla="*/ 6787053 w 9403920"/>
              <a:gd name="connsiteY5" fmla="*/ 6858000 h 6858000"/>
              <a:gd name="connsiteX6" fmla="*/ 6787053 w 9403920"/>
              <a:gd name="connsiteY6" fmla="*/ 6857999 h 6858000"/>
              <a:gd name="connsiteX7" fmla="*/ 2530229 w 9403920"/>
              <a:gd name="connsiteY7" fmla="*/ 6857999 h 6858000"/>
              <a:gd name="connsiteX8" fmla="*/ 2530228 w 9403920"/>
              <a:gd name="connsiteY8" fmla="*/ 6858000 h 6858000"/>
              <a:gd name="connsiteX9" fmla="*/ 300893 w 9403920"/>
              <a:gd name="connsiteY9" fmla="*/ 6858000 h 6858000"/>
              <a:gd name="connsiteX10" fmla="*/ 300894 w 9403920"/>
              <a:gd name="connsiteY10" fmla="*/ 6857999 h 6858000"/>
              <a:gd name="connsiteX11" fmla="*/ 0 w 9403920"/>
              <a:gd name="connsiteY11" fmla="*/ 6857999 h 6858000"/>
              <a:gd name="connsiteX12" fmla="*/ 300896 w 9403920"/>
              <a:gd name="connsiteY12" fmla="*/ 6857997 h 6858000"/>
              <a:gd name="connsiteX13" fmla="*/ 4740458 w 9403920"/>
              <a:gd name="connsiteY13" fmla="*/ 1792521 h 6858000"/>
              <a:gd name="connsiteX14" fmla="*/ 6304967 w 9403920"/>
              <a:gd name="connsiteY14" fmla="*/ 1 h 6858000"/>
              <a:gd name="connsiteX15" fmla="*/ 6311485 w 9403920"/>
              <a:gd name="connsiteY15" fmla="*/ 1 h 6858000"/>
              <a:gd name="connsiteX16" fmla="*/ 6311486 w 9403920"/>
              <a:gd name="connsiteY16" fmla="*/ 0 h 6858000"/>
              <a:gd name="connsiteX0" fmla="*/ 6311486 w 9403920"/>
              <a:gd name="connsiteY0" fmla="*/ 0 h 6858000"/>
              <a:gd name="connsiteX1" fmla="*/ 8540820 w 9403920"/>
              <a:gd name="connsiteY1" fmla="*/ 0 h 6858000"/>
              <a:gd name="connsiteX2" fmla="*/ 9403920 w 9403920"/>
              <a:gd name="connsiteY2" fmla="*/ 1 h 6858000"/>
              <a:gd name="connsiteX3" fmla="*/ 9403920 w 9403920"/>
              <a:gd name="connsiteY3" fmla="*/ 6858000 h 6858000"/>
              <a:gd name="connsiteX4" fmla="*/ 6787053 w 9403920"/>
              <a:gd name="connsiteY4" fmla="*/ 6858000 h 6858000"/>
              <a:gd name="connsiteX5" fmla="*/ 6787053 w 9403920"/>
              <a:gd name="connsiteY5" fmla="*/ 6857999 h 6858000"/>
              <a:gd name="connsiteX6" fmla="*/ 2530229 w 9403920"/>
              <a:gd name="connsiteY6" fmla="*/ 6857999 h 6858000"/>
              <a:gd name="connsiteX7" fmla="*/ 2530228 w 9403920"/>
              <a:gd name="connsiteY7" fmla="*/ 6858000 h 6858000"/>
              <a:gd name="connsiteX8" fmla="*/ 300893 w 9403920"/>
              <a:gd name="connsiteY8" fmla="*/ 6858000 h 6858000"/>
              <a:gd name="connsiteX9" fmla="*/ 300894 w 9403920"/>
              <a:gd name="connsiteY9" fmla="*/ 6857999 h 6858000"/>
              <a:gd name="connsiteX10" fmla="*/ 0 w 9403920"/>
              <a:gd name="connsiteY10" fmla="*/ 6857999 h 6858000"/>
              <a:gd name="connsiteX11" fmla="*/ 300896 w 9403920"/>
              <a:gd name="connsiteY11" fmla="*/ 6857997 h 6858000"/>
              <a:gd name="connsiteX12" fmla="*/ 4740458 w 9403920"/>
              <a:gd name="connsiteY12" fmla="*/ 1792521 h 6858000"/>
              <a:gd name="connsiteX13" fmla="*/ 6304967 w 9403920"/>
              <a:gd name="connsiteY13" fmla="*/ 1 h 6858000"/>
              <a:gd name="connsiteX14" fmla="*/ 6311485 w 9403920"/>
              <a:gd name="connsiteY14" fmla="*/ 1 h 6858000"/>
              <a:gd name="connsiteX15" fmla="*/ 6311486 w 9403920"/>
              <a:gd name="connsiteY15"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4740458 w 9403920"/>
              <a:gd name="connsiteY11" fmla="*/ 1792521 h 6858000"/>
              <a:gd name="connsiteX12" fmla="*/ 6304967 w 9403920"/>
              <a:gd name="connsiteY12" fmla="*/ 1 h 6858000"/>
              <a:gd name="connsiteX13" fmla="*/ 6311485 w 9403920"/>
              <a:gd name="connsiteY13" fmla="*/ 1 h 6858000"/>
              <a:gd name="connsiteX14" fmla="*/ 6311486 w 9403920"/>
              <a:gd name="connsiteY14"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6304967 w 9403920"/>
              <a:gd name="connsiteY11" fmla="*/ 1 h 6858000"/>
              <a:gd name="connsiteX12" fmla="*/ 6311485 w 9403920"/>
              <a:gd name="connsiteY12" fmla="*/ 1 h 6858000"/>
              <a:gd name="connsiteX13" fmla="*/ 6311486 w 9403920"/>
              <a:gd name="connsiteY13"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2229335 w 9103027"/>
              <a:gd name="connsiteY6" fmla="*/ 6858000 h 6858000"/>
              <a:gd name="connsiteX7" fmla="*/ 0 w 9103027"/>
              <a:gd name="connsiteY7" fmla="*/ 6858000 h 6858000"/>
              <a:gd name="connsiteX8" fmla="*/ 1 w 9103027"/>
              <a:gd name="connsiteY8" fmla="*/ 6857999 h 6858000"/>
              <a:gd name="connsiteX9" fmla="*/ 3 w 9103027"/>
              <a:gd name="connsiteY9" fmla="*/ 6857997 h 6858000"/>
              <a:gd name="connsiteX10" fmla="*/ 6004074 w 9103027"/>
              <a:gd name="connsiteY10" fmla="*/ 1 h 6858000"/>
              <a:gd name="connsiteX11" fmla="*/ 6010592 w 9103027"/>
              <a:gd name="connsiteY11" fmla="*/ 1 h 6858000"/>
              <a:gd name="connsiteX12" fmla="*/ 6010593 w 9103027"/>
              <a:gd name="connsiteY12"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0 w 9103027"/>
              <a:gd name="connsiteY6" fmla="*/ 6858000 h 6858000"/>
              <a:gd name="connsiteX7" fmla="*/ 1 w 9103027"/>
              <a:gd name="connsiteY7" fmla="*/ 6857999 h 6858000"/>
              <a:gd name="connsiteX8" fmla="*/ 3 w 9103027"/>
              <a:gd name="connsiteY8" fmla="*/ 6857997 h 6858000"/>
              <a:gd name="connsiteX9" fmla="*/ 6004074 w 9103027"/>
              <a:gd name="connsiteY9" fmla="*/ 1 h 6858000"/>
              <a:gd name="connsiteX10" fmla="*/ 6010592 w 9103027"/>
              <a:gd name="connsiteY10" fmla="*/ 1 h 6858000"/>
              <a:gd name="connsiteX11" fmla="*/ 6010593 w 9103027"/>
              <a:gd name="connsiteY11"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2229336 w 9103027"/>
              <a:gd name="connsiteY4" fmla="*/ 6857999 h 6858000"/>
              <a:gd name="connsiteX5" fmla="*/ 0 w 9103027"/>
              <a:gd name="connsiteY5" fmla="*/ 6858000 h 6858000"/>
              <a:gd name="connsiteX6" fmla="*/ 1 w 9103027"/>
              <a:gd name="connsiteY6" fmla="*/ 6857999 h 6858000"/>
              <a:gd name="connsiteX7" fmla="*/ 3 w 9103027"/>
              <a:gd name="connsiteY7" fmla="*/ 6857997 h 6858000"/>
              <a:gd name="connsiteX8" fmla="*/ 6004074 w 9103027"/>
              <a:gd name="connsiteY8" fmla="*/ 1 h 6858000"/>
              <a:gd name="connsiteX9" fmla="*/ 6010592 w 9103027"/>
              <a:gd name="connsiteY9" fmla="*/ 1 h 6858000"/>
              <a:gd name="connsiteX10" fmla="*/ 6010593 w 9103027"/>
              <a:gd name="connsiteY10"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2229336 w 9103027"/>
              <a:gd name="connsiteY3" fmla="*/ 6857999 h 6858000"/>
              <a:gd name="connsiteX4" fmla="*/ 0 w 9103027"/>
              <a:gd name="connsiteY4" fmla="*/ 6858000 h 6858000"/>
              <a:gd name="connsiteX5" fmla="*/ 1 w 9103027"/>
              <a:gd name="connsiteY5" fmla="*/ 6857999 h 6858000"/>
              <a:gd name="connsiteX6" fmla="*/ 3 w 9103027"/>
              <a:gd name="connsiteY6" fmla="*/ 6857997 h 6858000"/>
              <a:gd name="connsiteX7" fmla="*/ 6004074 w 9103027"/>
              <a:gd name="connsiteY7" fmla="*/ 1 h 6858000"/>
              <a:gd name="connsiteX8" fmla="*/ 6010592 w 9103027"/>
              <a:gd name="connsiteY8" fmla="*/ 1 h 6858000"/>
              <a:gd name="connsiteX9" fmla="*/ 6010593 w 9103027"/>
              <a:gd name="connsiteY9"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0 w 9103027"/>
              <a:gd name="connsiteY3" fmla="*/ 6858000 h 6858000"/>
              <a:gd name="connsiteX4" fmla="*/ 1 w 9103027"/>
              <a:gd name="connsiteY4" fmla="*/ 6857999 h 6858000"/>
              <a:gd name="connsiteX5" fmla="*/ 3 w 9103027"/>
              <a:gd name="connsiteY5" fmla="*/ 6857997 h 6858000"/>
              <a:gd name="connsiteX6" fmla="*/ 6004074 w 9103027"/>
              <a:gd name="connsiteY6" fmla="*/ 1 h 6858000"/>
              <a:gd name="connsiteX7" fmla="*/ 6010592 w 9103027"/>
              <a:gd name="connsiteY7" fmla="*/ 1 h 6858000"/>
              <a:gd name="connsiteX8" fmla="*/ 6010593 w 910302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3027" h="6858000">
                <a:moveTo>
                  <a:pt x="6010593" y="0"/>
                </a:moveTo>
                <a:lnTo>
                  <a:pt x="9103027" y="1"/>
                </a:lnTo>
                <a:lnTo>
                  <a:pt x="9103027" y="6858000"/>
                </a:lnTo>
                <a:lnTo>
                  <a:pt x="0" y="6858000"/>
                </a:lnTo>
                <a:lnTo>
                  <a:pt x="1" y="6857999"/>
                </a:lnTo>
                <a:lnTo>
                  <a:pt x="3" y="6857997"/>
                </a:lnTo>
                <a:lnTo>
                  <a:pt x="6004074" y="1"/>
                </a:lnTo>
                <a:lnTo>
                  <a:pt x="6010592" y="1"/>
                </a:lnTo>
                <a:lnTo>
                  <a:pt x="6010593"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14" descr="A picture containing text, tattoo&#10;&#10;Description automatically generated">
            <a:extLst>
              <a:ext uri="{FF2B5EF4-FFF2-40B4-BE49-F238E27FC236}">
                <a16:creationId xmlns:a16="http://schemas.microsoft.com/office/drawing/2014/main" id="{D9F92CD7-7A61-2571-EFC2-D5B0893BE5E9}"/>
              </a:ext>
            </a:extLst>
          </p:cNvPr>
          <p:cNvPicPr>
            <a:picLocks noChangeAspect="1"/>
          </p:cNvPicPr>
          <p:nvPr/>
        </p:nvPicPr>
        <p:blipFill rotWithShape="1">
          <a:blip r:embed="rId2">
            <a:alphaModFix/>
          </a:blip>
          <a:srcRect r="25340"/>
          <a:stretch/>
        </p:blipFill>
        <p:spPr>
          <a:xfrm>
            <a:off x="20" y="10"/>
            <a:ext cx="9102514" cy="6857990"/>
          </a:xfrm>
          <a:custGeom>
            <a:avLst/>
            <a:gdLst/>
            <a:ahLst/>
            <a:cxnLst/>
            <a:rect l="l" t="t" r="r" b="b"/>
            <a:pathLst>
              <a:path w="9102534" h="6858000">
                <a:moveTo>
                  <a:pt x="0" y="0"/>
                </a:moveTo>
                <a:lnTo>
                  <a:pt x="9102534" y="0"/>
                </a:lnTo>
                <a:lnTo>
                  <a:pt x="9102532" y="2"/>
                </a:lnTo>
                <a:cubicBezTo>
                  <a:pt x="9102532" y="3"/>
                  <a:pt x="9102531" y="3"/>
                  <a:pt x="9102531" y="4"/>
                </a:cubicBezTo>
                <a:lnTo>
                  <a:pt x="3091942" y="6858000"/>
                </a:lnTo>
                <a:lnTo>
                  <a:pt x="0" y="6858000"/>
                </a:lnTo>
                <a:close/>
              </a:path>
            </a:pathLst>
          </a:custGeom>
        </p:spPr>
      </p:pic>
      <p:sp>
        <p:nvSpPr>
          <p:cNvPr id="28" name="Freeform: Shape 22">
            <a:extLst>
              <a:ext uri="{FF2B5EF4-FFF2-40B4-BE49-F238E27FC236}">
                <a16:creationId xmlns:a16="http://schemas.microsoft.com/office/drawing/2014/main" id="{BFB227E1-F100-4CF9-9797-1E2001BBE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E0D76F-E479-69D4-5489-EF3BADC104C2}"/>
              </a:ext>
            </a:extLst>
          </p:cNvPr>
          <p:cNvSpPr>
            <a:spLocks noGrp="1"/>
          </p:cNvSpPr>
          <p:nvPr>
            <p:ph type="title"/>
          </p:nvPr>
        </p:nvSpPr>
        <p:spPr>
          <a:xfrm>
            <a:off x="1143001" y="1203866"/>
            <a:ext cx="3813888" cy="1958340"/>
          </a:xfrm>
        </p:spPr>
        <p:txBody>
          <a:bodyPr anchor="t">
            <a:normAutofit/>
          </a:bodyPr>
          <a:lstStyle/>
          <a:p>
            <a:r>
              <a:rPr lang="en-US">
                <a:solidFill>
                  <a:srgbClr val="FFFFFF"/>
                </a:solidFill>
              </a:rPr>
              <a:t>Final Thoughts</a:t>
            </a:r>
          </a:p>
        </p:txBody>
      </p:sp>
      <p:sp>
        <p:nvSpPr>
          <p:cNvPr id="3" name="Content Placeholder 2">
            <a:extLst>
              <a:ext uri="{FF2B5EF4-FFF2-40B4-BE49-F238E27FC236}">
                <a16:creationId xmlns:a16="http://schemas.microsoft.com/office/drawing/2014/main" id="{720912EF-E1E1-401E-03DB-86E73655F6B6}"/>
              </a:ext>
            </a:extLst>
          </p:cNvPr>
          <p:cNvSpPr>
            <a:spLocks noGrp="1"/>
          </p:cNvSpPr>
          <p:nvPr>
            <p:ph idx="1"/>
          </p:nvPr>
        </p:nvSpPr>
        <p:spPr>
          <a:xfrm>
            <a:off x="6335907" y="2603922"/>
            <a:ext cx="4713092" cy="3111078"/>
          </a:xfrm>
        </p:spPr>
        <p:txBody>
          <a:bodyPr vert="horz" lIns="91440" tIns="45720" rIns="91440" bIns="45720" rtlCol="0" anchor="b">
            <a:normAutofit/>
          </a:bodyPr>
          <a:lstStyle/>
          <a:p>
            <a:pPr marL="0" indent="0" algn="r">
              <a:lnSpc>
                <a:spcPct val="110000"/>
              </a:lnSpc>
              <a:buNone/>
            </a:pPr>
            <a:r>
              <a:rPr lang="en-US" sz="1400" dirty="0">
                <a:ea typeface="+mn-lt"/>
                <a:cs typeface="+mn-lt"/>
              </a:rPr>
              <a:t>By allowing the free flow of text materials, be it written assignments, podcasts, videos, and potentially AR/VR/MR lessons, teachers can start to transform their classroom.  They become facilitators of learning, helping students with what they have processed and how it relates to the subject matter, rather than lecturers.  </a:t>
            </a:r>
            <a:endParaRPr lang="en-US" sz="1400">
              <a:ea typeface="+mn-lt"/>
              <a:cs typeface="+mn-lt"/>
            </a:endParaRPr>
          </a:p>
          <a:p>
            <a:pPr marL="0" indent="0" algn="r">
              <a:lnSpc>
                <a:spcPct val="110000"/>
              </a:lnSpc>
              <a:buNone/>
            </a:pPr>
            <a:r>
              <a:rPr lang="en-US" sz="1400" dirty="0">
                <a:ea typeface="+mn-lt"/>
                <a:cs typeface="+mn-lt"/>
              </a:rPr>
              <a:t>The idea of the traditional school becomes redundant; no more bells, roll calls, and announcements.  All information is pushed through the student’s preferred personal device, allowing them to choose how they receive their content.  The school starts to transform from a facility with conformities into a more open-form community. </a:t>
            </a:r>
            <a:endParaRPr lang="en-US" sz="1400"/>
          </a:p>
        </p:txBody>
      </p:sp>
      <p:cxnSp>
        <p:nvCxnSpPr>
          <p:cNvPr id="25" name="Straight Connector 24">
            <a:extLst>
              <a:ext uri="{FF2B5EF4-FFF2-40B4-BE49-F238E27FC236}">
                <a16:creationId xmlns:a16="http://schemas.microsoft.com/office/drawing/2014/main" id="{A06758A3-C4A6-479A-8755-3BEC63142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97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D26397-BA58-FDB9-D328-E86AFBCF6763}"/>
              </a:ext>
            </a:extLst>
          </p:cNvPr>
          <p:cNvSpPr>
            <a:spLocks noGrp="1"/>
          </p:cNvSpPr>
          <p:nvPr>
            <p:ph type="title"/>
          </p:nvPr>
        </p:nvSpPr>
        <p:spPr>
          <a:xfrm>
            <a:off x="1143000" y="872937"/>
            <a:ext cx="8088406" cy="1360898"/>
          </a:xfrm>
        </p:spPr>
        <p:txBody>
          <a:bodyPr>
            <a:normAutofit/>
          </a:bodyPr>
          <a:lstStyle/>
          <a:p>
            <a:r>
              <a:rPr lang="en-US" dirty="0"/>
              <a:t>Final Thoughts</a:t>
            </a:r>
          </a:p>
        </p:txBody>
      </p:sp>
      <p:pic>
        <p:nvPicPr>
          <p:cNvPr id="4" name="Picture 4" descr="Graphical user interface, application&#10;&#10;Description automatically generated">
            <a:extLst>
              <a:ext uri="{FF2B5EF4-FFF2-40B4-BE49-F238E27FC236}">
                <a16:creationId xmlns:a16="http://schemas.microsoft.com/office/drawing/2014/main" id="{3636D456-8500-49B8-0A59-B3C89E81B90B}"/>
              </a:ext>
            </a:extLst>
          </p:cNvPr>
          <p:cNvPicPr>
            <a:picLocks noChangeAspect="1"/>
          </p:cNvPicPr>
          <p:nvPr/>
        </p:nvPicPr>
        <p:blipFill rotWithShape="1">
          <a:blip r:embed="rId2"/>
          <a:srcRect l="29646" r="6960"/>
          <a:stretch/>
        </p:blipFill>
        <p:spPr>
          <a:xfrm>
            <a:off x="4462998" y="10"/>
            <a:ext cx="7729002" cy="6857990"/>
          </a:xfrm>
          <a:custGeom>
            <a:avLst/>
            <a:gdLst/>
            <a:ahLst/>
            <a:cxnLst/>
            <a:rect l="l" t="t" r="r" b="b"/>
            <a:pathLst>
              <a:path w="7729002" h="6858000">
                <a:moveTo>
                  <a:pt x="6878624" y="0"/>
                </a:moveTo>
                <a:lnTo>
                  <a:pt x="7729002" y="0"/>
                </a:lnTo>
                <a:lnTo>
                  <a:pt x="7729002" y="4099788"/>
                </a:lnTo>
                <a:lnTo>
                  <a:pt x="5311608" y="6858000"/>
                </a:lnTo>
                <a:lnTo>
                  <a:pt x="868032" y="6858000"/>
                </a:lnTo>
                <a:close/>
                <a:moveTo>
                  <a:pt x="0" y="0"/>
                </a:moveTo>
                <a:lnTo>
                  <a:pt x="6878624" y="0"/>
                </a:lnTo>
                <a:lnTo>
                  <a:pt x="0" y="1"/>
                </a:lnTo>
                <a:close/>
              </a:path>
            </a:pathLst>
          </a:custGeom>
        </p:spPr>
      </p:pic>
      <p:sp>
        <p:nvSpPr>
          <p:cNvPr id="3" name="Content Placeholder 2">
            <a:extLst>
              <a:ext uri="{FF2B5EF4-FFF2-40B4-BE49-F238E27FC236}">
                <a16:creationId xmlns:a16="http://schemas.microsoft.com/office/drawing/2014/main" id="{3735497A-BD8D-97FA-82FC-E41CDAF5E032}"/>
              </a:ext>
            </a:extLst>
          </p:cNvPr>
          <p:cNvSpPr>
            <a:spLocks noGrp="1"/>
          </p:cNvSpPr>
          <p:nvPr>
            <p:ph idx="1"/>
          </p:nvPr>
        </p:nvSpPr>
        <p:spPr>
          <a:xfrm>
            <a:off x="1142999" y="2332030"/>
            <a:ext cx="5668460" cy="3443482"/>
          </a:xfrm>
        </p:spPr>
        <p:txBody>
          <a:bodyPr vert="horz" lIns="91440" tIns="45720" rIns="91440" bIns="45720" rtlCol="0" anchor="t">
            <a:normAutofit/>
          </a:bodyPr>
          <a:lstStyle/>
          <a:p>
            <a:pPr marL="0" indent="0">
              <a:lnSpc>
                <a:spcPct val="110000"/>
              </a:lnSpc>
              <a:buNone/>
            </a:pPr>
            <a:r>
              <a:rPr lang="en-US" sz="1400" dirty="0" err="1"/>
              <a:t>Inpixon</a:t>
            </a:r>
            <a:r>
              <a:rPr lang="en-US" sz="1400" dirty="0"/>
              <a:t> has the history with Indoor Positioning Analytics and knowledge working with the Corporations, Governments, Healthcare, Manufacturing, Retail, Hospitality, and Mining that a move into Education is a viable next step for a company that has positioned itself on the leading edge of this technology.  Their Smart School Safety Network and incorporation of a smart wristband shows that they are positioning themselves within the Educational setting.  It will be that next step to broadening their technology to encompass more educational aspects that will be an exciting adventure for this company. </a:t>
            </a:r>
          </a:p>
          <a:p>
            <a:pPr>
              <a:lnSpc>
                <a:spcPct val="110000"/>
              </a:lnSpc>
            </a:pPr>
            <a:endParaRPr lang="en-US" sz="1700"/>
          </a:p>
        </p:txBody>
      </p:sp>
      <p:cxnSp>
        <p:nvCxnSpPr>
          <p:cNvPr id="11" name="Straight Connector 10">
            <a:extLst>
              <a:ext uri="{FF2B5EF4-FFF2-40B4-BE49-F238E27FC236}">
                <a16:creationId xmlns:a16="http://schemas.microsoft.com/office/drawing/2014/main" id="{2AD042BA-B482-486E-9E0C-75374069BB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997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920D-35AB-C67B-3F0D-2AF3F29A1A2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76025EA-171A-2007-26C5-B8622A592E80}"/>
              </a:ext>
            </a:extLst>
          </p:cNvPr>
          <p:cNvSpPr>
            <a:spLocks noGrp="1"/>
          </p:cNvSpPr>
          <p:nvPr>
            <p:ph idx="1"/>
          </p:nvPr>
        </p:nvSpPr>
        <p:spPr/>
        <p:txBody>
          <a:bodyPr vert="horz" lIns="91440" tIns="45720" rIns="91440" bIns="45720" rtlCol="0" anchor="t">
            <a:normAutofit/>
          </a:bodyPr>
          <a:lstStyle/>
          <a:p>
            <a:r>
              <a:rPr lang="en-US" sz="1200" dirty="0">
                <a:ea typeface="+mn-lt"/>
                <a:cs typeface="+mn-lt"/>
                <a:hlinkClick r:id="rId2"/>
              </a:rPr>
              <a:t>https://finpedia.co/bin/Inpixon/</a:t>
            </a:r>
            <a:endParaRPr lang="en-US" sz="1200">
              <a:ea typeface="+mn-lt"/>
              <a:cs typeface="+mn-lt"/>
            </a:endParaRPr>
          </a:p>
          <a:p>
            <a:r>
              <a:rPr lang="en-US" sz="1200" dirty="0">
                <a:ea typeface="+mn-lt"/>
                <a:cs typeface="+mn-lt"/>
                <a:hlinkClick r:id="rId3"/>
              </a:rPr>
              <a:t>https://www.gim-international.com/content/news/inpixon-to-acquire-gps-technology-for-indoor-and-outdoor-positioning-system-2</a:t>
            </a:r>
            <a:endParaRPr lang="en-US" sz="1200">
              <a:ea typeface="+mn-lt"/>
              <a:cs typeface="+mn-lt"/>
            </a:endParaRPr>
          </a:p>
          <a:p>
            <a:r>
              <a:rPr lang="en-US" sz="1200" dirty="0">
                <a:ea typeface="+mn-lt"/>
                <a:cs typeface="+mn-lt"/>
                <a:hlinkClick r:id="rId4"/>
              </a:rPr>
              <a:t>https://www.inpixon.com/</a:t>
            </a:r>
            <a:endParaRPr lang="en-US" sz="1200">
              <a:ea typeface="+mn-lt"/>
              <a:cs typeface="+mn-lt"/>
            </a:endParaRPr>
          </a:p>
          <a:p>
            <a:r>
              <a:rPr lang="en-US" sz="1200" dirty="0">
                <a:ea typeface="+mn-lt"/>
                <a:cs typeface="+mn-lt"/>
                <a:hlinkClick r:id="rId5"/>
              </a:rPr>
              <a:t>https://www.inpixon.com/blog/benefits-of-indoor-maps-for-workplaces</a:t>
            </a:r>
            <a:endParaRPr lang="en-US" sz="1200">
              <a:ea typeface="+mn-lt"/>
              <a:cs typeface="+mn-lt"/>
            </a:endParaRPr>
          </a:p>
          <a:p>
            <a:r>
              <a:rPr lang="en-US" sz="1200" dirty="0">
                <a:ea typeface="+mn-lt"/>
                <a:cs typeface="+mn-lt"/>
                <a:hlinkClick r:id="rId6"/>
              </a:rPr>
              <a:t>https://www.inpixon.com/company/news/inpixon-chosen-for-planned-smart-schools-safety-network</a:t>
            </a:r>
            <a:endParaRPr lang="en-US" sz="1200">
              <a:ea typeface="+mn-lt"/>
              <a:cs typeface="+mn-lt"/>
            </a:endParaRPr>
          </a:p>
          <a:p>
            <a:r>
              <a:rPr lang="en-US" sz="1200" dirty="0">
                <a:ea typeface="+mn-lt"/>
                <a:cs typeface="+mn-lt"/>
                <a:hlinkClick r:id="rId7"/>
              </a:rPr>
              <a:t>https://inpixon.com/inpixon-jibestream</a:t>
            </a:r>
            <a:endParaRPr lang="en-US" sz="1200">
              <a:ea typeface="+mn-lt"/>
              <a:cs typeface="+mn-lt"/>
            </a:endParaRPr>
          </a:p>
          <a:p>
            <a:r>
              <a:rPr lang="en-US" sz="1200" dirty="0">
                <a:ea typeface="+mn-lt"/>
                <a:cs typeface="+mn-lt"/>
                <a:hlinkClick r:id="rId8"/>
              </a:rPr>
              <a:t>https://inpixon.com/wp-content/uploads/InpixonIPA-brochure.pdf</a:t>
            </a:r>
            <a:endParaRPr lang="en-US" sz="1200">
              <a:ea typeface="+mn-lt"/>
              <a:cs typeface="+mn-lt"/>
            </a:endParaRPr>
          </a:p>
          <a:p>
            <a:r>
              <a:rPr lang="en-US" sz="1200" u="sng" dirty="0">
                <a:ea typeface="+mn-lt"/>
                <a:cs typeface="+mn-lt"/>
                <a:hlinkClick r:id="rId9"/>
              </a:rPr>
              <a:t>https://www.jibestream.com/use-cases/geofencing</a:t>
            </a:r>
            <a:endParaRPr lang="en-US" sz="1200">
              <a:ea typeface="+mn-lt"/>
              <a:cs typeface="+mn-lt"/>
            </a:endParaRPr>
          </a:p>
          <a:p>
            <a:r>
              <a:rPr lang="en-US" sz="1200" u="sng" dirty="0">
                <a:ea typeface="+mn-lt"/>
                <a:cs typeface="+mn-lt"/>
                <a:hlinkClick r:id="rId10"/>
              </a:rPr>
              <a:t>https://www.jibestream.com/use-cases/indoor-navigation</a:t>
            </a:r>
            <a:endParaRPr lang="en-US" sz="1200">
              <a:ea typeface="+mn-lt"/>
              <a:cs typeface="+mn-lt"/>
            </a:endParaRPr>
          </a:p>
          <a:p>
            <a:r>
              <a:rPr lang="en-US" sz="1200" u="sng" dirty="0">
                <a:ea typeface="+mn-lt"/>
                <a:cs typeface="+mn-lt"/>
                <a:hlinkClick r:id="rId11"/>
              </a:rPr>
              <a:t>https://www.jibestream.com/use-cases/proximity-messaging</a:t>
            </a:r>
            <a:endParaRPr lang="en-US" sz="1200">
              <a:ea typeface="+mn-lt"/>
              <a:cs typeface="+mn-lt"/>
            </a:endParaRPr>
          </a:p>
          <a:p>
            <a:endParaRPr lang="en-US" sz="1200" u="sng" dirty="0"/>
          </a:p>
          <a:p>
            <a:endParaRPr lang="en-US" dirty="0"/>
          </a:p>
          <a:p>
            <a:endParaRPr lang="en-US" dirty="0"/>
          </a:p>
        </p:txBody>
      </p:sp>
    </p:spTree>
    <p:extLst>
      <p:ext uri="{BB962C8B-B14F-4D97-AF65-F5344CB8AC3E}">
        <p14:creationId xmlns:p14="http://schemas.microsoft.com/office/powerpoint/2010/main" val="192918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5D2D844-708E-4EAC-BF72-D7CE20B99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2" y="0"/>
            <a:ext cx="9103027" cy="6858000"/>
          </a:xfrm>
          <a:custGeom>
            <a:avLst/>
            <a:gdLst>
              <a:gd name="connsiteX0" fmla="*/ 6311486 w 9403920"/>
              <a:gd name="connsiteY0" fmla="*/ 0 h 6858000"/>
              <a:gd name="connsiteX1" fmla="*/ 8540820 w 9403920"/>
              <a:gd name="connsiteY1" fmla="*/ 0 h 6858000"/>
              <a:gd name="connsiteX2" fmla="*/ 8540819 w 9403920"/>
              <a:gd name="connsiteY2" fmla="*/ 1 h 6858000"/>
              <a:gd name="connsiteX3" fmla="*/ 8968550 w 9403920"/>
              <a:gd name="connsiteY3" fmla="*/ 1 h 6858000"/>
              <a:gd name="connsiteX4" fmla="*/ 9403920 w 9403920"/>
              <a:gd name="connsiteY4" fmla="*/ 1 h 6858000"/>
              <a:gd name="connsiteX5" fmla="*/ 9403920 w 9403920"/>
              <a:gd name="connsiteY5" fmla="*/ 6858000 h 6858000"/>
              <a:gd name="connsiteX6" fmla="*/ 6787053 w 9403920"/>
              <a:gd name="connsiteY6" fmla="*/ 6858000 h 6858000"/>
              <a:gd name="connsiteX7" fmla="*/ 6787053 w 9403920"/>
              <a:gd name="connsiteY7" fmla="*/ 6857999 h 6858000"/>
              <a:gd name="connsiteX8" fmla="*/ 2530229 w 9403920"/>
              <a:gd name="connsiteY8" fmla="*/ 6857999 h 6858000"/>
              <a:gd name="connsiteX9" fmla="*/ 2530228 w 9403920"/>
              <a:gd name="connsiteY9" fmla="*/ 6858000 h 6858000"/>
              <a:gd name="connsiteX10" fmla="*/ 300893 w 9403920"/>
              <a:gd name="connsiteY10" fmla="*/ 6858000 h 6858000"/>
              <a:gd name="connsiteX11" fmla="*/ 300894 w 9403920"/>
              <a:gd name="connsiteY11" fmla="*/ 6857999 h 6858000"/>
              <a:gd name="connsiteX12" fmla="*/ 0 w 9403920"/>
              <a:gd name="connsiteY12" fmla="*/ 6857999 h 6858000"/>
              <a:gd name="connsiteX13" fmla="*/ 300896 w 9403920"/>
              <a:gd name="connsiteY13" fmla="*/ 6857997 h 6858000"/>
              <a:gd name="connsiteX14" fmla="*/ 4740458 w 9403920"/>
              <a:gd name="connsiteY14" fmla="*/ 1792521 h 6858000"/>
              <a:gd name="connsiteX15" fmla="*/ 6304967 w 9403920"/>
              <a:gd name="connsiteY15" fmla="*/ 1 h 6858000"/>
              <a:gd name="connsiteX16" fmla="*/ 6311485 w 9403920"/>
              <a:gd name="connsiteY16" fmla="*/ 1 h 6858000"/>
              <a:gd name="connsiteX0" fmla="*/ 6311486 w 9403920"/>
              <a:gd name="connsiteY0" fmla="*/ 0 h 6858000"/>
              <a:gd name="connsiteX1" fmla="*/ 8540820 w 9403920"/>
              <a:gd name="connsiteY1" fmla="*/ 0 h 6858000"/>
              <a:gd name="connsiteX2" fmla="*/ 8968550 w 9403920"/>
              <a:gd name="connsiteY2" fmla="*/ 1 h 6858000"/>
              <a:gd name="connsiteX3" fmla="*/ 9403920 w 9403920"/>
              <a:gd name="connsiteY3" fmla="*/ 1 h 6858000"/>
              <a:gd name="connsiteX4" fmla="*/ 9403920 w 9403920"/>
              <a:gd name="connsiteY4" fmla="*/ 6858000 h 6858000"/>
              <a:gd name="connsiteX5" fmla="*/ 6787053 w 9403920"/>
              <a:gd name="connsiteY5" fmla="*/ 6858000 h 6858000"/>
              <a:gd name="connsiteX6" fmla="*/ 6787053 w 9403920"/>
              <a:gd name="connsiteY6" fmla="*/ 6857999 h 6858000"/>
              <a:gd name="connsiteX7" fmla="*/ 2530229 w 9403920"/>
              <a:gd name="connsiteY7" fmla="*/ 6857999 h 6858000"/>
              <a:gd name="connsiteX8" fmla="*/ 2530228 w 9403920"/>
              <a:gd name="connsiteY8" fmla="*/ 6858000 h 6858000"/>
              <a:gd name="connsiteX9" fmla="*/ 300893 w 9403920"/>
              <a:gd name="connsiteY9" fmla="*/ 6858000 h 6858000"/>
              <a:gd name="connsiteX10" fmla="*/ 300894 w 9403920"/>
              <a:gd name="connsiteY10" fmla="*/ 6857999 h 6858000"/>
              <a:gd name="connsiteX11" fmla="*/ 0 w 9403920"/>
              <a:gd name="connsiteY11" fmla="*/ 6857999 h 6858000"/>
              <a:gd name="connsiteX12" fmla="*/ 300896 w 9403920"/>
              <a:gd name="connsiteY12" fmla="*/ 6857997 h 6858000"/>
              <a:gd name="connsiteX13" fmla="*/ 4740458 w 9403920"/>
              <a:gd name="connsiteY13" fmla="*/ 1792521 h 6858000"/>
              <a:gd name="connsiteX14" fmla="*/ 6304967 w 9403920"/>
              <a:gd name="connsiteY14" fmla="*/ 1 h 6858000"/>
              <a:gd name="connsiteX15" fmla="*/ 6311485 w 9403920"/>
              <a:gd name="connsiteY15" fmla="*/ 1 h 6858000"/>
              <a:gd name="connsiteX16" fmla="*/ 6311486 w 9403920"/>
              <a:gd name="connsiteY16" fmla="*/ 0 h 6858000"/>
              <a:gd name="connsiteX0" fmla="*/ 6311486 w 9403920"/>
              <a:gd name="connsiteY0" fmla="*/ 0 h 6858000"/>
              <a:gd name="connsiteX1" fmla="*/ 8540820 w 9403920"/>
              <a:gd name="connsiteY1" fmla="*/ 0 h 6858000"/>
              <a:gd name="connsiteX2" fmla="*/ 9403920 w 9403920"/>
              <a:gd name="connsiteY2" fmla="*/ 1 h 6858000"/>
              <a:gd name="connsiteX3" fmla="*/ 9403920 w 9403920"/>
              <a:gd name="connsiteY3" fmla="*/ 6858000 h 6858000"/>
              <a:gd name="connsiteX4" fmla="*/ 6787053 w 9403920"/>
              <a:gd name="connsiteY4" fmla="*/ 6858000 h 6858000"/>
              <a:gd name="connsiteX5" fmla="*/ 6787053 w 9403920"/>
              <a:gd name="connsiteY5" fmla="*/ 6857999 h 6858000"/>
              <a:gd name="connsiteX6" fmla="*/ 2530229 w 9403920"/>
              <a:gd name="connsiteY6" fmla="*/ 6857999 h 6858000"/>
              <a:gd name="connsiteX7" fmla="*/ 2530228 w 9403920"/>
              <a:gd name="connsiteY7" fmla="*/ 6858000 h 6858000"/>
              <a:gd name="connsiteX8" fmla="*/ 300893 w 9403920"/>
              <a:gd name="connsiteY8" fmla="*/ 6858000 h 6858000"/>
              <a:gd name="connsiteX9" fmla="*/ 300894 w 9403920"/>
              <a:gd name="connsiteY9" fmla="*/ 6857999 h 6858000"/>
              <a:gd name="connsiteX10" fmla="*/ 0 w 9403920"/>
              <a:gd name="connsiteY10" fmla="*/ 6857999 h 6858000"/>
              <a:gd name="connsiteX11" fmla="*/ 300896 w 9403920"/>
              <a:gd name="connsiteY11" fmla="*/ 6857997 h 6858000"/>
              <a:gd name="connsiteX12" fmla="*/ 4740458 w 9403920"/>
              <a:gd name="connsiteY12" fmla="*/ 1792521 h 6858000"/>
              <a:gd name="connsiteX13" fmla="*/ 6304967 w 9403920"/>
              <a:gd name="connsiteY13" fmla="*/ 1 h 6858000"/>
              <a:gd name="connsiteX14" fmla="*/ 6311485 w 9403920"/>
              <a:gd name="connsiteY14" fmla="*/ 1 h 6858000"/>
              <a:gd name="connsiteX15" fmla="*/ 6311486 w 9403920"/>
              <a:gd name="connsiteY15"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4740458 w 9403920"/>
              <a:gd name="connsiteY11" fmla="*/ 1792521 h 6858000"/>
              <a:gd name="connsiteX12" fmla="*/ 6304967 w 9403920"/>
              <a:gd name="connsiteY12" fmla="*/ 1 h 6858000"/>
              <a:gd name="connsiteX13" fmla="*/ 6311485 w 9403920"/>
              <a:gd name="connsiteY13" fmla="*/ 1 h 6858000"/>
              <a:gd name="connsiteX14" fmla="*/ 6311486 w 9403920"/>
              <a:gd name="connsiteY14"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6304967 w 9403920"/>
              <a:gd name="connsiteY11" fmla="*/ 1 h 6858000"/>
              <a:gd name="connsiteX12" fmla="*/ 6311485 w 9403920"/>
              <a:gd name="connsiteY12" fmla="*/ 1 h 6858000"/>
              <a:gd name="connsiteX13" fmla="*/ 6311486 w 9403920"/>
              <a:gd name="connsiteY13"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2229335 w 9103027"/>
              <a:gd name="connsiteY6" fmla="*/ 6858000 h 6858000"/>
              <a:gd name="connsiteX7" fmla="*/ 0 w 9103027"/>
              <a:gd name="connsiteY7" fmla="*/ 6858000 h 6858000"/>
              <a:gd name="connsiteX8" fmla="*/ 1 w 9103027"/>
              <a:gd name="connsiteY8" fmla="*/ 6857999 h 6858000"/>
              <a:gd name="connsiteX9" fmla="*/ 3 w 9103027"/>
              <a:gd name="connsiteY9" fmla="*/ 6857997 h 6858000"/>
              <a:gd name="connsiteX10" fmla="*/ 6004074 w 9103027"/>
              <a:gd name="connsiteY10" fmla="*/ 1 h 6858000"/>
              <a:gd name="connsiteX11" fmla="*/ 6010592 w 9103027"/>
              <a:gd name="connsiteY11" fmla="*/ 1 h 6858000"/>
              <a:gd name="connsiteX12" fmla="*/ 6010593 w 9103027"/>
              <a:gd name="connsiteY12"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0 w 9103027"/>
              <a:gd name="connsiteY6" fmla="*/ 6858000 h 6858000"/>
              <a:gd name="connsiteX7" fmla="*/ 1 w 9103027"/>
              <a:gd name="connsiteY7" fmla="*/ 6857999 h 6858000"/>
              <a:gd name="connsiteX8" fmla="*/ 3 w 9103027"/>
              <a:gd name="connsiteY8" fmla="*/ 6857997 h 6858000"/>
              <a:gd name="connsiteX9" fmla="*/ 6004074 w 9103027"/>
              <a:gd name="connsiteY9" fmla="*/ 1 h 6858000"/>
              <a:gd name="connsiteX10" fmla="*/ 6010592 w 9103027"/>
              <a:gd name="connsiteY10" fmla="*/ 1 h 6858000"/>
              <a:gd name="connsiteX11" fmla="*/ 6010593 w 9103027"/>
              <a:gd name="connsiteY11"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2229336 w 9103027"/>
              <a:gd name="connsiteY4" fmla="*/ 6857999 h 6858000"/>
              <a:gd name="connsiteX5" fmla="*/ 0 w 9103027"/>
              <a:gd name="connsiteY5" fmla="*/ 6858000 h 6858000"/>
              <a:gd name="connsiteX6" fmla="*/ 1 w 9103027"/>
              <a:gd name="connsiteY6" fmla="*/ 6857999 h 6858000"/>
              <a:gd name="connsiteX7" fmla="*/ 3 w 9103027"/>
              <a:gd name="connsiteY7" fmla="*/ 6857997 h 6858000"/>
              <a:gd name="connsiteX8" fmla="*/ 6004074 w 9103027"/>
              <a:gd name="connsiteY8" fmla="*/ 1 h 6858000"/>
              <a:gd name="connsiteX9" fmla="*/ 6010592 w 9103027"/>
              <a:gd name="connsiteY9" fmla="*/ 1 h 6858000"/>
              <a:gd name="connsiteX10" fmla="*/ 6010593 w 9103027"/>
              <a:gd name="connsiteY10"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2229336 w 9103027"/>
              <a:gd name="connsiteY3" fmla="*/ 6857999 h 6858000"/>
              <a:gd name="connsiteX4" fmla="*/ 0 w 9103027"/>
              <a:gd name="connsiteY4" fmla="*/ 6858000 h 6858000"/>
              <a:gd name="connsiteX5" fmla="*/ 1 w 9103027"/>
              <a:gd name="connsiteY5" fmla="*/ 6857999 h 6858000"/>
              <a:gd name="connsiteX6" fmla="*/ 3 w 9103027"/>
              <a:gd name="connsiteY6" fmla="*/ 6857997 h 6858000"/>
              <a:gd name="connsiteX7" fmla="*/ 6004074 w 9103027"/>
              <a:gd name="connsiteY7" fmla="*/ 1 h 6858000"/>
              <a:gd name="connsiteX8" fmla="*/ 6010592 w 9103027"/>
              <a:gd name="connsiteY8" fmla="*/ 1 h 6858000"/>
              <a:gd name="connsiteX9" fmla="*/ 6010593 w 9103027"/>
              <a:gd name="connsiteY9"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0 w 9103027"/>
              <a:gd name="connsiteY3" fmla="*/ 6858000 h 6858000"/>
              <a:gd name="connsiteX4" fmla="*/ 1 w 9103027"/>
              <a:gd name="connsiteY4" fmla="*/ 6857999 h 6858000"/>
              <a:gd name="connsiteX5" fmla="*/ 3 w 9103027"/>
              <a:gd name="connsiteY5" fmla="*/ 6857997 h 6858000"/>
              <a:gd name="connsiteX6" fmla="*/ 6004074 w 9103027"/>
              <a:gd name="connsiteY6" fmla="*/ 1 h 6858000"/>
              <a:gd name="connsiteX7" fmla="*/ 6010592 w 9103027"/>
              <a:gd name="connsiteY7" fmla="*/ 1 h 6858000"/>
              <a:gd name="connsiteX8" fmla="*/ 6010593 w 910302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3027" h="6858000">
                <a:moveTo>
                  <a:pt x="6010593" y="0"/>
                </a:moveTo>
                <a:lnTo>
                  <a:pt x="9103027" y="1"/>
                </a:lnTo>
                <a:lnTo>
                  <a:pt x="9103027" y="6858000"/>
                </a:lnTo>
                <a:lnTo>
                  <a:pt x="0" y="6858000"/>
                </a:lnTo>
                <a:lnTo>
                  <a:pt x="1" y="6857999"/>
                </a:lnTo>
                <a:lnTo>
                  <a:pt x="3" y="6857997"/>
                </a:lnTo>
                <a:lnTo>
                  <a:pt x="6004074" y="1"/>
                </a:lnTo>
                <a:lnTo>
                  <a:pt x="6010592" y="1"/>
                </a:lnTo>
                <a:lnTo>
                  <a:pt x="6010593"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Logo, company name&#10;&#10;Description automatically generated">
            <a:extLst>
              <a:ext uri="{FF2B5EF4-FFF2-40B4-BE49-F238E27FC236}">
                <a16:creationId xmlns:a16="http://schemas.microsoft.com/office/drawing/2014/main" id="{1A502BD4-7B4F-DD47-1953-7AC9F04494F7}"/>
              </a:ext>
            </a:extLst>
          </p:cNvPr>
          <p:cNvPicPr>
            <a:picLocks noChangeAspect="1"/>
          </p:cNvPicPr>
          <p:nvPr/>
        </p:nvPicPr>
        <p:blipFill rotWithShape="1">
          <a:blip r:embed="rId2">
            <a:alphaModFix/>
          </a:blip>
          <a:srcRect l="9751" r="15589"/>
          <a:stretch/>
        </p:blipFill>
        <p:spPr>
          <a:xfrm>
            <a:off x="20" y="10"/>
            <a:ext cx="9102514" cy="6857990"/>
          </a:xfrm>
          <a:custGeom>
            <a:avLst/>
            <a:gdLst/>
            <a:ahLst/>
            <a:cxnLst/>
            <a:rect l="l" t="t" r="r" b="b"/>
            <a:pathLst>
              <a:path w="9102534" h="6858000">
                <a:moveTo>
                  <a:pt x="0" y="0"/>
                </a:moveTo>
                <a:lnTo>
                  <a:pt x="9102534" y="0"/>
                </a:lnTo>
                <a:lnTo>
                  <a:pt x="9102532" y="2"/>
                </a:lnTo>
                <a:cubicBezTo>
                  <a:pt x="9102532" y="3"/>
                  <a:pt x="9102531" y="3"/>
                  <a:pt x="9102531" y="4"/>
                </a:cubicBezTo>
                <a:lnTo>
                  <a:pt x="3091942" y="6858000"/>
                </a:lnTo>
                <a:lnTo>
                  <a:pt x="0" y="6858000"/>
                </a:lnTo>
                <a:close/>
              </a:path>
            </a:pathLst>
          </a:custGeom>
        </p:spPr>
      </p:pic>
      <p:sp>
        <p:nvSpPr>
          <p:cNvPr id="21" name="Freeform: Shape 20">
            <a:extLst>
              <a:ext uri="{FF2B5EF4-FFF2-40B4-BE49-F238E27FC236}">
                <a16:creationId xmlns:a16="http://schemas.microsoft.com/office/drawing/2014/main" id="{BFB227E1-F100-4CF9-9797-1E2001BBE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2756F91-81C8-6752-F308-B8EAE1BCED05}"/>
              </a:ext>
            </a:extLst>
          </p:cNvPr>
          <p:cNvSpPr>
            <a:spLocks noGrp="1"/>
          </p:cNvSpPr>
          <p:nvPr>
            <p:ph type="title"/>
          </p:nvPr>
        </p:nvSpPr>
        <p:spPr>
          <a:xfrm>
            <a:off x="1143001" y="1203866"/>
            <a:ext cx="3813888" cy="1958340"/>
          </a:xfrm>
        </p:spPr>
        <p:txBody>
          <a:bodyPr anchor="t">
            <a:normAutofit/>
          </a:bodyPr>
          <a:lstStyle/>
          <a:p>
            <a:r>
              <a:rPr lang="en-US">
                <a:solidFill>
                  <a:srgbClr val="FFFFFF"/>
                </a:solidFill>
              </a:rPr>
              <a:t>Introduction</a:t>
            </a:r>
          </a:p>
        </p:txBody>
      </p:sp>
      <p:sp>
        <p:nvSpPr>
          <p:cNvPr id="3" name="Content Placeholder 2">
            <a:extLst>
              <a:ext uri="{FF2B5EF4-FFF2-40B4-BE49-F238E27FC236}">
                <a16:creationId xmlns:a16="http://schemas.microsoft.com/office/drawing/2014/main" id="{8FD7899D-9F34-D5EE-7360-965768BD11A9}"/>
              </a:ext>
            </a:extLst>
          </p:cNvPr>
          <p:cNvSpPr>
            <a:spLocks noGrp="1"/>
          </p:cNvSpPr>
          <p:nvPr>
            <p:ph idx="1"/>
          </p:nvPr>
        </p:nvSpPr>
        <p:spPr>
          <a:xfrm>
            <a:off x="6782042" y="2482759"/>
            <a:ext cx="5284591" cy="3480872"/>
          </a:xfrm>
        </p:spPr>
        <p:txBody>
          <a:bodyPr vert="horz" lIns="91440" tIns="45720" rIns="91440" bIns="45720" rtlCol="0" anchor="b">
            <a:normAutofit fontScale="77500" lnSpcReduction="20000"/>
          </a:bodyPr>
          <a:lstStyle/>
          <a:p>
            <a:pPr marL="0" indent="0">
              <a:lnSpc>
                <a:spcPct val="110000"/>
              </a:lnSpc>
              <a:buNone/>
            </a:pPr>
            <a:r>
              <a:rPr lang="en-US" sz="1800" dirty="0" err="1">
                <a:ea typeface="+mn-lt"/>
                <a:cs typeface="+mn-lt"/>
              </a:rPr>
              <a:t>Inpixon</a:t>
            </a:r>
            <a:r>
              <a:rPr lang="en-US" sz="1800" dirty="0">
                <a:ea typeface="+mn-lt"/>
                <a:cs typeface="+mn-lt"/>
              </a:rPr>
              <a:t> is a tech company based out of Palo Alto, California.  Their Indoor Positioning Analytics platform is designed to detect and position all active cellular, WIFI, and Bluetooth devices within a building while securing privacy and anonymity.</a:t>
            </a:r>
            <a:r>
              <a:rPr lang="en-US" sz="1600" dirty="0">
                <a:ea typeface="+mn-lt"/>
                <a:cs typeface="+mn-lt"/>
              </a:rPr>
              <a:t> </a:t>
            </a:r>
            <a:r>
              <a:rPr lang="en-US" sz="1600" dirty="0">
                <a:ea typeface="+mn-lt"/>
                <a:cs typeface="+mn-lt"/>
                <a:hlinkClick r:id="rId3"/>
              </a:rPr>
              <a:t>https://inpixon.com/inpixon-jibestream</a:t>
            </a:r>
            <a:endParaRPr lang="en-US" sz="1600"/>
          </a:p>
          <a:p>
            <a:pPr>
              <a:lnSpc>
                <a:spcPct val="110000"/>
              </a:lnSpc>
            </a:pPr>
            <a:endParaRPr lang="en-US" sz="1600" dirty="0">
              <a:ea typeface="+mn-lt"/>
              <a:cs typeface="+mn-lt"/>
            </a:endParaRPr>
          </a:p>
          <a:p>
            <a:pPr marL="0" indent="0">
              <a:lnSpc>
                <a:spcPct val="110000"/>
              </a:lnSpc>
              <a:buNone/>
            </a:pPr>
            <a:r>
              <a:rPr lang="en-US" sz="1800" dirty="0">
                <a:ea typeface="+mn-lt"/>
                <a:cs typeface="+mn-lt"/>
              </a:rPr>
              <a:t>“</a:t>
            </a:r>
            <a:r>
              <a:rPr lang="en-US" sz="1800" dirty="0" err="1">
                <a:ea typeface="+mn-lt"/>
                <a:cs typeface="+mn-lt"/>
              </a:rPr>
              <a:t>Inpixon</a:t>
            </a:r>
            <a:r>
              <a:rPr lang="en-US" sz="1800" dirty="0">
                <a:ea typeface="+mn-lt"/>
                <a:cs typeface="+mn-lt"/>
              </a:rPr>
              <a:t> Indoor Positioning Analytics (IPA) is the first indoor positioning solution and data analytics suite to deliver simultaneous </a:t>
            </a:r>
            <a:r>
              <a:rPr lang="en-US" sz="1800" dirty="0" err="1">
                <a:ea typeface="+mn-lt"/>
                <a:cs typeface="+mn-lt"/>
              </a:rPr>
              <a:t>locationing</a:t>
            </a:r>
            <a:r>
              <a:rPr lang="en-US" sz="1800" dirty="0">
                <a:ea typeface="+mn-lt"/>
                <a:cs typeface="+mn-lt"/>
              </a:rPr>
              <a:t>, tracking and analysis for virtually any and every mobile device and asset—all from a single platform.”</a:t>
            </a:r>
            <a:endParaRPr lang="en-US" sz="1800"/>
          </a:p>
          <a:p>
            <a:pPr marL="0" indent="0">
              <a:lnSpc>
                <a:spcPct val="110000"/>
              </a:lnSpc>
              <a:buNone/>
            </a:pPr>
            <a:r>
              <a:rPr lang="en-US" sz="1600" dirty="0">
                <a:ea typeface="+mn-lt"/>
                <a:cs typeface="+mn-lt"/>
                <a:hlinkClick r:id="rId4"/>
              </a:rPr>
              <a:t>https://inpixon.com/wp-content/uploads/InpixonIPA-brochure.pdf</a:t>
            </a:r>
            <a:endParaRPr lang="en-US" sz="1600"/>
          </a:p>
          <a:p>
            <a:pPr algn="r">
              <a:lnSpc>
                <a:spcPct val="110000"/>
              </a:lnSpc>
            </a:pPr>
            <a:br>
              <a:rPr lang="en-US" sz="1000" dirty="0"/>
            </a:br>
            <a:endParaRPr lang="en-US" sz="1600"/>
          </a:p>
          <a:p>
            <a:pPr algn="r">
              <a:lnSpc>
                <a:spcPct val="110000"/>
              </a:lnSpc>
            </a:pPr>
            <a:br>
              <a:rPr lang="en-US" sz="1000" dirty="0"/>
            </a:br>
            <a:endParaRPr lang="en-US" sz="1600"/>
          </a:p>
        </p:txBody>
      </p:sp>
      <p:cxnSp>
        <p:nvCxnSpPr>
          <p:cNvPr id="23" name="Straight Connector 22">
            <a:extLst>
              <a:ext uri="{FF2B5EF4-FFF2-40B4-BE49-F238E27FC236}">
                <a16:creationId xmlns:a16="http://schemas.microsoft.com/office/drawing/2014/main" id="{A06758A3-C4A6-479A-8755-3BEC63142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693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Diagram&#10;&#10;Description automatically generated">
            <a:extLst>
              <a:ext uri="{FF2B5EF4-FFF2-40B4-BE49-F238E27FC236}">
                <a16:creationId xmlns:a16="http://schemas.microsoft.com/office/drawing/2014/main" id="{8D31EA3C-1385-18E6-09CE-9BCD6B3C66FF}"/>
              </a:ext>
            </a:extLst>
          </p:cNvPr>
          <p:cNvPicPr>
            <a:picLocks noChangeAspect="1"/>
          </p:cNvPicPr>
          <p:nvPr/>
        </p:nvPicPr>
        <p:blipFill rotWithShape="1">
          <a:blip r:embed="rId2"/>
          <a:srcRect l="23416" r="1954" b="-2"/>
          <a:stretch/>
        </p:blipFill>
        <p:spPr>
          <a:xfrm>
            <a:off x="3093268" y="10"/>
            <a:ext cx="9098732" cy="6857990"/>
          </a:xfrm>
          <a:custGeom>
            <a:avLst/>
            <a:gdLst/>
            <a:ahLst/>
            <a:cxnLst/>
            <a:rect l="l" t="t" r="r" b="b"/>
            <a:pathLst>
              <a:path w="9098732" h="6858000">
                <a:moveTo>
                  <a:pt x="6010592" y="0"/>
                </a:moveTo>
                <a:lnTo>
                  <a:pt x="8235629" y="4"/>
                </a:lnTo>
                <a:cubicBezTo>
                  <a:pt x="8235629" y="3"/>
                  <a:pt x="8235630" y="3"/>
                  <a:pt x="8235630" y="2"/>
                </a:cubicBezTo>
                <a:lnTo>
                  <a:pt x="9098732" y="0"/>
                </a:lnTo>
                <a:lnTo>
                  <a:pt x="9098732" y="6858000"/>
                </a:lnTo>
                <a:lnTo>
                  <a:pt x="0" y="6858000"/>
                </a:lnTo>
                <a:lnTo>
                  <a:pt x="6010589" y="4"/>
                </a:lnTo>
                <a:cubicBezTo>
                  <a:pt x="6010589" y="3"/>
                  <a:pt x="6010590" y="3"/>
                  <a:pt x="6010590" y="2"/>
                </a:cubicBezTo>
                <a:close/>
              </a:path>
            </a:pathLst>
          </a:custGeom>
        </p:spPr>
      </p:pic>
      <p:sp>
        <p:nvSpPr>
          <p:cNvPr id="24" name="Freeform: Shape 23">
            <a:extLst>
              <a:ext uri="{FF2B5EF4-FFF2-40B4-BE49-F238E27FC236}">
                <a16:creationId xmlns:a16="http://schemas.microsoft.com/office/drawing/2014/main" id="{C8C63406-9171-4282-BAAB-2DDC6831F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0295" y="-2"/>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C77F0-7B93-42E7-F03B-F2D7DD033641}"/>
              </a:ext>
            </a:extLst>
          </p:cNvPr>
          <p:cNvSpPr>
            <a:spLocks noGrp="1"/>
          </p:cNvSpPr>
          <p:nvPr>
            <p:ph type="title"/>
          </p:nvPr>
        </p:nvSpPr>
        <p:spPr>
          <a:xfrm>
            <a:off x="1143001" y="872935"/>
            <a:ext cx="5999018" cy="1360898"/>
          </a:xfrm>
        </p:spPr>
        <p:txBody>
          <a:bodyPr>
            <a:normAutofit/>
          </a:bodyPr>
          <a:lstStyle/>
          <a:p>
            <a:r>
              <a:rPr lang="en-US" dirty="0"/>
              <a:t>Introduction</a:t>
            </a:r>
          </a:p>
        </p:txBody>
      </p:sp>
      <p:sp>
        <p:nvSpPr>
          <p:cNvPr id="3" name="Content Placeholder 2">
            <a:extLst>
              <a:ext uri="{FF2B5EF4-FFF2-40B4-BE49-F238E27FC236}">
                <a16:creationId xmlns:a16="http://schemas.microsoft.com/office/drawing/2014/main" id="{14BB1538-D244-BBC5-6AB4-CD94DEC46943}"/>
              </a:ext>
            </a:extLst>
          </p:cNvPr>
          <p:cNvSpPr>
            <a:spLocks noGrp="1"/>
          </p:cNvSpPr>
          <p:nvPr>
            <p:ph idx="1"/>
          </p:nvPr>
        </p:nvSpPr>
        <p:spPr>
          <a:xfrm>
            <a:off x="1143002" y="2332029"/>
            <a:ext cx="4118906" cy="3840171"/>
          </a:xfrm>
        </p:spPr>
        <p:txBody>
          <a:bodyPr vert="horz" lIns="91440" tIns="45720" rIns="91440" bIns="45720" rtlCol="0" anchor="t">
            <a:normAutofit/>
          </a:bodyPr>
          <a:lstStyle/>
          <a:p>
            <a:pPr marL="0" indent="0">
              <a:lnSpc>
                <a:spcPct val="110000"/>
              </a:lnSpc>
              <a:buNone/>
            </a:pPr>
            <a:r>
              <a:rPr lang="en-US" sz="1400" dirty="0">
                <a:ea typeface="+mn-lt"/>
                <a:cs typeface="+mn-lt"/>
              </a:rPr>
              <a:t>Though primarily focused on the business world, </a:t>
            </a:r>
            <a:r>
              <a:rPr lang="en-US" sz="1400" dirty="0" err="1">
                <a:ea typeface="+mn-lt"/>
                <a:cs typeface="+mn-lt"/>
              </a:rPr>
              <a:t>Inpixon</a:t>
            </a:r>
            <a:r>
              <a:rPr lang="en-US" sz="1400" dirty="0">
                <a:ea typeface="+mn-lt"/>
                <a:cs typeface="+mn-lt"/>
              </a:rPr>
              <a:t> has delved into education with their "Smart School Safety Network"; technology that will "...be able to identify the location of students, teachers, administrators and visitors within a facility and will send alerts to officials when it detects unknown wireless devices which may, for instance, indicate a trespasser." </a:t>
            </a:r>
            <a:r>
              <a:rPr lang="en-US" sz="1000" dirty="0">
                <a:ea typeface="+mn-lt"/>
                <a:cs typeface="+mn-lt"/>
                <a:hlinkClick r:id="rId3"/>
              </a:rPr>
              <a:t>https://www.inpixon.com/company/news/inpixon-chosen-for-planned-smart-schools-safety-network</a:t>
            </a:r>
            <a:endParaRPr lang="en-US" sz="1000" dirty="0"/>
          </a:p>
          <a:p>
            <a:pPr marL="0" indent="0">
              <a:lnSpc>
                <a:spcPct val="110000"/>
              </a:lnSpc>
              <a:buNone/>
            </a:pPr>
            <a:r>
              <a:rPr lang="en-US" sz="1400" dirty="0">
                <a:ea typeface="+mn-lt"/>
                <a:cs typeface="+mn-lt"/>
              </a:rPr>
              <a:t>What I believe would be interesting to investors is the potential of </a:t>
            </a:r>
            <a:r>
              <a:rPr lang="en-US" sz="1400" dirty="0" err="1">
                <a:ea typeface="+mn-lt"/>
                <a:cs typeface="+mn-lt"/>
              </a:rPr>
              <a:t>Inpixon's</a:t>
            </a:r>
            <a:r>
              <a:rPr lang="en-US" sz="1400" dirty="0">
                <a:ea typeface="+mn-lt"/>
                <a:cs typeface="+mn-lt"/>
              </a:rPr>
              <a:t> technology beyond just the safety aspect in an educational setting. </a:t>
            </a:r>
            <a:endParaRPr lang="en-US" sz="1400" dirty="0"/>
          </a:p>
          <a:p>
            <a:pPr>
              <a:lnSpc>
                <a:spcPct val="110000"/>
              </a:lnSpc>
            </a:pPr>
            <a:endParaRPr lang="en-US" sz="1400"/>
          </a:p>
        </p:txBody>
      </p:sp>
    </p:spTree>
    <p:extLst>
      <p:ext uri="{BB962C8B-B14F-4D97-AF65-F5344CB8AC3E}">
        <p14:creationId xmlns:p14="http://schemas.microsoft.com/office/powerpoint/2010/main" val="409995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0">
            <a:extLst>
              <a:ext uri="{FF2B5EF4-FFF2-40B4-BE49-F238E27FC236}">
                <a16:creationId xmlns:a16="http://schemas.microsoft.com/office/drawing/2014/main" id="{95D2D844-708E-4EAC-BF72-D7CE20B99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2" y="0"/>
            <a:ext cx="9103027" cy="6858000"/>
          </a:xfrm>
          <a:custGeom>
            <a:avLst/>
            <a:gdLst>
              <a:gd name="connsiteX0" fmla="*/ 6311486 w 9403920"/>
              <a:gd name="connsiteY0" fmla="*/ 0 h 6858000"/>
              <a:gd name="connsiteX1" fmla="*/ 8540820 w 9403920"/>
              <a:gd name="connsiteY1" fmla="*/ 0 h 6858000"/>
              <a:gd name="connsiteX2" fmla="*/ 8540819 w 9403920"/>
              <a:gd name="connsiteY2" fmla="*/ 1 h 6858000"/>
              <a:gd name="connsiteX3" fmla="*/ 8968550 w 9403920"/>
              <a:gd name="connsiteY3" fmla="*/ 1 h 6858000"/>
              <a:gd name="connsiteX4" fmla="*/ 9403920 w 9403920"/>
              <a:gd name="connsiteY4" fmla="*/ 1 h 6858000"/>
              <a:gd name="connsiteX5" fmla="*/ 9403920 w 9403920"/>
              <a:gd name="connsiteY5" fmla="*/ 6858000 h 6858000"/>
              <a:gd name="connsiteX6" fmla="*/ 6787053 w 9403920"/>
              <a:gd name="connsiteY6" fmla="*/ 6858000 h 6858000"/>
              <a:gd name="connsiteX7" fmla="*/ 6787053 w 9403920"/>
              <a:gd name="connsiteY7" fmla="*/ 6857999 h 6858000"/>
              <a:gd name="connsiteX8" fmla="*/ 2530229 w 9403920"/>
              <a:gd name="connsiteY8" fmla="*/ 6857999 h 6858000"/>
              <a:gd name="connsiteX9" fmla="*/ 2530228 w 9403920"/>
              <a:gd name="connsiteY9" fmla="*/ 6858000 h 6858000"/>
              <a:gd name="connsiteX10" fmla="*/ 300893 w 9403920"/>
              <a:gd name="connsiteY10" fmla="*/ 6858000 h 6858000"/>
              <a:gd name="connsiteX11" fmla="*/ 300894 w 9403920"/>
              <a:gd name="connsiteY11" fmla="*/ 6857999 h 6858000"/>
              <a:gd name="connsiteX12" fmla="*/ 0 w 9403920"/>
              <a:gd name="connsiteY12" fmla="*/ 6857999 h 6858000"/>
              <a:gd name="connsiteX13" fmla="*/ 300896 w 9403920"/>
              <a:gd name="connsiteY13" fmla="*/ 6857997 h 6858000"/>
              <a:gd name="connsiteX14" fmla="*/ 4740458 w 9403920"/>
              <a:gd name="connsiteY14" fmla="*/ 1792521 h 6858000"/>
              <a:gd name="connsiteX15" fmla="*/ 6304967 w 9403920"/>
              <a:gd name="connsiteY15" fmla="*/ 1 h 6858000"/>
              <a:gd name="connsiteX16" fmla="*/ 6311485 w 9403920"/>
              <a:gd name="connsiteY16" fmla="*/ 1 h 6858000"/>
              <a:gd name="connsiteX0" fmla="*/ 6311486 w 9403920"/>
              <a:gd name="connsiteY0" fmla="*/ 0 h 6858000"/>
              <a:gd name="connsiteX1" fmla="*/ 8540820 w 9403920"/>
              <a:gd name="connsiteY1" fmla="*/ 0 h 6858000"/>
              <a:gd name="connsiteX2" fmla="*/ 8968550 w 9403920"/>
              <a:gd name="connsiteY2" fmla="*/ 1 h 6858000"/>
              <a:gd name="connsiteX3" fmla="*/ 9403920 w 9403920"/>
              <a:gd name="connsiteY3" fmla="*/ 1 h 6858000"/>
              <a:gd name="connsiteX4" fmla="*/ 9403920 w 9403920"/>
              <a:gd name="connsiteY4" fmla="*/ 6858000 h 6858000"/>
              <a:gd name="connsiteX5" fmla="*/ 6787053 w 9403920"/>
              <a:gd name="connsiteY5" fmla="*/ 6858000 h 6858000"/>
              <a:gd name="connsiteX6" fmla="*/ 6787053 w 9403920"/>
              <a:gd name="connsiteY6" fmla="*/ 6857999 h 6858000"/>
              <a:gd name="connsiteX7" fmla="*/ 2530229 w 9403920"/>
              <a:gd name="connsiteY7" fmla="*/ 6857999 h 6858000"/>
              <a:gd name="connsiteX8" fmla="*/ 2530228 w 9403920"/>
              <a:gd name="connsiteY8" fmla="*/ 6858000 h 6858000"/>
              <a:gd name="connsiteX9" fmla="*/ 300893 w 9403920"/>
              <a:gd name="connsiteY9" fmla="*/ 6858000 h 6858000"/>
              <a:gd name="connsiteX10" fmla="*/ 300894 w 9403920"/>
              <a:gd name="connsiteY10" fmla="*/ 6857999 h 6858000"/>
              <a:gd name="connsiteX11" fmla="*/ 0 w 9403920"/>
              <a:gd name="connsiteY11" fmla="*/ 6857999 h 6858000"/>
              <a:gd name="connsiteX12" fmla="*/ 300896 w 9403920"/>
              <a:gd name="connsiteY12" fmla="*/ 6857997 h 6858000"/>
              <a:gd name="connsiteX13" fmla="*/ 4740458 w 9403920"/>
              <a:gd name="connsiteY13" fmla="*/ 1792521 h 6858000"/>
              <a:gd name="connsiteX14" fmla="*/ 6304967 w 9403920"/>
              <a:gd name="connsiteY14" fmla="*/ 1 h 6858000"/>
              <a:gd name="connsiteX15" fmla="*/ 6311485 w 9403920"/>
              <a:gd name="connsiteY15" fmla="*/ 1 h 6858000"/>
              <a:gd name="connsiteX16" fmla="*/ 6311486 w 9403920"/>
              <a:gd name="connsiteY16" fmla="*/ 0 h 6858000"/>
              <a:gd name="connsiteX0" fmla="*/ 6311486 w 9403920"/>
              <a:gd name="connsiteY0" fmla="*/ 0 h 6858000"/>
              <a:gd name="connsiteX1" fmla="*/ 8540820 w 9403920"/>
              <a:gd name="connsiteY1" fmla="*/ 0 h 6858000"/>
              <a:gd name="connsiteX2" fmla="*/ 9403920 w 9403920"/>
              <a:gd name="connsiteY2" fmla="*/ 1 h 6858000"/>
              <a:gd name="connsiteX3" fmla="*/ 9403920 w 9403920"/>
              <a:gd name="connsiteY3" fmla="*/ 6858000 h 6858000"/>
              <a:gd name="connsiteX4" fmla="*/ 6787053 w 9403920"/>
              <a:gd name="connsiteY4" fmla="*/ 6858000 h 6858000"/>
              <a:gd name="connsiteX5" fmla="*/ 6787053 w 9403920"/>
              <a:gd name="connsiteY5" fmla="*/ 6857999 h 6858000"/>
              <a:gd name="connsiteX6" fmla="*/ 2530229 w 9403920"/>
              <a:gd name="connsiteY6" fmla="*/ 6857999 h 6858000"/>
              <a:gd name="connsiteX7" fmla="*/ 2530228 w 9403920"/>
              <a:gd name="connsiteY7" fmla="*/ 6858000 h 6858000"/>
              <a:gd name="connsiteX8" fmla="*/ 300893 w 9403920"/>
              <a:gd name="connsiteY8" fmla="*/ 6858000 h 6858000"/>
              <a:gd name="connsiteX9" fmla="*/ 300894 w 9403920"/>
              <a:gd name="connsiteY9" fmla="*/ 6857999 h 6858000"/>
              <a:gd name="connsiteX10" fmla="*/ 0 w 9403920"/>
              <a:gd name="connsiteY10" fmla="*/ 6857999 h 6858000"/>
              <a:gd name="connsiteX11" fmla="*/ 300896 w 9403920"/>
              <a:gd name="connsiteY11" fmla="*/ 6857997 h 6858000"/>
              <a:gd name="connsiteX12" fmla="*/ 4740458 w 9403920"/>
              <a:gd name="connsiteY12" fmla="*/ 1792521 h 6858000"/>
              <a:gd name="connsiteX13" fmla="*/ 6304967 w 9403920"/>
              <a:gd name="connsiteY13" fmla="*/ 1 h 6858000"/>
              <a:gd name="connsiteX14" fmla="*/ 6311485 w 9403920"/>
              <a:gd name="connsiteY14" fmla="*/ 1 h 6858000"/>
              <a:gd name="connsiteX15" fmla="*/ 6311486 w 9403920"/>
              <a:gd name="connsiteY15"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4740458 w 9403920"/>
              <a:gd name="connsiteY11" fmla="*/ 1792521 h 6858000"/>
              <a:gd name="connsiteX12" fmla="*/ 6304967 w 9403920"/>
              <a:gd name="connsiteY12" fmla="*/ 1 h 6858000"/>
              <a:gd name="connsiteX13" fmla="*/ 6311485 w 9403920"/>
              <a:gd name="connsiteY13" fmla="*/ 1 h 6858000"/>
              <a:gd name="connsiteX14" fmla="*/ 6311486 w 9403920"/>
              <a:gd name="connsiteY14"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6304967 w 9403920"/>
              <a:gd name="connsiteY11" fmla="*/ 1 h 6858000"/>
              <a:gd name="connsiteX12" fmla="*/ 6311485 w 9403920"/>
              <a:gd name="connsiteY12" fmla="*/ 1 h 6858000"/>
              <a:gd name="connsiteX13" fmla="*/ 6311486 w 9403920"/>
              <a:gd name="connsiteY13"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2229335 w 9103027"/>
              <a:gd name="connsiteY6" fmla="*/ 6858000 h 6858000"/>
              <a:gd name="connsiteX7" fmla="*/ 0 w 9103027"/>
              <a:gd name="connsiteY7" fmla="*/ 6858000 h 6858000"/>
              <a:gd name="connsiteX8" fmla="*/ 1 w 9103027"/>
              <a:gd name="connsiteY8" fmla="*/ 6857999 h 6858000"/>
              <a:gd name="connsiteX9" fmla="*/ 3 w 9103027"/>
              <a:gd name="connsiteY9" fmla="*/ 6857997 h 6858000"/>
              <a:gd name="connsiteX10" fmla="*/ 6004074 w 9103027"/>
              <a:gd name="connsiteY10" fmla="*/ 1 h 6858000"/>
              <a:gd name="connsiteX11" fmla="*/ 6010592 w 9103027"/>
              <a:gd name="connsiteY11" fmla="*/ 1 h 6858000"/>
              <a:gd name="connsiteX12" fmla="*/ 6010593 w 9103027"/>
              <a:gd name="connsiteY12"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0 w 9103027"/>
              <a:gd name="connsiteY6" fmla="*/ 6858000 h 6858000"/>
              <a:gd name="connsiteX7" fmla="*/ 1 w 9103027"/>
              <a:gd name="connsiteY7" fmla="*/ 6857999 h 6858000"/>
              <a:gd name="connsiteX8" fmla="*/ 3 w 9103027"/>
              <a:gd name="connsiteY8" fmla="*/ 6857997 h 6858000"/>
              <a:gd name="connsiteX9" fmla="*/ 6004074 w 9103027"/>
              <a:gd name="connsiteY9" fmla="*/ 1 h 6858000"/>
              <a:gd name="connsiteX10" fmla="*/ 6010592 w 9103027"/>
              <a:gd name="connsiteY10" fmla="*/ 1 h 6858000"/>
              <a:gd name="connsiteX11" fmla="*/ 6010593 w 9103027"/>
              <a:gd name="connsiteY11"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2229336 w 9103027"/>
              <a:gd name="connsiteY4" fmla="*/ 6857999 h 6858000"/>
              <a:gd name="connsiteX5" fmla="*/ 0 w 9103027"/>
              <a:gd name="connsiteY5" fmla="*/ 6858000 h 6858000"/>
              <a:gd name="connsiteX6" fmla="*/ 1 w 9103027"/>
              <a:gd name="connsiteY6" fmla="*/ 6857999 h 6858000"/>
              <a:gd name="connsiteX7" fmla="*/ 3 w 9103027"/>
              <a:gd name="connsiteY7" fmla="*/ 6857997 h 6858000"/>
              <a:gd name="connsiteX8" fmla="*/ 6004074 w 9103027"/>
              <a:gd name="connsiteY8" fmla="*/ 1 h 6858000"/>
              <a:gd name="connsiteX9" fmla="*/ 6010592 w 9103027"/>
              <a:gd name="connsiteY9" fmla="*/ 1 h 6858000"/>
              <a:gd name="connsiteX10" fmla="*/ 6010593 w 9103027"/>
              <a:gd name="connsiteY10"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2229336 w 9103027"/>
              <a:gd name="connsiteY3" fmla="*/ 6857999 h 6858000"/>
              <a:gd name="connsiteX4" fmla="*/ 0 w 9103027"/>
              <a:gd name="connsiteY4" fmla="*/ 6858000 h 6858000"/>
              <a:gd name="connsiteX5" fmla="*/ 1 w 9103027"/>
              <a:gd name="connsiteY5" fmla="*/ 6857999 h 6858000"/>
              <a:gd name="connsiteX6" fmla="*/ 3 w 9103027"/>
              <a:gd name="connsiteY6" fmla="*/ 6857997 h 6858000"/>
              <a:gd name="connsiteX7" fmla="*/ 6004074 w 9103027"/>
              <a:gd name="connsiteY7" fmla="*/ 1 h 6858000"/>
              <a:gd name="connsiteX8" fmla="*/ 6010592 w 9103027"/>
              <a:gd name="connsiteY8" fmla="*/ 1 h 6858000"/>
              <a:gd name="connsiteX9" fmla="*/ 6010593 w 9103027"/>
              <a:gd name="connsiteY9"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0 w 9103027"/>
              <a:gd name="connsiteY3" fmla="*/ 6858000 h 6858000"/>
              <a:gd name="connsiteX4" fmla="*/ 1 w 9103027"/>
              <a:gd name="connsiteY4" fmla="*/ 6857999 h 6858000"/>
              <a:gd name="connsiteX5" fmla="*/ 3 w 9103027"/>
              <a:gd name="connsiteY5" fmla="*/ 6857997 h 6858000"/>
              <a:gd name="connsiteX6" fmla="*/ 6004074 w 9103027"/>
              <a:gd name="connsiteY6" fmla="*/ 1 h 6858000"/>
              <a:gd name="connsiteX7" fmla="*/ 6010592 w 9103027"/>
              <a:gd name="connsiteY7" fmla="*/ 1 h 6858000"/>
              <a:gd name="connsiteX8" fmla="*/ 6010593 w 910302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3027" h="6858000">
                <a:moveTo>
                  <a:pt x="6010593" y="0"/>
                </a:moveTo>
                <a:lnTo>
                  <a:pt x="9103027" y="1"/>
                </a:lnTo>
                <a:lnTo>
                  <a:pt x="9103027" y="6858000"/>
                </a:lnTo>
                <a:lnTo>
                  <a:pt x="0" y="6858000"/>
                </a:lnTo>
                <a:lnTo>
                  <a:pt x="1" y="6857999"/>
                </a:lnTo>
                <a:lnTo>
                  <a:pt x="3" y="6857997"/>
                </a:lnTo>
                <a:lnTo>
                  <a:pt x="6004074" y="1"/>
                </a:lnTo>
                <a:lnTo>
                  <a:pt x="6010592" y="1"/>
                </a:lnTo>
                <a:lnTo>
                  <a:pt x="6010593"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a:extLst>
              <a:ext uri="{FF2B5EF4-FFF2-40B4-BE49-F238E27FC236}">
                <a16:creationId xmlns:a16="http://schemas.microsoft.com/office/drawing/2014/main" id="{9187B707-0B1B-7FF1-05E4-B21880A447A2}"/>
              </a:ext>
            </a:extLst>
          </p:cNvPr>
          <p:cNvPicPr>
            <a:picLocks noChangeAspect="1"/>
          </p:cNvPicPr>
          <p:nvPr/>
        </p:nvPicPr>
        <p:blipFill rotWithShape="1">
          <a:blip r:embed="rId2">
            <a:alphaModFix/>
          </a:blip>
          <a:srcRect l="19834" r="10815" b="-1"/>
          <a:stretch/>
        </p:blipFill>
        <p:spPr>
          <a:xfrm>
            <a:off x="20" y="10"/>
            <a:ext cx="9102514" cy="6857990"/>
          </a:xfrm>
          <a:custGeom>
            <a:avLst/>
            <a:gdLst/>
            <a:ahLst/>
            <a:cxnLst/>
            <a:rect l="l" t="t" r="r" b="b"/>
            <a:pathLst>
              <a:path w="9102534" h="6858000">
                <a:moveTo>
                  <a:pt x="0" y="0"/>
                </a:moveTo>
                <a:lnTo>
                  <a:pt x="9102534" y="0"/>
                </a:lnTo>
                <a:lnTo>
                  <a:pt x="9102532" y="2"/>
                </a:lnTo>
                <a:cubicBezTo>
                  <a:pt x="9102532" y="3"/>
                  <a:pt x="9102531" y="3"/>
                  <a:pt x="9102531" y="4"/>
                </a:cubicBezTo>
                <a:lnTo>
                  <a:pt x="3091942" y="6858000"/>
                </a:lnTo>
                <a:lnTo>
                  <a:pt x="0" y="6858000"/>
                </a:lnTo>
                <a:close/>
              </a:path>
            </a:pathLst>
          </a:custGeom>
        </p:spPr>
      </p:pic>
      <p:sp>
        <p:nvSpPr>
          <p:cNvPr id="22" name="Freeform: Shape 12">
            <a:extLst>
              <a:ext uri="{FF2B5EF4-FFF2-40B4-BE49-F238E27FC236}">
                <a16:creationId xmlns:a16="http://schemas.microsoft.com/office/drawing/2014/main" id="{BFB227E1-F100-4CF9-9797-1E2001BBE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66C34A-8357-0EA2-B79C-BA286A7175B2}"/>
              </a:ext>
            </a:extLst>
          </p:cNvPr>
          <p:cNvSpPr>
            <a:spLocks noGrp="1"/>
          </p:cNvSpPr>
          <p:nvPr>
            <p:ph type="title"/>
          </p:nvPr>
        </p:nvSpPr>
        <p:spPr>
          <a:xfrm>
            <a:off x="1143001" y="1203866"/>
            <a:ext cx="3813888" cy="1958340"/>
          </a:xfrm>
        </p:spPr>
        <p:txBody>
          <a:bodyPr anchor="t">
            <a:normAutofit/>
          </a:bodyPr>
          <a:lstStyle/>
          <a:p>
            <a:r>
              <a:rPr lang="en-US">
                <a:solidFill>
                  <a:srgbClr val="FFFFFF"/>
                </a:solidFill>
              </a:rPr>
              <a:t>Rationale</a:t>
            </a:r>
          </a:p>
        </p:txBody>
      </p:sp>
      <p:sp>
        <p:nvSpPr>
          <p:cNvPr id="3" name="Content Placeholder 2">
            <a:extLst>
              <a:ext uri="{FF2B5EF4-FFF2-40B4-BE49-F238E27FC236}">
                <a16:creationId xmlns:a16="http://schemas.microsoft.com/office/drawing/2014/main" id="{24A34D75-D185-7A52-EED1-A2A2911D2383}"/>
              </a:ext>
            </a:extLst>
          </p:cNvPr>
          <p:cNvSpPr>
            <a:spLocks noGrp="1"/>
          </p:cNvSpPr>
          <p:nvPr>
            <p:ph idx="1"/>
          </p:nvPr>
        </p:nvSpPr>
        <p:spPr>
          <a:xfrm>
            <a:off x="6335907" y="2603922"/>
            <a:ext cx="4713092" cy="3111078"/>
          </a:xfrm>
        </p:spPr>
        <p:txBody>
          <a:bodyPr vert="horz" lIns="91440" tIns="45720" rIns="91440" bIns="45720" rtlCol="0" anchor="b">
            <a:normAutofit/>
          </a:bodyPr>
          <a:lstStyle/>
          <a:p>
            <a:pPr marL="0" indent="0" algn="r">
              <a:lnSpc>
                <a:spcPct val="110000"/>
              </a:lnSpc>
              <a:buNone/>
            </a:pPr>
            <a:r>
              <a:rPr lang="en-US" sz="1400" dirty="0">
                <a:ea typeface="+mn-lt"/>
                <a:cs typeface="+mn-lt"/>
              </a:rPr>
              <a:t>As we move farther away from traditional “stand and deliver” classrooms and towards inquiry-based, facilitated learning, it is inevitable that the technology used in the classroom will also transform.  Handheld devices, almost ubiquitous now in most high schools, could be on the leading edge of this transformation.  This technology, bolstered by faster networks like 5G, will allow students to access more information and at a faster rate than ever before.  Schools need to find a way to take advantage of this and use it for both their and the students’ benefit.  </a:t>
            </a:r>
            <a:endParaRPr lang="en-US" sz="1400"/>
          </a:p>
        </p:txBody>
      </p:sp>
      <p:cxnSp>
        <p:nvCxnSpPr>
          <p:cNvPr id="23" name="Straight Connector 14">
            <a:extLst>
              <a:ext uri="{FF2B5EF4-FFF2-40B4-BE49-F238E27FC236}">
                <a16:creationId xmlns:a16="http://schemas.microsoft.com/office/drawing/2014/main" id="{A06758A3-C4A6-479A-8755-3BEC63142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462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AB4C5-0719-4E35-87CD-199EB59E3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AD2284B-B8B7-4BE1-A9DE-32E5FCF7B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E49534-ED84-B60B-51A7-3E5C5788C48D}"/>
              </a:ext>
            </a:extLst>
          </p:cNvPr>
          <p:cNvSpPr>
            <a:spLocks noGrp="1"/>
          </p:cNvSpPr>
          <p:nvPr>
            <p:ph type="title"/>
          </p:nvPr>
        </p:nvSpPr>
        <p:spPr>
          <a:xfrm>
            <a:off x="5102157" y="4661939"/>
            <a:ext cx="5946841" cy="1510261"/>
          </a:xfrm>
        </p:spPr>
        <p:txBody>
          <a:bodyPr anchor="b">
            <a:normAutofit/>
          </a:bodyPr>
          <a:lstStyle/>
          <a:p>
            <a:pPr algn="r"/>
            <a:r>
              <a:rPr lang="en-US" dirty="0"/>
              <a:t>Rationale</a:t>
            </a:r>
            <a:endParaRPr lang="en-US"/>
          </a:p>
        </p:txBody>
      </p:sp>
      <p:pic>
        <p:nvPicPr>
          <p:cNvPr id="4" name="Picture 4" descr="Graphical user interface, website&#10;&#10;Description automatically generated">
            <a:extLst>
              <a:ext uri="{FF2B5EF4-FFF2-40B4-BE49-F238E27FC236}">
                <a16:creationId xmlns:a16="http://schemas.microsoft.com/office/drawing/2014/main" id="{EC43CA20-C869-2C89-8DE5-441FA0A5A7AC}"/>
              </a:ext>
            </a:extLst>
          </p:cNvPr>
          <p:cNvPicPr>
            <a:picLocks noChangeAspect="1"/>
          </p:cNvPicPr>
          <p:nvPr/>
        </p:nvPicPr>
        <p:blipFill>
          <a:blip r:embed="rId2"/>
          <a:stretch>
            <a:fillRect/>
          </a:stretch>
        </p:blipFill>
        <p:spPr>
          <a:xfrm>
            <a:off x="650033" y="1208889"/>
            <a:ext cx="4636744" cy="2608168"/>
          </a:xfrm>
          <a:prstGeom prst="rect">
            <a:avLst/>
          </a:prstGeom>
        </p:spPr>
      </p:pic>
      <p:sp>
        <p:nvSpPr>
          <p:cNvPr id="3" name="Content Placeholder 2">
            <a:extLst>
              <a:ext uri="{FF2B5EF4-FFF2-40B4-BE49-F238E27FC236}">
                <a16:creationId xmlns:a16="http://schemas.microsoft.com/office/drawing/2014/main" id="{AF519D4F-6C69-2C80-FC9D-5D53EBFA0849}"/>
              </a:ext>
            </a:extLst>
          </p:cNvPr>
          <p:cNvSpPr>
            <a:spLocks noGrp="1"/>
          </p:cNvSpPr>
          <p:nvPr>
            <p:ph idx="1"/>
          </p:nvPr>
        </p:nvSpPr>
        <p:spPr>
          <a:xfrm>
            <a:off x="7991427" y="1716472"/>
            <a:ext cx="3438573" cy="3122343"/>
          </a:xfrm>
        </p:spPr>
        <p:txBody>
          <a:bodyPr vert="horz" lIns="91440" tIns="45720" rIns="91440" bIns="45720" rtlCol="0" anchor="t">
            <a:normAutofit/>
          </a:bodyPr>
          <a:lstStyle/>
          <a:p>
            <a:pPr>
              <a:lnSpc>
                <a:spcPct val="110000"/>
              </a:lnSpc>
              <a:buNone/>
            </a:pPr>
            <a:r>
              <a:rPr lang="en-US" sz="1400" dirty="0">
                <a:ea typeface="+mn-lt"/>
                <a:cs typeface="+mn-lt"/>
              </a:rPr>
              <a:t>With their School Safety Network Wristbands, </a:t>
            </a:r>
            <a:r>
              <a:rPr lang="en-US" sz="1400" dirty="0" err="1">
                <a:ea typeface="+mn-lt"/>
                <a:cs typeface="+mn-lt"/>
              </a:rPr>
              <a:t>Inpixon</a:t>
            </a:r>
            <a:r>
              <a:rPr lang="en-US" sz="1400" dirty="0">
                <a:ea typeface="+mn-lt"/>
                <a:cs typeface="+mn-lt"/>
              </a:rPr>
              <a:t> has started to scratch the surface of the potential their technology has in a school setting, yet it will be when their technology is incorporated into handheld devices that </a:t>
            </a:r>
            <a:r>
              <a:rPr lang="en-US" sz="1400" dirty="0" err="1">
                <a:ea typeface="+mn-lt"/>
                <a:cs typeface="+mn-lt"/>
              </a:rPr>
              <a:t>Inpixon</a:t>
            </a:r>
            <a:r>
              <a:rPr lang="en-US" sz="1400" dirty="0">
                <a:ea typeface="+mn-lt"/>
                <a:cs typeface="+mn-lt"/>
              </a:rPr>
              <a:t> has the opportunity aid in changing the educational landscape.</a:t>
            </a:r>
            <a:endParaRPr lang="en-US"/>
          </a:p>
          <a:p>
            <a:pPr marL="0" indent="0" algn="r">
              <a:lnSpc>
                <a:spcPct val="110000"/>
              </a:lnSpc>
              <a:buNone/>
            </a:pPr>
            <a:endParaRPr lang="en-US" sz="1700"/>
          </a:p>
        </p:txBody>
      </p:sp>
    </p:spTree>
    <p:extLst>
      <p:ext uri="{BB962C8B-B14F-4D97-AF65-F5344CB8AC3E}">
        <p14:creationId xmlns:p14="http://schemas.microsoft.com/office/powerpoint/2010/main" val="429308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5D2D844-708E-4EAC-BF72-D7CE20B99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2" y="0"/>
            <a:ext cx="9103027" cy="6858000"/>
          </a:xfrm>
          <a:custGeom>
            <a:avLst/>
            <a:gdLst>
              <a:gd name="connsiteX0" fmla="*/ 6311486 w 9403920"/>
              <a:gd name="connsiteY0" fmla="*/ 0 h 6858000"/>
              <a:gd name="connsiteX1" fmla="*/ 8540820 w 9403920"/>
              <a:gd name="connsiteY1" fmla="*/ 0 h 6858000"/>
              <a:gd name="connsiteX2" fmla="*/ 8540819 w 9403920"/>
              <a:gd name="connsiteY2" fmla="*/ 1 h 6858000"/>
              <a:gd name="connsiteX3" fmla="*/ 8968550 w 9403920"/>
              <a:gd name="connsiteY3" fmla="*/ 1 h 6858000"/>
              <a:gd name="connsiteX4" fmla="*/ 9403920 w 9403920"/>
              <a:gd name="connsiteY4" fmla="*/ 1 h 6858000"/>
              <a:gd name="connsiteX5" fmla="*/ 9403920 w 9403920"/>
              <a:gd name="connsiteY5" fmla="*/ 6858000 h 6858000"/>
              <a:gd name="connsiteX6" fmla="*/ 6787053 w 9403920"/>
              <a:gd name="connsiteY6" fmla="*/ 6858000 h 6858000"/>
              <a:gd name="connsiteX7" fmla="*/ 6787053 w 9403920"/>
              <a:gd name="connsiteY7" fmla="*/ 6857999 h 6858000"/>
              <a:gd name="connsiteX8" fmla="*/ 2530229 w 9403920"/>
              <a:gd name="connsiteY8" fmla="*/ 6857999 h 6858000"/>
              <a:gd name="connsiteX9" fmla="*/ 2530228 w 9403920"/>
              <a:gd name="connsiteY9" fmla="*/ 6858000 h 6858000"/>
              <a:gd name="connsiteX10" fmla="*/ 300893 w 9403920"/>
              <a:gd name="connsiteY10" fmla="*/ 6858000 h 6858000"/>
              <a:gd name="connsiteX11" fmla="*/ 300894 w 9403920"/>
              <a:gd name="connsiteY11" fmla="*/ 6857999 h 6858000"/>
              <a:gd name="connsiteX12" fmla="*/ 0 w 9403920"/>
              <a:gd name="connsiteY12" fmla="*/ 6857999 h 6858000"/>
              <a:gd name="connsiteX13" fmla="*/ 300896 w 9403920"/>
              <a:gd name="connsiteY13" fmla="*/ 6857997 h 6858000"/>
              <a:gd name="connsiteX14" fmla="*/ 4740458 w 9403920"/>
              <a:gd name="connsiteY14" fmla="*/ 1792521 h 6858000"/>
              <a:gd name="connsiteX15" fmla="*/ 6304967 w 9403920"/>
              <a:gd name="connsiteY15" fmla="*/ 1 h 6858000"/>
              <a:gd name="connsiteX16" fmla="*/ 6311485 w 9403920"/>
              <a:gd name="connsiteY16" fmla="*/ 1 h 6858000"/>
              <a:gd name="connsiteX0" fmla="*/ 6311486 w 9403920"/>
              <a:gd name="connsiteY0" fmla="*/ 0 h 6858000"/>
              <a:gd name="connsiteX1" fmla="*/ 8540820 w 9403920"/>
              <a:gd name="connsiteY1" fmla="*/ 0 h 6858000"/>
              <a:gd name="connsiteX2" fmla="*/ 8968550 w 9403920"/>
              <a:gd name="connsiteY2" fmla="*/ 1 h 6858000"/>
              <a:gd name="connsiteX3" fmla="*/ 9403920 w 9403920"/>
              <a:gd name="connsiteY3" fmla="*/ 1 h 6858000"/>
              <a:gd name="connsiteX4" fmla="*/ 9403920 w 9403920"/>
              <a:gd name="connsiteY4" fmla="*/ 6858000 h 6858000"/>
              <a:gd name="connsiteX5" fmla="*/ 6787053 w 9403920"/>
              <a:gd name="connsiteY5" fmla="*/ 6858000 h 6858000"/>
              <a:gd name="connsiteX6" fmla="*/ 6787053 w 9403920"/>
              <a:gd name="connsiteY6" fmla="*/ 6857999 h 6858000"/>
              <a:gd name="connsiteX7" fmla="*/ 2530229 w 9403920"/>
              <a:gd name="connsiteY7" fmla="*/ 6857999 h 6858000"/>
              <a:gd name="connsiteX8" fmla="*/ 2530228 w 9403920"/>
              <a:gd name="connsiteY8" fmla="*/ 6858000 h 6858000"/>
              <a:gd name="connsiteX9" fmla="*/ 300893 w 9403920"/>
              <a:gd name="connsiteY9" fmla="*/ 6858000 h 6858000"/>
              <a:gd name="connsiteX10" fmla="*/ 300894 w 9403920"/>
              <a:gd name="connsiteY10" fmla="*/ 6857999 h 6858000"/>
              <a:gd name="connsiteX11" fmla="*/ 0 w 9403920"/>
              <a:gd name="connsiteY11" fmla="*/ 6857999 h 6858000"/>
              <a:gd name="connsiteX12" fmla="*/ 300896 w 9403920"/>
              <a:gd name="connsiteY12" fmla="*/ 6857997 h 6858000"/>
              <a:gd name="connsiteX13" fmla="*/ 4740458 w 9403920"/>
              <a:gd name="connsiteY13" fmla="*/ 1792521 h 6858000"/>
              <a:gd name="connsiteX14" fmla="*/ 6304967 w 9403920"/>
              <a:gd name="connsiteY14" fmla="*/ 1 h 6858000"/>
              <a:gd name="connsiteX15" fmla="*/ 6311485 w 9403920"/>
              <a:gd name="connsiteY15" fmla="*/ 1 h 6858000"/>
              <a:gd name="connsiteX16" fmla="*/ 6311486 w 9403920"/>
              <a:gd name="connsiteY16" fmla="*/ 0 h 6858000"/>
              <a:gd name="connsiteX0" fmla="*/ 6311486 w 9403920"/>
              <a:gd name="connsiteY0" fmla="*/ 0 h 6858000"/>
              <a:gd name="connsiteX1" fmla="*/ 8540820 w 9403920"/>
              <a:gd name="connsiteY1" fmla="*/ 0 h 6858000"/>
              <a:gd name="connsiteX2" fmla="*/ 9403920 w 9403920"/>
              <a:gd name="connsiteY2" fmla="*/ 1 h 6858000"/>
              <a:gd name="connsiteX3" fmla="*/ 9403920 w 9403920"/>
              <a:gd name="connsiteY3" fmla="*/ 6858000 h 6858000"/>
              <a:gd name="connsiteX4" fmla="*/ 6787053 w 9403920"/>
              <a:gd name="connsiteY4" fmla="*/ 6858000 h 6858000"/>
              <a:gd name="connsiteX5" fmla="*/ 6787053 w 9403920"/>
              <a:gd name="connsiteY5" fmla="*/ 6857999 h 6858000"/>
              <a:gd name="connsiteX6" fmla="*/ 2530229 w 9403920"/>
              <a:gd name="connsiteY6" fmla="*/ 6857999 h 6858000"/>
              <a:gd name="connsiteX7" fmla="*/ 2530228 w 9403920"/>
              <a:gd name="connsiteY7" fmla="*/ 6858000 h 6858000"/>
              <a:gd name="connsiteX8" fmla="*/ 300893 w 9403920"/>
              <a:gd name="connsiteY8" fmla="*/ 6858000 h 6858000"/>
              <a:gd name="connsiteX9" fmla="*/ 300894 w 9403920"/>
              <a:gd name="connsiteY9" fmla="*/ 6857999 h 6858000"/>
              <a:gd name="connsiteX10" fmla="*/ 0 w 9403920"/>
              <a:gd name="connsiteY10" fmla="*/ 6857999 h 6858000"/>
              <a:gd name="connsiteX11" fmla="*/ 300896 w 9403920"/>
              <a:gd name="connsiteY11" fmla="*/ 6857997 h 6858000"/>
              <a:gd name="connsiteX12" fmla="*/ 4740458 w 9403920"/>
              <a:gd name="connsiteY12" fmla="*/ 1792521 h 6858000"/>
              <a:gd name="connsiteX13" fmla="*/ 6304967 w 9403920"/>
              <a:gd name="connsiteY13" fmla="*/ 1 h 6858000"/>
              <a:gd name="connsiteX14" fmla="*/ 6311485 w 9403920"/>
              <a:gd name="connsiteY14" fmla="*/ 1 h 6858000"/>
              <a:gd name="connsiteX15" fmla="*/ 6311486 w 9403920"/>
              <a:gd name="connsiteY15"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4740458 w 9403920"/>
              <a:gd name="connsiteY11" fmla="*/ 1792521 h 6858000"/>
              <a:gd name="connsiteX12" fmla="*/ 6304967 w 9403920"/>
              <a:gd name="connsiteY12" fmla="*/ 1 h 6858000"/>
              <a:gd name="connsiteX13" fmla="*/ 6311485 w 9403920"/>
              <a:gd name="connsiteY13" fmla="*/ 1 h 6858000"/>
              <a:gd name="connsiteX14" fmla="*/ 6311486 w 9403920"/>
              <a:gd name="connsiteY14"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6304967 w 9403920"/>
              <a:gd name="connsiteY11" fmla="*/ 1 h 6858000"/>
              <a:gd name="connsiteX12" fmla="*/ 6311485 w 9403920"/>
              <a:gd name="connsiteY12" fmla="*/ 1 h 6858000"/>
              <a:gd name="connsiteX13" fmla="*/ 6311486 w 9403920"/>
              <a:gd name="connsiteY13"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2229335 w 9103027"/>
              <a:gd name="connsiteY6" fmla="*/ 6858000 h 6858000"/>
              <a:gd name="connsiteX7" fmla="*/ 0 w 9103027"/>
              <a:gd name="connsiteY7" fmla="*/ 6858000 h 6858000"/>
              <a:gd name="connsiteX8" fmla="*/ 1 w 9103027"/>
              <a:gd name="connsiteY8" fmla="*/ 6857999 h 6858000"/>
              <a:gd name="connsiteX9" fmla="*/ 3 w 9103027"/>
              <a:gd name="connsiteY9" fmla="*/ 6857997 h 6858000"/>
              <a:gd name="connsiteX10" fmla="*/ 6004074 w 9103027"/>
              <a:gd name="connsiteY10" fmla="*/ 1 h 6858000"/>
              <a:gd name="connsiteX11" fmla="*/ 6010592 w 9103027"/>
              <a:gd name="connsiteY11" fmla="*/ 1 h 6858000"/>
              <a:gd name="connsiteX12" fmla="*/ 6010593 w 9103027"/>
              <a:gd name="connsiteY12"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0 w 9103027"/>
              <a:gd name="connsiteY6" fmla="*/ 6858000 h 6858000"/>
              <a:gd name="connsiteX7" fmla="*/ 1 w 9103027"/>
              <a:gd name="connsiteY7" fmla="*/ 6857999 h 6858000"/>
              <a:gd name="connsiteX8" fmla="*/ 3 w 9103027"/>
              <a:gd name="connsiteY8" fmla="*/ 6857997 h 6858000"/>
              <a:gd name="connsiteX9" fmla="*/ 6004074 w 9103027"/>
              <a:gd name="connsiteY9" fmla="*/ 1 h 6858000"/>
              <a:gd name="connsiteX10" fmla="*/ 6010592 w 9103027"/>
              <a:gd name="connsiteY10" fmla="*/ 1 h 6858000"/>
              <a:gd name="connsiteX11" fmla="*/ 6010593 w 9103027"/>
              <a:gd name="connsiteY11"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2229336 w 9103027"/>
              <a:gd name="connsiteY4" fmla="*/ 6857999 h 6858000"/>
              <a:gd name="connsiteX5" fmla="*/ 0 w 9103027"/>
              <a:gd name="connsiteY5" fmla="*/ 6858000 h 6858000"/>
              <a:gd name="connsiteX6" fmla="*/ 1 w 9103027"/>
              <a:gd name="connsiteY6" fmla="*/ 6857999 h 6858000"/>
              <a:gd name="connsiteX7" fmla="*/ 3 w 9103027"/>
              <a:gd name="connsiteY7" fmla="*/ 6857997 h 6858000"/>
              <a:gd name="connsiteX8" fmla="*/ 6004074 w 9103027"/>
              <a:gd name="connsiteY8" fmla="*/ 1 h 6858000"/>
              <a:gd name="connsiteX9" fmla="*/ 6010592 w 9103027"/>
              <a:gd name="connsiteY9" fmla="*/ 1 h 6858000"/>
              <a:gd name="connsiteX10" fmla="*/ 6010593 w 9103027"/>
              <a:gd name="connsiteY10"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2229336 w 9103027"/>
              <a:gd name="connsiteY3" fmla="*/ 6857999 h 6858000"/>
              <a:gd name="connsiteX4" fmla="*/ 0 w 9103027"/>
              <a:gd name="connsiteY4" fmla="*/ 6858000 h 6858000"/>
              <a:gd name="connsiteX5" fmla="*/ 1 w 9103027"/>
              <a:gd name="connsiteY5" fmla="*/ 6857999 h 6858000"/>
              <a:gd name="connsiteX6" fmla="*/ 3 w 9103027"/>
              <a:gd name="connsiteY6" fmla="*/ 6857997 h 6858000"/>
              <a:gd name="connsiteX7" fmla="*/ 6004074 w 9103027"/>
              <a:gd name="connsiteY7" fmla="*/ 1 h 6858000"/>
              <a:gd name="connsiteX8" fmla="*/ 6010592 w 9103027"/>
              <a:gd name="connsiteY8" fmla="*/ 1 h 6858000"/>
              <a:gd name="connsiteX9" fmla="*/ 6010593 w 9103027"/>
              <a:gd name="connsiteY9"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0 w 9103027"/>
              <a:gd name="connsiteY3" fmla="*/ 6858000 h 6858000"/>
              <a:gd name="connsiteX4" fmla="*/ 1 w 9103027"/>
              <a:gd name="connsiteY4" fmla="*/ 6857999 h 6858000"/>
              <a:gd name="connsiteX5" fmla="*/ 3 w 9103027"/>
              <a:gd name="connsiteY5" fmla="*/ 6857997 h 6858000"/>
              <a:gd name="connsiteX6" fmla="*/ 6004074 w 9103027"/>
              <a:gd name="connsiteY6" fmla="*/ 1 h 6858000"/>
              <a:gd name="connsiteX7" fmla="*/ 6010592 w 9103027"/>
              <a:gd name="connsiteY7" fmla="*/ 1 h 6858000"/>
              <a:gd name="connsiteX8" fmla="*/ 6010593 w 910302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3027" h="6858000">
                <a:moveTo>
                  <a:pt x="6010593" y="0"/>
                </a:moveTo>
                <a:lnTo>
                  <a:pt x="9103027" y="1"/>
                </a:lnTo>
                <a:lnTo>
                  <a:pt x="9103027" y="6858000"/>
                </a:lnTo>
                <a:lnTo>
                  <a:pt x="0" y="6858000"/>
                </a:lnTo>
                <a:lnTo>
                  <a:pt x="1" y="6857999"/>
                </a:lnTo>
                <a:lnTo>
                  <a:pt x="3" y="6857997"/>
                </a:lnTo>
                <a:lnTo>
                  <a:pt x="6004074" y="1"/>
                </a:lnTo>
                <a:lnTo>
                  <a:pt x="6010592" y="1"/>
                </a:lnTo>
                <a:lnTo>
                  <a:pt x="6010593"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a:extLst>
              <a:ext uri="{FF2B5EF4-FFF2-40B4-BE49-F238E27FC236}">
                <a16:creationId xmlns:a16="http://schemas.microsoft.com/office/drawing/2014/main" id="{32528A05-50C1-E2F7-0E76-37973B6212EF}"/>
              </a:ext>
            </a:extLst>
          </p:cNvPr>
          <p:cNvPicPr>
            <a:picLocks noChangeAspect="1"/>
          </p:cNvPicPr>
          <p:nvPr/>
        </p:nvPicPr>
        <p:blipFill rotWithShape="1">
          <a:blip r:embed="rId2">
            <a:alphaModFix/>
          </a:blip>
          <a:srcRect l="17988" r="10008" b="1"/>
          <a:stretch/>
        </p:blipFill>
        <p:spPr>
          <a:xfrm>
            <a:off x="20" y="10"/>
            <a:ext cx="9102514" cy="6857990"/>
          </a:xfrm>
          <a:custGeom>
            <a:avLst/>
            <a:gdLst/>
            <a:ahLst/>
            <a:cxnLst/>
            <a:rect l="l" t="t" r="r" b="b"/>
            <a:pathLst>
              <a:path w="9102534" h="6858000">
                <a:moveTo>
                  <a:pt x="0" y="0"/>
                </a:moveTo>
                <a:lnTo>
                  <a:pt x="9102534" y="0"/>
                </a:lnTo>
                <a:lnTo>
                  <a:pt x="9102532" y="2"/>
                </a:lnTo>
                <a:cubicBezTo>
                  <a:pt x="9102532" y="3"/>
                  <a:pt x="9102531" y="3"/>
                  <a:pt x="9102531" y="4"/>
                </a:cubicBezTo>
                <a:lnTo>
                  <a:pt x="3091942" y="6858000"/>
                </a:lnTo>
                <a:lnTo>
                  <a:pt x="0" y="6858000"/>
                </a:lnTo>
                <a:close/>
              </a:path>
            </a:pathLst>
          </a:custGeom>
        </p:spPr>
      </p:pic>
      <p:sp>
        <p:nvSpPr>
          <p:cNvPr id="21" name="Freeform: Shape 20">
            <a:extLst>
              <a:ext uri="{FF2B5EF4-FFF2-40B4-BE49-F238E27FC236}">
                <a16:creationId xmlns:a16="http://schemas.microsoft.com/office/drawing/2014/main" id="{BFB227E1-F100-4CF9-9797-1E2001BBE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94E1C2-F8AD-3F1E-5AE3-2F0B7155A5EE}"/>
              </a:ext>
            </a:extLst>
          </p:cNvPr>
          <p:cNvSpPr>
            <a:spLocks noGrp="1"/>
          </p:cNvSpPr>
          <p:nvPr>
            <p:ph type="title"/>
          </p:nvPr>
        </p:nvSpPr>
        <p:spPr>
          <a:xfrm>
            <a:off x="1143001" y="1203866"/>
            <a:ext cx="3813888" cy="1958340"/>
          </a:xfrm>
        </p:spPr>
        <p:txBody>
          <a:bodyPr anchor="t">
            <a:normAutofit/>
          </a:bodyPr>
          <a:lstStyle/>
          <a:p>
            <a:r>
              <a:rPr lang="en-US">
                <a:solidFill>
                  <a:srgbClr val="FFFFFF"/>
                </a:solidFill>
              </a:rPr>
              <a:t>Rationale</a:t>
            </a:r>
          </a:p>
        </p:txBody>
      </p:sp>
      <p:sp>
        <p:nvSpPr>
          <p:cNvPr id="3" name="Content Placeholder 2">
            <a:extLst>
              <a:ext uri="{FF2B5EF4-FFF2-40B4-BE49-F238E27FC236}">
                <a16:creationId xmlns:a16="http://schemas.microsoft.com/office/drawing/2014/main" id="{BE18565C-EAA9-7C03-7591-C49A49200142}"/>
              </a:ext>
            </a:extLst>
          </p:cNvPr>
          <p:cNvSpPr>
            <a:spLocks noGrp="1"/>
          </p:cNvSpPr>
          <p:nvPr>
            <p:ph idx="1"/>
          </p:nvPr>
        </p:nvSpPr>
        <p:spPr>
          <a:xfrm>
            <a:off x="7062188" y="2949203"/>
            <a:ext cx="4713092" cy="3111078"/>
          </a:xfrm>
        </p:spPr>
        <p:txBody>
          <a:bodyPr vert="horz" lIns="91440" tIns="45720" rIns="91440" bIns="45720" rtlCol="0" anchor="b">
            <a:normAutofit/>
          </a:bodyPr>
          <a:lstStyle/>
          <a:p>
            <a:pPr marL="0" indent="0">
              <a:buNone/>
            </a:pPr>
            <a:endParaRPr lang="en-US" dirty="0">
              <a:ea typeface="+mn-lt"/>
              <a:cs typeface="+mn-lt"/>
            </a:endParaRPr>
          </a:p>
          <a:p>
            <a:pPr marL="0" indent="0">
              <a:buNone/>
            </a:pPr>
            <a:endParaRPr lang="en-US" dirty="0">
              <a:ea typeface="+mn-lt"/>
              <a:cs typeface="+mn-lt"/>
            </a:endParaRPr>
          </a:p>
          <a:p>
            <a:pPr marL="0" indent="0">
              <a:buNone/>
            </a:pPr>
            <a:r>
              <a:rPr lang="en-US" sz="1400" dirty="0">
                <a:ea typeface="+mn-lt"/>
                <a:cs typeface="+mn-lt"/>
              </a:rPr>
              <a:t>The three main aspects to this technology that show potential in respects to Education transformation are:</a:t>
            </a:r>
            <a:endParaRPr lang="en-US" sz="1400" dirty="0"/>
          </a:p>
          <a:p>
            <a:r>
              <a:rPr lang="en-US" sz="1400" dirty="0"/>
              <a:t>Geofencing</a:t>
            </a:r>
          </a:p>
          <a:p>
            <a:r>
              <a:rPr lang="en-US" sz="1400" dirty="0">
                <a:ea typeface="+mn-lt"/>
                <a:cs typeface="+mn-lt"/>
              </a:rPr>
              <a:t>Proximity Messaging</a:t>
            </a:r>
          </a:p>
          <a:p>
            <a:r>
              <a:rPr lang="en-US" sz="1400" dirty="0">
                <a:ea typeface="+mn-lt"/>
                <a:cs typeface="+mn-lt"/>
              </a:rPr>
              <a:t>Indoor Navigation</a:t>
            </a:r>
          </a:p>
          <a:p>
            <a:pPr marL="0" indent="0" algn="r">
              <a:buNone/>
            </a:pPr>
            <a:endParaRPr lang="en-US"/>
          </a:p>
          <a:p>
            <a:pPr algn="r"/>
            <a:endParaRPr lang="en-US"/>
          </a:p>
        </p:txBody>
      </p:sp>
      <p:cxnSp>
        <p:nvCxnSpPr>
          <p:cNvPr id="23" name="Straight Connector 22">
            <a:extLst>
              <a:ext uri="{FF2B5EF4-FFF2-40B4-BE49-F238E27FC236}">
                <a16:creationId xmlns:a16="http://schemas.microsoft.com/office/drawing/2014/main" id="{A06758A3-C4A6-479A-8755-3BEC63142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17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floor, sink, cluttered&#10;&#10;Description automatically generated">
            <a:extLst>
              <a:ext uri="{FF2B5EF4-FFF2-40B4-BE49-F238E27FC236}">
                <a16:creationId xmlns:a16="http://schemas.microsoft.com/office/drawing/2014/main" id="{DBFB7BC2-21EC-709F-BC43-642E563FDE29}"/>
              </a:ext>
            </a:extLst>
          </p:cNvPr>
          <p:cNvPicPr>
            <a:picLocks noChangeAspect="1"/>
          </p:cNvPicPr>
          <p:nvPr/>
        </p:nvPicPr>
        <p:blipFill rotWithShape="1">
          <a:blip r:embed="rId2"/>
          <a:srcRect l="1689" r="23682"/>
          <a:stretch/>
        </p:blipFill>
        <p:spPr>
          <a:xfrm>
            <a:off x="3093268" y="10"/>
            <a:ext cx="9098732" cy="6857990"/>
          </a:xfrm>
          <a:custGeom>
            <a:avLst/>
            <a:gdLst/>
            <a:ahLst/>
            <a:cxnLst/>
            <a:rect l="l" t="t" r="r" b="b"/>
            <a:pathLst>
              <a:path w="9098732" h="6858000">
                <a:moveTo>
                  <a:pt x="6010592" y="0"/>
                </a:moveTo>
                <a:lnTo>
                  <a:pt x="8235629" y="4"/>
                </a:lnTo>
                <a:cubicBezTo>
                  <a:pt x="8235629" y="3"/>
                  <a:pt x="8235630" y="3"/>
                  <a:pt x="8235630" y="2"/>
                </a:cubicBezTo>
                <a:lnTo>
                  <a:pt x="9098732" y="0"/>
                </a:lnTo>
                <a:lnTo>
                  <a:pt x="9098732" y="6858000"/>
                </a:lnTo>
                <a:lnTo>
                  <a:pt x="0" y="6858000"/>
                </a:lnTo>
                <a:lnTo>
                  <a:pt x="6010589" y="4"/>
                </a:lnTo>
                <a:cubicBezTo>
                  <a:pt x="6010589" y="3"/>
                  <a:pt x="6010590" y="3"/>
                  <a:pt x="6010590" y="2"/>
                </a:cubicBezTo>
                <a:close/>
              </a:path>
            </a:pathLst>
          </a:custGeom>
        </p:spPr>
      </p:pic>
      <p:sp>
        <p:nvSpPr>
          <p:cNvPr id="14" name="Freeform: Shape 10">
            <a:extLst>
              <a:ext uri="{FF2B5EF4-FFF2-40B4-BE49-F238E27FC236}">
                <a16:creationId xmlns:a16="http://schemas.microsoft.com/office/drawing/2014/main" id="{C8C63406-9171-4282-BAAB-2DDC6831F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90295" y="-2"/>
            <a:ext cx="8239927" cy="6858000"/>
          </a:xfrm>
          <a:custGeom>
            <a:avLst/>
            <a:gdLst>
              <a:gd name="connsiteX0" fmla="*/ 6010593 w 8239927"/>
              <a:gd name="connsiteY0" fmla="*/ 0 h 6858000"/>
              <a:gd name="connsiteX1" fmla="*/ 8239927 w 8239927"/>
              <a:gd name="connsiteY1" fmla="*/ 0 h 6858000"/>
              <a:gd name="connsiteX2" fmla="*/ 2229335 w 8239927"/>
              <a:gd name="connsiteY2" fmla="*/ 6858000 h 6858000"/>
              <a:gd name="connsiteX3" fmla="*/ 0 w 823992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239927" h="6858000">
                <a:moveTo>
                  <a:pt x="6010593" y="0"/>
                </a:moveTo>
                <a:lnTo>
                  <a:pt x="8239927" y="0"/>
                </a:lnTo>
                <a:lnTo>
                  <a:pt x="2229335" y="6858000"/>
                </a:lnTo>
                <a:lnTo>
                  <a:pt x="0" y="6858000"/>
                </a:ln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DB63B-6EF6-32C4-F608-49798395040F}"/>
              </a:ext>
            </a:extLst>
          </p:cNvPr>
          <p:cNvSpPr>
            <a:spLocks noGrp="1"/>
          </p:cNvSpPr>
          <p:nvPr>
            <p:ph type="title"/>
          </p:nvPr>
        </p:nvSpPr>
        <p:spPr>
          <a:xfrm>
            <a:off x="1143001" y="872937"/>
            <a:ext cx="5920740" cy="1360898"/>
          </a:xfrm>
        </p:spPr>
        <p:txBody>
          <a:bodyPr>
            <a:normAutofit/>
          </a:bodyPr>
          <a:lstStyle/>
          <a:p>
            <a:r>
              <a:rPr lang="en-US" dirty="0"/>
              <a:t>Geofencing</a:t>
            </a:r>
          </a:p>
        </p:txBody>
      </p:sp>
      <p:sp>
        <p:nvSpPr>
          <p:cNvPr id="3" name="Content Placeholder 2">
            <a:extLst>
              <a:ext uri="{FF2B5EF4-FFF2-40B4-BE49-F238E27FC236}">
                <a16:creationId xmlns:a16="http://schemas.microsoft.com/office/drawing/2014/main" id="{208A0AFF-BD9F-7FC7-F8EB-46E0E8B904DE}"/>
              </a:ext>
            </a:extLst>
          </p:cNvPr>
          <p:cNvSpPr>
            <a:spLocks noGrp="1"/>
          </p:cNvSpPr>
          <p:nvPr>
            <p:ph idx="1"/>
          </p:nvPr>
        </p:nvSpPr>
        <p:spPr>
          <a:xfrm>
            <a:off x="1143002" y="2332029"/>
            <a:ext cx="4118906" cy="3840171"/>
          </a:xfrm>
        </p:spPr>
        <p:txBody>
          <a:bodyPr vert="horz" lIns="91440" tIns="45720" rIns="91440" bIns="45720" rtlCol="0" anchor="t">
            <a:normAutofit/>
          </a:bodyPr>
          <a:lstStyle/>
          <a:p>
            <a:pPr marL="0" indent="0">
              <a:buNone/>
            </a:pPr>
            <a:r>
              <a:rPr lang="en-US" sz="1400" dirty="0">
                <a:ea typeface="+mn-lt"/>
                <a:cs typeface="+mn-lt"/>
              </a:rPr>
              <a:t>“Use geofences to create a virtual perimeter on a map and target users that cross this virtual boundary. Geofences can be any shape or size and can be set up to trigger alerts or targeted messages when a user enters, exits or dwells within the predefined area.”</a:t>
            </a:r>
            <a:r>
              <a:rPr lang="en-US" dirty="0">
                <a:ea typeface="+mn-lt"/>
                <a:cs typeface="+mn-lt"/>
              </a:rPr>
              <a:t> </a:t>
            </a:r>
            <a:r>
              <a:rPr lang="en-US" sz="1000" u="sng" dirty="0">
                <a:ea typeface="+mn-lt"/>
                <a:cs typeface="+mn-lt"/>
                <a:hlinkClick r:id="rId3"/>
              </a:rPr>
              <a:t>https://www.jibestream.com/use-cases/geofencing</a:t>
            </a:r>
            <a:endParaRPr lang="en-US" sz="1000"/>
          </a:p>
          <a:p>
            <a:endParaRPr lang="en-US" dirty="0"/>
          </a:p>
        </p:txBody>
      </p:sp>
    </p:spTree>
    <p:extLst>
      <p:ext uri="{BB962C8B-B14F-4D97-AF65-F5344CB8AC3E}">
        <p14:creationId xmlns:p14="http://schemas.microsoft.com/office/powerpoint/2010/main" val="4044893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5D2D844-708E-4EAC-BF72-D7CE20B99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8972" y="0"/>
            <a:ext cx="9103027" cy="6858000"/>
          </a:xfrm>
          <a:custGeom>
            <a:avLst/>
            <a:gdLst>
              <a:gd name="connsiteX0" fmla="*/ 6311486 w 9403920"/>
              <a:gd name="connsiteY0" fmla="*/ 0 h 6858000"/>
              <a:gd name="connsiteX1" fmla="*/ 8540820 w 9403920"/>
              <a:gd name="connsiteY1" fmla="*/ 0 h 6858000"/>
              <a:gd name="connsiteX2" fmla="*/ 8540819 w 9403920"/>
              <a:gd name="connsiteY2" fmla="*/ 1 h 6858000"/>
              <a:gd name="connsiteX3" fmla="*/ 8968550 w 9403920"/>
              <a:gd name="connsiteY3" fmla="*/ 1 h 6858000"/>
              <a:gd name="connsiteX4" fmla="*/ 9403920 w 9403920"/>
              <a:gd name="connsiteY4" fmla="*/ 1 h 6858000"/>
              <a:gd name="connsiteX5" fmla="*/ 9403920 w 9403920"/>
              <a:gd name="connsiteY5" fmla="*/ 6858000 h 6858000"/>
              <a:gd name="connsiteX6" fmla="*/ 6787053 w 9403920"/>
              <a:gd name="connsiteY6" fmla="*/ 6858000 h 6858000"/>
              <a:gd name="connsiteX7" fmla="*/ 6787053 w 9403920"/>
              <a:gd name="connsiteY7" fmla="*/ 6857999 h 6858000"/>
              <a:gd name="connsiteX8" fmla="*/ 2530229 w 9403920"/>
              <a:gd name="connsiteY8" fmla="*/ 6857999 h 6858000"/>
              <a:gd name="connsiteX9" fmla="*/ 2530228 w 9403920"/>
              <a:gd name="connsiteY9" fmla="*/ 6858000 h 6858000"/>
              <a:gd name="connsiteX10" fmla="*/ 300893 w 9403920"/>
              <a:gd name="connsiteY10" fmla="*/ 6858000 h 6858000"/>
              <a:gd name="connsiteX11" fmla="*/ 300894 w 9403920"/>
              <a:gd name="connsiteY11" fmla="*/ 6857999 h 6858000"/>
              <a:gd name="connsiteX12" fmla="*/ 0 w 9403920"/>
              <a:gd name="connsiteY12" fmla="*/ 6857999 h 6858000"/>
              <a:gd name="connsiteX13" fmla="*/ 300896 w 9403920"/>
              <a:gd name="connsiteY13" fmla="*/ 6857997 h 6858000"/>
              <a:gd name="connsiteX14" fmla="*/ 4740458 w 9403920"/>
              <a:gd name="connsiteY14" fmla="*/ 1792521 h 6858000"/>
              <a:gd name="connsiteX15" fmla="*/ 6304967 w 9403920"/>
              <a:gd name="connsiteY15" fmla="*/ 1 h 6858000"/>
              <a:gd name="connsiteX16" fmla="*/ 6311485 w 9403920"/>
              <a:gd name="connsiteY16" fmla="*/ 1 h 6858000"/>
              <a:gd name="connsiteX0" fmla="*/ 6311486 w 9403920"/>
              <a:gd name="connsiteY0" fmla="*/ 0 h 6858000"/>
              <a:gd name="connsiteX1" fmla="*/ 8540820 w 9403920"/>
              <a:gd name="connsiteY1" fmla="*/ 0 h 6858000"/>
              <a:gd name="connsiteX2" fmla="*/ 8968550 w 9403920"/>
              <a:gd name="connsiteY2" fmla="*/ 1 h 6858000"/>
              <a:gd name="connsiteX3" fmla="*/ 9403920 w 9403920"/>
              <a:gd name="connsiteY3" fmla="*/ 1 h 6858000"/>
              <a:gd name="connsiteX4" fmla="*/ 9403920 w 9403920"/>
              <a:gd name="connsiteY4" fmla="*/ 6858000 h 6858000"/>
              <a:gd name="connsiteX5" fmla="*/ 6787053 w 9403920"/>
              <a:gd name="connsiteY5" fmla="*/ 6858000 h 6858000"/>
              <a:gd name="connsiteX6" fmla="*/ 6787053 w 9403920"/>
              <a:gd name="connsiteY6" fmla="*/ 6857999 h 6858000"/>
              <a:gd name="connsiteX7" fmla="*/ 2530229 w 9403920"/>
              <a:gd name="connsiteY7" fmla="*/ 6857999 h 6858000"/>
              <a:gd name="connsiteX8" fmla="*/ 2530228 w 9403920"/>
              <a:gd name="connsiteY8" fmla="*/ 6858000 h 6858000"/>
              <a:gd name="connsiteX9" fmla="*/ 300893 w 9403920"/>
              <a:gd name="connsiteY9" fmla="*/ 6858000 h 6858000"/>
              <a:gd name="connsiteX10" fmla="*/ 300894 w 9403920"/>
              <a:gd name="connsiteY10" fmla="*/ 6857999 h 6858000"/>
              <a:gd name="connsiteX11" fmla="*/ 0 w 9403920"/>
              <a:gd name="connsiteY11" fmla="*/ 6857999 h 6858000"/>
              <a:gd name="connsiteX12" fmla="*/ 300896 w 9403920"/>
              <a:gd name="connsiteY12" fmla="*/ 6857997 h 6858000"/>
              <a:gd name="connsiteX13" fmla="*/ 4740458 w 9403920"/>
              <a:gd name="connsiteY13" fmla="*/ 1792521 h 6858000"/>
              <a:gd name="connsiteX14" fmla="*/ 6304967 w 9403920"/>
              <a:gd name="connsiteY14" fmla="*/ 1 h 6858000"/>
              <a:gd name="connsiteX15" fmla="*/ 6311485 w 9403920"/>
              <a:gd name="connsiteY15" fmla="*/ 1 h 6858000"/>
              <a:gd name="connsiteX16" fmla="*/ 6311486 w 9403920"/>
              <a:gd name="connsiteY16" fmla="*/ 0 h 6858000"/>
              <a:gd name="connsiteX0" fmla="*/ 6311486 w 9403920"/>
              <a:gd name="connsiteY0" fmla="*/ 0 h 6858000"/>
              <a:gd name="connsiteX1" fmla="*/ 8540820 w 9403920"/>
              <a:gd name="connsiteY1" fmla="*/ 0 h 6858000"/>
              <a:gd name="connsiteX2" fmla="*/ 9403920 w 9403920"/>
              <a:gd name="connsiteY2" fmla="*/ 1 h 6858000"/>
              <a:gd name="connsiteX3" fmla="*/ 9403920 w 9403920"/>
              <a:gd name="connsiteY3" fmla="*/ 6858000 h 6858000"/>
              <a:gd name="connsiteX4" fmla="*/ 6787053 w 9403920"/>
              <a:gd name="connsiteY4" fmla="*/ 6858000 h 6858000"/>
              <a:gd name="connsiteX5" fmla="*/ 6787053 w 9403920"/>
              <a:gd name="connsiteY5" fmla="*/ 6857999 h 6858000"/>
              <a:gd name="connsiteX6" fmla="*/ 2530229 w 9403920"/>
              <a:gd name="connsiteY6" fmla="*/ 6857999 h 6858000"/>
              <a:gd name="connsiteX7" fmla="*/ 2530228 w 9403920"/>
              <a:gd name="connsiteY7" fmla="*/ 6858000 h 6858000"/>
              <a:gd name="connsiteX8" fmla="*/ 300893 w 9403920"/>
              <a:gd name="connsiteY8" fmla="*/ 6858000 h 6858000"/>
              <a:gd name="connsiteX9" fmla="*/ 300894 w 9403920"/>
              <a:gd name="connsiteY9" fmla="*/ 6857999 h 6858000"/>
              <a:gd name="connsiteX10" fmla="*/ 0 w 9403920"/>
              <a:gd name="connsiteY10" fmla="*/ 6857999 h 6858000"/>
              <a:gd name="connsiteX11" fmla="*/ 300896 w 9403920"/>
              <a:gd name="connsiteY11" fmla="*/ 6857997 h 6858000"/>
              <a:gd name="connsiteX12" fmla="*/ 4740458 w 9403920"/>
              <a:gd name="connsiteY12" fmla="*/ 1792521 h 6858000"/>
              <a:gd name="connsiteX13" fmla="*/ 6304967 w 9403920"/>
              <a:gd name="connsiteY13" fmla="*/ 1 h 6858000"/>
              <a:gd name="connsiteX14" fmla="*/ 6311485 w 9403920"/>
              <a:gd name="connsiteY14" fmla="*/ 1 h 6858000"/>
              <a:gd name="connsiteX15" fmla="*/ 6311486 w 9403920"/>
              <a:gd name="connsiteY15"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4740458 w 9403920"/>
              <a:gd name="connsiteY11" fmla="*/ 1792521 h 6858000"/>
              <a:gd name="connsiteX12" fmla="*/ 6304967 w 9403920"/>
              <a:gd name="connsiteY12" fmla="*/ 1 h 6858000"/>
              <a:gd name="connsiteX13" fmla="*/ 6311485 w 9403920"/>
              <a:gd name="connsiteY13" fmla="*/ 1 h 6858000"/>
              <a:gd name="connsiteX14" fmla="*/ 6311486 w 9403920"/>
              <a:gd name="connsiteY14" fmla="*/ 0 h 6858000"/>
              <a:gd name="connsiteX0" fmla="*/ 6311486 w 9403920"/>
              <a:gd name="connsiteY0" fmla="*/ 0 h 6858000"/>
              <a:gd name="connsiteX1" fmla="*/ 9403920 w 9403920"/>
              <a:gd name="connsiteY1" fmla="*/ 1 h 6858000"/>
              <a:gd name="connsiteX2" fmla="*/ 9403920 w 9403920"/>
              <a:gd name="connsiteY2" fmla="*/ 6858000 h 6858000"/>
              <a:gd name="connsiteX3" fmla="*/ 6787053 w 9403920"/>
              <a:gd name="connsiteY3" fmla="*/ 6858000 h 6858000"/>
              <a:gd name="connsiteX4" fmla="*/ 6787053 w 9403920"/>
              <a:gd name="connsiteY4" fmla="*/ 6857999 h 6858000"/>
              <a:gd name="connsiteX5" fmla="*/ 2530229 w 9403920"/>
              <a:gd name="connsiteY5" fmla="*/ 6857999 h 6858000"/>
              <a:gd name="connsiteX6" fmla="*/ 2530228 w 9403920"/>
              <a:gd name="connsiteY6" fmla="*/ 6858000 h 6858000"/>
              <a:gd name="connsiteX7" fmla="*/ 300893 w 9403920"/>
              <a:gd name="connsiteY7" fmla="*/ 6858000 h 6858000"/>
              <a:gd name="connsiteX8" fmla="*/ 300894 w 9403920"/>
              <a:gd name="connsiteY8" fmla="*/ 6857999 h 6858000"/>
              <a:gd name="connsiteX9" fmla="*/ 0 w 9403920"/>
              <a:gd name="connsiteY9" fmla="*/ 6857999 h 6858000"/>
              <a:gd name="connsiteX10" fmla="*/ 300896 w 9403920"/>
              <a:gd name="connsiteY10" fmla="*/ 6857997 h 6858000"/>
              <a:gd name="connsiteX11" fmla="*/ 6304967 w 9403920"/>
              <a:gd name="connsiteY11" fmla="*/ 1 h 6858000"/>
              <a:gd name="connsiteX12" fmla="*/ 6311485 w 9403920"/>
              <a:gd name="connsiteY12" fmla="*/ 1 h 6858000"/>
              <a:gd name="connsiteX13" fmla="*/ 6311486 w 9403920"/>
              <a:gd name="connsiteY13"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2229335 w 9103027"/>
              <a:gd name="connsiteY6" fmla="*/ 6858000 h 6858000"/>
              <a:gd name="connsiteX7" fmla="*/ 0 w 9103027"/>
              <a:gd name="connsiteY7" fmla="*/ 6858000 h 6858000"/>
              <a:gd name="connsiteX8" fmla="*/ 1 w 9103027"/>
              <a:gd name="connsiteY8" fmla="*/ 6857999 h 6858000"/>
              <a:gd name="connsiteX9" fmla="*/ 3 w 9103027"/>
              <a:gd name="connsiteY9" fmla="*/ 6857997 h 6858000"/>
              <a:gd name="connsiteX10" fmla="*/ 6004074 w 9103027"/>
              <a:gd name="connsiteY10" fmla="*/ 1 h 6858000"/>
              <a:gd name="connsiteX11" fmla="*/ 6010592 w 9103027"/>
              <a:gd name="connsiteY11" fmla="*/ 1 h 6858000"/>
              <a:gd name="connsiteX12" fmla="*/ 6010593 w 9103027"/>
              <a:gd name="connsiteY12"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6486160 w 9103027"/>
              <a:gd name="connsiteY4" fmla="*/ 6857999 h 6858000"/>
              <a:gd name="connsiteX5" fmla="*/ 2229336 w 9103027"/>
              <a:gd name="connsiteY5" fmla="*/ 6857999 h 6858000"/>
              <a:gd name="connsiteX6" fmla="*/ 0 w 9103027"/>
              <a:gd name="connsiteY6" fmla="*/ 6858000 h 6858000"/>
              <a:gd name="connsiteX7" fmla="*/ 1 w 9103027"/>
              <a:gd name="connsiteY7" fmla="*/ 6857999 h 6858000"/>
              <a:gd name="connsiteX8" fmla="*/ 3 w 9103027"/>
              <a:gd name="connsiteY8" fmla="*/ 6857997 h 6858000"/>
              <a:gd name="connsiteX9" fmla="*/ 6004074 w 9103027"/>
              <a:gd name="connsiteY9" fmla="*/ 1 h 6858000"/>
              <a:gd name="connsiteX10" fmla="*/ 6010592 w 9103027"/>
              <a:gd name="connsiteY10" fmla="*/ 1 h 6858000"/>
              <a:gd name="connsiteX11" fmla="*/ 6010593 w 9103027"/>
              <a:gd name="connsiteY11"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6486160 w 9103027"/>
              <a:gd name="connsiteY3" fmla="*/ 6858000 h 6858000"/>
              <a:gd name="connsiteX4" fmla="*/ 2229336 w 9103027"/>
              <a:gd name="connsiteY4" fmla="*/ 6857999 h 6858000"/>
              <a:gd name="connsiteX5" fmla="*/ 0 w 9103027"/>
              <a:gd name="connsiteY5" fmla="*/ 6858000 h 6858000"/>
              <a:gd name="connsiteX6" fmla="*/ 1 w 9103027"/>
              <a:gd name="connsiteY6" fmla="*/ 6857999 h 6858000"/>
              <a:gd name="connsiteX7" fmla="*/ 3 w 9103027"/>
              <a:gd name="connsiteY7" fmla="*/ 6857997 h 6858000"/>
              <a:gd name="connsiteX8" fmla="*/ 6004074 w 9103027"/>
              <a:gd name="connsiteY8" fmla="*/ 1 h 6858000"/>
              <a:gd name="connsiteX9" fmla="*/ 6010592 w 9103027"/>
              <a:gd name="connsiteY9" fmla="*/ 1 h 6858000"/>
              <a:gd name="connsiteX10" fmla="*/ 6010593 w 9103027"/>
              <a:gd name="connsiteY10"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2229336 w 9103027"/>
              <a:gd name="connsiteY3" fmla="*/ 6857999 h 6858000"/>
              <a:gd name="connsiteX4" fmla="*/ 0 w 9103027"/>
              <a:gd name="connsiteY4" fmla="*/ 6858000 h 6858000"/>
              <a:gd name="connsiteX5" fmla="*/ 1 w 9103027"/>
              <a:gd name="connsiteY5" fmla="*/ 6857999 h 6858000"/>
              <a:gd name="connsiteX6" fmla="*/ 3 w 9103027"/>
              <a:gd name="connsiteY6" fmla="*/ 6857997 h 6858000"/>
              <a:gd name="connsiteX7" fmla="*/ 6004074 w 9103027"/>
              <a:gd name="connsiteY7" fmla="*/ 1 h 6858000"/>
              <a:gd name="connsiteX8" fmla="*/ 6010592 w 9103027"/>
              <a:gd name="connsiteY8" fmla="*/ 1 h 6858000"/>
              <a:gd name="connsiteX9" fmla="*/ 6010593 w 9103027"/>
              <a:gd name="connsiteY9" fmla="*/ 0 h 6858000"/>
              <a:gd name="connsiteX0" fmla="*/ 6010593 w 9103027"/>
              <a:gd name="connsiteY0" fmla="*/ 0 h 6858000"/>
              <a:gd name="connsiteX1" fmla="*/ 9103027 w 9103027"/>
              <a:gd name="connsiteY1" fmla="*/ 1 h 6858000"/>
              <a:gd name="connsiteX2" fmla="*/ 9103027 w 9103027"/>
              <a:gd name="connsiteY2" fmla="*/ 6858000 h 6858000"/>
              <a:gd name="connsiteX3" fmla="*/ 0 w 9103027"/>
              <a:gd name="connsiteY3" fmla="*/ 6858000 h 6858000"/>
              <a:gd name="connsiteX4" fmla="*/ 1 w 9103027"/>
              <a:gd name="connsiteY4" fmla="*/ 6857999 h 6858000"/>
              <a:gd name="connsiteX5" fmla="*/ 3 w 9103027"/>
              <a:gd name="connsiteY5" fmla="*/ 6857997 h 6858000"/>
              <a:gd name="connsiteX6" fmla="*/ 6004074 w 9103027"/>
              <a:gd name="connsiteY6" fmla="*/ 1 h 6858000"/>
              <a:gd name="connsiteX7" fmla="*/ 6010592 w 9103027"/>
              <a:gd name="connsiteY7" fmla="*/ 1 h 6858000"/>
              <a:gd name="connsiteX8" fmla="*/ 6010593 w 910302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03027" h="6858000">
                <a:moveTo>
                  <a:pt x="6010593" y="0"/>
                </a:moveTo>
                <a:lnTo>
                  <a:pt x="9103027" y="1"/>
                </a:lnTo>
                <a:lnTo>
                  <a:pt x="9103027" y="6858000"/>
                </a:lnTo>
                <a:lnTo>
                  <a:pt x="0" y="6858000"/>
                </a:lnTo>
                <a:lnTo>
                  <a:pt x="1" y="6857999"/>
                </a:lnTo>
                <a:lnTo>
                  <a:pt x="3" y="6857997"/>
                </a:lnTo>
                <a:lnTo>
                  <a:pt x="6004074" y="1"/>
                </a:lnTo>
                <a:lnTo>
                  <a:pt x="6010592" y="1"/>
                </a:lnTo>
                <a:lnTo>
                  <a:pt x="6010593"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A picture containing diagram&#10;&#10;Description automatically generated">
            <a:extLst>
              <a:ext uri="{FF2B5EF4-FFF2-40B4-BE49-F238E27FC236}">
                <a16:creationId xmlns:a16="http://schemas.microsoft.com/office/drawing/2014/main" id="{13B41588-417A-E9C5-8260-BDEA71C6AB60}"/>
              </a:ext>
            </a:extLst>
          </p:cNvPr>
          <p:cNvPicPr>
            <a:picLocks noChangeAspect="1"/>
          </p:cNvPicPr>
          <p:nvPr/>
        </p:nvPicPr>
        <p:blipFill rotWithShape="1">
          <a:blip r:embed="rId2">
            <a:alphaModFix/>
          </a:blip>
          <a:srcRect l="9938" r="25026" b="1"/>
          <a:stretch/>
        </p:blipFill>
        <p:spPr>
          <a:xfrm>
            <a:off x="20" y="10"/>
            <a:ext cx="9102514" cy="6857990"/>
          </a:xfrm>
          <a:custGeom>
            <a:avLst/>
            <a:gdLst/>
            <a:ahLst/>
            <a:cxnLst/>
            <a:rect l="l" t="t" r="r" b="b"/>
            <a:pathLst>
              <a:path w="9102534" h="6858000">
                <a:moveTo>
                  <a:pt x="0" y="0"/>
                </a:moveTo>
                <a:lnTo>
                  <a:pt x="9102534" y="0"/>
                </a:lnTo>
                <a:lnTo>
                  <a:pt x="9102532" y="2"/>
                </a:lnTo>
                <a:cubicBezTo>
                  <a:pt x="9102532" y="3"/>
                  <a:pt x="9102531" y="3"/>
                  <a:pt x="9102531" y="4"/>
                </a:cubicBezTo>
                <a:lnTo>
                  <a:pt x="3091942" y="6858000"/>
                </a:lnTo>
                <a:lnTo>
                  <a:pt x="0" y="6858000"/>
                </a:lnTo>
                <a:close/>
              </a:path>
            </a:pathLst>
          </a:custGeom>
        </p:spPr>
      </p:pic>
      <p:sp>
        <p:nvSpPr>
          <p:cNvPr id="13" name="Freeform: Shape 12">
            <a:extLst>
              <a:ext uri="{FF2B5EF4-FFF2-40B4-BE49-F238E27FC236}">
                <a16:creationId xmlns:a16="http://schemas.microsoft.com/office/drawing/2014/main" id="{BFB227E1-F100-4CF9-9797-1E2001BBE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885325" cy="6858000"/>
          </a:xfrm>
          <a:custGeom>
            <a:avLst/>
            <a:gdLst>
              <a:gd name="connsiteX0" fmla="*/ 4456883 w 6885325"/>
              <a:gd name="connsiteY0" fmla="*/ 6858000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4456884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9" fmla="*/ 4456884 w 6885325"/>
              <a:gd name="connsiteY9"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4070876 h 6858000"/>
              <a:gd name="connsiteX8" fmla="*/ 6885325 w 6885325"/>
              <a:gd name="connsiteY8"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4 w 6885325"/>
              <a:gd name="connsiteY6" fmla="*/ 4070877 h 6858000"/>
              <a:gd name="connsiteX7" fmla="*/ 6885325 w 6885325"/>
              <a:gd name="connsiteY7"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4 w 6885325"/>
              <a:gd name="connsiteY5" fmla="*/ 1545582 h 6858000"/>
              <a:gd name="connsiteX6" fmla="*/ 6885325 w 6885325"/>
              <a:gd name="connsiteY6"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1545581 h 6858000"/>
              <a:gd name="connsiteX5" fmla="*/ 6885325 w 6885325"/>
              <a:gd name="connsiteY5" fmla="*/ 6857999 h 6858000"/>
              <a:gd name="connsiteX0" fmla="*/ 6885325 w 6885325"/>
              <a:gd name="connsiteY0" fmla="*/ 6857999 h 6858000"/>
              <a:gd name="connsiteX1" fmla="*/ 0 w 6885325"/>
              <a:gd name="connsiteY1" fmla="*/ 6858000 h 6858000"/>
              <a:gd name="connsiteX2" fmla="*/ 6010592 w 6885325"/>
              <a:gd name="connsiteY2" fmla="*/ 0 h 6858000"/>
              <a:gd name="connsiteX3" fmla="*/ 6885325 w 6885325"/>
              <a:gd name="connsiteY3" fmla="*/ 0 h 6858000"/>
              <a:gd name="connsiteX4" fmla="*/ 6885325 w 6885325"/>
              <a:gd name="connsiteY4" fmla="*/ 6857999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325" h="6858000">
                <a:moveTo>
                  <a:pt x="6885325" y="6857999"/>
                </a:moveTo>
                <a:lnTo>
                  <a:pt x="0" y="6858000"/>
                </a:lnTo>
                <a:lnTo>
                  <a:pt x="6010592" y="0"/>
                </a:lnTo>
                <a:lnTo>
                  <a:pt x="6885325" y="0"/>
                </a:lnTo>
                <a:lnTo>
                  <a:pt x="6885325" y="6857999"/>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037AD4C-947D-1435-3C3F-A2470EE87300}"/>
              </a:ext>
            </a:extLst>
          </p:cNvPr>
          <p:cNvSpPr>
            <a:spLocks noGrp="1"/>
          </p:cNvSpPr>
          <p:nvPr>
            <p:ph type="title"/>
          </p:nvPr>
        </p:nvSpPr>
        <p:spPr>
          <a:xfrm>
            <a:off x="1143001" y="1203866"/>
            <a:ext cx="3813888" cy="1958340"/>
          </a:xfrm>
        </p:spPr>
        <p:txBody>
          <a:bodyPr anchor="t">
            <a:normAutofit/>
          </a:bodyPr>
          <a:lstStyle/>
          <a:p>
            <a:r>
              <a:rPr lang="en-US">
                <a:solidFill>
                  <a:srgbClr val="FFFFFF"/>
                </a:solidFill>
              </a:rPr>
              <a:t>Geofencing</a:t>
            </a:r>
          </a:p>
        </p:txBody>
      </p:sp>
      <p:sp>
        <p:nvSpPr>
          <p:cNvPr id="3" name="Content Placeholder 2">
            <a:extLst>
              <a:ext uri="{FF2B5EF4-FFF2-40B4-BE49-F238E27FC236}">
                <a16:creationId xmlns:a16="http://schemas.microsoft.com/office/drawing/2014/main" id="{ADE6CAAA-93F2-B100-BAE3-406C356B010F}"/>
              </a:ext>
            </a:extLst>
          </p:cNvPr>
          <p:cNvSpPr>
            <a:spLocks noGrp="1"/>
          </p:cNvSpPr>
          <p:nvPr>
            <p:ph idx="1"/>
          </p:nvPr>
        </p:nvSpPr>
        <p:spPr>
          <a:xfrm>
            <a:off x="6335907" y="2603922"/>
            <a:ext cx="4713092" cy="3111078"/>
          </a:xfrm>
        </p:spPr>
        <p:txBody>
          <a:bodyPr vert="horz" lIns="91440" tIns="45720" rIns="91440" bIns="45720" rtlCol="0" anchor="b">
            <a:normAutofit/>
          </a:bodyPr>
          <a:lstStyle/>
          <a:p>
            <a:pPr marL="0" indent="0">
              <a:lnSpc>
                <a:spcPct val="110000"/>
              </a:lnSpc>
              <a:buNone/>
            </a:pPr>
            <a:r>
              <a:rPr lang="en-US" sz="1400" dirty="0">
                <a:ea typeface="+mn-lt"/>
                <a:cs typeface="+mn-lt"/>
              </a:rPr>
              <a:t>A geofence could be generated around an area as broad as an entire school site, or as narrow as a particular classroom.  A geofence around the school would allow administration to know who has entered, or exited, the building and at what time this occurred.  Geofenced classrooms would automatically take attendance as students entered the room.  A geofence could also be established around an area where access to the</a:t>
            </a:r>
            <a:r>
              <a:rPr lang="en-US" sz="1400" b="1" dirty="0">
                <a:ea typeface="+mn-lt"/>
                <a:cs typeface="+mn-lt"/>
              </a:rPr>
              <a:t> </a:t>
            </a:r>
            <a:r>
              <a:rPr lang="en-US" sz="1400" dirty="0">
                <a:ea typeface="+mn-lt"/>
                <a:cs typeface="+mn-lt"/>
              </a:rPr>
              <a:t>network would be blocked. </a:t>
            </a:r>
            <a:endParaRPr lang="en-US" sz="1400" dirty="0"/>
          </a:p>
        </p:txBody>
      </p:sp>
      <p:cxnSp>
        <p:nvCxnSpPr>
          <p:cNvPr id="15" name="Straight Connector 14">
            <a:extLst>
              <a:ext uri="{FF2B5EF4-FFF2-40B4-BE49-F238E27FC236}">
                <a16:creationId xmlns:a16="http://schemas.microsoft.com/office/drawing/2014/main" id="{A06758A3-C4A6-479A-8755-3BEC6314294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748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C12C0-26A5-495A-9358-36220BD53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55"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6E116D51-3DC6-A17F-B03E-A9998C9F34CC}"/>
              </a:ext>
            </a:extLst>
          </p:cNvPr>
          <p:cNvPicPr>
            <a:picLocks noChangeAspect="1"/>
          </p:cNvPicPr>
          <p:nvPr/>
        </p:nvPicPr>
        <p:blipFill rotWithShape="1">
          <a:blip r:embed="rId2">
            <a:alphaModFix amt="60000"/>
          </a:blip>
          <a:srcRect l="12227" r="12474"/>
          <a:stretch/>
        </p:blipFill>
        <p:spPr>
          <a:xfrm>
            <a:off x="1" y="10"/>
            <a:ext cx="6885325" cy="6857990"/>
          </a:xfrm>
          <a:custGeom>
            <a:avLst/>
            <a:gdLst/>
            <a:ahLst/>
            <a:cxnLst/>
            <a:rect l="l" t="t" r="r" b="b"/>
            <a:pathLst>
              <a:path w="6885325" h="6858000">
                <a:moveTo>
                  <a:pt x="6885325" y="0"/>
                </a:moveTo>
                <a:lnTo>
                  <a:pt x="874733" y="6858000"/>
                </a:lnTo>
                <a:lnTo>
                  <a:pt x="0" y="6858000"/>
                </a:lnTo>
                <a:lnTo>
                  <a:pt x="0" y="1"/>
                </a:lnTo>
                <a:close/>
              </a:path>
            </a:pathLst>
          </a:custGeom>
        </p:spPr>
      </p:pic>
      <p:sp>
        <p:nvSpPr>
          <p:cNvPr id="2" name="Title 1">
            <a:extLst>
              <a:ext uri="{FF2B5EF4-FFF2-40B4-BE49-F238E27FC236}">
                <a16:creationId xmlns:a16="http://schemas.microsoft.com/office/drawing/2014/main" id="{0EE8E4F9-9D1A-DCCC-795A-C07A3FD266D1}"/>
              </a:ext>
            </a:extLst>
          </p:cNvPr>
          <p:cNvSpPr>
            <a:spLocks noGrp="1"/>
          </p:cNvSpPr>
          <p:nvPr>
            <p:ph type="title"/>
          </p:nvPr>
        </p:nvSpPr>
        <p:spPr>
          <a:xfrm>
            <a:off x="1143001" y="1207629"/>
            <a:ext cx="3497580" cy="1958340"/>
          </a:xfrm>
        </p:spPr>
        <p:txBody>
          <a:bodyPr anchor="t">
            <a:normAutofit/>
          </a:bodyPr>
          <a:lstStyle/>
          <a:p>
            <a:r>
              <a:rPr lang="en-US">
                <a:solidFill>
                  <a:srgbClr val="FFFFFF"/>
                </a:solidFill>
              </a:rPr>
              <a:t>Proximity Messaging</a:t>
            </a:r>
          </a:p>
        </p:txBody>
      </p:sp>
      <p:sp>
        <p:nvSpPr>
          <p:cNvPr id="3" name="Content Placeholder 2">
            <a:extLst>
              <a:ext uri="{FF2B5EF4-FFF2-40B4-BE49-F238E27FC236}">
                <a16:creationId xmlns:a16="http://schemas.microsoft.com/office/drawing/2014/main" id="{57C34BCD-FA7B-A421-ABA9-37F19A003CBD}"/>
              </a:ext>
            </a:extLst>
          </p:cNvPr>
          <p:cNvSpPr>
            <a:spLocks noGrp="1"/>
          </p:cNvSpPr>
          <p:nvPr>
            <p:ph idx="1"/>
          </p:nvPr>
        </p:nvSpPr>
        <p:spPr>
          <a:xfrm>
            <a:off x="5484607" y="2443996"/>
            <a:ext cx="5654039" cy="2340917"/>
          </a:xfrm>
        </p:spPr>
        <p:txBody>
          <a:bodyPr vert="horz" lIns="91440" tIns="45720" rIns="91440" bIns="45720" rtlCol="0" anchor="b">
            <a:normAutofit/>
          </a:bodyPr>
          <a:lstStyle/>
          <a:p>
            <a:pPr marL="0" indent="0" algn="r">
              <a:buNone/>
            </a:pPr>
            <a:r>
              <a:rPr lang="en-US" sz="1400" dirty="0">
                <a:ea typeface="+mn-lt"/>
                <a:cs typeface="+mn-lt"/>
              </a:rPr>
              <a:t>“Trigger messages and build a library of data around the proximity of assets, users and locations.  …(U)se this data to deliver hyperlocal content in real-time based on destinations and points of interest around them, such as nearby stores, coffee shops or other relevant spaces.”</a:t>
            </a:r>
            <a:r>
              <a:rPr lang="en-US" sz="1000" dirty="0">
                <a:ea typeface="+mn-lt"/>
                <a:cs typeface="+mn-lt"/>
              </a:rPr>
              <a:t> </a:t>
            </a:r>
            <a:r>
              <a:rPr lang="en-US" sz="1000" u="sng" dirty="0">
                <a:ea typeface="+mn-lt"/>
                <a:cs typeface="+mn-lt"/>
                <a:hlinkClick r:id="rId3"/>
              </a:rPr>
              <a:t>https://www.jibestream.com/use-cases/proximity-messaging</a:t>
            </a:r>
            <a:endParaRPr lang="en-US" sz="1000"/>
          </a:p>
          <a:p>
            <a:pPr algn="r"/>
            <a:endParaRPr lang="en-US"/>
          </a:p>
        </p:txBody>
      </p:sp>
      <p:cxnSp>
        <p:nvCxnSpPr>
          <p:cNvPr id="13" name="Straight Connector 12">
            <a:extLst>
              <a:ext uri="{FF2B5EF4-FFF2-40B4-BE49-F238E27FC236}">
                <a16:creationId xmlns:a16="http://schemas.microsoft.com/office/drawing/2014/main" id="{25F94957-FA6A-49F1-B474-9B199C91C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941723"/>
      </p:ext>
    </p:extLst>
  </p:cSld>
  <p:clrMapOvr>
    <a:masterClrMapping/>
  </p:clrMapOvr>
</p:sld>
</file>

<file path=ppt/theme/theme1.xml><?xml version="1.0" encoding="utf-8"?>
<a:theme xmlns:a="http://schemas.openxmlformats.org/drawingml/2006/main" name="RegattaVTI">
  <a:themeElements>
    <a:clrScheme name="AnalogousFromLightSeedLeftStep">
      <a:dk1>
        <a:srgbClr val="000000"/>
      </a:dk1>
      <a:lt1>
        <a:srgbClr val="FFFFFF"/>
      </a:lt1>
      <a:dk2>
        <a:srgbClr val="24393F"/>
      </a:dk2>
      <a:lt2>
        <a:srgbClr val="E8E8E2"/>
      </a:lt2>
      <a:accent1>
        <a:srgbClr val="8985D7"/>
      </a:accent1>
      <a:accent2>
        <a:srgbClr val="6A90CE"/>
      </a:accent2>
      <a:accent3>
        <a:srgbClr val="5AAEC3"/>
      </a:accent3>
      <a:accent4>
        <a:srgbClr val="5DB4A2"/>
      </a:accent4>
      <a:accent5>
        <a:srgbClr val="68B484"/>
      </a:accent5>
      <a:accent6>
        <a:srgbClr val="62B65E"/>
      </a:accent6>
      <a:hlink>
        <a:srgbClr val="848651"/>
      </a:hlink>
      <a:folHlink>
        <a:srgbClr val="7F7F7F"/>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docProps/app.xml><?xml version="1.0" encoding="utf-8"?>
<Properties xmlns="http://schemas.openxmlformats.org/officeDocument/2006/extended-properties" xmlns:vt="http://schemas.openxmlformats.org/officeDocument/2006/docPropsVTypes">
  <Template>office theme</Template>
  <TotalTime>1</TotalTime>
  <Words>1133</Words>
  <Application>Microsoft Office PowerPoint</Application>
  <PresentationFormat>Widescreen</PresentationFormat>
  <Paragraphs>53</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Walbaum Display</vt:lpstr>
      <vt:lpstr>RegattaVTI</vt:lpstr>
      <vt:lpstr>Analyst Report: Inpixon</vt:lpstr>
      <vt:lpstr>Introduction</vt:lpstr>
      <vt:lpstr>Introduction</vt:lpstr>
      <vt:lpstr>Rationale</vt:lpstr>
      <vt:lpstr>Rationale</vt:lpstr>
      <vt:lpstr>Rationale</vt:lpstr>
      <vt:lpstr>Geofencing</vt:lpstr>
      <vt:lpstr>Geofencing</vt:lpstr>
      <vt:lpstr>Proximity Messaging</vt:lpstr>
      <vt:lpstr>Proximity Messaging</vt:lpstr>
      <vt:lpstr>Indoor Navigation</vt:lpstr>
      <vt:lpstr>Indoor Navigation</vt:lpstr>
      <vt:lpstr>Final Thoughts</vt:lpstr>
      <vt:lpstr>Final Thoughts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Patton</dc:creator>
  <cp:lastModifiedBy>Greg Patton</cp:lastModifiedBy>
  <cp:revision>317</cp:revision>
  <dcterms:created xsi:type="dcterms:W3CDTF">2022-10-16T17:53:06Z</dcterms:created>
  <dcterms:modified xsi:type="dcterms:W3CDTF">2022-10-16T20:44:39Z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