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200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735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One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Two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Three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Four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xmlns:p14="http://schemas.microsoft.com/office/powerpoint/2010/main" spd="med"/>
  <p:txStyles>
    <p:titleStyle>
      <a:lvl1pPr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tif"/><Relationship Id="rId8" Type="http://schemas.openxmlformats.org/officeDocument/2006/relationships/hyperlink" Target="https://www.youtube.com/watch?v=r8JzYC-HCHk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s://www.youtube.com/watch?v=_FUmfX4GKAY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hyperlink" Target="https://www.youtube.com/watch?v=StKVS0eI85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4" Type="http://schemas.openxmlformats.org/officeDocument/2006/relationships/image" Target="../media/image20.tif"/><Relationship Id="rId5" Type="http://schemas.openxmlformats.org/officeDocument/2006/relationships/image" Target="../media/image21.tif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"/><Relationship Id="rId4" Type="http://schemas.openxmlformats.org/officeDocument/2006/relationships/image" Target="../media/image26.jpeg"/><Relationship Id="rId5" Type="http://schemas.openxmlformats.org/officeDocument/2006/relationships/image" Target="../media/image27.tif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jpeg"/><Relationship Id="rId1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tif"/><Relationship Id="rId6" Type="http://schemas.openxmlformats.org/officeDocument/2006/relationships/image" Target="../media/image34.tif"/><Relationship Id="rId7" Type="http://schemas.openxmlformats.org/officeDocument/2006/relationships/image" Target="../media/image35.jpeg"/><Relationship Id="rId8" Type="http://schemas.openxmlformats.org/officeDocument/2006/relationships/image" Target="../media/image36.jpeg"/><Relationship Id="rId9" Type="http://schemas.openxmlformats.org/officeDocument/2006/relationships/image" Target="../media/image37.jpeg"/><Relationship Id="rId10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6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304800" y="3970293"/>
            <a:ext cx="11684000" cy="2222501"/>
          </a:xfrm>
          <a:prstGeom prst="rect">
            <a:avLst/>
          </a:prstGeom>
        </p:spPr>
        <p:txBody>
          <a:bodyPr/>
          <a:lstStyle>
            <a:lvl1pPr algn="ctr" defTabSz="514095">
              <a:defRPr sz="5456" spc="872">
                <a:latin typeface="Apple Braille Outline 6 Dot"/>
                <a:ea typeface="Apple Braille Outline 6 Dot"/>
                <a:cs typeface="Apple Braille Outline 6 Dot"/>
                <a:sym typeface="Apple Braille Outline 6 Dot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5456" cap="all" spc="872">
                <a:solidFill>
                  <a:srgbClr val="FFFFFF"/>
                </a:solidFill>
              </a:rPr>
              <a:t>How I became a zombie while trying to keep up</a:t>
            </a:r>
          </a:p>
        </p:txBody>
      </p:sp>
      <p:pic>
        <p:nvPicPr>
          <p:cNvPr id="3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3691" y="276287"/>
            <a:ext cx="2679190" cy="25284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s-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1478" y="6209661"/>
            <a:ext cx="2131547" cy="3105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s-5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5952" y="202950"/>
            <a:ext cx="4108696" cy="2675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s-6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53355" y="6331657"/>
            <a:ext cx="4182145" cy="2783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NTERNET-of-THINGS-thumb-400x236-173412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15829" y="6209661"/>
            <a:ext cx="5263796" cy="3105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asted-image.t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77419" y="397492"/>
            <a:ext cx="4064001" cy="228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860043" y="3153324"/>
            <a:ext cx="1128471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8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000" u="sng" dirty="0">
                <a:solidFill>
                  <a:srgbClr val="FFFFFF"/>
                </a:solidFill>
                <a:hlinkClick r:id="rId8"/>
              </a:rPr>
              <a:t>https://www.youtube.com/watch?v=r8JzYC-HCHk</a:t>
            </a:r>
          </a:p>
        </p:txBody>
      </p:sp>
      <p:sp>
        <p:nvSpPr>
          <p:cNvPr id="44" name="Shape 44"/>
          <p:cNvSpPr/>
          <p:nvPr/>
        </p:nvSpPr>
        <p:spPr>
          <a:xfrm>
            <a:off x="4684763" y="2724150"/>
            <a:ext cx="153977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Play Loud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98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1016000" y="990600"/>
            <a:ext cx="11684000" cy="889000"/>
          </a:xfrm>
          <a:prstGeom prst="rect">
            <a:avLst/>
          </a:prstGeom>
        </p:spPr>
        <p:txBody>
          <a:bodyPr/>
          <a:lstStyle>
            <a:lvl1pPr algn="ctr">
              <a:defRPr sz="3600" b="1" spc="576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600" b="1" cap="all" spc="576">
                <a:solidFill>
                  <a:srgbClr val="55D7FF"/>
                </a:solidFill>
              </a:rPr>
              <a:t>works Cited:</a:t>
            </a:r>
          </a:p>
        </p:txBody>
      </p:sp>
      <p:sp>
        <p:nvSpPr>
          <p:cNvPr id="126" name="Shape 126"/>
          <p:cNvSpPr/>
          <p:nvPr/>
        </p:nvSpPr>
        <p:spPr>
          <a:xfrm>
            <a:off x="-228600" y="3784599"/>
            <a:ext cx="11910467" cy="516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Bolter, David Jay, Writing Space, 2nd Edition, Routledge, New York, 2001, print</a:t>
            </a:r>
          </a:p>
          <a:p>
            <a:pPr lvl="1" algn="l"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FFFFFF"/>
              </a:solidFill>
            </a:endParaRPr>
          </a:p>
          <a:p>
            <a:pPr lvl="1" algn="l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Ong, Walter, J., </a:t>
            </a:r>
            <a:r>
              <a:rPr sz="2400" i="1">
                <a:solidFill>
                  <a:srgbClr val="FFFFFF"/>
                </a:solidFill>
              </a:rPr>
              <a:t>Orality and Literacy, </a:t>
            </a:r>
            <a:r>
              <a:rPr sz="2400">
                <a:solidFill>
                  <a:srgbClr val="FFFFFF"/>
                </a:solidFill>
              </a:rPr>
              <a:t>Routledge, New York, 1982, print.</a:t>
            </a:r>
          </a:p>
          <a:p>
            <a:pPr lvl="1" algn="l"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FFFFFF"/>
              </a:solidFill>
            </a:endParaRPr>
          </a:p>
          <a:p>
            <a:pPr lvl="1" algn="l"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FFFFFF"/>
              </a:solidFill>
            </a:endParaRPr>
          </a:p>
          <a:p>
            <a:pPr lvl="1" algn="l"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FFFFFF"/>
              </a:solidFill>
            </a:endParaRPr>
          </a:p>
          <a:p>
            <a:pPr lvl="1" algn="l"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DE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60400" y="742950"/>
            <a:ext cx="11684000" cy="2222500"/>
          </a:xfrm>
          <a:prstGeom prst="rect">
            <a:avLst/>
          </a:prstGeom>
        </p:spPr>
        <p:txBody>
          <a:bodyPr/>
          <a:lstStyle/>
          <a:p>
            <a:pPr marR="352043" lvl="0" defTabSz="352043">
              <a:defRPr sz="1800" cap="none" spc="0">
                <a:solidFill>
                  <a:srgbClr val="000000"/>
                </a:solidFill>
              </a:defRPr>
            </a:pPr>
            <a:endParaRPr sz="92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352043" lvl="0" defTabSz="352043">
              <a:defRPr sz="1800" cap="none" spc="0">
                <a:solidFill>
                  <a:srgbClr val="000000"/>
                </a:solidFill>
              </a:defRPr>
            </a:pPr>
            <a:r>
              <a:rPr sz="3464"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sz="2849">
                <a:latin typeface="Cambria"/>
                <a:ea typeface="Cambria"/>
                <a:cs typeface="Cambria"/>
                <a:sym typeface="Cambria"/>
              </a:rPr>
              <a:t>At present, however, it seems to me that the computer is not leading to a new kind of orality, but rather to an increased emphasis on </a:t>
            </a:r>
            <a:r>
              <a:rPr sz="3927" b="1">
                <a:latin typeface="Cambria"/>
                <a:ea typeface="Cambria"/>
                <a:cs typeface="Cambria"/>
                <a:sym typeface="Cambria"/>
              </a:rPr>
              <a:t>visual</a:t>
            </a:r>
            <a:r>
              <a:rPr sz="2849">
                <a:latin typeface="Cambria"/>
                <a:ea typeface="Cambria"/>
                <a:cs typeface="Cambria"/>
                <a:sym typeface="Cambria"/>
              </a:rPr>
              <a:t> communication.” (Bolter, Preface, </a:t>
            </a:r>
            <a:r>
              <a:rPr sz="2849" i="1">
                <a:latin typeface="Cambria"/>
                <a:ea typeface="Cambria"/>
                <a:cs typeface="Cambria"/>
                <a:sym typeface="Cambria"/>
              </a:rPr>
              <a:t>Writing Space, 2nd Edition, </a:t>
            </a:r>
            <a:r>
              <a:rPr sz="2849">
                <a:latin typeface="Cambria"/>
                <a:ea typeface="Cambria"/>
                <a:cs typeface="Cambria"/>
                <a:sym typeface="Cambria"/>
              </a:rPr>
              <a:t>2001)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660400" y="7340600"/>
            <a:ext cx="11684000" cy="889000"/>
          </a:xfrm>
          <a:prstGeom prst="rect">
            <a:avLst/>
          </a:prstGeom>
        </p:spPr>
        <p:txBody>
          <a:bodyPr/>
          <a:lstStyle>
            <a:lvl1pPr defTabSz="560831">
              <a:defRPr sz="2304" spc="368">
                <a:solidFill>
                  <a:srgbClr val="010304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304" cap="all" spc="368">
                <a:solidFill>
                  <a:srgbClr val="010304"/>
                </a:solidFill>
              </a:rPr>
              <a:t>This Quotation makes me think of the blind, and of their experience of digital technology.</a:t>
            </a:r>
          </a:p>
        </p:txBody>
      </p:sp>
      <p:pic>
        <p:nvPicPr>
          <p:cNvPr id="48" name="Unknow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9866" y="-3946178"/>
            <a:ext cx="3711350" cy="2467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s-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0524" y="-4109988"/>
            <a:ext cx="4266646" cy="233750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52834" y="-4070351"/>
            <a:ext cx="12899133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I went to Japan, taught English and skied a lot at Sugadaira Mountain.  It was 1992.  I didn’t have Internet.  I wrote letters home.  I waited patiently for letters from home. I voraciously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0404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rPr>
              <a:t>read the English language Japanese newspapers.</a:t>
            </a:r>
          </a:p>
        </p:txBody>
      </p:sp>
      <p:sp>
        <p:nvSpPr>
          <p:cNvPr id="51" name="Shape 51"/>
          <p:cNvSpPr/>
          <p:nvPr/>
        </p:nvSpPr>
        <p:spPr>
          <a:xfrm>
            <a:off x="398525" y="4883150"/>
            <a:ext cx="1158544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4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000" u="sng">
                <a:solidFill>
                  <a:srgbClr val="FFFFFF"/>
                </a:solidFill>
                <a:hlinkClick r:id="rId4"/>
              </a:rPr>
              <a:t>https://www.youtube.com/watch?v=_FUmfX4GKAY</a:t>
            </a:r>
          </a:p>
        </p:txBody>
      </p:sp>
      <p:sp>
        <p:nvSpPr>
          <p:cNvPr id="52" name="Shape 52"/>
          <p:cNvSpPr/>
          <p:nvPr/>
        </p:nvSpPr>
        <p:spPr>
          <a:xfrm>
            <a:off x="4306823" y="3098800"/>
            <a:ext cx="321005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empty spaces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8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800100" y="342900"/>
            <a:ext cx="11684000" cy="2222500"/>
          </a:xfrm>
          <a:prstGeom prst="rect">
            <a:avLst/>
          </a:prstGeom>
        </p:spPr>
        <p:txBody>
          <a:bodyPr/>
          <a:lstStyle>
            <a:lvl1pPr defTabSz="525779">
              <a:defRPr sz="3420" spc="547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420" cap="all" spc="547">
                <a:solidFill>
                  <a:srgbClr val="FFFFFF"/>
                </a:solidFill>
              </a:rPr>
              <a:t>In 1968, Robert Kennedy was assassinated.  Just before that my family went to see him at the Airport. </a:t>
            </a:r>
          </a:p>
        </p:txBody>
      </p:sp>
      <p:sp>
        <p:nvSpPr>
          <p:cNvPr id="55" name="Shape 55"/>
          <p:cNvSpPr/>
          <p:nvPr/>
        </p:nvSpPr>
        <p:spPr>
          <a:xfrm>
            <a:off x="19126" y="7429499"/>
            <a:ext cx="12703963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The next summer, in July of 1969, men landed on the moon. We were dreaming of becoming astronauts.  As is true today, much was happening with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politics, and with technology (and astronauts).</a:t>
            </a:r>
          </a:p>
        </p:txBody>
      </p:sp>
      <p:pic>
        <p:nvPicPr>
          <p:cNvPr id="56" name="X197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1299" y="2183453"/>
            <a:ext cx="7279366" cy="528620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2836792" y="2324100"/>
            <a:ext cx="490551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My dad took this photograph</a:t>
            </a:r>
          </a:p>
        </p:txBody>
      </p:sp>
      <p:sp>
        <p:nvSpPr>
          <p:cNvPr id="58" name="Shape 58"/>
          <p:cNvSpPr/>
          <p:nvPr/>
        </p:nvSpPr>
        <p:spPr>
          <a:xfrm>
            <a:off x="6190462" y="3098800"/>
            <a:ext cx="546257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01010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10101"/>
                </a:solidFill>
              </a:rPr>
              <a:t>This woman with the sunglasses is my mom</a:t>
            </a:r>
          </a:p>
        </p:txBody>
      </p:sp>
      <p:pic>
        <p:nvPicPr>
          <p:cNvPr id="59" name="images-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04870" y="4497095"/>
            <a:ext cx="4412077" cy="2647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s-6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93586" y="8060035"/>
            <a:ext cx="1423131" cy="1379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A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469900" y="3185938"/>
            <a:ext cx="11684000" cy="2222501"/>
          </a:xfrm>
          <a:prstGeom prst="rect">
            <a:avLst/>
          </a:prstGeom>
        </p:spPr>
        <p:txBody>
          <a:bodyPr/>
          <a:lstStyle>
            <a:lvl1pPr defTabSz="327152">
              <a:defRPr sz="3472" spc="555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472" cap="all" spc="555">
                <a:solidFill>
                  <a:srgbClr val="FFFFFF"/>
                </a:solidFill>
              </a:rPr>
              <a:t>“Your generation will experience the greatest changes in Technology the world has ever seen.”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469900" y="5245100"/>
            <a:ext cx="11684000" cy="889000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D51E00">
                  <a:alpha val="60000"/>
                </a:srgbClr>
              </a:gs>
            </a:gsLst>
            <a:lin ang="5400000"/>
          </a:gradFill>
        </p:spPr>
        <p:txBody>
          <a:bodyPr/>
          <a:lstStyle>
            <a:lvl1pPr algn="ctr" defTabSz="391414">
              <a:defRPr sz="1809" b="1" spc="28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1809" b="1" cap="all" spc="289">
                <a:solidFill>
                  <a:srgbClr val="FFFFFF"/>
                </a:solidFill>
              </a:rPr>
              <a:t>someone said this to me sometime in the 1980s.  it was probably that forward thinking,  grey-haired professor of political science.</a:t>
            </a:r>
          </a:p>
        </p:txBody>
      </p:sp>
      <p:pic>
        <p:nvPicPr>
          <p:cNvPr id="64" name="Unknown-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996" y="600608"/>
            <a:ext cx="2387601" cy="238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Unknow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2717" y="7425952"/>
            <a:ext cx="2286001" cy="177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Unknown-1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34150" y="524408"/>
            <a:ext cx="3289300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Unknown-2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95830" y="136177"/>
            <a:ext cx="2857501" cy="284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Unknow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2733" y="-2796729"/>
            <a:ext cx="2286001" cy="177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Ford_Capri_1600_1598cc_July_1969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3395" y="6340755"/>
            <a:ext cx="4709743" cy="3140352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5513324" y="6594574"/>
            <a:ext cx="533095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This was my car in 1984</a:t>
            </a:r>
          </a:p>
        </p:txBody>
      </p:sp>
      <p:sp>
        <p:nvSpPr>
          <p:cNvPr id="71" name="Shape 71"/>
          <p:cNvSpPr/>
          <p:nvPr/>
        </p:nvSpPr>
        <p:spPr>
          <a:xfrm>
            <a:off x="7103627" y="9235231"/>
            <a:ext cx="528754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FFFFFF"/>
                </a:solidFill>
              </a:rPr>
              <a:t>this is the tape I played in my car</a:t>
            </a:r>
          </a:p>
        </p:txBody>
      </p:sp>
      <p:pic>
        <p:nvPicPr>
          <p:cNvPr id="72" name="images-9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873573" y="689508"/>
            <a:ext cx="3530601" cy="2298701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641857" y="1356258"/>
            <a:ext cx="1092098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8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000" u="sng" dirty="0">
                <a:solidFill>
                  <a:srgbClr val="FFFFFF"/>
                </a:solidFill>
                <a:hlinkClick r:id="rId8"/>
              </a:rPr>
              <a:t>https://www.youtube.com/watch?v=StKVS0eI85I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4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431800" y="4178300"/>
            <a:ext cx="11684000" cy="2222500"/>
          </a:xfrm>
          <a:prstGeom prst="rect">
            <a:avLst/>
          </a:prstGeom>
        </p:spPr>
        <p:txBody>
          <a:bodyPr/>
          <a:lstStyle/>
          <a:p>
            <a:pPr lvl="0" algn="ctr" defTabSz="403097">
              <a:defRPr sz="1800" cap="none" spc="0">
                <a:solidFill>
                  <a:srgbClr val="000000"/>
                </a:solidFill>
              </a:defRPr>
            </a:pPr>
            <a:r>
              <a:rPr sz="2415" cap="all" spc="386">
                <a:solidFill>
                  <a:srgbClr val="FFFFFF"/>
                </a:solidFill>
              </a:rPr>
              <a:t> I had a 1988 Apple Classic</a:t>
            </a:r>
          </a:p>
          <a:p>
            <a:pPr lvl="0" algn="ctr" defTabSz="403097">
              <a:defRPr sz="1800" cap="none" spc="0">
                <a:solidFill>
                  <a:srgbClr val="000000"/>
                </a:solidFill>
              </a:defRPr>
            </a:pPr>
            <a:r>
              <a:rPr sz="2415" cap="all" spc="386">
                <a:solidFill>
                  <a:srgbClr val="FFFFFF"/>
                </a:solidFill>
              </a:rPr>
              <a:t>No hard drive</a:t>
            </a:r>
          </a:p>
          <a:p>
            <a:pPr lvl="0" algn="ctr" defTabSz="403097">
              <a:defRPr sz="1800" cap="none" spc="0">
                <a:solidFill>
                  <a:srgbClr val="000000"/>
                </a:solidFill>
              </a:defRPr>
            </a:pPr>
            <a:r>
              <a:rPr sz="2415" cap="all" spc="386">
                <a:solidFill>
                  <a:srgbClr val="FFFFFF"/>
                </a:solidFill>
              </a:rPr>
              <a:t>No internet</a:t>
            </a:r>
          </a:p>
          <a:p>
            <a:pPr lvl="0" algn="ctr" defTabSz="403097">
              <a:defRPr sz="1800" cap="none" spc="0">
                <a:solidFill>
                  <a:srgbClr val="000000"/>
                </a:solidFill>
              </a:defRPr>
            </a:pPr>
            <a:endParaRPr sz="2415" cap="all" spc="386">
              <a:solidFill>
                <a:srgbClr val="FFFFFF"/>
              </a:solidFill>
            </a:endParaRP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431800" y="3416300"/>
            <a:ext cx="11684000" cy="889000"/>
          </a:xfrm>
          <a:prstGeom prst="rect">
            <a:avLst/>
          </a:prstGeom>
        </p:spPr>
        <p:txBody>
          <a:bodyPr/>
          <a:lstStyle>
            <a:lvl1pPr>
              <a:defRPr sz="3900" b="1" spc="624">
                <a:solidFill>
                  <a:srgbClr val="0F3743"/>
                </a:solidFill>
              </a:defRPr>
            </a:lvl1pPr>
          </a:lstStyle>
          <a:p>
            <a:pPr lvl="0">
              <a:defRPr sz="1800" b="0" cap="none" spc="0">
                <a:solidFill>
                  <a:srgbClr val="000000"/>
                </a:solidFill>
              </a:defRPr>
            </a:pPr>
            <a:r>
              <a:rPr sz="3900" b="1" cap="all" spc="624">
                <a:solidFill>
                  <a:srgbClr val="0F3743"/>
                </a:solidFill>
              </a:rPr>
              <a:t>It was a low-tech teaching life</a:t>
            </a:r>
          </a:p>
        </p:txBody>
      </p:sp>
      <p:pic>
        <p:nvPicPr>
          <p:cNvPr id="7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4167" y="294282"/>
            <a:ext cx="4300063" cy="3220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10860" y="5101805"/>
            <a:ext cx="1862539" cy="2056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20013" y="273021"/>
            <a:ext cx="3926460" cy="3075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6983" y="7489130"/>
            <a:ext cx="3367202" cy="168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s-5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39614" y="6134641"/>
            <a:ext cx="3676354" cy="2753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Unknown-2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74529" y="5070723"/>
            <a:ext cx="3496784" cy="2753718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478899" y="656976"/>
            <a:ext cx="392646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 b="1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300" b="1">
                <a:solidFill>
                  <a:srgbClr val="FFFFFF"/>
                </a:solidFill>
              </a:rPr>
              <a:t>From 1992 to 1995</a:t>
            </a:r>
          </a:p>
        </p:txBody>
      </p:sp>
      <p:sp>
        <p:nvSpPr>
          <p:cNvPr id="84" name="Shape 84"/>
          <p:cNvSpPr/>
          <p:nvPr/>
        </p:nvSpPr>
        <p:spPr>
          <a:xfrm>
            <a:off x="538456" y="1499734"/>
            <a:ext cx="264185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I lived in Japan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342900" y="2562820"/>
            <a:ext cx="11684000" cy="2222501"/>
          </a:xfrm>
          <a:prstGeom prst="rect">
            <a:avLst/>
          </a:prstGeom>
        </p:spPr>
        <p:txBody>
          <a:bodyPr/>
          <a:lstStyle/>
          <a:p>
            <a:pPr lvl="0" defTabSz="467359">
              <a:defRPr sz="1800" cap="none" spc="0">
                <a:solidFill>
                  <a:srgbClr val="000000"/>
                </a:solidFill>
              </a:defRPr>
            </a:pPr>
            <a:r>
              <a:rPr sz="4960" cap="all" spc="793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and in 1998, I bought my first </a:t>
            </a:r>
            <a:r>
              <a:rPr sz="5360" b="1" u="sng" cap="all" spc="857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new</a:t>
            </a:r>
            <a:r>
              <a:rPr sz="4960" cap="all" spc="793">
                <a:solidFill>
                  <a:srgbClr val="FFFFFF"/>
                </a:solidFill>
                <a:latin typeface="Courier"/>
                <a:ea typeface="Courier"/>
                <a:cs typeface="Courier"/>
                <a:sym typeface="Courier"/>
              </a:rPr>
              <a:t> computer. . . 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-38100" y="1567160"/>
            <a:ext cx="11684000" cy="889001"/>
          </a:xfrm>
          <a:prstGeom prst="rect">
            <a:avLst/>
          </a:prstGeom>
        </p:spPr>
        <p:txBody>
          <a:bodyPr/>
          <a:lstStyle>
            <a:lvl1pPr>
              <a:defRPr sz="3500" spc="560">
                <a:solidFill>
                  <a:srgbClr val="711E7C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500" cap="all" spc="560">
                <a:solidFill>
                  <a:srgbClr val="711E7C"/>
                </a:solidFill>
              </a:rPr>
              <a:t> . . . my first son was born in 1997</a:t>
            </a:r>
          </a:p>
        </p:txBody>
      </p:sp>
      <p:pic>
        <p:nvPicPr>
          <p:cNvPr id="8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019" y="4425007"/>
            <a:ext cx="4090108" cy="3675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6330" y="6592505"/>
            <a:ext cx="1791031" cy="1191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s-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35706" y="528883"/>
            <a:ext cx="1942410" cy="1604258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251460" y="660400"/>
            <a:ext cx="352298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454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543FF"/>
                </a:solidFill>
              </a:rPr>
              <a:t>After Japan . . .</a:t>
            </a:r>
          </a:p>
        </p:txBody>
      </p:sp>
      <p:sp>
        <p:nvSpPr>
          <p:cNvPr id="92" name="Shape 92"/>
          <p:cNvSpPr/>
          <p:nvPr/>
        </p:nvSpPr>
        <p:spPr>
          <a:xfrm>
            <a:off x="4285411" y="5118099"/>
            <a:ext cx="845987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4851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4851FF"/>
                </a:solidFill>
              </a:rPr>
              <a:t>things are easier now (2015) when you get a new mac</a:t>
            </a:r>
          </a:p>
        </p:txBody>
      </p:sp>
      <p:sp>
        <p:nvSpPr>
          <p:cNvPr id="93" name="Shape 93"/>
          <p:cNvSpPr/>
          <p:nvPr/>
        </p:nvSpPr>
        <p:spPr>
          <a:xfrm>
            <a:off x="3303777" y="8115759"/>
            <a:ext cx="500024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2E2D2E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E2D2E"/>
                </a:solidFill>
              </a:rPr>
              <a:t>but Nanosaur was fun</a:t>
            </a:r>
          </a:p>
        </p:txBody>
      </p:sp>
      <p:pic>
        <p:nvPicPr>
          <p:cNvPr id="94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82458" y="6407150"/>
            <a:ext cx="2967154" cy="22225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3994513" y="660400"/>
            <a:ext cx="642112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2C4A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2C4AFF"/>
                </a:solidFill>
              </a:rPr>
              <a:t>I bought my first cell phone.</a:t>
            </a:r>
          </a:p>
        </p:txBody>
      </p:sp>
      <p:pic>
        <p:nvPicPr>
          <p:cNvPr id="96" name="forming the loaves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07090" y="5215000"/>
            <a:ext cx="1376326" cy="1457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3D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787400" y="914400"/>
            <a:ext cx="11684000" cy="2222500"/>
          </a:xfrm>
          <a:prstGeom prst="rect">
            <a:avLst/>
          </a:prstGeom>
        </p:spPr>
        <p:txBody>
          <a:bodyPr/>
          <a:lstStyle>
            <a:lvl1pPr marR="457200" defTabSz="457200">
              <a:defRPr sz="2500" cap="none" spc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2500"/>
              <a:t>“</a:t>
            </a:r>
          </a:p>
        </p:txBody>
      </p:sp>
      <p:sp>
        <p:nvSpPr>
          <p:cNvPr id="99" name="Shape 99"/>
          <p:cNvSpPr/>
          <p:nvPr/>
        </p:nvSpPr>
        <p:spPr>
          <a:xfrm>
            <a:off x="152809" y="590550"/>
            <a:ext cx="12754472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R="457200" lvl="0" algn="l" defTabSz="457200">
              <a:defRPr sz="1800">
                <a:solidFill>
                  <a:srgbClr val="000000"/>
                </a:solidFill>
              </a:defRPr>
            </a:pPr>
            <a:r>
              <a:rPr sz="2900">
                <a:latin typeface="Cambria"/>
                <a:ea typeface="Cambria"/>
                <a:cs typeface="Cambria"/>
                <a:sym typeface="Cambria"/>
              </a:rPr>
              <a:t>“The marker (= &gt;p. 23) following a sentence indicates that the reader can finds a relaled discussion on page 23.  This is meant to be a printed version of a hyperlink, which seems to me appropriate for a book on hypertext.  </a:t>
            </a:r>
          </a:p>
          <a:p>
            <a:pPr marR="457200" lvl="0" algn="l" defTabSz="457200">
              <a:defRPr sz="1800">
                <a:solidFill>
                  <a:srgbClr val="000000"/>
                </a:solidFill>
              </a:defRPr>
            </a:pPr>
            <a:r>
              <a:rPr sz="2900">
                <a:latin typeface="Cambria"/>
                <a:ea typeface="Cambria"/>
                <a:cs typeface="Cambria"/>
                <a:sym typeface="Cambria"/>
              </a:rPr>
              <a:t>Richard Grusin and I first used the technique in </a:t>
            </a:r>
            <a:r>
              <a:rPr sz="2900" i="1">
                <a:latin typeface="Cambria"/>
                <a:ea typeface="Cambria"/>
                <a:cs typeface="Cambria"/>
                <a:sym typeface="Cambria"/>
              </a:rPr>
              <a:t>Remediation</a:t>
            </a:r>
            <a:r>
              <a:rPr sz="2900">
                <a:latin typeface="Cambria"/>
                <a:ea typeface="Cambria"/>
                <a:cs typeface="Cambria"/>
                <a:sym typeface="Cambria"/>
              </a:rPr>
              <a:t>.  There is nothing radical about this technique of course, and it seems odd to me that a system of internal references is not used more often in contemporary books.”</a:t>
            </a:r>
          </a:p>
          <a:p>
            <a:pPr marR="457200" lvl="0" algn="l" defTabSz="457200">
              <a:defRPr sz="1800">
                <a:solidFill>
                  <a:srgbClr val="000000"/>
                </a:solidFill>
              </a:defRPr>
            </a:pPr>
            <a:r>
              <a:rPr sz="2900">
                <a:latin typeface="Cambria"/>
                <a:ea typeface="Cambria"/>
                <a:cs typeface="Cambria"/>
                <a:sym typeface="Cambria"/>
              </a:rPr>
              <a:t>(Bolter, Preface)</a:t>
            </a:r>
          </a:p>
        </p:txBody>
      </p:sp>
      <p:sp>
        <p:nvSpPr>
          <p:cNvPr id="100" name="Shape 100"/>
          <p:cNvSpPr/>
          <p:nvPr/>
        </p:nvSpPr>
        <p:spPr>
          <a:xfrm>
            <a:off x="1192276" y="4572000"/>
            <a:ext cx="283514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(= &gt; Slide 3)</a:t>
            </a:r>
          </a:p>
        </p:txBody>
      </p:sp>
      <p:pic>
        <p:nvPicPr>
          <p:cNvPr id="101" name="Pam at 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4563" y="3450123"/>
            <a:ext cx="4825832" cy="5550291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/>
          <p:nvPr/>
        </p:nvSpPr>
        <p:spPr>
          <a:xfrm>
            <a:off x="10916919" y="5232400"/>
            <a:ext cx="37846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3" name="Shape 103"/>
          <p:cNvSpPr/>
          <p:nvPr/>
        </p:nvSpPr>
        <p:spPr>
          <a:xfrm>
            <a:off x="10691368" y="3937000"/>
            <a:ext cx="82956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me</a:t>
            </a:r>
          </a:p>
        </p:txBody>
      </p:sp>
      <p:sp>
        <p:nvSpPr>
          <p:cNvPr id="104" name="Shape 104"/>
          <p:cNvSpPr/>
          <p:nvPr/>
        </p:nvSpPr>
        <p:spPr>
          <a:xfrm>
            <a:off x="10832592" y="4572000"/>
            <a:ext cx="54711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at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9729">
              <a:defRPr sz="4030" spc="644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030" cap="all" spc="644">
                <a:solidFill>
                  <a:srgbClr val="FFFFFF"/>
                </a:solidFill>
              </a:rPr>
              <a:t>I think we feel superior to our ancestors, but I also think this is fallacious consciousness.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520700" y="6489700"/>
            <a:ext cx="11684000" cy="889000"/>
          </a:xfrm>
          <a:prstGeom prst="rect">
            <a:avLst/>
          </a:prstGeom>
        </p:spPr>
        <p:txBody>
          <a:bodyPr/>
          <a:lstStyle>
            <a:lvl1pPr defTabSz="379729">
              <a:defRPr sz="1560" spc="249">
                <a:solidFill>
                  <a:srgbClr val="FFF44E"/>
                </a:solidFill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1560" cap="all" spc="249">
                <a:solidFill>
                  <a:srgbClr val="FFF44E"/>
                </a:solidFill>
              </a:rPr>
              <a:t>I would rather live now than before because I think I will experience less physical pain than my ancestors, but in many ways I think their lives were richer . </a:t>
            </a:r>
          </a:p>
        </p:txBody>
      </p:sp>
      <p:sp>
        <p:nvSpPr>
          <p:cNvPr id="108" name="Shape 108"/>
          <p:cNvSpPr/>
          <p:nvPr/>
        </p:nvSpPr>
        <p:spPr>
          <a:xfrm>
            <a:off x="414794" y="2444750"/>
            <a:ext cx="12175212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My</a:t>
            </a:r>
            <a:r>
              <a:rPr sz="4000">
                <a:solidFill>
                  <a:srgbClr val="FFFFFF"/>
                </a:solidFill>
              </a:rPr>
              <a:t> </a:t>
            </a:r>
            <a:r>
              <a:rPr sz="2700">
                <a:solidFill>
                  <a:srgbClr val="FFFFFF"/>
                </a:solidFill>
              </a:rPr>
              <a:t>Response to Jay Bolter’s exploration of Victor Hugo’s novel, </a:t>
            </a:r>
            <a:r>
              <a:rPr sz="2700" i="1">
                <a:solidFill>
                  <a:srgbClr val="FFFFFF"/>
                </a:solidFill>
              </a:rPr>
              <a:t>Notre Dame</a:t>
            </a:r>
            <a:r>
              <a:rPr sz="2700">
                <a:solidFill>
                  <a:srgbClr val="FFFFFF"/>
                </a:solidFill>
              </a:rPr>
              <a:t> in chapter one of </a:t>
            </a:r>
            <a:r>
              <a:rPr sz="2700" i="1">
                <a:solidFill>
                  <a:srgbClr val="FFFFFF"/>
                </a:solidFill>
              </a:rPr>
              <a:t>Writing Space</a:t>
            </a:r>
          </a:p>
        </p:txBody>
      </p:sp>
      <p:pic>
        <p:nvPicPr>
          <p:cNvPr id="109" name="Unknown-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8975" y="150688"/>
            <a:ext cx="1658328" cy="222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Unknown-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28946" y="73322"/>
            <a:ext cx="1658328" cy="222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Unknow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01316" y="174922"/>
            <a:ext cx="2775362" cy="222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7354" y="416222"/>
            <a:ext cx="2781777" cy="1691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asted-image.t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04934" y="338856"/>
            <a:ext cx="2795756" cy="1691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s-3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0683" y="7610429"/>
            <a:ext cx="2112278" cy="1405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s-2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956270" y="7562826"/>
            <a:ext cx="2112278" cy="1500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Unknown-3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683895" y="7894359"/>
            <a:ext cx="1888487" cy="1225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s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811527" y="7621277"/>
            <a:ext cx="1888487" cy="1383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Unknown-4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189623" y="7562827"/>
            <a:ext cx="1500830" cy="1500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s-4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956430" y="7632604"/>
            <a:ext cx="1500830" cy="1500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2E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520700" y="139700"/>
            <a:ext cx="11580877" cy="359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“Writing initiated what print and computers only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continue, the reduction of dynamic sound to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quiescent space.  the separation of the word from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the living present.  Where alone spoken words can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exist.”  (p. 81, Ong)</a:t>
            </a:r>
          </a:p>
        </p:txBody>
      </p:sp>
      <p:sp>
        <p:nvSpPr>
          <p:cNvPr id="122" name="Shape 122"/>
          <p:cNvSpPr/>
          <p:nvPr/>
        </p:nvSpPr>
        <p:spPr>
          <a:xfrm>
            <a:off x="171450" y="4279899"/>
            <a:ext cx="1278299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The computer has evolved, and it is no longer a dormant space. </a:t>
            </a:r>
          </a:p>
        </p:txBody>
      </p:sp>
      <p:sp>
        <p:nvSpPr>
          <p:cNvPr id="123" name="Shape 123"/>
          <p:cNvSpPr/>
          <p:nvPr/>
        </p:nvSpPr>
        <p:spPr>
          <a:xfrm>
            <a:off x="148082" y="5930899"/>
            <a:ext cx="12708637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Digital technologies are always seeking to satisfy the 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speed and imagination that pour forth from human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minds.  They increasingly represent “the living present”.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674</Words>
  <Application>Microsoft Macintosh PowerPoint</Application>
  <PresentationFormat>Custom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New_Template1</vt:lpstr>
      <vt:lpstr>How I became a zombie while trying to keep up</vt:lpstr>
      <vt:lpstr> “At present, however, it seems to me that the computer is not leading to a new kind of orality, but rather to an increased emphasis on visual communication.” (Bolter, Preface, Writing Space, 2nd Edition, 2001)</vt:lpstr>
      <vt:lpstr>In 1968, Robert Kennedy was assassinated.  Just before that my family went to see him at the Airport. </vt:lpstr>
      <vt:lpstr>“Your generation will experience the greatest changes in Technology the world has ever seen.”</vt:lpstr>
      <vt:lpstr> I had a 1988 Apple Classic No hard drive No internet </vt:lpstr>
      <vt:lpstr>and in 1998, I bought my first new computer. . . </vt:lpstr>
      <vt:lpstr>“</vt:lpstr>
      <vt:lpstr>I think we feel superior to our ancestors, but I also think this is fallacious consciousness.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became a zombie while trying to keep up</dc:title>
  <cp:lastModifiedBy>Public Schools</cp:lastModifiedBy>
  <cp:revision>1</cp:revision>
  <dcterms:modified xsi:type="dcterms:W3CDTF">2015-12-08T03:08:47Z</dcterms:modified>
</cp:coreProperties>
</file>