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1"/>
  </p:notesMasterIdLst>
  <p:sldIdLst>
    <p:sldId id="256" r:id="rId2"/>
    <p:sldId id="258" r:id="rId3"/>
    <p:sldId id="257" r:id="rId4"/>
    <p:sldId id="259" r:id="rId5"/>
    <p:sldId id="263" r:id="rId6"/>
    <p:sldId id="264" r:id="rId7"/>
    <p:sldId id="262" r:id="rId8"/>
    <p:sldId id="261"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28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E3E5CD-7E0D-C842-BA52-ECA89360E825}" type="datetimeFigureOut">
              <a:rPr lang="en-US" smtClean="0"/>
              <a:t>16-03-16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AAED-4947-EE48-8EE8-4431A80D3D40}" type="slidenum">
              <a:rPr lang="en-US" smtClean="0"/>
              <a:t>‹#›</a:t>
            </a:fld>
            <a:endParaRPr lang="en-US"/>
          </a:p>
        </p:txBody>
      </p:sp>
    </p:spTree>
    <p:extLst>
      <p:ext uri="{BB962C8B-B14F-4D97-AF65-F5344CB8AC3E}">
        <p14:creationId xmlns:p14="http://schemas.microsoft.com/office/powerpoint/2010/main" val="3878787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information is very important.</a:t>
            </a:r>
            <a:r>
              <a:rPr lang="en-US" baseline="0" dirty="0" smtClean="0"/>
              <a:t> </a:t>
            </a:r>
            <a:r>
              <a:rPr lang="en-US" baseline="0" smtClean="0"/>
              <a:t>Acknowledging </a:t>
            </a:r>
            <a:r>
              <a:rPr lang="en-US" baseline="0" dirty="0" smtClean="0"/>
              <a:t>where the piece originated from</a:t>
            </a:r>
            <a:endParaRPr lang="en-US" dirty="0" smtClean="0"/>
          </a:p>
          <a:p>
            <a:r>
              <a:rPr lang="en-US" dirty="0" smtClean="0"/>
              <a:t>Talk about the girl from off the street who loved the talks about each</a:t>
            </a:r>
            <a:r>
              <a:rPr lang="en-US" baseline="0" dirty="0" smtClean="0"/>
              <a:t> piece prior to the performance. “Allowed her to visualize and make connections to the introduction throughout the performance.”</a:t>
            </a:r>
          </a:p>
          <a:p>
            <a:r>
              <a:rPr lang="en-US" baseline="0" dirty="0" smtClean="0"/>
              <a:t>Photographer = </a:t>
            </a:r>
          </a:p>
          <a:p>
            <a:pPr marL="171450" indent="-171450">
              <a:buFont typeface="Arial"/>
              <a:buChar char="•"/>
            </a:pPr>
            <a:r>
              <a:rPr lang="en-US" baseline="0" dirty="0" smtClean="0"/>
              <a:t>Started with fake camera to take pictures of the canvases covered with black cloth held by the dancers</a:t>
            </a:r>
          </a:p>
          <a:p>
            <a:pPr marL="171450" indent="-171450">
              <a:buFont typeface="Arial"/>
              <a:buChar char="•"/>
            </a:pPr>
            <a:r>
              <a:rPr lang="en-US" baseline="0" dirty="0" smtClean="0"/>
              <a:t>Took picture of the canvases to reveal pictures taken by Benjamin Alfred Haldane. Pictures taken one by one to reveal three pictures in total that were held by dancers. The photographer then came out with a real camera. This dancer then proceeded to take pictures of and with the audience. </a:t>
            </a:r>
          </a:p>
          <a:p>
            <a:pPr marL="171450" indent="-171450">
              <a:buFont typeface="Arial"/>
              <a:buChar char="•"/>
            </a:pPr>
            <a:r>
              <a:rPr lang="en-US" baseline="0" dirty="0" smtClean="0"/>
              <a:t>The piece was introduced as bridging the traditional and the contemporary. Which is an important concept in this day and age. I won’t talk more about this as it is what I wrote my paper about. </a:t>
            </a:r>
          </a:p>
          <a:p>
            <a:pPr marL="0" indent="0">
              <a:buFont typeface="Arial"/>
              <a:buNone/>
            </a:pPr>
            <a:endParaRPr lang="en-US" baseline="0" dirty="0" smtClean="0"/>
          </a:p>
          <a:p>
            <a:pPr marL="0" indent="0">
              <a:buFont typeface="Arial"/>
              <a:buNone/>
            </a:pPr>
            <a:r>
              <a:rPr lang="en-US" baseline="0" dirty="0" smtClean="0"/>
              <a:t>Trickster:</a:t>
            </a:r>
          </a:p>
          <a:p>
            <a:pPr marL="171450" indent="-171450">
              <a:buFont typeface="Arial"/>
              <a:buChar char="•"/>
            </a:pPr>
            <a:r>
              <a:rPr lang="en-US" baseline="0" dirty="0" smtClean="0"/>
              <a:t>We were warned before this piece had even began that the trickster may be playing his games with the audience. One dancer came out with a beautiful head dress that had a blue bird with a beak that was able to open and close at the performers wishes. </a:t>
            </a:r>
            <a:endParaRPr lang="en-US" dirty="0"/>
          </a:p>
        </p:txBody>
      </p:sp>
      <p:sp>
        <p:nvSpPr>
          <p:cNvPr id="4" name="Slide Number Placeholder 3"/>
          <p:cNvSpPr>
            <a:spLocks noGrp="1"/>
          </p:cNvSpPr>
          <p:nvPr>
            <p:ph type="sldNum" sz="quarter" idx="10"/>
          </p:nvPr>
        </p:nvSpPr>
        <p:spPr/>
        <p:txBody>
          <a:bodyPr/>
          <a:lstStyle/>
          <a:p>
            <a:fld id="{EF97AAED-4947-EE48-8EE8-4431A80D3D40}" type="slidenum">
              <a:rPr lang="en-US" smtClean="0"/>
              <a:t>4</a:t>
            </a:fld>
            <a:endParaRPr lang="en-US"/>
          </a:p>
        </p:txBody>
      </p:sp>
    </p:spTree>
    <p:extLst>
      <p:ext uri="{BB962C8B-B14F-4D97-AF65-F5344CB8AC3E}">
        <p14:creationId xmlns:p14="http://schemas.microsoft.com/office/powerpoint/2010/main" val="195811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these two passages throughout my</a:t>
            </a:r>
            <a:r>
              <a:rPr lang="en-US" baseline="0" dirty="0" smtClean="0"/>
              <a:t> witnessing of both performances </a:t>
            </a:r>
            <a:endParaRPr lang="en-US" baseline="0" dirty="0" smtClean="0"/>
          </a:p>
          <a:p>
            <a:r>
              <a:rPr lang="en-US" baseline="0" dirty="0" smtClean="0"/>
              <a:t>I feel that stereotyping performances is a topic that needs discussing. Especially to credit the composers of contemporary dance group pieces. </a:t>
            </a:r>
          </a:p>
          <a:p>
            <a:r>
              <a:rPr lang="en-US" baseline="0" dirty="0" smtClean="0"/>
              <a:t>I chose the second quote because acknowledging where each piece came from and the story behind it was a common theme of both performances. </a:t>
            </a:r>
            <a:endParaRPr lang="en-US" dirty="0"/>
          </a:p>
        </p:txBody>
      </p:sp>
      <p:sp>
        <p:nvSpPr>
          <p:cNvPr id="4" name="Slide Number Placeholder 3"/>
          <p:cNvSpPr>
            <a:spLocks noGrp="1"/>
          </p:cNvSpPr>
          <p:nvPr>
            <p:ph type="sldNum" sz="quarter" idx="10"/>
          </p:nvPr>
        </p:nvSpPr>
        <p:spPr/>
        <p:txBody>
          <a:bodyPr/>
          <a:lstStyle/>
          <a:p>
            <a:fld id="{EF97AAED-4947-EE48-8EE8-4431A80D3D40}" type="slidenum">
              <a:rPr lang="en-US" smtClean="0"/>
              <a:t>8</a:t>
            </a:fld>
            <a:endParaRPr lang="en-US"/>
          </a:p>
        </p:txBody>
      </p:sp>
    </p:spTree>
    <p:extLst>
      <p:ext uri="{BB962C8B-B14F-4D97-AF65-F5344CB8AC3E}">
        <p14:creationId xmlns:p14="http://schemas.microsoft.com/office/powerpoint/2010/main" val="109905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thought talking about how the traditions are staying</a:t>
            </a:r>
            <a:r>
              <a:rPr lang="en-US" baseline="0" dirty="0" smtClean="0"/>
              <a:t> true and passed down, but how sometimes they are transformed </a:t>
            </a:r>
          </a:p>
          <a:p>
            <a:r>
              <a:rPr lang="en-US" baseline="0" dirty="0" smtClean="0"/>
              <a:t>I liked that she talked about contemporary indigenous practice but I’m not sure if it was the best wording and example. I could be wrong and don’t know enough about traditional Indigenous dance to say more on the comparison between contemporary and ancient. </a:t>
            </a:r>
            <a:endParaRPr lang="en-US" dirty="0"/>
          </a:p>
        </p:txBody>
      </p:sp>
      <p:sp>
        <p:nvSpPr>
          <p:cNvPr id="4" name="Slide Number Placeholder 3"/>
          <p:cNvSpPr>
            <a:spLocks noGrp="1"/>
          </p:cNvSpPr>
          <p:nvPr>
            <p:ph type="sldNum" sz="quarter" idx="10"/>
          </p:nvPr>
        </p:nvSpPr>
        <p:spPr/>
        <p:txBody>
          <a:bodyPr/>
          <a:lstStyle/>
          <a:p>
            <a:fld id="{EF97AAED-4947-EE48-8EE8-4431A80D3D40}" type="slidenum">
              <a:rPr lang="en-US" smtClean="0"/>
              <a:t>9</a:t>
            </a:fld>
            <a:endParaRPr lang="en-US"/>
          </a:p>
        </p:txBody>
      </p:sp>
    </p:spTree>
    <p:extLst>
      <p:ext uri="{BB962C8B-B14F-4D97-AF65-F5344CB8AC3E}">
        <p14:creationId xmlns:p14="http://schemas.microsoft.com/office/powerpoint/2010/main" val="309466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CA"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1C295150-4FD7-4802-B0EB-D52217513A72}" type="datetime1">
              <a:rPr lang="en-US" smtClean="0"/>
              <a:pPr/>
              <a:t>16-03-16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16-03-16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16-03-16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16-03-16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CA"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16-03-16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C2847B31-A4E1-4FCE-8661-5EC33A675437}" type="datetime1">
              <a:rPr lang="en-US" smtClean="0"/>
              <a:pPr/>
              <a:t>16-03-16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7CAD832D-B7F8-4A85-B115-3F84BE9AC26D}" type="datetime1">
              <a:rPr lang="en-US" smtClean="0"/>
              <a:pPr/>
              <a:t>16-03-16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E10B34F3-05F7-41C1-B84E-68CE2E00C83C}" type="datetime1">
              <a:rPr lang="en-US" smtClean="0"/>
              <a:pPr/>
              <a:t>16-03-16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16-03-16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CA"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16-03-16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CA"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8" name="Date Placeholder 7"/>
          <p:cNvSpPr>
            <a:spLocks noGrp="1"/>
          </p:cNvSpPr>
          <p:nvPr>
            <p:ph type="dt" sz="half" idx="10"/>
          </p:nvPr>
        </p:nvSpPr>
        <p:spPr/>
        <p:txBody>
          <a:bodyPr/>
          <a:lstStyle/>
          <a:p>
            <a:fld id="{E600D5EF-7D26-425F-8C45-B9312ACE18BC}" type="datetime1">
              <a:rPr lang="en-US" smtClean="0"/>
              <a:pPr/>
              <a:t>16-03-16</a:t>
            </a:fld>
            <a:endParaRPr lang="en-US"/>
          </a:p>
        </p:txBody>
      </p:sp>
      <p:sp>
        <p:nvSpPr>
          <p:cNvPr id="9" name="Slide Number Placeholder 8"/>
          <p:cNvSpPr>
            <a:spLocks noGrp="1"/>
          </p:cNvSpPr>
          <p:nvPr>
            <p:ph type="sldNum" sz="quarter" idx="11"/>
          </p:nvPr>
        </p:nvSpPr>
        <p:spPr/>
        <p:txBody>
          <a:bodyPr/>
          <a:lstStyle/>
          <a:p>
            <a:fld id="{F36DD0FD-55B0-48C4-8AF2-8A69533EDFC3}"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6DD0FD-55B0-48C4-8AF2-8A69533EDFC3}"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1909345-DEE0-4B07-8E32-441AC9DA095E}" type="datetime1">
              <a:rPr lang="en-US" smtClean="0"/>
              <a:pPr/>
              <a:t>16-03-16</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6867"/>
            <a:ext cx="7543800" cy="2593975"/>
          </a:xfrm>
        </p:spPr>
        <p:txBody>
          <a:bodyPr/>
          <a:lstStyle/>
          <a:p>
            <a:r>
              <a:rPr lang="en-US" dirty="0" err="1" smtClean="0">
                <a:solidFill>
                  <a:schemeClr val="tx2">
                    <a:lumMod val="75000"/>
                  </a:schemeClr>
                </a:solidFill>
              </a:rPr>
              <a:t>Git</a:t>
            </a:r>
            <a:r>
              <a:rPr lang="en-US" dirty="0" smtClean="0">
                <a:solidFill>
                  <a:schemeClr val="tx2">
                    <a:lumMod val="75000"/>
                  </a:schemeClr>
                </a:solidFill>
              </a:rPr>
              <a:t> </a:t>
            </a:r>
            <a:r>
              <a:rPr lang="en-US" dirty="0" err="1" smtClean="0">
                <a:solidFill>
                  <a:schemeClr val="tx2">
                    <a:lumMod val="75000"/>
                  </a:schemeClr>
                </a:solidFill>
              </a:rPr>
              <a:t>Hayetsk</a:t>
            </a:r>
            <a:r>
              <a:rPr lang="en-US" dirty="0" smtClean="0">
                <a:solidFill>
                  <a:schemeClr val="tx2">
                    <a:lumMod val="75000"/>
                  </a:schemeClr>
                </a:solidFill>
              </a:rPr>
              <a:t> </a:t>
            </a:r>
            <a:br>
              <a:rPr lang="en-US" dirty="0" smtClean="0">
                <a:solidFill>
                  <a:schemeClr val="tx2">
                    <a:lumMod val="75000"/>
                  </a:schemeClr>
                </a:solidFill>
              </a:rPr>
            </a:br>
            <a:r>
              <a:rPr lang="en-US" sz="1600" dirty="0" smtClean="0"/>
              <a:t>Wednesday, </a:t>
            </a:r>
            <a:r>
              <a:rPr lang="en-US" sz="1600" dirty="0"/>
              <a:t>February 24</a:t>
            </a:r>
            <a:r>
              <a:rPr lang="en-US" sz="1600" baseline="30000" dirty="0"/>
              <a:t>th</a:t>
            </a:r>
            <a:r>
              <a:rPr lang="en-US" sz="1600" dirty="0"/>
              <a:t> </a:t>
            </a:r>
            <a:br>
              <a:rPr lang="en-US" sz="1600" dirty="0"/>
            </a:br>
            <a:r>
              <a:rPr lang="en-US" sz="1600" dirty="0"/>
              <a:t>Talking Stick </a:t>
            </a:r>
            <a:r>
              <a:rPr lang="en-US" sz="1600" dirty="0" smtClean="0"/>
              <a:t>Festival</a:t>
            </a:r>
            <a:br>
              <a:rPr lang="en-US" sz="1600" dirty="0" smtClean="0"/>
            </a:br>
            <a:r>
              <a:rPr lang="en-US" sz="1600" dirty="0"/>
              <a:t> </a:t>
            </a:r>
            <a:r>
              <a:rPr lang="en-US" dirty="0" smtClean="0">
                <a:solidFill>
                  <a:schemeClr val="tx2">
                    <a:lumMod val="75000"/>
                  </a:schemeClr>
                </a:solidFill>
              </a:rPr>
              <a:t/>
            </a:r>
            <a:br>
              <a:rPr lang="en-US" dirty="0" smtClean="0">
                <a:solidFill>
                  <a:schemeClr val="tx2">
                    <a:lumMod val="75000"/>
                  </a:schemeClr>
                </a:solidFill>
              </a:rPr>
            </a:br>
            <a:r>
              <a:rPr lang="en-US" dirty="0" err="1" smtClean="0">
                <a:solidFill>
                  <a:schemeClr val="tx1">
                    <a:lumMod val="50000"/>
                    <a:lumOff val="50000"/>
                  </a:schemeClr>
                </a:solidFill>
              </a:rPr>
              <a:t>Git</a:t>
            </a:r>
            <a:r>
              <a:rPr lang="en-US" dirty="0" smtClean="0">
                <a:solidFill>
                  <a:schemeClr val="tx1">
                    <a:lumMod val="50000"/>
                    <a:lumOff val="50000"/>
                  </a:schemeClr>
                </a:solidFill>
              </a:rPr>
              <a:t> </a:t>
            </a:r>
            <a:r>
              <a:rPr lang="en-US" dirty="0" err="1" smtClean="0">
                <a:solidFill>
                  <a:schemeClr val="tx1">
                    <a:lumMod val="50000"/>
                    <a:lumOff val="50000"/>
                  </a:schemeClr>
                </a:solidFill>
              </a:rPr>
              <a:t>Hoan</a:t>
            </a:r>
            <a:r>
              <a:rPr lang="en-US" dirty="0" smtClean="0">
                <a:solidFill>
                  <a:schemeClr val="tx1">
                    <a:lumMod val="50000"/>
                    <a:lumOff val="50000"/>
                  </a:schemeClr>
                </a:solidFill>
              </a:rPr>
              <a:t/>
            </a:r>
            <a:br>
              <a:rPr lang="en-US" dirty="0" smtClean="0">
                <a:solidFill>
                  <a:schemeClr val="tx1">
                    <a:lumMod val="50000"/>
                    <a:lumOff val="50000"/>
                  </a:schemeClr>
                </a:solidFill>
              </a:rPr>
            </a:br>
            <a:r>
              <a:rPr lang="en-US" sz="1600" dirty="0" smtClean="0">
                <a:solidFill>
                  <a:schemeClr val="tx1">
                    <a:lumMod val="50000"/>
                    <a:lumOff val="50000"/>
                  </a:schemeClr>
                </a:solidFill>
              </a:rPr>
              <a:t>Saturday, March 5</a:t>
            </a:r>
            <a:r>
              <a:rPr lang="en-US" sz="1600" baseline="30000" dirty="0" smtClean="0">
                <a:solidFill>
                  <a:schemeClr val="tx1">
                    <a:lumMod val="50000"/>
                    <a:lumOff val="50000"/>
                  </a:schemeClr>
                </a:solidFill>
              </a:rPr>
              <a:t>th</a:t>
            </a:r>
            <a:r>
              <a:rPr lang="en-US" sz="1600" dirty="0" smtClean="0">
                <a:solidFill>
                  <a:schemeClr val="tx1">
                    <a:lumMod val="50000"/>
                    <a:lumOff val="50000"/>
                  </a:schemeClr>
                </a:solidFill>
              </a:rPr>
              <a:t> </a:t>
            </a:r>
            <a:br>
              <a:rPr lang="en-US" sz="1600" dirty="0" smtClean="0">
                <a:solidFill>
                  <a:schemeClr val="tx1">
                    <a:lumMod val="50000"/>
                    <a:lumOff val="50000"/>
                  </a:schemeClr>
                </a:solidFill>
              </a:rPr>
            </a:br>
            <a:r>
              <a:rPr lang="en-US" sz="1600" dirty="0" smtClean="0">
                <a:solidFill>
                  <a:schemeClr val="tx1">
                    <a:lumMod val="50000"/>
                    <a:lumOff val="50000"/>
                  </a:schemeClr>
                </a:solidFill>
              </a:rPr>
              <a:t>Coastal First Nations Dance Festival </a:t>
            </a:r>
            <a:endParaRPr lang="en-US" dirty="0">
              <a:solidFill>
                <a:schemeClr val="tx1">
                  <a:lumMod val="50000"/>
                  <a:lumOff val="50000"/>
                </a:schemeClr>
              </a:solidFill>
            </a:endParaRPr>
          </a:p>
        </p:txBody>
      </p:sp>
      <p:sp>
        <p:nvSpPr>
          <p:cNvPr id="3" name="Subtitle 2"/>
          <p:cNvSpPr>
            <a:spLocks noGrp="1"/>
          </p:cNvSpPr>
          <p:nvPr>
            <p:ph type="subTitle" idx="1"/>
          </p:nvPr>
        </p:nvSpPr>
        <p:spPr/>
        <p:txBody>
          <a:bodyPr>
            <a:normAutofit/>
          </a:bodyPr>
          <a:lstStyle/>
          <a:p>
            <a:endParaRPr lang="en-US" dirty="0" smtClean="0"/>
          </a:p>
          <a:p>
            <a:r>
              <a:rPr lang="en-US" dirty="0" smtClean="0"/>
              <a:t>Avery Palmer </a:t>
            </a:r>
            <a:endParaRPr lang="en-US" dirty="0"/>
          </a:p>
        </p:txBody>
      </p:sp>
    </p:spTree>
    <p:extLst>
      <p:ext uri="{BB962C8B-B14F-4D97-AF65-F5344CB8AC3E}">
        <p14:creationId xmlns:p14="http://schemas.microsoft.com/office/powerpoint/2010/main" val="23798231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232"/>
            <a:ext cx="7620000" cy="1143000"/>
          </a:xfrm>
        </p:spPr>
        <p:txBody>
          <a:bodyPr/>
          <a:lstStyle/>
          <a:p>
            <a:r>
              <a:rPr lang="en-US" dirty="0" smtClean="0"/>
              <a:t>Talking Stick Festival</a:t>
            </a:r>
            <a:endParaRPr lang="en-US" dirty="0"/>
          </a:p>
        </p:txBody>
      </p:sp>
      <p:pic>
        <p:nvPicPr>
          <p:cNvPr id="4" name="Content Placeholder 3"/>
          <p:cNvPicPr>
            <a:picLocks noGrp="1" noChangeAspect="1"/>
          </p:cNvPicPr>
          <p:nvPr>
            <p:ph idx="1"/>
          </p:nvPr>
        </p:nvPicPr>
        <p:blipFill>
          <a:blip r:embed="rId2"/>
          <a:srcRect t="-25600" b="-25600"/>
          <a:stretch>
            <a:fillRect/>
          </a:stretch>
        </p:blipFill>
        <p:spPr>
          <a:xfrm>
            <a:off x="0" y="1875939"/>
            <a:ext cx="8281770" cy="5217515"/>
          </a:xfrm>
        </p:spPr>
      </p:pic>
      <p:sp>
        <p:nvSpPr>
          <p:cNvPr id="5" name="TextBox 4"/>
          <p:cNvSpPr txBox="1"/>
          <p:nvPr/>
        </p:nvSpPr>
        <p:spPr>
          <a:xfrm>
            <a:off x="0" y="1875939"/>
            <a:ext cx="8533105" cy="707886"/>
          </a:xfrm>
          <a:prstGeom prst="rect">
            <a:avLst/>
          </a:prstGeom>
          <a:noFill/>
        </p:spPr>
        <p:txBody>
          <a:bodyPr wrap="none" rtlCol="0">
            <a:spAutoFit/>
          </a:bodyPr>
          <a:lstStyle/>
          <a:p>
            <a:pPr marL="285750" indent="-285750">
              <a:buFont typeface="Arial"/>
              <a:buChar char="•"/>
            </a:pPr>
            <a:r>
              <a:rPr lang="en-US" sz="2000" dirty="0" smtClean="0">
                <a:latin typeface="Times New Roman"/>
                <a:cs typeface="Times New Roman"/>
              </a:rPr>
              <a:t>This year marks the 15</a:t>
            </a:r>
            <a:r>
              <a:rPr lang="en-US" sz="2000" baseline="30000" dirty="0" smtClean="0">
                <a:latin typeface="Times New Roman"/>
                <a:cs typeface="Times New Roman"/>
              </a:rPr>
              <a:t>th</a:t>
            </a:r>
            <a:r>
              <a:rPr lang="en-US" sz="2000" dirty="0" smtClean="0">
                <a:latin typeface="Times New Roman"/>
                <a:cs typeface="Times New Roman"/>
              </a:rPr>
              <a:t> anniversary of the Talking Stick Festival </a:t>
            </a:r>
          </a:p>
          <a:p>
            <a:pPr marL="285750" indent="-285750">
              <a:buFont typeface="Arial"/>
              <a:buChar char="•"/>
            </a:pPr>
            <a:r>
              <a:rPr lang="en-US" sz="2000" dirty="0" smtClean="0">
                <a:latin typeface="Times New Roman"/>
                <a:cs typeface="Times New Roman"/>
              </a:rPr>
              <a:t>This festival displays Indigenous performance and art from a variety of artists. </a:t>
            </a:r>
            <a:endParaRPr lang="en-US" sz="2000" dirty="0">
              <a:latin typeface="Times New Roman"/>
              <a:cs typeface="Times New Roman"/>
            </a:endParaRPr>
          </a:p>
        </p:txBody>
      </p:sp>
    </p:spTree>
    <p:extLst>
      <p:ext uri="{BB962C8B-B14F-4D97-AF65-F5344CB8AC3E}">
        <p14:creationId xmlns:p14="http://schemas.microsoft.com/office/powerpoint/2010/main" val="40586332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Git</a:t>
            </a:r>
            <a:r>
              <a:rPr lang="en-US" dirty="0" smtClean="0"/>
              <a:t> </a:t>
            </a:r>
            <a:r>
              <a:rPr lang="en-US" dirty="0" err="1" smtClean="0"/>
              <a:t>Hayetsk</a:t>
            </a:r>
            <a:endParaRPr lang="en-US" dirty="0"/>
          </a:p>
        </p:txBody>
      </p:sp>
      <p:sp>
        <p:nvSpPr>
          <p:cNvPr id="3" name="Content Placeholder 2"/>
          <p:cNvSpPr>
            <a:spLocks noGrp="1"/>
          </p:cNvSpPr>
          <p:nvPr>
            <p:ph idx="1"/>
          </p:nvPr>
        </p:nvSpPr>
        <p:spPr>
          <a:xfrm>
            <a:off x="326206" y="1600200"/>
            <a:ext cx="7620000" cy="2440284"/>
          </a:xfrm>
        </p:spPr>
        <p:txBody>
          <a:bodyPr/>
          <a:lstStyle/>
          <a:p>
            <a:pPr>
              <a:buClr>
                <a:schemeClr val="tx1"/>
              </a:buClr>
            </a:pPr>
            <a:r>
              <a:rPr lang="en-US" dirty="0" smtClean="0">
                <a:solidFill>
                  <a:srgbClr val="2F2B20"/>
                </a:solidFill>
                <a:latin typeface="Times New Roman"/>
                <a:cs typeface="Times New Roman"/>
              </a:rPr>
              <a:t>Mike and </a:t>
            </a:r>
            <a:r>
              <a:rPr lang="en-US" dirty="0" err="1" smtClean="0">
                <a:solidFill>
                  <a:srgbClr val="2F2B20"/>
                </a:solidFill>
                <a:latin typeface="Times New Roman"/>
                <a:cs typeface="Times New Roman"/>
              </a:rPr>
              <a:t>Miquel</a:t>
            </a:r>
            <a:r>
              <a:rPr lang="en-US" dirty="0" smtClean="0">
                <a:solidFill>
                  <a:srgbClr val="2F2B20"/>
                </a:solidFill>
                <a:latin typeface="Times New Roman"/>
                <a:cs typeface="Times New Roman"/>
              </a:rPr>
              <a:t> </a:t>
            </a:r>
            <a:r>
              <a:rPr lang="en-US" dirty="0" err="1" smtClean="0">
                <a:solidFill>
                  <a:srgbClr val="2F2B20"/>
                </a:solidFill>
                <a:latin typeface="Times New Roman"/>
                <a:cs typeface="Times New Roman"/>
              </a:rPr>
              <a:t>Dangeli</a:t>
            </a:r>
            <a:r>
              <a:rPr lang="en-US" dirty="0" smtClean="0">
                <a:solidFill>
                  <a:srgbClr val="2F2B20"/>
                </a:solidFill>
                <a:latin typeface="Times New Roman"/>
                <a:cs typeface="Times New Roman"/>
              </a:rPr>
              <a:t> co-lead this dance group comprised of Northern and Northwest coast nations of the </a:t>
            </a:r>
            <a:r>
              <a:rPr lang="en-US" dirty="0" err="1" smtClean="0">
                <a:solidFill>
                  <a:srgbClr val="2F2B20"/>
                </a:solidFill>
                <a:latin typeface="Times New Roman"/>
                <a:cs typeface="Times New Roman"/>
              </a:rPr>
              <a:t>Sm’algyax</a:t>
            </a:r>
            <a:r>
              <a:rPr lang="en-US" dirty="0" smtClean="0">
                <a:solidFill>
                  <a:srgbClr val="2F2B20"/>
                </a:solidFill>
                <a:latin typeface="Times New Roman"/>
                <a:cs typeface="Times New Roman"/>
              </a:rPr>
              <a:t> speaking people. </a:t>
            </a:r>
          </a:p>
          <a:p>
            <a:pPr>
              <a:buClr>
                <a:schemeClr val="tx1"/>
              </a:buClr>
            </a:pPr>
            <a:r>
              <a:rPr lang="en-US" dirty="0" smtClean="0">
                <a:solidFill>
                  <a:srgbClr val="2F2B20"/>
                </a:solidFill>
                <a:latin typeface="Times New Roman"/>
                <a:cs typeface="Times New Roman"/>
              </a:rPr>
              <a:t>The name of the group is in the </a:t>
            </a:r>
            <a:r>
              <a:rPr lang="en-US" dirty="0" err="1" smtClean="0">
                <a:solidFill>
                  <a:srgbClr val="2F2B20"/>
                </a:solidFill>
                <a:latin typeface="Times New Roman"/>
                <a:cs typeface="Times New Roman"/>
              </a:rPr>
              <a:t>Sm’algyax</a:t>
            </a:r>
            <a:r>
              <a:rPr lang="en-US" dirty="0" smtClean="0">
                <a:solidFill>
                  <a:srgbClr val="2F2B20"/>
                </a:solidFill>
                <a:latin typeface="Times New Roman"/>
                <a:cs typeface="Times New Roman"/>
              </a:rPr>
              <a:t> language and translates to the people of the copper shield</a:t>
            </a:r>
          </a:p>
        </p:txBody>
      </p:sp>
      <p:pic>
        <p:nvPicPr>
          <p:cNvPr id="4" name="Picture 3"/>
          <p:cNvPicPr>
            <a:picLocks noChangeAspect="1"/>
          </p:cNvPicPr>
          <p:nvPr/>
        </p:nvPicPr>
        <p:blipFill>
          <a:blip r:embed="rId2"/>
          <a:stretch>
            <a:fillRect/>
          </a:stretch>
        </p:blipFill>
        <p:spPr>
          <a:xfrm>
            <a:off x="3420206" y="3457512"/>
            <a:ext cx="4526000" cy="3002774"/>
          </a:xfrm>
          <a:prstGeom prst="rect">
            <a:avLst/>
          </a:prstGeom>
        </p:spPr>
      </p:pic>
      <p:sp>
        <p:nvSpPr>
          <p:cNvPr id="5" name="TextBox 4"/>
          <p:cNvSpPr txBox="1"/>
          <p:nvPr/>
        </p:nvSpPr>
        <p:spPr>
          <a:xfrm>
            <a:off x="457200" y="3483866"/>
            <a:ext cx="2756368" cy="2000548"/>
          </a:xfrm>
          <a:prstGeom prst="rect">
            <a:avLst/>
          </a:prstGeom>
          <a:noFill/>
        </p:spPr>
        <p:txBody>
          <a:bodyPr wrap="square" rtlCol="0">
            <a:spAutoFit/>
          </a:bodyPr>
          <a:lstStyle/>
          <a:p>
            <a:pPr marL="285750" indent="-285750">
              <a:buFont typeface="Arial"/>
              <a:buChar char="•"/>
            </a:pPr>
            <a:r>
              <a:rPr lang="en-US" sz="2200" dirty="0">
                <a:latin typeface="Times New Roman"/>
                <a:cs typeface="Times New Roman"/>
              </a:rPr>
              <a:t>Songs and dances are a mixture of contemporary and </a:t>
            </a:r>
            <a:r>
              <a:rPr lang="en-US" sz="2200" dirty="0" smtClean="0">
                <a:latin typeface="Times New Roman"/>
                <a:cs typeface="Times New Roman"/>
              </a:rPr>
              <a:t>ancient </a:t>
            </a:r>
            <a:endParaRPr lang="en-US" sz="2200" dirty="0">
              <a:latin typeface="Times New Roman"/>
              <a:cs typeface="Times New Roman"/>
            </a:endParaRPr>
          </a:p>
          <a:p>
            <a:pPr marL="114300"/>
            <a:endParaRPr lang="en-US" dirty="0"/>
          </a:p>
          <a:p>
            <a:pPr marL="285750" indent="-285750">
              <a:buFont typeface="Arial"/>
              <a:buChar char="•"/>
            </a:pPr>
            <a:endParaRPr lang="en-US" dirty="0"/>
          </a:p>
        </p:txBody>
      </p:sp>
    </p:spTree>
    <p:extLst>
      <p:ext uri="{BB962C8B-B14F-4D97-AF65-F5344CB8AC3E}">
        <p14:creationId xmlns:p14="http://schemas.microsoft.com/office/powerpoint/2010/main" val="40585416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Witnessing – </a:t>
            </a:r>
            <a:r>
              <a:rPr lang="en-US" dirty="0" err="1" smtClean="0"/>
              <a:t>Git</a:t>
            </a:r>
            <a:r>
              <a:rPr lang="en-US" dirty="0" smtClean="0"/>
              <a:t> </a:t>
            </a:r>
            <a:r>
              <a:rPr lang="en-US" dirty="0" err="1" smtClean="0"/>
              <a:t>Hayetsk</a:t>
            </a:r>
            <a:r>
              <a:rPr lang="en-US" dirty="0" smtClean="0"/>
              <a:t> </a:t>
            </a:r>
            <a:endParaRPr lang="en-US" dirty="0"/>
          </a:p>
        </p:txBody>
      </p:sp>
      <p:sp>
        <p:nvSpPr>
          <p:cNvPr id="3" name="Content Placeholder 2"/>
          <p:cNvSpPr>
            <a:spLocks noGrp="1"/>
          </p:cNvSpPr>
          <p:nvPr>
            <p:ph idx="1"/>
          </p:nvPr>
        </p:nvSpPr>
        <p:spPr/>
        <p:txBody>
          <a:bodyPr/>
          <a:lstStyle/>
          <a:p>
            <a:r>
              <a:rPr lang="en-US" dirty="0" smtClean="0">
                <a:latin typeface="Times New Roman"/>
                <a:cs typeface="Times New Roman"/>
              </a:rPr>
              <a:t>The space at the Roundhouse Community Center </a:t>
            </a:r>
          </a:p>
          <a:p>
            <a:r>
              <a:rPr lang="en-US" dirty="0" smtClean="0">
                <a:latin typeface="Times New Roman"/>
                <a:cs typeface="Times New Roman"/>
              </a:rPr>
              <a:t>Each </a:t>
            </a:r>
            <a:r>
              <a:rPr lang="en-US" dirty="0" smtClean="0">
                <a:latin typeface="Times New Roman"/>
                <a:cs typeface="Times New Roman"/>
              </a:rPr>
              <a:t>piece was introduced individually. The meaning of the piece, where it came from and other background information was provided prior to the performance. </a:t>
            </a:r>
          </a:p>
          <a:p>
            <a:r>
              <a:rPr lang="en-US" dirty="0" smtClean="0">
                <a:latin typeface="Times New Roman"/>
                <a:cs typeface="Times New Roman"/>
              </a:rPr>
              <a:t>The Photography </a:t>
            </a:r>
          </a:p>
          <a:p>
            <a:r>
              <a:rPr lang="en-US" dirty="0" smtClean="0">
                <a:latin typeface="Times New Roman"/>
                <a:cs typeface="Times New Roman"/>
              </a:rPr>
              <a:t>The Trickster</a:t>
            </a:r>
          </a:p>
          <a:p>
            <a:r>
              <a:rPr lang="en-US" dirty="0" smtClean="0">
                <a:latin typeface="Times New Roman"/>
                <a:cs typeface="Times New Roman"/>
              </a:rPr>
              <a:t>Victory </a:t>
            </a:r>
            <a:r>
              <a:rPr lang="en-US" dirty="0" smtClean="0">
                <a:latin typeface="Times New Roman"/>
                <a:cs typeface="Times New Roman"/>
              </a:rPr>
              <a:t>Song</a:t>
            </a:r>
          </a:p>
          <a:p>
            <a:endParaRPr lang="en-US" dirty="0">
              <a:latin typeface="Times New Roman"/>
              <a:cs typeface="Times New Roman"/>
            </a:endParaRPr>
          </a:p>
        </p:txBody>
      </p:sp>
    </p:spTree>
    <p:extLst>
      <p:ext uri="{BB962C8B-B14F-4D97-AF65-F5344CB8AC3E}">
        <p14:creationId xmlns:p14="http://schemas.microsoft.com/office/powerpoint/2010/main" val="25025263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Coastal First Nations Dance Festival </a:t>
            </a:r>
            <a:endParaRPr lang="en-US" sz="4000" dirty="0"/>
          </a:p>
        </p:txBody>
      </p:sp>
      <p:sp>
        <p:nvSpPr>
          <p:cNvPr id="3" name="Content Placeholder 2"/>
          <p:cNvSpPr>
            <a:spLocks noGrp="1"/>
          </p:cNvSpPr>
          <p:nvPr>
            <p:ph idx="1"/>
          </p:nvPr>
        </p:nvSpPr>
        <p:spPr>
          <a:xfrm>
            <a:off x="457200" y="1417638"/>
            <a:ext cx="7620000" cy="4800600"/>
          </a:xfrm>
        </p:spPr>
        <p:txBody>
          <a:bodyPr/>
          <a:lstStyle/>
          <a:p>
            <a:r>
              <a:rPr lang="en-US" dirty="0" smtClean="0">
                <a:latin typeface="Times New Roman"/>
                <a:cs typeface="Times New Roman"/>
              </a:rPr>
              <a:t>The Coastal First Nations Dance Festival is put on each year by the Dancers of </a:t>
            </a:r>
            <a:r>
              <a:rPr lang="en-US" dirty="0" err="1" smtClean="0">
                <a:latin typeface="Times New Roman"/>
                <a:cs typeface="Times New Roman"/>
              </a:rPr>
              <a:t>Damelahamid</a:t>
            </a:r>
            <a:r>
              <a:rPr lang="en-US" dirty="0" smtClean="0">
                <a:latin typeface="Times New Roman"/>
                <a:cs typeface="Times New Roman"/>
              </a:rPr>
              <a:t> in partnership with the UBC Museum of Anthropology in Vancouver</a:t>
            </a:r>
          </a:p>
          <a:p>
            <a:r>
              <a:rPr lang="en-US" dirty="0" smtClean="0">
                <a:latin typeface="Times New Roman"/>
                <a:cs typeface="Times New Roman"/>
              </a:rPr>
              <a:t>This festival celebrates the work of Indigenous peoples of the northwest coast of North America including British Columbia, the Yukon, Alaska and Washington State.</a:t>
            </a:r>
          </a:p>
          <a:p>
            <a:r>
              <a:rPr lang="en-US" dirty="0" smtClean="0">
                <a:latin typeface="Times New Roman"/>
                <a:cs typeface="Times New Roman"/>
              </a:rPr>
              <a:t>International groups have been invited from New Zealand and Australia </a:t>
            </a: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2604168" y="4465721"/>
            <a:ext cx="3454400" cy="2298700"/>
          </a:xfrm>
          <a:prstGeom prst="rect">
            <a:avLst/>
          </a:prstGeom>
        </p:spPr>
      </p:pic>
    </p:spTree>
    <p:extLst>
      <p:ext uri="{BB962C8B-B14F-4D97-AF65-F5344CB8AC3E}">
        <p14:creationId xmlns:p14="http://schemas.microsoft.com/office/powerpoint/2010/main" val="10184949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Git</a:t>
            </a:r>
            <a:r>
              <a:rPr lang="en-US" sz="4000" dirty="0" smtClean="0"/>
              <a:t> </a:t>
            </a:r>
            <a:r>
              <a:rPr lang="en-US" sz="4000" dirty="0" err="1" smtClean="0"/>
              <a:t>Hoan</a:t>
            </a:r>
            <a:endParaRPr lang="en-US" sz="4000" dirty="0"/>
          </a:p>
        </p:txBody>
      </p:sp>
      <p:sp>
        <p:nvSpPr>
          <p:cNvPr id="3" name="Content Placeholder 2"/>
          <p:cNvSpPr>
            <a:spLocks noGrp="1"/>
          </p:cNvSpPr>
          <p:nvPr>
            <p:ph idx="1"/>
          </p:nvPr>
        </p:nvSpPr>
        <p:spPr/>
        <p:txBody>
          <a:bodyPr/>
          <a:lstStyle/>
          <a:p>
            <a:r>
              <a:rPr lang="en-US" dirty="0" err="1" smtClean="0">
                <a:latin typeface="Times New Roman"/>
                <a:cs typeface="Times New Roman"/>
              </a:rPr>
              <a:t>Git</a:t>
            </a:r>
            <a:r>
              <a:rPr lang="en-US" dirty="0" smtClean="0">
                <a:latin typeface="Times New Roman"/>
                <a:cs typeface="Times New Roman"/>
              </a:rPr>
              <a:t> </a:t>
            </a:r>
            <a:r>
              <a:rPr lang="en-US" dirty="0" err="1" smtClean="0">
                <a:latin typeface="Times New Roman"/>
                <a:cs typeface="Times New Roman"/>
              </a:rPr>
              <a:t>Hoan</a:t>
            </a:r>
            <a:r>
              <a:rPr lang="en-US" dirty="0" smtClean="0">
                <a:latin typeface="Times New Roman"/>
                <a:cs typeface="Times New Roman"/>
              </a:rPr>
              <a:t> means people of the Salmon. This group was re-formed in 2002 after originally forming in 1996 and is based out of Washington State. </a:t>
            </a:r>
            <a:endParaRPr lang="en-US" dirty="0">
              <a:latin typeface="Times New Roman"/>
              <a:cs typeface="Times New Roman"/>
            </a:endParaRPr>
          </a:p>
          <a:p>
            <a:r>
              <a:rPr lang="en-US" dirty="0" smtClean="0">
                <a:latin typeface="Times New Roman"/>
                <a:cs typeface="Times New Roman"/>
              </a:rPr>
              <a:t>The members of </a:t>
            </a:r>
            <a:r>
              <a:rPr lang="en-US" dirty="0" err="1" smtClean="0">
                <a:latin typeface="Times New Roman"/>
                <a:cs typeface="Times New Roman"/>
              </a:rPr>
              <a:t>Git</a:t>
            </a:r>
            <a:r>
              <a:rPr lang="en-US" dirty="0" smtClean="0">
                <a:latin typeface="Times New Roman"/>
                <a:cs typeface="Times New Roman"/>
              </a:rPr>
              <a:t> </a:t>
            </a:r>
            <a:r>
              <a:rPr lang="en-US" dirty="0" err="1" smtClean="0">
                <a:latin typeface="Times New Roman"/>
                <a:cs typeface="Times New Roman"/>
              </a:rPr>
              <a:t>Hoan</a:t>
            </a:r>
            <a:r>
              <a:rPr lang="en-US" dirty="0" smtClean="0">
                <a:latin typeface="Times New Roman"/>
                <a:cs typeface="Times New Roman"/>
              </a:rPr>
              <a:t> are from three main tribes in Southeast Alaska, the </a:t>
            </a:r>
            <a:r>
              <a:rPr lang="en-US" dirty="0" err="1" smtClean="0">
                <a:latin typeface="Times New Roman"/>
                <a:cs typeface="Times New Roman"/>
              </a:rPr>
              <a:t>Tsimshian</a:t>
            </a:r>
            <a:r>
              <a:rPr lang="en-US" dirty="0" smtClean="0">
                <a:latin typeface="Times New Roman"/>
                <a:cs typeface="Times New Roman"/>
              </a:rPr>
              <a:t>, </a:t>
            </a:r>
            <a:r>
              <a:rPr lang="en-US" dirty="0" err="1" smtClean="0">
                <a:latin typeface="Times New Roman"/>
                <a:cs typeface="Times New Roman"/>
              </a:rPr>
              <a:t>Haida</a:t>
            </a:r>
            <a:r>
              <a:rPr lang="en-US" dirty="0" smtClean="0">
                <a:latin typeface="Times New Roman"/>
                <a:cs typeface="Times New Roman"/>
              </a:rPr>
              <a:t> and Tlingit. </a:t>
            </a:r>
          </a:p>
          <a:p>
            <a:r>
              <a:rPr lang="en-US" dirty="0" smtClean="0">
                <a:latin typeface="Times New Roman"/>
                <a:cs typeface="Times New Roman"/>
              </a:rPr>
              <a:t>The group is lead by David </a:t>
            </a:r>
            <a:r>
              <a:rPr lang="en-US" dirty="0" err="1" smtClean="0">
                <a:latin typeface="Times New Roman"/>
                <a:cs typeface="Times New Roman"/>
              </a:rPr>
              <a:t>Boxley</a:t>
            </a:r>
            <a:r>
              <a:rPr lang="en-US" dirty="0" smtClean="0">
                <a:latin typeface="Times New Roman"/>
                <a:cs typeface="Times New Roman"/>
              </a:rPr>
              <a:t> who is a carver and culture bearer. </a:t>
            </a:r>
            <a:endParaRPr lang="en-US" dirty="0">
              <a:latin typeface="Times New Roman"/>
              <a:cs typeface="Times New Roman"/>
            </a:endParaRPr>
          </a:p>
        </p:txBody>
      </p:sp>
    </p:spTree>
    <p:extLst>
      <p:ext uri="{BB962C8B-B14F-4D97-AF65-F5344CB8AC3E}">
        <p14:creationId xmlns:p14="http://schemas.microsoft.com/office/powerpoint/2010/main" val="32188452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Witnessing - </a:t>
            </a:r>
            <a:r>
              <a:rPr lang="en-US" dirty="0" err="1" smtClean="0"/>
              <a:t>Git</a:t>
            </a:r>
            <a:r>
              <a:rPr lang="en-US" dirty="0" smtClean="0"/>
              <a:t> </a:t>
            </a:r>
            <a:r>
              <a:rPr lang="en-US" dirty="0" err="1" smtClean="0"/>
              <a:t>Hoan</a:t>
            </a:r>
            <a:endParaRPr lang="en-US" dirty="0"/>
          </a:p>
        </p:txBody>
      </p:sp>
      <p:pic>
        <p:nvPicPr>
          <p:cNvPr id="4" name="Content Placeholder 3"/>
          <p:cNvPicPr>
            <a:picLocks noGrp="1" noChangeAspect="1"/>
          </p:cNvPicPr>
          <p:nvPr>
            <p:ph idx="1"/>
          </p:nvPr>
        </p:nvPicPr>
        <p:blipFill>
          <a:blip r:embed="rId2"/>
          <a:srcRect l="4696" r="4696"/>
          <a:stretch>
            <a:fillRect/>
          </a:stretch>
        </p:blipFill>
        <p:spPr>
          <a:xfrm>
            <a:off x="2946272" y="3168316"/>
            <a:ext cx="5130927" cy="3232484"/>
          </a:xfrm>
        </p:spPr>
      </p:pic>
      <p:sp>
        <p:nvSpPr>
          <p:cNvPr id="5" name="TextBox 4"/>
          <p:cNvSpPr txBox="1"/>
          <p:nvPr/>
        </p:nvSpPr>
        <p:spPr>
          <a:xfrm>
            <a:off x="681789" y="1724526"/>
            <a:ext cx="7395410" cy="2400657"/>
          </a:xfrm>
          <a:prstGeom prst="rect">
            <a:avLst/>
          </a:prstGeom>
          <a:noFill/>
        </p:spPr>
        <p:txBody>
          <a:bodyPr wrap="square" rtlCol="0">
            <a:spAutoFit/>
          </a:bodyPr>
          <a:lstStyle/>
          <a:p>
            <a:pPr marL="285750" indent="-285750">
              <a:buFont typeface="Arial"/>
              <a:buChar char="•"/>
            </a:pPr>
            <a:r>
              <a:rPr lang="en-US" sz="2200" dirty="0" smtClean="0">
                <a:latin typeface="Times New Roman"/>
                <a:cs typeface="Times New Roman"/>
              </a:rPr>
              <a:t>Photo is of the </a:t>
            </a:r>
            <a:r>
              <a:rPr lang="en-US" sz="2200" dirty="0" err="1" smtClean="0">
                <a:latin typeface="Times New Roman"/>
                <a:cs typeface="Times New Roman"/>
              </a:rPr>
              <a:t>Git</a:t>
            </a:r>
            <a:r>
              <a:rPr lang="en-US" sz="2200" dirty="0" smtClean="0">
                <a:latin typeface="Times New Roman"/>
                <a:cs typeface="Times New Roman"/>
              </a:rPr>
              <a:t> </a:t>
            </a:r>
            <a:r>
              <a:rPr lang="en-US" sz="2200" dirty="0" err="1" smtClean="0">
                <a:latin typeface="Times New Roman"/>
                <a:cs typeface="Times New Roman"/>
              </a:rPr>
              <a:t>Hoan</a:t>
            </a:r>
            <a:r>
              <a:rPr lang="en-US" sz="2200" dirty="0" smtClean="0">
                <a:latin typeface="Times New Roman"/>
                <a:cs typeface="Times New Roman"/>
              </a:rPr>
              <a:t> finale at the Coastal First Nations Dance Festival at the Museum of Anthropology at UBC Vancouver 2016.</a:t>
            </a:r>
          </a:p>
          <a:p>
            <a:pPr marL="285750" indent="-285750">
              <a:buFont typeface="Arial"/>
              <a:buChar char="•"/>
            </a:pPr>
            <a:r>
              <a:rPr lang="en-US" sz="2200" dirty="0" err="1" smtClean="0">
                <a:latin typeface="Times New Roman"/>
                <a:cs typeface="Times New Roman"/>
              </a:rPr>
              <a:t>Honour</a:t>
            </a:r>
            <a:r>
              <a:rPr lang="en-US" sz="2200" dirty="0" smtClean="0">
                <a:latin typeface="Times New Roman"/>
                <a:cs typeface="Times New Roman"/>
              </a:rPr>
              <a:t> Song</a:t>
            </a:r>
          </a:p>
          <a:p>
            <a:pPr marL="285750" indent="-285750">
              <a:buFont typeface="Arial"/>
              <a:buChar char="•"/>
            </a:pPr>
            <a:r>
              <a:rPr lang="en-US" sz="2200" dirty="0" smtClean="0">
                <a:latin typeface="Times New Roman"/>
                <a:cs typeface="Times New Roman"/>
              </a:rPr>
              <a:t>Beaver song</a:t>
            </a:r>
          </a:p>
          <a:p>
            <a:pPr marL="285750" indent="-285750">
              <a:buFont typeface="Arial"/>
              <a:buChar char="•"/>
            </a:pPr>
            <a:r>
              <a:rPr lang="en-US" sz="2200" dirty="0" smtClean="0">
                <a:latin typeface="Times New Roman"/>
                <a:cs typeface="Times New Roman"/>
              </a:rPr>
              <a:t>For Ravens </a:t>
            </a:r>
          </a:p>
          <a:p>
            <a:pPr marL="285750" indent="-285750">
              <a:buFont typeface="Arial"/>
              <a:buChar char="•"/>
            </a:pPr>
            <a:endParaRPr lang="en-US" dirty="0"/>
          </a:p>
        </p:txBody>
      </p:sp>
    </p:spTree>
    <p:extLst>
      <p:ext uri="{BB962C8B-B14F-4D97-AF65-F5344CB8AC3E}">
        <p14:creationId xmlns:p14="http://schemas.microsoft.com/office/powerpoint/2010/main" val="40865212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Stereotyping and Protocol</a:t>
            </a:r>
            <a:endParaRPr lang="en-US" dirty="0"/>
          </a:p>
        </p:txBody>
      </p:sp>
      <p:sp>
        <p:nvSpPr>
          <p:cNvPr id="3" name="Content Placeholder 2"/>
          <p:cNvSpPr>
            <a:spLocks noGrp="1"/>
          </p:cNvSpPr>
          <p:nvPr>
            <p:ph idx="1"/>
          </p:nvPr>
        </p:nvSpPr>
        <p:spPr/>
        <p:txBody>
          <a:bodyPr/>
          <a:lstStyle/>
          <a:p>
            <a:r>
              <a:rPr lang="en-US" sz="1800" dirty="0" smtClean="0">
                <a:latin typeface="Times New Roman"/>
                <a:cs typeface="Times New Roman"/>
              </a:rPr>
              <a:t>“In </a:t>
            </a:r>
            <a:r>
              <a:rPr lang="en-US" sz="1800" dirty="0">
                <a:latin typeface="Times New Roman"/>
                <a:cs typeface="Times New Roman"/>
              </a:rPr>
              <a:t>the experiences shared with me by other dancers, as well as those that I have faced in my own practice, it is strikingly common to be confronted by preconceived notions suggesting that our style of dance is a “tradition” in the most over-simplified sense of the term. In other words, all the songs and dances are thought to be old, unchanged, and unconsciously performed in set routines without relevance to the present. These stereotypes discredit the work of Northwest Coast First Nations dance artists—dance group leaders, composers, and choreographers—who are actively producing dance group performances that critically engage with pressing political issues within their communities both nationally and globally</a:t>
            </a:r>
            <a:r>
              <a:rPr lang="en-US" sz="1800" dirty="0" smtClean="0">
                <a:latin typeface="Times New Roman"/>
                <a:cs typeface="Times New Roman"/>
              </a:rPr>
              <a:t>.” – Dr. </a:t>
            </a:r>
            <a:r>
              <a:rPr lang="en-US" sz="1800" dirty="0" err="1" smtClean="0">
                <a:latin typeface="Times New Roman"/>
                <a:cs typeface="Times New Roman"/>
              </a:rPr>
              <a:t>Mique’l</a:t>
            </a:r>
            <a:r>
              <a:rPr lang="en-US" sz="1800" dirty="0" smtClean="0">
                <a:latin typeface="Times New Roman"/>
                <a:cs typeface="Times New Roman"/>
              </a:rPr>
              <a:t> </a:t>
            </a:r>
            <a:r>
              <a:rPr lang="en-US" sz="1800" dirty="0" err="1" smtClean="0">
                <a:latin typeface="Times New Roman"/>
                <a:cs typeface="Times New Roman"/>
              </a:rPr>
              <a:t>Dangeli</a:t>
            </a:r>
            <a:endParaRPr lang="en-US" sz="1800" dirty="0" smtClean="0">
              <a:latin typeface="Times New Roman"/>
              <a:cs typeface="Times New Roman"/>
            </a:endParaRPr>
          </a:p>
          <a:p>
            <a:r>
              <a:rPr lang="en-US" sz="1800" dirty="0" smtClean="0"/>
              <a:t>“Protocol </a:t>
            </a:r>
            <a:r>
              <a:rPr lang="en-US" sz="1800" dirty="0"/>
              <a:t>governing rights to songs and dances is entrenched in local politics—family, clan, community, and Nation—and informs how their performance engages with wider provincial, national, and international politics</a:t>
            </a:r>
            <a:r>
              <a:rPr lang="en-US" sz="1800" dirty="0" smtClean="0"/>
              <a:t>.”  - Dr. </a:t>
            </a:r>
            <a:r>
              <a:rPr lang="en-US" sz="1800" dirty="0" err="1" smtClean="0"/>
              <a:t>Mique’l</a:t>
            </a:r>
            <a:r>
              <a:rPr lang="en-US" sz="1800" dirty="0" smtClean="0"/>
              <a:t> </a:t>
            </a:r>
            <a:r>
              <a:rPr lang="en-US" sz="1800" dirty="0" err="1" smtClean="0"/>
              <a:t>Dangeli</a:t>
            </a:r>
            <a:r>
              <a:rPr lang="en-US" sz="1800" dirty="0" smtClean="0"/>
              <a:t> </a:t>
            </a:r>
            <a:endParaRPr lang="en-US" sz="1800" dirty="0"/>
          </a:p>
          <a:p>
            <a:endParaRPr lang="en-US" sz="1800" dirty="0"/>
          </a:p>
          <a:p>
            <a:endParaRPr lang="en-US" sz="1800" dirty="0" smtClean="0">
              <a:latin typeface="Times New Roman"/>
              <a:cs typeface="Times New Roman"/>
            </a:endParaRPr>
          </a:p>
          <a:p>
            <a:pPr marL="2103120" lvl="8" indent="0">
              <a:buNone/>
            </a:pPr>
            <a:endParaRPr lang="en-US" sz="1000" dirty="0">
              <a:latin typeface="Times New Roman"/>
              <a:cs typeface="Times New Roman"/>
            </a:endParaRPr>
          </a:p>
          <a:p>
            <a:endParaRPr lang="en-US" dirty="0"/>
          </a:p>
          <a:p>
            <a:endParaRPr lang="en-US" dirty="0"/>
          </a:p>
        </p:txBody>
      </p:sp>
    </p:spTree>
    <p:extLst>
      <p:ext uri="{BB962C8B-B14F-4D97-AF65-F5344CB8AC3E}">
        <p14:creationId xmlns:p14="http://schemas.microsoft.com/office/powerpoint/2010/main" val="12366689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Reviews </a:t>
            </a:r>
            <a:endParaRPr lang="en-US" dirty="0"/>
          </a:p>
        </p:txBody>
      </p:sp>
      <p:sp>
        <p:nvSpPr>
          <p:cNvPr id="3" name="Content Placeholder 2"/>
          <p:cNvSpPr>
            <a:spLocks noGrp="1"/>
          </p:cNvSpPr>
          <p:nvPr>
            <p:ph idx="1"/>
          </p:nvPr>
        </p:nvSpPr>
        <p:spPr/>
        <p:txBody>
          <a:bodyPr/>
          <a:lstStyle/>
          <a:p>
            <a:r>
              <a:rPr lang="en-CA" dirty="0" smtClean="0">
                <a:latin typeface="Times New Roman"/>
                <a:cs typeface="Times New Roman"/>
              </a:rPr>
              <a:t>“Other </a:t>
            </a:r>
            <a:r>
              <a:rPr lang="en-CA" dirty="0">
                <a:latin typeface="Times New Roman"/>
                <a:cs typeface="Times New Roman"/>
              </a:rPr>
              <a:t>performances involved masks that opened their eyes to symbolize ancestral spirits and animal masks that could clap their beaks together to make sounds and stick out their tongues. Such innovative masks indicate how cultural heritage of the Indigenous are not being merely passed on to younger generations, but how they are being actively transformed and integrated into their new perspectives on their cultural traditions</a:t>
            </a:r>
            <a:r>
              <a:rPr lang="en-CA" dirty="0" smtClean="0">
                <a:latin typeface="Times New Roman"/>
                <a:cs typeface="Times New Roman"/>
              </a:rPr>
              <a:t>.” - </a:t>
            </a:r>
            <a:r>
              <a:rPr lang="en-CA" dirty="0" err="1" smtClean="0">
                <a:latin typeface="Times New Roman"/>
                <a:cs typeface="Times New Roman"/>
              </a:rPr>
              <a:t>Ubyssey</a:t>
            </a:r>
            <a:r>
              <a:rPr lang="en-CA" dirty="0" smtClean="0">
                <a:latin typeface="Times New Roman"/>
                <a:cs typeface="Times New Roman"/>
              </a:rPr>
              <a:t> </a:t>
            </a:r>
            <a:endParaRPr lang="en-CA" dirty="0">
              <a:latin typeface="Times New Roman"/>
              <a:cs typeface="Times New Roman"/>
            </a:endParaRPr>
          </a:p>
          <a:p>
            <a:endParaRPr lang="en-US" dirty="0"/>
          </a:p>
        </p:txBody>
      </p:sp>
    </p:spTree>
    <p:extLst>
      <p:ext uri="{BB962C8B-B14F-4D97-AF65-F5344CB8AC3E}">
        <p14:creationId xmlns:p14="http://schemas.microsoft.com/office/powerpoint/2010/main" val="2728585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6488</TotalTime>
  <Words>894</Words>
  <Application>Microsoft Macintosh PowerPoint</Application>
  <PresentationFormat>On-screen Show (4:3)</PresentationFormat>
  <Paragraphs>54</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Adjacency</vt:lpstr>
      <vt:lpstr>Git Hayetsk  Wednesday, February 24th  Talking Stick Festival   Git Hoan Saturday, March 5th  Coastal First Nations Dance Festival </vt:lpstr>
      <vt:lpstr>Talking Stick Festival</vt:lpstr>
      <vt:lpstr>Git Hayetsk</vt:lpstr>
      <vt:lpstr>Witnessing – Git Hayetsk </vt:lpstr>
      <vt:lpstr>Coastal First Nations Dance Festival </vt:lpstr>
      <vt:lpstr>Git Hoan</vt:lpstr>
      <vt:lpstr>Witnessing - Git Hoan</vt:lpstr>
      <vt:lpstr>Stereotyping and Protocol</vt:lpstr>
      <vt:lpstr>Reviews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Git Hayetsk</dc:title>
  <dc:creator>Avery Palmer</dc:creator>
  <cp:lastModifiedBy>Avery Palmer</cp:lastModifiedBy>
  <cp:revision>26</cp:revision>
  <dcterms:created xsi:type="dcterms:W3CDTF">2016-03-03T20:15:18Z</dcterms:created>
  <dcterms:modified xsi:type="dcterms:W3CDTF">2016-03-17T20:01:53Z</dcterms:modified>
</cp:coreProperties>
</file>