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 id="2147483654" r:id="rId2"/>
    <p:sldMasterId id="2147483655" r:id="rId3"/>
  </p:sldMasterIdLst>
  <p:notesMasterIdLst>
    <p:notesMasterId r:id="rId4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Lst>
  <p:sldSz cx="9144000" cy="6858000" type="screen4x3"/>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9"/>
  </p:normalViewPr>
  <p:slideViewPr>
    <p:cSldViewPr snapToGrid="0" snapToObjects="1">
      <p:cViewPr varScale="1">
        <p:scale>
          <a:sx n="106" d="100"/>
          <a:sy n="106" d="100"/>
        </p:scale>
        <p:origin x="180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43343" cy="465454"/>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3978132" y="0"/>
            <a:ext cx="3043343" cy="465454"/>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84275" y="698500"/>
            <a:ext cx="4654549" cy="34909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2310" y="4421823"/>
            <a:ext cx="5618480" cy="418909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842029"/>
            <a:ext cx="3043343" cy="465454"/>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978132" y="8842029"/>
            <a:ext cx="3043343" cy="465454"/>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about.amara.org/2013/02/05/announcing-crowdsourced-subtitles-for-your-youtube-channe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687043" y="4349333"/>
            <a:ext cx="5496338" cy="4120420"/>
          </a:xfrm>
          <a:prstGeom prst="rect">
            <a:avLst/>
          </a:prstGeom>
          <a:noFill/>
          <a:ln>
            <a:noFill/>
          </a:ln>
        </p:spPr>
        <p:txBody>
          <a:bodyPr spcFirstLastPara="1" wrap="square" lIns="91550" tIns="91550" rIns="91550" bIns="91550" anchor="ctr" anchorCtr="0">
            <a:noAutofit/>
          </a:bodyPr>
          <a:lstStyle/>
          <a:p>
            <a:pPr marL="0" marR="0" lvl="0" indent="0" algn="l" rtl="0">
              <a:spcBef>
                <a:spcPts val="0"/>
              </a:spcBef>
              <a:spcAft>
                <a:spcPts val="0"/>
              </a:spcAft>
              <a:buClr>
                <a:schemeClr val="dk1"/>
              </a:buClr>
              <a:buFont typeface="Arial"/>
              <a:buNone/>
            </a:pPr>
            <a:r>
              <a:rPr lang="en-GB">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sp>
        <p:nvSpPr>
          <p:cNvPr id="40" name="Shape 40"/>
          <p:cNvSpPr>
            <a:spLocks noGrp="1" noRot="1" noChangeAspect="1"/>
          </p:cNvSpPr>
          <p:nvPr>
            <p:ph type="sldImg" idx="2"/>
          </p:nvPr>
        </p:nvSpPr>
        <p:spPr>
          <a:xfrm>
            <a:off x="1146175" y="687388"/>
            <a:ext cx="4578350" cy="34337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Clr>
                <a:schemeClr val="dk1"/>
              </a:buClr>
              <a:buSzPts val="1100"/>
              <a:buFont typeface="Arial"/>
              <a:buNone/>
            </a:pPr>
            <a:r>
              <a:rPr lang="en-GB" sz="1050">
                <a:solidFill>
                  <a:srgbClr val="555555"/>
                </a:solidFill>
                <a:highlight>
                  <a:srgbClr val="FFFFFF"/>
                </a:highlight>
              </a:rPr>
              <a:t>With the help of other academics and data specialists, Moretti has developed a system of using computers to analyze novels as raw data. While computers can't 'read' and understand a novel in the way people can, they are very good at searching for specific information you give them and finding patterns. They can measure sentence length, structure, and lexicon, and they can give a scholar patterns of data to analyze. In this way, distant reading is more of a practice than a literary theory.</a:t>
            </a:r>
            <a:endParaRPr sz="1050">
              <a:solidFill>
                <a:srgbClr val="555555"/>
              </a:solidFill>
              <a:highlight>
                <a:srgbClr val="FFFFFF"/>
              </a:highlight>
            </a:endParaRPr>
          </a:p>
          <a:p>
            <a:pPr marL="0" lvl="0" indent="0" rtl="0">
              <a:lnSpc>
                <a:spcPct val="150000"/>
              </a:lnSpc>
              <a:spcBef>
                <a:spcPts val="800"/>
              </a:spcBef>
              <a:spcAft>
                <a:spcPts val="0"/>
              </a:spcAft>
              <a:buClr>
                <a:schemeClr val="dk1"/>
              </a:buClr>
              <a:buSzPts val="1100"/>
              <a:buFont typeface="Arial"/>
              <a:buNone/>
            </a:pPr>
            <a:r>
              <a:rPr lang="en-GB" sz="1050">
                <a:solidFill>
                  <a:srgbClr val="555555"/>
                </a:solidFill>
                <a:highlight>
                  <a:srgbClr val="FFFFFF"/>
                </a:highlight>
              </a:rPr>
              <a:t>For example, Moretti put the titles of 7,000 British novels published between 1740 and 1850 into his computer. He then had the computer count the words of each title, and compare the averages. The computer found that as time went on, the titles grew shorter. In 1740, the average novel had a title of twenty-five words. By 1850, that had shrunk to a much more manageable eight words.</a:t>
            </a:r>
            <a:endParaRPr sz="1050">
              <a:solidFill>
                <a:srgbClr val="555555"/>
              </a:solidFill>
              <a:highlight>
                <a:srgbClr val="FFFFFF"/>
              </a:highlight>
            </a:endParaRPr>
          </a:p>
          <a:p>
            <a:pPr marL="0" lvl="0" indent="0" rtl="0">
              <a:lnSpc>
                <a:spcPct val="150000"/>
              </a:lnSpc>
              <a:spcBef>
                <a:spcPts val="800"/>
              </a:spcBef>
              <a:spcAft>
                <a:spcPts val="0"/>
              </a:spcAft>
              <a:buClr>
                <a:schemeClr val="dk1"/>
              </a:buClr>
              <a:buSzPts val="1100"/>
              <a:buFont typeface="Arial"/>
              <a:buNone/>
            </a:pPr>
            <a:r>
              <a:rPr lang="en-GB" sz="1050">
                <a:solidFill>
                  <a:srgbClr val="555555"/>
                </a:solidFill>
                <a:highlight>
                  <a:srgbClr val="FFFFFF"/>
                </a:highlight>
              </a:rPr>
              <a:t>It's natural to wonder 'so what?' when you hear that. On its own, that information is little more than a piece of trivia. However, Moretti took this information and looked into what else changed at the same rate as titles, and he found an answer: the market for books.</a:t>
            </a:r>
            <a:endParaRPr sz="1050">
              <a:solidFill>
                <a:srgbClr val="555555"/>
              </a:solidFill>
              <a:highlight>
                <a:srgbClr val="FFFFFF"/>
              </a:highlight>
            </a:endParaRPr>
          </a:p>
          <a:p>
            <a:pPr marL="0" lvl="0" indent="0" rtl="0">
              <a:spcBef>
                <a:spcPts val="800"/>
              </a:spcBef>
              <a:spcAft>
                <a:spcPts val="0"/>
              </a:spcAft>
              <a:buNone/>
            </a:pPr>
            <a:endParaRPr/>
          </a:p>
        </p:txBody>
      </p:sp>
      <p:sp>
        <p:nvSpPr>
          <p:cNvPr id="109" name="Shape 109"/>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rtl="0">
              <a:spcBef>
                <a:spcPts val="0"/>
              </a:spcBef>
              <a:spcAft>
                <a:spcPts val="0"/>
              </a:spcAft>
              <a:buClr>
                <a:schemeClr val="dk1"/>
              </a:buClr>
              <a:buFont typeface="Calibri"/>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Clr>
                <a:schemeClr val="dk1"/>
              </a:buClr>
              <a:buSzPts val="1100"/>
              <a:buFont typeface="Arial"/>
              <a:buNone/>
            </a:pPr>
            <a:r>
              <a:rPr lang="en-GB" sz="1050">
                <a:solidFill>
                  <a:srgbClr val="555555"/>
                </a:solidFill>
                <a:highlight>
                  <a:srgbClr val="FFFFFF"/>
                </a:highlight>
              </a:rPr>
              <a:t>With the help of other academics and data specialists, Moretti has developed a system of using computers to analyze novels as raw data. While computers can't 'read' and understand a novel in the way people can, they are very good at searching for specific information you give them and finding patterns. They can measure sentence length, structure, and lexicon, and they can give a scholar patterns of data to analyze. In this way, distant reading is more of a practice than a literary theory.</a:t>
            </a:r>
            <a:endParaRPr sz="1050">
              <a:solidFill>
                <a:srgbClr val="555555"/>
              </a:solidFill>
              <a:highlight>
                <a:srgbClr val="FFFFFF"/>
              </a:highlight>
            </a:endParaRPr>
          </a:p>
          <a:p>
            <a:pPr marL="0" lvl="0" indent="0" rtl="0">
              <a:lnSpc>
                <a:spcPct val="150000"/>
              </a:lnSpc>
              <a:spcBef>
                <a:spcPts val="800"/>
              </a:spcBef>
              <a:spcAft>
                <a:spcPts val="0"/>
              </a:spcAft>
              <a:buClr>
                <a:schemeClr val="dk1"/>
              </a:buClr>
              <a:buSzPts val="1100"/>
              <a:buFont typeface="Arial"/>
              <a:buNone/>
            </a:pPr>
            <a:r>
              <a:rPr lang="en-GB" sz="1050">
                <a:solidFill>
                  <a:srgbClr val="555555"/>
                </a:solidFill>
                <a:highlight>
                  <a:srgbClr val="FFFFFF"/>
                </a:highlight>
              </a:rPr>
              <a:t>For example, Moretti put the titles of 7,000 British novels published between 1740 and 1850 into his computer. He then had the computer count the words of each title, and compare the averages. The computer found that as time went on, the titles grew shorter. In 1740, the average novel had a title of twenty-five words. By 1850, that had shrunk to a much more manageable eight words.</a:t>
            </a:r>
            <a:endParaRPr sz="1050">
              <a:solidFill>
                <a:srgbClr val="555555"/>
              </a:solidFill>
              <a:highlight>
                <a:srgbClr val="FFFFFF"/>
              </a:highlight>
            </a:endParaRPr>
          </a:p>
          <a:p>
            <a:pPr marL="0" lvl="0" indent="0" rtl="0">
              <a:lnSpc>
                <a:spcPct val="150000"/>
              </a:lnSpc>
              <a:spcBef>
                <a:spcPts val="800"/>
              </a:spcBef>
              <a:spcAft>
                <a:spcPts val="0"/>
              </a:spcAft>
              <a:buClr>
                <a:schemeClr val="dk1"/>
              </a:buClr>
              <a:buSzPts val="1100"/>
              <a:buFont typeface="Arial"/>
              <a:buNone/>
            </a:pPr>
            <a:r>
              <a:rPr lang="en-GB" sz="1050">
                <a:solidFill>
                  <a:srgbClr val="555555"/>
                </a:solidFill>
                <a:highlight>
                  <a:srgbClr val="FFFFFF"/>
                </a:highlight>
              </a:rPr>
              <a:t>It's natural to wonder 'so what?' when you hear that. On its own, that information is little more than a piece of trivia. However, Moretti took this information and looked into what else changed at the same rate as titles, and he found an answer: the market for books.</a:t>
            </a:r>
            <a:endParaRPr sz="1050">
              <a:solidFill>
                <a:srgbClr val="555555"/>
              </a:solidFill>
              <a:highlight>
                <a:srgbClr val="FFFFFF"/>
              </a:highlight>
            </a:endParaRPr>
          </a:p>
          <a:p>
            <a:pPr marL="0" lvl="0" indent="0" rtl="0">
              <a:spcBef>
                <a:spcPts val="800"/>
              </a:spcBef>
              <a:spcAft>
                <a:spcPts val="0"/>
              </a:spcAft>
              <a:buNone/>
            </a:pPr>
            <a:endParaRPr/>
          </a:p>
        </p:txBody>
      </p:sp>
      <p:sp>
        <p:nvSpPr>
          <p:cNvPr id="117" name="Shape 117"/>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rtl="0">
              <a:spcBef>
                <a:spcPts val="0"/>
              </a:spcBef>
              <a:spcAft>
                <a:spcPts val="0"/>
              </a:spcAft>
              <a:buClr>
                <a:schemeClr val="dk1"/>
              </a:buClr>
              <a:buFont typeface="Calibri"/>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24" name="Shape 124"/>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0" marR="0" lvl="0" indent="0" algn="l" rtl="0">
              <a:spcBef>
                <a:spcPts val="0"/>
              </a:spcBef>
              <a:spcAft>
                <a:spcPts val="0"/>
              </a:spcAft>
              <a:buClr>
                <a:schemeClr val="dk1"/>
              </a:buClr>
              <a:buFont typeface="Arial"/>
              <a:buNone/>
            </a:pPr>
            <a:r>
              <a:rPr lang="en-GB"/>
              <a:t> </a:t>
            </a:r>
            <a:endParaRPr sz="1200" b="0" i="0" u="none" strike="noStrike" cap="none">
              <a:solidFill>
                <a:schemeClr val="dk1"/>
              </a:solidFill>
              <a:latin typeface="Arial"/>
              <a:ea typeface="Arial"/>
              <a:cs typeface="Arial"/>
              <a:sym typeface="Arial"/>
            </a:endParaRPr>
          </a:p>
        </p:txBody>
      </p:sp>
      <p:sp>
        <p:nvSpPr>
          <p:cNvPr id="125" name="Shape 125"/>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12</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31" name="Shape 131"/>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rtl="0">
              <a:spcBef>
                <a:spcPts val="0"/>
              </a:spcBef>
              <a:spcAft>
                <a:spcPts val="0"/>
              </a:spcAft>
              <a:buClr>
                <a:schemeClr val="dk1"/>
              </a:buClr>
              <a:buFont typeface="Calibri"/>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38" name="Shape 138"/>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0" marR="0" lvl="0" indent="0" algn="l" rtl="0">
              <a:spcBef>
                <a:spcPts val="0"/>
              </a:spcBef>
              <a:spcAft>
                <a:spcPts val="0"/>
              </a:spcAft>
              <a:buClr>
                <a:schemeClr val="dk1"/>
              </a:buClr>
              <a:buFont typeface="Calibri"/>
              <a:buNone/>
            </a:pPr>
            <a:r>
              <a:rPr lang="en-GB" sz="1200" b="0" i="0" u="none" strike="noStrike" cap="none">
                <a:solidFill>
                  <a:schemeClr val="dk1"/>
                </a:solidFill>
                <a:latin typeface="Calibri"/>
                <a:ea typeface="Calibri"/>
                <a:cs typeface="Calibri"/>
                <a:sym typeface="Calibri"/>
              </a:rPr>
              <a:t>I briefly define the “webcast” as it can be a broad term - and not necessarily the most clearly agreed on.</a:t>
            </a:r>
            <a:endParaRPr/>
          </a:p>
        </p:txBody>
      </p:sp>
      <p:sp>
        <p:nvSpPr>
          <p:cNvPr id="139" name="Shape 139"/>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14</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46" name="Shape 146"/>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0" marR="0" lvl="0" indent="0" algn="l" rtl="0">
              <a:spcBef>
                <a:spcPts val="0"/>
              </a:spcBef>
              <a:spcAft>
                <a:spcPts val="0"/>
              </a:spcAft>
              <a:buClr>
                <a:schemeClr val="dk1"/>
              </a:buClr>
              <a:buFont typeface="Calibri"/>
              <a:buNone/>
            </a:pPr>
            <a:r>
              <a:rPr lang="en-GB" sz="1200" b="0" i="0" u="none" strike="noStrike" cap="none">
                <a:solidFill>
                  <a:schemeClr val="dk1"/>
                </a:solidFill>
                <a:latin typeface="Calibri"/>
                <a:ea typeface="Calibri"/>
                <a:cs typeface="Calibri"/>
                <a:sym typeface="Calibri"/>
              </a:rPr>
              <a:t>I briefly define the “webcast” as it can be a broad term - and not necessarily the most clearly agreed on.</a:t>
            </a:r>
            <a:endParaRPr/>
          </a:p>
        </p:txBody>
      </p:sp>
      <p:sp>
        <p:nvSpPr>
          <p:cNvPr id="147" name="Shape 147"/>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15</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6" name="Shape 156"/>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rtl="0">
              <a:spcBef>
                <a:spcPts val="0"/>
              </a:spcBef>
              <a:spcAft>
                <a:spcPts val="0"/>
              </a:spcAft>
              <a:buClr>
                <a:schemeClr val="dk1"/>
              </a:buClr>
              <a:buFont typeface="Calibri"/>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64" name="Shape 164"/>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rtl="0">
              <a:spcBef>
                <a:spcPts val="0"/>
              </a:spcBef>
              <a:spcAft>
                <a:spcPts val="0"/>
              </a:spcAft>
              <a:buClr>
                <a:schemeClr val="dk1"/>
              </a:buClr>
              <a:buFont typeface="Calibri"/>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2" name="Shape 172"/>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rtl="0">
              <a:spcBef>
                <a:spcPts val="0"/>
              </a:spcBef>
              <a:spcAft>
                <a:spcPts val="0"/>
              </a:spcAft>
              <a:buClr>
                <a:schemeClr val="dk1"/>
              </a:buClr>
              <a:buFont typeface="Calibri"/>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0" name="Shape 180"/>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a:spcBef>
                <a:spcPts val="0"/>
              </a:spcBef>
              <a:spcAft>
                <a:spcPts val="0"/>
              </a:spcAft>
              <a:buClr>
                <a:schemeClr val="dk1"/>
              </a:buClr>
              <a:buFont typeface="Calibri"/>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Shape 47"/>
          <p:cNvSpPr>
            <a:spLocks noGrp="1" noRot="1" noChangeAspect="1"/>
          </p:cNvSpPr>
          <p:nvPr>
            <p:ph type="sldImg" idx="2"/>
          </p:nvPr>
        </p:nvSpPr>
        <p:spPr>
          <a:xfrm>
            <a:off x="1146175" y="687388"/>
            <a:ext cx="4578350" cy="34337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8" name="Shape 48"/>
          <p:cNvSpPr txBox="1">
            <a:spLocks noGrp="1"/>
          </p:cNvSpPr>
          <p:nvPr>
            <p:ph type="body" idx="1"/>
          </p:nvPr>
        </p:nvSpPr>
        <p:spPr>
          <a:xfrm>
            <a:off x="687043" y="4349333"/>
            <a:ext cx="5496338" cy="4120420"/>
          </a:xfrm>
          <a:prstGeom prst="rect">
            <a:avLst/>
          </a:prstGeom>
          <a:noFill/>
          <a:ln>
            <a:noFill/>
          </a:ln>
        </p:spPr>
        <p:txBody>
          <a:bodyPr spcFirstLastPara="1" wrap="square" lIns="91550" tIns="45750" rIns="91550" bIns="45750" anchor="t" anchorCtr="0">
            <a:noAutofit/>
          </a:bodyPr>
          <a:lstStyle/>
          <a:p>
            <a:pPr marL="0" marR="0" lvl="0" indent="0" algn="l" rtl="0">
              <a:spcBef>
                <a:spcPts val="0"/>
              </a:spcBef>
              <a:spcAft>
                <a:spcPts val="0"/>
              </a:spcAft>
              <a:buClr>
                <a:schemeClr val="dk1"/>
              </a:buClr>
              <a:buFont typeface="Arial"/>
              <a:buNone/>
            </a:pPr>
            <a:r>
              <a:rPr lang="en-GB"/>
              <a:t> </a:t>
            </a:r>
            <a:endParaRPr sz="1200" b="0" i="0" u="none" strike="noStrike" cap="none">
              <a:solidFill>
                <a:schemeClr val="dk1"/>
              </a:solidFill>
              <a:latin typeface="Arial"/>
              <a:ea typeface="Arial"/>
              <a:cs typeface="Arial"/>
              <a:sym typeface="Arial"/>
            </a:endParaRPr>
          </a:p>
        </p:txBody>
      </p:sp>
      <p:sp>
        <p:nvSpPr>
          <p:cNvPr id="49" name="Shape 49"/>
          <p:cNvSpPr txBox="1"/>
          <p:nvPr/>
        </p:nvSpPr>
        <p:spPr>
          <a:xfrm>
            <a:off x="3891650" y="8697075"/>
            <a:ext cx="2977182" cy="457825"/>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2</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89" name="Shape 189"/>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rtl="0">
              <a:spcBef>
                <a:spcPts val="0"/>
              </a:spcBef>
              <a:spcAft>
                <a:spcPts val="0"/>
              </a:spcAft>
              <a:buClr>
                <a:schemeClr val="dk1"/>
              </a:buClr>
              <a:buFont typeface="Calibri"/>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97" name="Shape 197"/>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0" marR="0" lvl="0" indent="0" algn="l" rtl="0">
              <a:spcBef>
                <a:spcPts val="0"/>
              </a:spcBef>
              <a:spcAft>
                <a:spcPts val="0"/>
              </a:spcAft>
              <a:buClr>
                <a:schemeClr val="dk1"/>
              </a:buClr>
              <a:buFont typeface="Arial"/>
              <a:buNone/>
            </a:pPr>
            <a:r>
              <a:rPr lang="en-GB"/>
              <a:t> </a:t>
            </a:r>
            <a:endParaRPr sz="1200" b="0" i="0" u="none" strike="noStrike" cap="none">
              <a:solidFill>
                <a:schemeClr val="dk1"/>
              </a:solidFill>
              <a:latin typeface="Arial"/>
              <a:ea typeface="Arial"/>
              <a:cs typeface="Arial"/>
              <a:sym typeface="Arial"/>
            </a:endParaRPr>
          </a:p>
        </p:txBody>
      </p:sp>
      <p:sp>
        <p:nvSpPr>
          <p:cNvPr id="198" name="Shape 198"/>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21</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4" name="Shape 204"/>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a:spcBef>
                <a:spcPts val="0"/>
              </a:spcBef>
              <a:spcAft>
                <a:spcPts val="0"/>
              </a:spcAft>
              <a:buClr>
                <a:schemeClr val="dk1"/>
              </a:buClr>
              <a:buFont typeface="Calibri"/>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11" name="Shape 211"/>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0" marR="0" lvl="0" indent="0" algn="l" rtl="0">
              <a:spcBef>
                <a:spcPts val="0"/>
              </a:spcBef>
              <a:spcAft>
                <a:spcPts val="0"/>
              </a:spcAft>
              <a:buClr>
                <a:schemeClr val="dk1"/>
              </a:buClr>
              <a:buFont typeface="Calibri"/>
              <a:buNone/>
            </a:pPr>
            <a:r>
              <a:rPr lang="en-GB" sz="1200" b="0" i="0" u="none" strike="noStrike" cap="none">
                <a:solidFill>
                  <a:schemeClr val="dk1"/>
                </a:solidFill>
                <a:latin typeface="Calibri"/>
                <a:ea typeface="Calibri"/>
                <a:cs typeface="Calibri"/>
                <a:sym typeface="Calibri"/>
              </a:rPr>
              <a:t>I briefly define the “webcast” as it can be a broad term - and not necessarily the most clearly agreed on.</a:t>
            </a:r>
            <a:endParaRPr/>
          </a:p>
        </p:txBody>
      </p:sp>
      <p:sp>
        <p:nvSpPr>
          <p:cNvPr id="212" name="Shape 212"/>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23</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19" name="Shape 219"/>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0" marR="0" lvl="0" indent="0" algn="l" rtl="0">
              <a:spcBef>
                <a:spcPts val="0"/>
              </a:spcBef>
              <a:spcAft>
                <a:spcPts val="0"/>
              </a:spcAft>
              <a:buClr>
                <a:schemeClr val="dk1"/>
              </a:buClr>
              <a:buFont typeface="Calibri"/>
              <a:buNone/>
            </a:pPr>
            <a:r>
              <a:rPr lang="en-GB" sz="1200" b="0" i="0" u="none" strike="noStrike" cap="none">
                <a:solidFill>
                  <a:schemeClr val="dk1"/>
                </a:solidFill>
                <a:latin typeface="Calibri"/>
                <a:ea typeface="Calibri"/>
                <a:cs typeface="Calibri"/>
                <a:sym typeface="Calibri"/>
              </a:rPr>
              <a:t>I briefly define the “webcast” as it can be a broad term - and not necessarily the most clearly agreed on.</a:t>
            </a:r>
            <a:endParaRPr/>
          </a:p>
        </p:txBody>
      </p:sp>
      <p:sp>
        <p:nvSpPr>
          <p:cNvPr id="220" name="Shape 220"/>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24</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26" name="Shape 226"/>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0" marR="0" lvl="0" indent="0" algn="l" rtl="0">
              <a:spcBef>
                <a:spcPts val="0"/>
              </a:spcBef>
              <a:spcAft>
                <a:spcPts val="0"/>
              </a:spcAft>
              <a:buClr>
                <a:schemeClr val="dk1"/>
              </a:buClr>
              <a:buFont typeface="Arial"/>
              <a:buNone/>
            </a:pPr>
            <a:r>
              <a:rPr lang="en-GB"/>
              <a:t> </a:t>
            </a:r>
            <a:endParaRPr sz="1200" b="0" i="0" u="none" strike="noStrike" cap="none">
              <a:solidFill>
                <a:schemeClr val="dk1"/>
              </a:solidFill>
              <a:latin typeface="Arial"/>
              <a:ea typeface="Arial"/>
              <a:cs typeface="Arial"/>
              <a:sym typeface="Arial"/>
            </a:endParaRPr>
          </a:p>
        </p:txBody>
      </p:sp>
      <p:sp>
        <p:nvSpPr>
          <p:cNvPr id="227" name="Shape 227"/>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25</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3" name="Shape 233"/>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a:spcBef>
                <a:spcPts val="0"/>
              </a:spcBef>
              <a:spcAft>
                <a:spcPts val="0"/>
              </a:spcAft>
              <a:buClr>
                <a:schemeClr val="dk1"/>
              </a:buClr>
              <a:buFont typeface="Calibri"/>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41" name="Shape 241"/>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457200" marR="0" lvl="0" indent="-241300" algn="l" rtl="0">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457200" marR="0" lvl="0" indent="-317500" algn="l" rtl="0">
              <a:spcBef>
                <a:spcPts val="0"/>
              </a:spcBef>
              <a:spcAft>
                <a:spcPts val="0"/>
              </a:spcAft>
              <a:buClr>
                <a:schemeClr val="dk1"/>
              </a:buClr>
              <a:buSzPts val="1200"/>
              <a:buFont typeface="Arial"/>
              <a:buChar char="●"/>
            </a:pPr>
            <a:r>
              <a:rPr lang="en-GB" sz="1200" b="0" i="0" u="none" strike="noStrike" cap="none">
                <a:solidFill>
                  <a:schemeClr val="dk1"/>
                </a:solidFill>
                <a:latin typeface="Arial"/>
                <a:ea typeface="Arial"/>
                <a:cs typeface="Arial"/>
                <a:sym typeface="Arial"/>
              </a:rPr>
              <a:t>UBC’s Daxue project models existing projects that use crowdsourcing and online videos networks (such as YouTube)</a:t>
            </a:r>
            <a:endParaRPr/>
          </a:p>
          <a:p>
            <a:pPr marL="139700" marR="0" lvl="0" indent="0" algn="l" rtl="0">
              <a:spcBef>
                <a:spcPts val="0"/>
              </a:spcBef>
              <a:spcAft>
                <a:spcPts val="0"/>
              </a:spcAft>
              <a:buClr>
                <a:schemeClr val="dk1"/>
              </a:buClr>
              <a:buFont typeface="Arial"/>
              <a:buNone/>
            </a:pPr>
            <a:r>
              <a:rPr lang="en-GB" sz="1200" b="0" i="0" u="none" strike="noStrike" cap="none">
                <a:solidFill>
                  <a:schemeClr val="dk1"/>
                </a:solidFill>
                <a:latin typeface="Arial"/>
                <a:ea typeface="Arial"/>
                <a:cs typeface="Arial"/>
                <a:sym typeface="Arial"/>
              </a:rPr>
              <a:t> </a:t>
            </a:r>
            <a:endParaRPr/>
          </a:p>
          <a:p>
            <a:pPr marL="457200" marR="0" lvl="0" indent="-317500" algn="l" rtl="0">
              <a:spcBef>
                <a:spcPts val="0"/>
              </a:spcBef>
              <a:spcAft>
                <a:spcPts val="0"/>
              </a:spcAft>
              <a:buClr>
                <a:schemeClr val="dk1"/>
              </a:buClr>
              <a:buSzPts val="1200"/>
              <a:buFont typeface="Arial"/>
              <a:buChar char="●"/>
            </a:pPr>
            <a:r>
              <a:rPr lang="en-GB" sz="1200" b="0" i="0" u="none" strike="noStrike" cap="none">
                <a:solidFill>
                  <a:schemeClr val="dk1"/>
                </a:solidFill>
                <a:latin typeface="Arial"/>
                <a:ea typeface="Arial"/>
                <a:cs typeface="Arial"/>
                <a:sym typeface="Arial"/>
              </a:rPr>
              <a:t>Projects such as </a:t>
            </a:r>
            <a:r>
              <a:rPr lang="en-GB" sz="1200" b="0" i="0" u="sng" strike="noStrike" cap="none">
                <a:solidFill>
                  <a:schemeClr val="dk1"/>
                </a:solidFill>
                <a:latin typeface="Arial"/>
                <a:ea typeface="Arial"/>
                <a:cs typeface="Arial"/>
                <a:sym typeface="Arial"/>
              </a:rPr>
              <a:t>Amara</a:t>
            </a:r>
            <a:r>
              <a:rPr lang="en-GB" sz="1200" b="0" i="0" u="none" strike="noStrike" cap="none">
                <a:solidFill>
                  <a:schemeClr val="dk1"/>
                </a:solidFill>
                <a:latin typeface="Arial"/>
                <a:ea typeface="Arial"/>
                <a:cs typeface="Arial"/>
                <a:sym typeface="Arial"/>
              </a:rPr>
              <a:t> - </a:t>
            </a:r>
            <a:r>
              <a:rPr lang="en-GB" sz="1200" b="0" i="0" u="sng" strike="noStrike" cap="none">
                <a:solidFill>
                  <a:schemeClr val="hlink"/>
                </a:solidFill>
                <a:latin typeface="Arial"/>
                <a:ea typeface="Arial"/>
                <a:cs typeface="Arial"/>
                <a:sym typeface="Arial"/>
                <a:hlinkClick r:id="rId3"/>
              </a:rPr>
              <a:t>http://about.amara.org/2013/02/05/announcing-crowdsourced-subtitles-for-your-youtube-channel/</a:t>
            </a:r>
            <a:r>
              <a:rPr lang="en-GB" sz="1200" b="0" i="0" u="none" strike="noStrike" cap="none">
                <a:solidFill>
                  <a:schemeClr val="dk1"/>
                </a:solidFill>
                <a:latin typeface="Arial"/>
                <a:ea typeface="Arial"/>
                <a:cs typeface="Arial"/>
                <a:sym typeface="Arial"/>
              </a:rPr>
              <a:t> </a:t>
            </a:r>
            <a:endParaRPr/>
          </a:p>
          <a:p>
            <a:pPr marL="0" marR="0" lvl="0" indent="0" algn="l" rtl="0">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a:p>
            <a:pPr marL="914400" marR="0" lvl="1" indent="-317500" algn="l" rtl="0">
              <a:spcBef>
                <a:spcPts val="0"/>
              </a:spcBef>
              <a:spcAft>
                <a:spcPts val="0"/>
              </a:spcAft>
              <a:buClr>
                <a:schemeClr val="dk1"/>
              </a:buClr>
              <a:buSzPts val="1200"/>
              <a:buFont typeface="Courier New"/>
              <a:buChar char="o"/>
            </a:pPr>
            <a:r>
              <a:rPr lang="en-GB" sz="1200" b="0" i="0" u="none" strike="noStrike" cap="none">
                <a:solidFill>
                  <a:schemeClr val="dk1"/>
                </a:solidFill>
                <a:latin typeface="Arial"/>
                <a:ea typeface="Arial"/>
                <a:cs typeface="Arial"/>
                <a:sym typeface="Arial"/>
              </a:rPr>
              <a:t>Amara is an award winning subtitle editor - the UBC Daxue project builds on this concept of crowdsourcing, using students as the “crowd”</a:t>
            </a:r>
            <a:endParaRPr/>
          </a:p>
          <a:p>
            <a:pPr marL="914400" marR="0" lvl="1" indent="-317500" algn="l" rtl="0">
              <a:spcBef>
                <a:spcPts val="0"/>
              </a:spcBef>
              <a:spcAft>
                <a:spcPts val="0"/>
              </a:spcAft>
              <a:buClr>
                <a:schemeClr val="dk1"/>
              </a:buClr>
              <a:buSzPts val="1200"/>
              <a:buFont typeface="Courier New"/>
              <a:buChar char="o"/>
            </a:pPr>
            <a:r>
              <a:rPr lang="en-GB" sz="1200" b="0" i="0" u="none" strike="noStrike" cap="none">
                <a:solidFill>
                  <a:schemeClr val="dk1"/>
                </a:solidFill>
                <a:latin typeface="Arial"/>
                <a:ea typeface="Arial"/>
                <a:cs typeface="Arial"/>
                <a:sym typeface="Arial"/>
              </a:rPr>
              <a:t>Amara.org feature– free crowd subtitling for every personal YouTube user </a:t>
            </a:r>
            <a:endParaRPr/>
          </a:p>
          <a:p>
            <a:pPr marL="914400" marR="0" lvl="1" indent="-317500" algn="l" rtl="0">
              <a:spcBef>
                <a:spcPts val="0"/>
              </a:spcBef>
              <a:spcAft>
                <a:spcPts val="0"/>
              </a:spcAft>
              <a:buClr>
                <a:schemeClr val="dk1"/>
              </a:buClr>
              <a:buSzPts val="1200"/>
              <a:buFont typeface="Courier New"/>
              <a:buChar char="o"/>
            </a:pPr>
            <a:r>
              <a:rPr lang="en-GB" sz="1200" b="0" i="0" u="none" strike="noStrike" cap="none">
                <a:solidFill>
                  <a:schemeClr val="dk1"/>
                </a:solidFill>
                <a:latin typeface="Arial"/>
                <a:ea typeface="Arial"/>
                <a:cs typeface="Arial"/>
                <a:sym typeface="Arial"/>
              </a:rPr>
              <a:t>videos accessible to people around the world who speak a different language? Want deaf and hard of hearing users to be able to watch</a:t>
            </a:r>
            <a:endParaRPr/>
          </a:p>
          <a:p>
            <a:pPr marL="914400" marR="0" lvl="1" indent="-317500" algn="l" rtl="0">
              <a:spcBef>
                <a:spcPts val="0"/>
              </a:spcBef>
              <a:spcAft>
                <a:spcPts val="0"/>
              </a:spcAft>
              <a:buClr>
                <a:schemeClr val="dk1"/>
              </a:buClr>
              <a:buSzPts val="1200"/>
              <a:buFont typeface="Courier New"/>
              <a:buChar char="o"/>
            </a:pPr>
            <a:r>
              <a:rPr lang="en-GB" sz="1200" b="0" i="0" u="none" strike="noStrike" cap="none">
                <a:solidFill>
                  <a:schemeClr val="dk1"/>
                </a:solidFill>
                <a:latin typeface="Arial"/>
                <a:ea typeface="Arial"/>
                <a:cs typeface="Arial"/>
                <a:sym typeface="Arial"/>
              </a:rPr>
              <a:t>YouTube accounts can connect to Amara and invite its viewers to help. Whenever subtitles get created, they will be synced directly to one’s YouTube channel. It takes about 10 seconds to connect your YouTube account.</a:t>
            </a:r>
            <a:endParaRPr/>
          </a:p>
          <a:p>
            <a:pPr marL="914400" marR="0" lvl="1" indent="-241300" algn="l" rtl="0">
              <a:spcBef>
                <a:spcPts val="0"/>
              </a:spcBef>
              <a:spcAft>
                <a:spcPts val="0"/>
              </a:spcAft>
              <a:buClr>
                <a:schemeClr val="dk1"/>
              </a:buClr>
              <a:buSzPts val="1200"/>
              <a:buFont typeface="Courier New"/>
              <a:buNone/>
            </a:pPr>
            <a:endParaRPr sz="1200" b="0" i="0" u="none" strike="noStrike" cap="none">
              <a:solidFill>
                <a:schemeClr val="dk1"/>
              </a:solidFill>
              <a:latin typeface="Arial"/>
              <a:ea typeface="Arial"/>
              <a:cs typeface="Arial"/>
              <a:sym typeface="Arial"/>
            </a:endParaRPr>
          </a:p>
          <a:p>
            <a:pPr marL="914400" marR="0" lvl="1" indent="-241300" algn="l" rtl="0">
              <a:spcBef>
                <a:spcPts val="0"/>
              </a:spcBef>
              <a:spcAft>
                <a:spcPts val="0"/>
              </a:spcAft>
              <a:buClr>
                <a:schemeClr val="dk1"/>
              </a:buClr>
              <a:buSzPts val="1200"/>
              <a:buFont typeface="Courier New"/>
              <a:buNone/>
            </a:pPr>
            <a:endParaRPr sz="1200" b="0" i="0" u="none" strike="noStrike" cap="none">
              <a:solidFill>
                <a:schemeClr val="dk1"/>
              </a:solidFill>
              <a:latin typeface="Arial"/>
              <a:ea typeface="Arial"/>
              <a:cs typeface="Arial"/>
              <a:sym typeface="Arial"/>
            </a:endParaRPr>
          </a:p>
          <a:p>
            <a:pPr marL="914400" marR="0" lvl="1" indent="-317500" algn="l" rtl="0">
              <a:spcBef>
                <a:spcPts val="0"/>
              </a:spcBef>
              <a:spcAft>
                <a:spcPts val="0"/>
              </a:spcAft>
              <a:buClr>
                <a:schemeClr val="dk1"/>
              </a:buClr>
              <a:buSzPts val="1200"/>
              <a:buFont typeface="Courier New"/>
              <a:buChar char="o"/>
            </a:pPr>
            <a:r>
              <a:rPr lang="en-GB" sz="1200" b="0" i="0" u="none" strike="noStrike" cap="none">
                <a:solidFill>
                  <a:schemeClr val="dk1"/>
                </a:solidFill>
                <a:latin typeface="Arial"/>
                <a:ea typeface="Arial"/>
                <a:cs typeface="Arial"/>
                <a:sym typeface="Arial"/>
              </a:rPr>
              <a:t>One example of how academic libraries can harness the technology and work with faculty on teaching and learning = “embedded librarianship” </a:t>
            </a:r>
            <a:endParaRPr/>
          </a:p>
          <a:p>
            <a:pPr marL="914400" marR="0" lvl="1" indent="-317500" algn="l" rtl="0">
              <a:spcBef>
                <a:spcPts val="0"/>
              </a:spcBef>
              <a:spcAft>
                <a:spcPts val="0"/>
              </a:spcAft>
              <a:buClr>
                <a:schemeClr val="dk1"/>
              </a:buClr>
              <a:buSzPts val="1200"/>
              <a:buFont typeface="Courier New"/>
              <a:buChar char="o"/>
            </a:pPr>
            <a:r>
              <a:rPr lang="en-GB" sz="1200" b="0" i="0" u="none" strike="noStrike" cap="none">
                <a:solidFill>
                  <a:schemeClr val="dk1"/>
                </a:solidFill>
                <a:latin typeface="Arial"/>
                <a:ea typeface="Arial"/>
                <a:cs typeface="Arial"/>
                <a:sym typeface="Arial"/>
              </a:rPr>
              <a:t>(Although UBC Library was fortunate and timing was right for the TLEF grant to come along (in addition to open-minded faculty)</a:t>
            </a:r>
            <a:endParaRPr sz="1200" b="0" i="0" u="none" strike="noStrike" cap="none">
              <a:solidFill>
                <a:schemeClr val="dk1"/>
              </a:solidFill>
              <a:latin typeface="Arial"/>
              <a:ea typeface="Arial"/>
              <a:cs typeface="Arial"/>
              <a:sym typeface="Arial"/>
            </a:endParaRPr>
          </a:p>
        </p:txBody>
      </p:sp>
      <p:sp>
        <p:nvSpPr>
          <p:cNvPr id="242" name="Shape 242"/>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27</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0" name="Shape 250"/>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a:spcBef>
                <a:spcPts val="0"/>
              </a:spcBef>
              <a:spcAft>
                <a:spcPts val="0"/>
              </a:spcAft>
              <a:buClr>
                <a:schemeClr val="dk1"/>
              </a:buClr>
              <a:buFont typeface="Calibri"/>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7" name="Shape 257"/>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a:spcBef>
                <a:spcPts val="0"/>
              </a:spcBef>
              <a:spcAft>
                <a:spcPts val="0"/>
              </a:spcAft>
              <a:buClr>
                <a:schemeClr val="dk1"/>
              </a:buClr>
              <a:buFont typeface="Calibri"/>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6" name="Shape 56"/>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0" marR="0" lvl="0" indent="0" algn="l" rtl="0">
              <a:spcBef>
                <a:spcPts val="0"/>
              </a:spcBef>
              <a:spcAft>
                <a:spcPts val="0"/>
              </a:spcAft>
              <a:buClr>
                <a:schemeClr val="dk1"/>
              </a:buClr>
              <a:buFont typeface="Arial"/>
              <a:buNone/>
            </a:pPr>
            <a:r>
              <a:rPr lang="en-GB"/>
              <a:t> </a:t>
            </a:r>
            <a:endParaRPr sz="1200" b="0" i="0" u="none" strike="noStrike" cap="none">
              <a:solidFill>
                <a:schemeClr val="dk1"/>
              </a:solidFill>
              <a:latin typeface="Arial"/>
              <a:ea typeface="Arial"/>
              <a:cs typeface="Arial"/>
              <a:sym typeface="Arial"/>
            </a:endParaRPr>
          </a:p>
        </p:txBody>
      </p:sp>
      <p:sp>
        <p:nvSpPr>
          <p:cNvPr id="57" name="Shape 57"/>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3</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65" name="Shape 265"/>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a:spcBef>
                <a:spcPts val="0"/>
              </a:spcBef>
              <a:spcAft>
                <a:spcPts val="0"/>
              </a:spcAft>
              <a:buClr>
                <a:schemeClr val="dk1"/>
              </a:buClr>
              <a:buFont typeface="Calibri"/>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73" name="Shape 273"/>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a:spcBef>
                <a:spcPts val="0"/>
              </a:spcBef>
              <a:spcAft>
                <a:spcPts val="0"/>
              </a:spcAft>
              <a:buClr>
                <a:schemeClr val="dk1"/>
              </a:buClr>
              <a:buFont typeface="Calibri"/>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1" name="Shape 281"/>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a:spcBef>
                <a:spcPts val="0"/>
              </a:spcBef>
              <a:spcAft>
                <a:spcPts val="0"/>
              </a:spcAft>
              <a:buClr>
                <a:schemeClr val="dk1"/>
              </a:buClr>
              <a:buFont typeface="Calibri"/>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89" name="Shape 289"/>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rtl="0">
              <a:spcBef>
                <a:spcPts val="0"/>
              </a:spcBef>
              <a:spcAft>
                <a:spcPts val="0"/>
              </a:spcAft>
              <a:buClr>
                <a:schemeClr val="dk1"/>
              </a:buClr>
              <a:buFont typeface="Calibri"/>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97" name="Shape 297"/>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457200" marR="0" lvl="0" indent="-317500" algn="l" rtl="0">
              <a:spcBef>
                <a:spcPts val="0"/>
              </a:spcBef>
              <a:spcAft>
                <a:spcPts val="0"/>
              </a:spcAft>
              <a:buClr>
                <a:srgbClr val="000000"/>
              </a:buClr>
              <a:buSzPts val="1200"/>
              <a:buFont typeface="Arial"/>
              <a:buChar char="●"/>
            </a:pPr>
            <a:r>
              <a:rPr lang="en-GB"/>
              <a:t> </a:t>
            </a:r>
            <a:endParaRPr/>
          </a:p>
          <a:p>
            <a:pPr marL="0" marR="0" lvl="0" indent="0" algn="l" rtl="0">
              <a:lnSpc>
                <a:spcPct val="100000"/>
              </a:lnSpc>
              <a:spcBef>
                <a:spcPts val="0"/>
              </a:spcBef>
              <a:spcAft>
                <a:spcPts val="0"/>
              </a:spcAft>
              <a:buClr>
                <a:schemeClr val="dk1"/>
              </a:buClr>
              <a:buFont typeface="Arial"/>
              <a:buNone/>
            </a:pPr>
            <a:endParaRPr sz="1200" b="1" i="0" u="none" strike="noStrike" cap="none">
              <a:solidFill>
                <a:srgbClr val="297E6A"/>
              </a:solidFill>
              <a:latin typeface="Arial"/>
              <a:ea typeface="Arial"/>
              <a:cs typeface="Arial"/>
              <a:sym typeface="Arial"/>
            </a:endParaRPr>
          </a:p>
          <a:p>
            <a:pPr marL="0" marR="0" lvl="0" indent="0" algn="l" rtl="0">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298" name="Shape 298"/>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34</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05" name="Shape 305"/>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457200" marR="0" lvl="0" indent="-317500" algn="l" rtl="0">
              <a:spcBef>
                <a:spcPts val="0"/>
              </a:spcBef>
              <a:spcAft>
                <a:spcPts val="0"/>
              </a:spcAft>
              <a:buClr>
                <a:srgbClr val="000000"/>
              </a:buClr>
              <a:buSzPts val="1200"/>
              <a:buFont typeface="Arial"/>
              <a:buChar char="●"/>
            </a:pPr>
            <a:r>
              <a:rPr lang="en-GB"/>
              <a:t> </a:t>
            </a:r>
            <a:endParaRPr/>
          </a:p>
          <a:p>
            <a:pPr marL="0" marR="0" lvl="0" indent="0" algn="l" rtl="0">
              <a:lnSpc>
                <a:spcPct val="100000"/>
              </a:lnSpc>
              <a:spcBef>
                <a:spcPts val="0"/>
              </a:spcBef>
              <a:spcAft>
                <a:spcPts val="0"/>
              </a:spcAft>
              <a:buClr>
                <a:schemeClr val="dk1"/>
              </a:buClr>
              <a:buFont typeface="Arial"/>
              <a:buNone/>
            </a:pPr>
            <a:endParaRPr sz="1200" b="1" i="0" u="none" strike="noStrike" cap="none">
              <a:solidFill>
                <a:srgbClr val="297E6A"/>
              </a:solidFill>
              <a:latin typeface="Arial"/>
              <a:ea typeface="Arial"/>
              <a:cs typeface="Arial"/>
              <a:sym typeface="Arial"/>
            </a:endParaRPr>
          </a:p>
          <a:p>
            <a:pPr marL="0" marR="0" lvl="0" indent="0" algn="l" rtl="0">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306" name="Shape 306"/>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35</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13" name="Shape 313"/>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457200" marR="0" lvl="0" indent="-317500" algn="l" rtl="0">
              <a:spcBef>
                <a:spcPts val="0"/>
              </a:spcBef>
              <a:spcAft>
                <a:spcPts val="0"/>
              </a:spcAft>
              <a:buClr>
                <a:srgbClr val="000000"/>
              </a:buClr>
              <a:buSzPts val="1200"/>
              <a:buFont typeface="Arial"/>
              <a:buChar char="●"/>
            </a:pPr>
            <a:r>
              <a:rPr lang="en-GB"/>
              <a:t> </a:t>
            </a:r>
            <a:endParaRPr/>
          </a:p>
          <a:p>
            <a:pPr marL="0" marR="0" lvl="0" indent="0" algn="l" rtl="0">
              <a:lnSpc>
                <a:spcPct val="100000"/>
              </a:lnSpc>
              <a:spcBef>
                <a:spcPts val="0"/>
              </a:spcBef>
              <a:spcAft>
                <a:spcPts val="0"/>
              </a:spcAft>
              <a:buClr>
                <a:schemeClr val="dk1"/>
              </a:buClr>
              <a:buFont typeface="Arial"/>
              <a:buNone/>
            </a:pPr>
            <a:endParaRPr sz="1200" b="1" i="0" u="none" strike="noStrike" cap="none">
              <a:solidFill>
                <a:srgbClr val="297E6A"/>
              </a:solidFill>
              <a:latin typeface="Arial"/>
              <a:ea typeface="Arial"/>
              <a:cs typeface="Arial"/>
              <a:sym typeface="Arial"/>
            </a:endParaRPr>
          </a:p>
          <a:p>
            <a:pPr marL="0" marR="0" lvl="0" indent="0" algn="l" rtl="0">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314" name="Shape 314"/>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36</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20" name="Shape 320"/>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457200" marR="0" lvl="0" indent="-317500" algn="l" rtl="0">
              <a:spcBef>
                <a:spcPts val="0"/>
              </a:spcBef>
              <a:spcAft>
                <a:spcPts val="0"/>
              </a:spcAft>
              <a:buClr>
                <a:srgbClr val="000000"/>
              </a:buClr>
              <a:buSzPts val="1200"/>
              <a:buFont typeface="Arial"/>
              <a:buChar char="●"/>
            </a:pPr>
            <a:r>
              <a:rPr lang="en-GB"/>
              <a:t> </a:t>
            </a:r>
            <a:endParaRPr/>
          </a:p>
          <a:p>
            <a:pPr marL="0" marR="0" lvl="0" indent="0" algn="l" rtl="0">
              <a:lnSpc>
                <a:spcPct val="100000"/>
              </a:lnSpc>
              <a:spcBef>
                <a:spcPts val="0"/>
              </a:spcBef>
              <a:spcAft>
                <a:spcPts val="0"/>
              </a:spcAft>
              <a:buClr>
                <a:schemeClr val="dk1"/>
              </a:buClr>
              <a:buFont typeface="Arial"/>
              <a:buNone/>
            </a:pPr>
            <a:endParaRPr sz="1200" b="1" i="0" u="none" strike="noStrike" cap="none">
              <a:solidFill>
                <a:srgbClr val="297E6A"/>
              </a:solidFill>
              <a:latin typeface="Arial"/>
              <a:ea typeface="Arial"/>
              <a:cs typeface="Arial"/>
              <a:sym typeface="Arial"/>
            </a:endParaRPr>
          </a:p>
          <a:p>
            <a:pPr marL="0" marR="0" lvl="0" indent="0" algn="l" rtl="0">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321" name="Shape 321"/>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37</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702310" y="4421822"/>
            <a:ext cx="5618400" cy="4189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27" name="Shape 327"/>
          <p:cNvSpPr>
            <a:spLocks noGrp="1" noRot="1" noChangeAspect="1"/>
          </p:cNvSpPr>
          <p:nvPr>
            <p:ph type="sldImg" idx="2"/>
          </p:nvPr>
        </p:nvSpPr>
        <p:spPr>
          <a:xfrm>
            <a:off x="1170517" y="698183"/>
            <a:ext cx="4682100" cy="34908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146175" y="687388"/>
            <a:ext cx="4578300" cy="34338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2" name="Shape 62"/>
          <p:cNvSpPr txBox="1">
            <a:spLocks noGrp="1"/>
          </p:cNvSpPr>
          <p:nvPr>
            <p:ph type="body" idx="1"/>
          </p:nvPr>
        </p:nvSpPr>
        <p:spPr>
          <a:xfrm>
            <a:off x="687043" y="4349333"/>
            <a:ext cx="5496300" cy="4120500"/>
          </a:xfrm>
          <a:prstGeom prst="rect">
            <a:avLst/>
          </a:prstGeom>
          <a:noFill/>
          <a:ln>
            <a:noFill/>
          </a:ln>
        </p:spPr>
        <p:txBody>
          <a:bodyPr spcFirstLastPara="1" wrap="square" lIns="91550" tIns="45750" rIns="91550" bIns="45750" anchor="t" anchorCtr="0">
            <a:noAutofit/>
          </a:bodyPr>
          <a:lstStyle/>
          <a:p>
            <a:pPr marL="0" marR="0" lvl="0" indent="0" algn="l" rtl="0">
              <a:spcBef>
                <a:spcPts val="0"/>
              </a:spcBef>
              <a:spcAft>
                <a:spcPts val="0"/>
              </a:spcAft>
              <a:buClr>
                <a:schemeClr val="dk1"/>
              </a:buClr>
              <a:buFont typeface="Arial"/>
              <a:buNone/>
            </a:pPr>
            <a:r>
              <a:rPr lang="en-GB"/>
              <a:t> </a:t>
            </a:r>
            <a:endParaRPr sz="1200" b="0" i="0" u="none" strike="noStrike" cap="none">
              <a:solidFill>
                <a:schemeClr val="dk1"/>
              </a:solidFill>
              <a:latin typeface="Arial"/>
              <a:ea typeface="Arial"/>
              <a:cs typeface="Arial"/>
              <a:sym typeface="Arial"/>
            </a:endParaRPr>
          </a:p>
        </p:txBody>
      </p:sp>
      <p:sp>
        <p:nvSpPr>
          <p:cNvPr id="63" name="Shape 63"/>
          <p:cNvSpPr txBox="1"/>
          <p:nvPr/>
        </p:nvSpPr>
        <p:spPr>
          <a:xfrm>
            <a:off x="3891650" y="8697075"/>
            <a:ext cx="2977200" cy="457800"/>
          </a:xfrm>
          <a:prstGeom prst="rect">
            <a:avLst/>
          </a:prstGeom>
          <a:noFill/>
          <a:ln>
            <a:noFill/>
          </a:ln>
        </p:spPr>
        <p:txBody>
          <a:bodyPr spcFirstLastPara="1" wrap="square" lIns="91550" tIns="45750" rIns="91550" bIns="4575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GB" sz="1800" b="0" i="0" u="none" strike="noStrike" cap="none">
                <a:solidFill>
                  <a:srgbClr val="000000"/>
                </a:solidFill>
                <a:latin typeface="Arial"/>
                <a:ea typeface="Arial"/>
                <a:cs typeface="Arial"/>
                <a:sym typeface="Arial"/>
              </a:rPr>
              <a:t>4</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1" name="Shape 71"/>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a:spcBef>
                <a:spcPts val="0"/>
              </a:spcBef>
              <a:spcAft>
                <a:spcPts val="0"/>
              </a:spcAft>
              <a:buClr>
                <a:schemeClr val="dk1"/>
              </a:buClr>
              <a:buFont typeface="Calibri"/>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8" name="Shape 78"/>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a:spcBef>
                <a:spcPts val="0"/>
              </a:spcBef>
              <a:spcAft>
                <a:spcPts val="0"/>
              </a:spcAft>
              <a:buClr>
                <a:schemeClr val="dk1"/>
              </a:buClr>
              <a:buFont typeface="Calibri"/>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5" name="Shape 85"/>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a:spcBef>
                <a:spcPts val="0"/>
              </a:spcBef>
              <a:spcAft>
                <a:spcPts val="0"/>
              </a:spcAft>
              <a:buClr>
                <a:schemeClr val="dk1"/>
              </a:buClr>
              <a:buFont typeface="Calibri"/>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Clr>
                <a:schemeClr val="dk1"/>
              </a:buClr>
              <a:buSzPts val="1100"/>
              <a:buFont typeface="Arial"/>
              <a:buNone/>
            </a:pPr>
            <a:r>
              <a:rPr lang="en-GB" sz="1050">
                <a:solidFill>
                  <a:srgbClr val="555555"/>
                </a:solidFill>
                <a:highlight>
                  <a:srgbClr val="FFFFFF"/>
                </a:highlight>
              </a:rPr>
              <a:t>With the help of other academics and data specialists, Moretti has developed a system of using computers to analyze novels as raw data. While computers can't 'read' and understand a novel in the way people can, they are very good at searching for specific information you give them and finding patterns. They can measure sentence length, structure, and lexicon, and they can give a scholar patterns of data to analyze. In this way, distant reading is more of a practice than a literary theory.</a:t>
            </a:r>
            <a:endParaRPr sz="1050">
              <a:solidFill>
                <a:srgbClr val="555555"/>
              </a:solidFill>
              <a:highlight>
                <a:srgbClr val="FFFFFF"/>
              </a:highlight>
            </a:endParaRPr>
          </a:p>
          <a:p>
            <a:pPr marL="0" lvl="0" indent="0" rtl="0">
              <a:lnSpc>
                <a:spcPct val="150000"/>
              </a:lnSpc>
              <a:spcBef>
                <a:spcPts val="800"/>
              </a:spcBef>
              <a:spcAft>
                <a:spcPts val="0"/>
              </a:spcAft>
              <a:buClr>
                <a:schemeClr val="dk1"/>
              </a:buClr>
              <a:buSzPts val="1100"/>
              <a:buFont typeface="Arial"/>
              <a:buNone/>
            </a:pPr>
            <a:r>
              <a:rPr lang="en-GB" sz="1050">
                <a:solidFill>
                  <a:srgbClr val="555555"/>
                </a:solidFill>
                <a:highlight>
                  <a:srgbClr val="FFFFFF"/>
                </a:highlight>
              </a:rPr>
              <a:t>For example, Moretti put the titles of 7,000 British novels published between 1740 and 1850 into his computer. He then had the computer count the words of each title, and compare the averages. The computer found that as time went on, the titles grew shorter. In 1740, the average novel had a title of twenty-five words. By 1850, that had shrunk to a much more manageable eight words.</a:t>
            </a:r>
            <a:endParaRPr sz="1050">
              <a:solidFill>
                <a:srgbClr val="555555"/>
              </a:solidFill>
              <a:highlight>
                <a:srgbClr val="FFFFFF"/>
              </a:highlight>
            </a:endParaRPr>
          </a:p>
          <a:p>
            <a:pPr marL="0" lvl="0" indent="0" rtl="0">
              <a:lnSpc>
                <a:spcPct val="150000"/>
              </a:lnSpc>
              <a:spcBef>
                <a:spcPts val="800"/>
              </a:spcBef>
              <a:spcAft>
                <a:spcPts val="0"/>
              </a:spcAft>
              <a:buClr>
                <a:schemeClr val="dk1"/>
              </a:buClr>
              <a:buSzPts val="1100"/>
              <a:buFont typeface="Arial"/>
              <a:buNone/>
            </a:pPr>
            <a:r>
              <a:rPr lang="en-GB" sz="1050">
                <a:solidFill>
                  <a:srgbClr val="555555"/>
                </a:solidFill>
                <a:highlight>
                  <a:srgbClr val="FFFFFF"/>
                </a:highlight>
              </a:rPr>
              <a:t>It's natural to wonder 'so what?' when you hear that. On its own, that information is little more than a piece of trivia. However, Moretti took this information and looked into what else changed at the same rate as titles, and he found an answer: the market for books.</a:t>
            </a:r>
            <a:endParaRPr sz="1050">
              <a:solidFill>
                <a:srgbClr val="555555"/>
              </a:solidFill>
              <a:highlight>
                <a:srgbClr val="FFFFFF"/>
              </a:highlight>
            </a:endParaRPr>
          </a:p>
          <a:p>
            <a:pPr marL="0" lvl="0" indent="0">
              <a:spcBef>
                <a:spcPts val="800"/>
              </a:spcBef>
              <a:spcAft>
                <a:spcPts val="0"/>
              </a:spcAft>
              <a:buNone/>
            </a:pPr>
            <a:endParaRPr/>
          </a:p>
        </p:txBody>
      </p:sp>
      <p:sp>
        <p:nvSpPr>
          <p:cNvPr id="93" name="Shape 93"/>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a:spcBef>
                <a:spcPts val="0"/>
              </a:spcBef>
              <a:spcAft>
                <a:spcPts val="0"/>
              </a:spcAft>
              <a:buClr>
                <a:schemeClr val="dk1"/>
              </a:buClr>
              <a:buFont typeface="Calibri"/>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4275" y="698500"/>
            <a:ext cx="4654500" cy="34908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702310" y="4421823"/>
            <a:ext cx="5618400" cy="418920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Clr>
                <a:schemeClr val="dk1"/>
              </a:buClr>
              <a:buSzPts val="1100"/>
              <a:buFont typeface="Arial"/>
              <a:buNone/>
            </a:pPr>
            <a:r>
              <a:rPr lang="en-GB" sz="1050">
                <a:solidFill>
                  <a:srgbClr val="555555"/>
                </a:solidFill>
                <a:highlight>
                  <a:srgbClr val="FFFFFF"/>
                </a:highlight>
              </a:rPr>
              <a:t>With the help of other academics and data specialists, Moretti has developed a system of using computers to analyze novels as raw data. While computers can't 'read' and understand a novel in the way people can, they are very good at searching for specific information you give them and finding patterns. They can measure sentence length, structure, and lexicon, and they can give a scholar patterns of data to analyze. In this way, distant reading is more of a practice than a literary theory.</a:t>
            </a:r>
            <a:endParaRPr sz="1050">
              <a:solidFill>
                <a:srgbClr val="555555"/>
              </a:solidFill>
              <a:highlight>
                <a:srgbClr val="FFFFFF"/>
              </a:highlight>
            </a:endParaRPr>
          </a:p>
          <a:p>
            <a:pPr marL="0" lvl="0" indent="0" rtl="0">
              <a:lnSpc>
                <a:spcPct val="150000"/>
              </a:lnSpc>
              <a:spcBef>
                <a:spcPts val="800"/>
              </a:spcBef>
              <a:spcAft>
                <a:spcPts val="0"/>
              </a:spcAft>
              <a:buClr>
                <a:schemeClr val="dk1"/>
              </a:buClr>
              <a:buSzPts val="1100"/>
              <a:buFont typeface="Arial"/>
              <a:buNone/>
            </a:pPr>
            <a:r>
              <a:rPr lang="en-GB" sz="1050">
                <a:solidFill>
                  <a:srgbClr val="555555"/>
                </a:solidFill>
                <a:highlight>
                  <a:srgbClr val="FFFFFF"/>
                </a:highlight>
              </a:rPr>
              <a:t>For example, Moretti put the titles of 7,000 British novels published between 1740 and 1850 into his computer. He then had the computer count the words of each title, and compare the averages. The computer found that as time went on, the titles grew shorter. In 1740, the average novel had a title of twenty-five words. By 1850, that had shrunk to a much more manageable eight words.</a:t>
            </a:r>
            <a:endParaRPr sz="1050">
              <a:solidFill>
                <a:srgbClr val="555555"/>
              </a:solidFill>
              <a:highlight>
                <a:srgbClr val="FFFFFF"/>
              </a:highlight>
            </a:endParaRPr>
          </a:p>
          <a:p>
            <a:pPr marL="0" lvl="0" indent="0" rtl="0">
              <a:lnSpc>
                <a:spcPct val="150000"/>
              </a:lnSpc>
              <a:spcBef>
                <a:spcPts val="800"/>
              </a:spcBef>
              <a:spcAft>
                <a:spcPts val="0"/>
              </a:spcAft>
              <a:buClr>
                <a:schemeClr val="dk1"/>
              </a:buClr>
              <a:buSzPts val="1100"/>
              <a:buFont typeface="Arial"/>
              <a:buNone/>
            </a:pPr>
            <a:r>
              <a:rPr lang="en-GB" sz="1050">
                <a:solidFill>
                  <a:srgbClr val="555555"/>
                </a:solidFill>
                <a:highlight>
                  <a:srgbClr val="FFFFFF"/>
                </a:highlight>
              </a:rPr>
              <a:t>It's natural to wonder 'so what?' when you hear that. On its own, that information is little more than a piece of trivia. However, Moretti took this information and looked into what else changed at the same rate as titles, and he found an answer: the market for books.</a:t>
            </a:r>
            <a:endParaRPr sz="1050">
              <a:solidFill>
                <a:srgbClr val="555555"/>
              </a:solidFill>
              <a:highlight>
                <a:srgbClr val="FFFFFF"/>
              </a:highlight>
            </a:endParaRPr>
          </a:p>
          <a:p>
            <a:pPr marL="0" lvl="0" indent="0" rtl="0">
              <a:spcBef>
                <a:spcPts val="800"/>
              </a:spcBef>
              <a:spcAft>
                <a:spcPts val="0"/>
              </a:spcAft>
              <a:buNone/>
            </a:pPr>
            <a:endParaRPr/>
          </a:p>
        </p:txBody>
      </p:sp>
      <p:sp>
        <p:nvSpPr>
          <p:cNvPr id="101" name="Shape 101"/>
          <p:cNvSpPr txBox="1">
            <a:spLocks noGrp="1"/>
          </p:cNvSpPr>
          <p:nvPr>
            <p:ph type="sldNum" idx="12"/>
          </p:nvPr>
        </p:nvSpPr>
        <p:spPr>
          <a:xfrm>
            <a:off x="3978132" y="8842029"/>
            <a:ext cx="3043200" cy="465600"/>
          </a:xfrm>
          <a:prstGeom prst="rect">
            <a:avLst/>
          </a:prstGeom>
        </p:spPr>
        <p:txBody>
          <a:bodyPr spcFirstLastPara="1" wrap="square" lIns="93300" tIns="46650" rIns="93300" bIns="46650" anchor="b" anchorCtr="0">
            <a:noAutofit/>
          </a:bodyPr>
          <a:lstStyle/>
          <a:p>
            <a:pPr marL="0" lvl="0" indent="0" rtl="0">
              <a:spcBef>
                <a:spcPts val="0"/>
              </a:spcBef>
              <a:spcAft>
                <a:spcPts val="0"/>
              </a:spcAft>
              <a:buClr>
                <a:schemeClr val="dk1"/>
              </a:buClr>
              <a:buFont typeface="Calibri"/>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Copy-B">
  <p:cSld name="Presentation-Copy-B">
    <p:spTree>
      <p:nvGrpSpPr>
        <p:cNvPr id="1" name="Shape 12"/>
        <p:cNvGrpSpPr/>
        <p:nvPr/>
      </p:nvGrpSpPr>
      <p:grpSpPr>
        <a:xfrm>
          <a:off x="0" y="0"/>
          <a:ext cx="0" cy="0"/>
          <a:chOff x="0" y="0"/>
          <a:chExt cx="0" cy="0"/>
        </a:xfrm>
      </p:grpSpPr>
      <p:sp>
        <p:nvSpPr>
          <p:cNvPr id="13" name="Shape 13"/>
          <p:cNvSpPr txBox="1">
            <a:spLocks noGrp="1"/>
          </p:cNvSpPr>
          <p:nvPr>
            <p:ph type="body" idx="1"/>
          </p:nvPr>
        </p:nvSpPr>
        <p:spPr>
          <a:xfrm>
            <a:off x="303395" y="250825"/>
            <a:ext cx="7314109" cy="661988"/>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7203F"/>
              </a:buClr>
              <a:buSzPts val="1400"/>
              <a:buFont typeface="Verdana"/>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Shape 14"/>
          <p:cNvSpPr txBox="1">
            <a:spLocks noGrp="1"/>
          </p:cNvSpPr>
          <p:nvPr>
            <p:ph type="body" idx="2"/>
          </p:nvPr>
        </p:nvSpPr>
        <p:spPr>
          <a:xfrm>
            <a:off x="293805" y="1448654"/>
            <a:ext cx="7339892" cy="3821985"/>
          </a:xfrm>
          <a:prstGeom prst="rect">
            <a:avLst/>
          </a:prstGeom>
          <a:noFill/>
          <a:ln>
            <a:noFill/>
          </a:ln>
        </p:spPr>
        <p:txBody>
          <a:bodyPr spcFirstLastPara="1" wrap="square" lIns="91425" tIns="91425" rIns="91425" bIns="91425" anchor="t" anchorCtr="0"/>
          <a:lstStyle>
            <a:lvl1pPr marL="457200" marR="0" lvl="0" indent="-317500" algn="l" rtl="0">
              <a:lnSpc>
                <a:spcPct val="125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Verdana"/>
              <a:buChar char="–"/>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Verdana"/>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resentation-Copy-a"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85800" y="403166"/>
            <a:ext cx="7772400" cy="1144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685800" y="1579562"/>
            <a:ext cx="7772400" cy="41163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64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4" name="Shape 24"/>
          <p:cNvSpPr txBox="1">
            <a:spLocks noGrp="1"/>
          </p:cNvSpPr>
          <p:nvPr>
            <p:ph type="dt" idx="10"/>
          </p:nvPr>
        </p:nvSpPr>
        <p:spPr>
          <a:xfrm>
            <a:off x="685800" y="6248400"/>
            <a:ext cx="1906500" cy="458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Shape 25"/>
          <p:cNvSpPr txBox="1">
            <a:spLocks noGrp="1"/>
          </p:cNvSpPr>
          <p:nvPr>
            <p:ph type="ftr" idx="11"/>
          </p:nvPr>
        </p:nvSpPr>
        <p:spPr>
          <a:xfrm>
            <a:off x="3122610" y="6248400"/>
            <a:ext cx="2898900" cy="458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6551612" y="6248400"/>
            <a:ext cx="1908300" cy="458700"/>
          </a:xfrm>
          <a:prstGeom prst="rect">
            <a:avLst/>
          </a:prstGeom>
          <a:noFill/>
          <a:ln>
            <a:noFill/>
          </a:ln>
        </p:spPr>
        <p:txBody>
          <a:bodyPr spcFirstLastPara="1" wrap="square" lIns="82275" tIns="41125" rIns="82275" bIns="41125" anchor="t" anchorCtr="0">
            <a:noAutofit/>
          </a:bodyPr>
          <a:lstStyle>
            <a:lvl1pPr marL="0" marR="0" lvl="0"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UBC Brand Image - Vancouver">
  <p:cSld name="UBC Brand Image - Vancouver">
    <p:spTree>
      <p:nvGrpSpPr>
        <p:cNvPr id="1" name="Shape 28"/>
        <p:cNvGrpSpPr/>
        <p:nvPr/>
      </p:nvGrpSpPr>
      <p:grpSpPr>
        <a:xfrm>
          <a:off x="0" y="0"/>
          <a:ext cx="0" cy="0"/>
          <a:chOff x="0" y="0"/>
          <a:chExt cx="0" cy="0"/>
        </a:xfrm>
      </p:grpSpPr>
      <p:pic>
        <p:nvPicPr>
          <p:cNvPr id="29" name="Shape 29"/>
          <p:cNvPicPr preferRelativeResize="0"/>
          <p:nvPr/>
        </p:nvPicPr>
        <p:blipFill>
          <a:blip r:embed="rId2">
            <a:alphaModFix/>
          </a:blip>
          <a:stretch>
            <a:fillRect/>
          </a:stretch>
        </p:blipFill>
        <p:spPr>
          <a:xfrm>
            <a:off x="-17463" y="-17463"/>
            <a:ext cx="9174163" cy="68929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resentation Final">
  <p:cSld name="Presentation Final">
    <p:spTree>
      <p:nvGrpSpPr>
        <p:cNvPr id="1" name="Shape 30"/>
        <p:cNvGrpSpPr/>
        <p:nvPr/>
      </p:nvGrpSpPr>
      <p:grpSpPr>
        <a:xfrm>
          <a:off x="0" y="0"/>
          <a:ext cx="0" cy="0"/>
          <a:chOff x="0" y="0"/>
          <a:chExt cx="0" cy="0"/>
        </a:xfrm>
      </p:grpSpPr>
      <p:sp>
        <p:nvSpPr>
          <p:cNvPr id="31" name="Shape 31"/>
          <p:cNvSpPr/>
          <p:nvPr/>
        </p:nvSpPr>
        <p:spPr>
          <a:xfrm>
            <a:off x="-17463" y="-17463"/>
            <a:ext cx="9248700" cy="6932700"/>
          </a:xfrm>
          <a:prstGeom prst="rect">
            <a:avLst/>
          </a:prstGeom>
          <a:solidFill>
            <a:srgbClr val="07203F"/>
          </a:solidFill>
          <a:ln>
            <a:noFill/>
          </a:ln>
        </p:spPr>
        <p:txBody>
          <a:bodyPr spcFirstLastPara="1" wrap="square" lIns="91425" tIns="45700" rIns="91425" bIns="45700" anchor="ctr" anchorCtr="0">
            <a:noAutofit/>
          </a:bodyPr>
          <a:lstStyle/>
          <a:p>
            <a:pPr marL="0" lvl="0" indent="0">
              <a:spcBef>
                <a:spcPts val="0"/>
              </a:spcBef>
              <a:spcAft>
                <a:spcPts val="0"/>
              </a:spcAft>
              <a:buNone/>
            </a:pPr>
            <a:endParaRPr/>
          </a:p>
        </p:txBody>
      </p:sp>
      <p:pic>
        <p:nvPicPr>
          <p:cNvPr id="32" name="Shape 32"/>
          <p:cNvPicPr preferRelativeResize="0"/>
          <p:nvPr/>
        </p:nvPicPr>
        <p:blipFill>
          <a:blip r:embed="rId2">
            <a:alphaModFix/>
          </a:blip>
          <a:stretch>
            <a:fillRect/>
          </a:stretch>
        </p:blipFill>
        <p:spPr>
          <a:xfrm>
            <a:off x="1528763" y="2405063"/>
            <a:ext cx="6654801" cy="102393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esentation-Copy-B">
  <p:cSld name="Presentation-Copy-B">
    <p:spTree>
      <p:nvGrpSpPr>
        <p:cNvPr id="1" name="Shape 33"/>
        <p:cNvGrpSpPr/>
        <p:nvPr/>
      </p:nvGrpSpPr>
      <p:grpSpPr>
        <a:xfrm>
          <a:off x="0" y="0"/>
          <a:ext cx="0" cy="0"/>
          <a:chOff x="0" y="0"/>
          <a:chExt cx="0" cy="0"/>
        </a:xfrm>
      </p:grpSpPr>
      <p:pic>
        <p:nvPicPr>
          <p:cNvPr id="34" name="Shape 34"/>
          <p:cNvPicPr preferRelativeResize="0"/>
          <p:nvPr/>
        </p:nvPicPr>
        <p:blipFill>
          <a:blip r:embed="rId2">
            <a:alphaModFix/>
          </a:blip>
          <a:stretch>
            <a:fillRect/>
          </a:stretch>
        </p:blipFill>
        <p:spPr>
          <a:xfrm>
            <a:off x="-17463" y="-17463"/>
            <a:ext cx="9174163" cy="6892926"/>
          </a:xfrm>
          <a:prstGeom prst="rect">
            <a:avLst/>
          </a:prstGeom>
          <a:noFill/>
          <a:ln>
            <a:noFill/>
          </a:ln>
        </p:spPr>
      </p:pic>
      <p:pic>
        <p:nvPicPr>
          <p:cNvPr id="35" name="Shape 35"/>
          <p:cNvPicPr preferRelativeResize="0"/>
          <p:nvPr/>
        </p:nvPicPr>
        <p:blipFill>
          <a:blip r:embed="rId3">
            <a:alphaModFix/>
          </a:blip>
          <a:stretch>
            <a:fillRect/>
          </a:stretch>
        </p:blipFill>
        <p:spPr>
          <a:xfrm>
            <a:off x="8101013" y="250825"/>
            <a:ext cx="661987" cy="661988"/>
          </a:xfrm>
          <a:prstGeom prst="rect">
            <a:avLst/>
          </a:prstGeom>
          <a:noFill/>
          <a:ln>
            <a:noFill/>
          </a:ln>
        </p:spPr>
      </p:pic>
      <p:sp>
        <p:nvSpPr>
          <p:cNvPr id="36" name="Shape 36"/>
          <p:cNvSpPr txBox="1">
            <a:spLocks noGrp="1"/>
          </p:cNvSpPr>
          <p:nvPr>
            <p:ph type="body" idx="1"/>
          </p:nvPr>
        </p:nvSpPr>
        <p:spPr>
          <a:xfrm>
            <a:off x="303397" y="250825"/>
            <a:ext cx="7314000" cy="662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7203F"/>
              </a:buClr>
              <a:buSzPts val="1400"/>
              <a:buFont typeface="Verdana"/>
              <a:buNone/>
              <a:defRPr sz="3600" b="1" i="0" u="none" strike="noStrike" cap="none">
                <a:solidFill>
                  <a:srgbClr val="07203F"/>
                </a:solidFill>
                <a:latin typeface="Verdana"/>
                <a:ea typeface="Verdana"/>
                <a:cs typeface="Verdana"/>
                <a:sym typeface="Verdana"/>
              </a:defRPr>
            </a:lvl1pPr>
            <a:lvl2pPr marL="914400" lvl="1" indent="-228600" rtl="0">
              <a:spcBef>
                <a:spcPts val="0"/>
              </a:spcBef>
              <a:spcAft>
                <a:spcPts val="0"/>
              </a:spcAft>
              <a:buSzPts val="1400"/>
              <a:buNone/>
              <a:defRPr b="0" i="0"/>
            </a:lvl2pPr>
            <a:lvl3pPr marL="1371600" lvl="2" indent="-228600" rtl="0">
              <a:spcBef>
                <a:spcPts val="0"/>
              </a:spcBef>
              <a:spcAft>
                <a:spcPts val="0"/>
              </a:spcAft>
              <a:buSzPts val="1400"/>
              <a:buNone/>
              <a:defRPr b="0" i="0"/>
            </a:lvl3pPr>
            <a:lvl4pPr marL="1828800" lvl="3" indent="-228600" rtl="0">
              <a:spcBef>
                <a:spcPts val="0"/>
              </a:spcBef>
              <a:spcAft>
                <a:spcPts val="0"/>
              </a:spcAft>
              <a:buSzPts val="1400"/>
              <a:buNone/>
              <a:defRPr b="0" i="0"/>
            </a:lvl4pPr>
            <a:lvl5pPr marL="2286000" lvl="4" indent="-228600" rtl="0">
              <a:spcBef>
                <a:spcPts val="0"/>
              </a:spcBef>
              <a:spcAft>
                <a:spcPts val="0"/>
              </a:spcAft>
              <a:buSzPts val="1400"/>
              <a:buNone/>
              <a:defRPr b="0" i="0"/>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 name="Shape 37"/>
          <p:cNvSpPr txBox="1">
            <a:spLocks noGrp="1"/>
          </p:cNvSpPr>
          <p:nvPr>
            <p:ph type="body" idx="2"/>
          </p:nvPr>
        </p:nvSpPr>
        <p:spPr>
          <a:xfrm>
            <a:off x="293805" y="1448656"/>
            <a:ext cx="7339800" cy="3822000"/>
          </a:xfrm>
          <a:prstGeom prst="rect">
            <a:avLst/>
          </a:prstGeom>
          <a:noFill/>
          <a:ln>
            <a:noFill/>
          </a:ln>
        </p:spPr>
        <p:txBody>
          <a:bodyPr spcFirstLastPara="1" wrap="square" lIns="91425" tIns="91425" rIns="91425" bIns="91425" anchor="t" anchorCtr="0"/>
          <a:lstStyle>
            <a:lvl1pPr marL="457200" marR="0" lvl="0" indent="-317500" algn="l" rtl="0">
              <a:lnSpc>
                <a:spcPct val="125000"/>
              </a:lnSpc>
              <a:spcBef>
                <a:spcPts val="0"/>
              </a:spcBef>
              <a:spcAft>
                <a:spcPts val="0"/>
              </a:spcAft>
              <a:buClr>
                <a:schemeClr val="dk1"/>
              </a:buClr>
              <a:buSzPts val="1400"/>
              <a:buFont typeface="Verdana"/>
              <a:buChar char="●"/>
              <a:defRPr sz="2400">
                <a:solidFill>
                  <a:schemeClr val="dk1"/>
                </a:solidFill>
                <a:latin typeface="Verdana"/>
                <a:ea typeface="Verdana"/>
                <a:cs typeface="Verdana"/>
                <a:sym typeface="Verdana"/>
              </a:defRPr>
            </a:lvl1pPr>
            <a:lvl2pPr marL="914400" lvl="1" indent="-317500" rtl="0">
              <a:spcBef>
                <a:spcPts val="0"/>
              </a:spcBef>
              <a:spcAft>
                <a:spcPts val="0"/>
              </a:spcAft>
              <a:buClr>
                <a:schemeClr val="dk1"/>
              </a:buClr>
              <a:buSzPts val="1400"/>
              <a:buFont typeface="Verdana"/>
              <a:buChar char="●"/>
              <a:defRPr sz="2400">
                <a:solidFill>
                  <a:schemeClr val="dk1"/>
                </a:solidFill>
                <a:latin typeface="Verdana"/>
                <a:ea typeface="Verdana"/>
                <a:cs typeface="Verdana"/>
                <a:sym typeface="Verdana"/>
              </a:defRPr>
            </a:lvl2pPr>
            <a:lvl3pPr marL="1371600" lvl="2" indent="-228600" rtl="0">
              <a:spcBef>
                <a:spcPts val="0"/>
              </a:spcBef>
              <a:spcAft>
                <a:spcPts val="0"/>
              </a:spcAft>
              <a:buSzPts val="1400"/>
              <a:buFont typeface="Verdana"/>
              <a:buNone/>
              <a:defRPr sz="1800">
                <a:latin typeface="Verdana"/>
                <a:ea typeface="Verdana"/>
                <a:cs typeface="Verdana"/>
                <a:sym typeface="Verdana"/>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p:cNvPicPr preferRelativeResize="0"/>
          <p:nvPr/>
        </p:nvPicPr>
        <p:blipFill rotWithShape="1">
          <a:blip r:embed="rId3">
            <a:alphaModFix/>
          </a:blip>
          <a:srcRect/>
          <a:stretch/>
        </p:blipFill>
        <p:spPr>
          <a:xfrm>
            <a:off x="-17461" y="-17461"/>
            <a:ext cx="9174161" cy="6892925"/>
          </a:xfrm>
          <a:prstGeom prst="rect">
            <a:avLst/>
          </a:prstGeom>
          <a:noFill/>
          <a:ln>
            <a:noFill/>
          </a:ln>
        </p:spPr>
      </p:pic>
      <p:pic>
        <p:nvPicPr>
          <p:cNvPr id="11" name="Shape 11"/>
          <p:cNvPicPr preferRelativeResize="0"/>
          <p:nvPr/>
        </p:nvPicPr>
        <p:blipFill rotWithShape="1">
          <a:blip r:embed="rId4">
            <a:alphaModFix/>
          </a:blip>
          <a:srcRect/>
          <a:stretch/>
        </p:blipFill>
        <p:spPr>
          <a:xfrm>
            <a:off x="8101010" y="250825"/>
            <a:ext cx="661987" cy="6619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3">
            <a:alphaModFix/>
          </a:blip>
          <a:srcRect/>
          <a:stretch/>
        </p:blipFill>
        <p:spPr>
          <a:xfrm>
            <a:off x="-17461" y="-17461"/>
            <a:ext cx="9174300" cy="6892800"/>
          </a:xfrm>
          <a:prstGeom prst="rect">
            <a:avLst/>
          </a:prstGeom>
          <a:noFill/>
          <a:ln>
            <a:noFill/>
          </a:ln>
        </p:spPr>
      </p:pic>
      <p:pic>
        <p:nvPicPr>
          <p:cNvPr id="17" name="Shape 17"/>
          <p:cNvPicPr preferRelativeResize="0"/>
          <p:nvPr/>
        </p:nvPicPr>
        <p:blipFill rotWithShape="1">
          <a:blip r:embed="rId4">
            <a:alphaModFix/>
          </a:blip>
          <a:srcRect/>
          <a:stretch/>
        </p:blipFill>
        <p:spPr>
          <a:xfrm>
            <a:off x="8255000" y="96835"/>
            <a:ext cx="662100" cy="662100"/>
          </a:xfrm>
          <a:prstGeom prst="rect">
            <a:avLst/>
          </a:prstGeom>
          <a:noFill/>
          <a:ln>
            <a:noFill/>
          </a:ln>
        </p:spPr>
      </p:pic>
      <p:sp>
        <p:nvSpPr>
          <p:cNvPr id="18" name="Shape 18"/>
          <p:cNvSpPr txBox="1">
            <a:spLocks noGrp="1"/>
          </p:cNvSpPr>
          <p:nvPr>
            <p:ph type="dt" idx="10"/>
          </p:nvPr>
        </p:nvSpPr>
        <p:spPr>
          <a:xfrm>
            <a:off x="685800" y="6248400"/>
            <a:ext cx="1906500" cy="458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Shape 19"/>
          <p:cNvSpPr txBox="1">
            <a:spLocks noGrp="1"/>
          </p:cNvSpPr>
          <p:nvPr>
            <p:ph type="ftr" idx="11"/>
          </p:nvPr>
        </p:nvSpPr>
        <p:spPr>
          <a:xfrm>
            <a:off x="3122610" y="6248400"/>
            <a:ext cx="2898900" cy="458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6551612" y="6248400"/>
            <a:ext cx="1908300" cy="458700"/>
          </a:xfrm>
          <a:prstGeom prst="rect">
            <a:avLst/>
          </a:prstGeom>
          <a:noFill/>
          <a:ln>
            <a:noFill/>
          </a:ln>
        </p:spPr>
        <p:txBody>
          <a:bodyPr spcFirstLastPara="1" wrap="square" lIns="82275" tIns="41125" rIns="82275" bIns="41125" anchor="t" anchorCtr="0">
            <a:noAutofit/>
          </a:bodyPr>
          <a:lstStyle>
            <a:lvl1pPr marL="0" marR="0" lvl="0"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jstor.org/analyz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voyant-tools.or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transformdh.tumblr.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library.ubc.ca"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Shape 42"/>
          <p:cNvSpPr txBox="1"/>
          <p:nvPr/>
        </p:nvSpPr>
        <p:spPr>
          <a:xfrm>
            <a:off x="3980425" y="848550"/>
            <a:ext cx="4632600" cy="1594500"/>
          </a:xfrm>
          <a:prstGeom prst="rect">
            <a:avLst/>
          </a:prstGeom>
          <a:noFill/>
          <a:ln>
            <a:noFill/>
          </a:ln>
        </p:spPr>
        <p:txBody>
          <a:bodyPr spcFirstLastPara="1" wrap="square" lIns="0" tIns="0" rIns="0" bIns="0" anchor="t" anchorCtr="0">
            <a:noAutofit/>
          </a:bodyPr>
          <a:lstStyle/>
          <a:p>
            <a:pPr marL="0" marR="0" lvl="0" indent="0" rtl="0">
              <a:lnSpc>
                <a:spcPct val="95000"/>
              </a:lnSpc>
              <a:spcBef>
                <a:spcPts val="0"/>
              </a:spcBef>
              <a:spcAft>
                <a:spcPts val="0"/>
              </a:spcAft>
              <a:buClr>
                <a:srgbClr val="000000"/>
              </a:buClr>
              <a:buFont typeface="Calibri"/>
              <a:buNone/>
            </a:pPr>
            <a:br>
              <a:rPr lang="en-GB" sz="2900" b="1" u="none" strike="noStrike" cap="none">
                <a:solidFill>
                  <a:srgbClr val="000000"/>
                </a:solidFill>
                <a:latin typeface="Calibri"/>
                <a:ea typeface="Calibri"/>
                <a:cs typeface="Calibri"/>
                <a:sym typeface="Calibri"/>
              </a:rPr>
            </a:br>
            <a:r>
              <a:rPr lang="en-GB" sz="3600" b="1"/>
              <a:t>Decolonializing the </a:t>
            </a:r>
            <a:r>
              <a:rPr lang="en-GB" sz="3600" b="1">
                <a:solidFill>
                  <a:schemeClr val="dk1"/>
                </a:solidFill>
              </a:rPr>
              <a:t>Digital Humanities  </a:t>
            </a:r>
            <a:r>
              <a:rPr lang="en-GB" sz="2900" b="1">
                <a:solidFill>
                  <a:schemeClr val="dk1"/>
                </a:solidFill>
              </a:rPr>
              <a:t>  </a:t>
            </a:r>
            <a:endParaRPr sz="3000" b="1">
              <a:latin typeface="Calibri"/>
              <a:ea typeface="Calibri"/>
              <a:cs typeface="Calibri"/>
              <a:sym typeface="Calibri"/>
            </a:endParaRPr>
          </a:p>
        </p:txBody>
      </p:sp>
      <p:sp>
        <p:nvSpPr>
          <p:cNvPr id="43" name="Shape 43"/>
          <p:cNvSpPr txBox="1"/>
          <p:nvPr/>
        </p:nvSpPr>
        <p:spPr>
          <a:xfrm>
            <a:off x="4053325" y="4146050"/>
            <a:ext cx="4806600" cy="1235400"/>
          </a:xfrm>
          <a:prstGeom prst="rect">
            <a:avLst/>
          </a:prstGeom>
          <a:noFill/>
          <a:ln>
            <a:noFill/>
          </a:ln>
        </p:spPr>
        <p:txBody>
          <a:bodyPr spcFirstLastPara="1" wrap="square" lIns="0" tIns="0" rIns="0" bIns="0" anchor="t" anchorCtr="0">
            <a:noAutofit/>
          </a:bodyPr>
          <a:lstStyle/>
          <a:p>
            <a:pPr marL="0" marR="0" lvl="0" indent="0" algn="l" rtl="0">
              <a:lnSpc>
                <a:spcPct val="95000"/>
              </a:lnSpc>
              <a:spcBef>
                <a:spcPts val="0"/>
              </a:spcBef>
              <a:spcAft>
                <a:spcPts val="0"/>
              </a:spcAft>
              <a:buClr>
                <a:srgbClr val="000000"/>
              </a:buClr>
              <a:buFont typeface="Arial"/>
              <a:buNone/>
            </a:pPr>
            <a:endParaRPr sz="2000" b="1" i="0" u="none" strike="noStrike" cap="none">
              <a:solidFill>
                <a:srgbClr val="000000"/>
              </a:solidFill>
              <a:latin typeface="Calibri"/>
              <a:ea typeface="Calibri"/>
              <a:cs typeface="Calibri"/>
              <a:sym typeface="Calibri"/>
            </a:endParaRPr>
          </a:p>
          <a:p>
            <a:pPr marL="0" marR="0" lvl="0" indent="0" algn="l" rtl="0">
              <a:lnSpc>
                <a:spcPct val="95000"/>
              </a:lnSpc>
              <a:spcBef>
                <a:spcPts val="0"/>
              </a:spcBef>
              <a:spcAft>
                <a:spcPts val="0"/>
              </a:spcAft>
              <a:buClr>
                <a:srgbClr val="000000"/>
              </a:buClr>
              <a:buFont typeface="Calibri"/>
              <a:buNone/>
            </a:pPr>
            <a:r>
              <a:rPr lang="en-GB" sz="2000" b="1" i="0" u="none" strike="noStrike" cap="none">
                <a:solidFill>
                  <a:srgbClr val="000000"/>
                </a:solidFill>
                <a:latin typeface="Calibri"/>
                <a:ea typeface="Calibri"/>
                <a:cs typeface="Calibri"/>
                <a:sym typeface="Calibri"/>
              </a:rPr>
              <a:t>Allan Cho</a:t>
            </a:r>
            <a:endParaRPr sz="2000" b="1" i="0" u="none" strike="noStrike" cap="none">
              <a:solidFill>
                <a:srgbClr val="000000"/>
              </a:solidFill>
              <a:latin typeface="Calibri"/>
              <a:ea typeface="Calibri"/>
              <a:cs typeface="Calibri"/>
              <a:sym typeface="Calibri"/>
            </a:endParaRPr>
          </a:p>
          <a:p>
            <a:pPr marL="0" marR="0" lvl="0" indent="0" algn="l" rtl="0">
              <a:lnSpc>
                <a:spcPct val="95000"/>
              </a:lnSpc>
              <a:spcBef>
                <a:spcPts val="0"/>
              </a:spcBef>
              <a:spcAft>
                <a:spcPts val="0"/>
              </a:spcAft>
              <a:buClr>
                <a:srgbClr val="000000"/>
              </a:buClr>
              <a:buFont typeface="Calibri"/>
              <a:buNone/>
            </a:pPr>
            <a:r>
              <a:rPr lang="en-GB" sz="2000" b="1">
                <a:latin typeface="Calibri"/>
                <a:ea typeface="Calibri"/>
                <a:cs typeface="Calibri"/>
                <a:sym typeface="Calibri"/>
              </a:rPr>
              <a:t>Digital Humanities Librarian</a:t>
            </a:r>
            <a:endParaRPr/>
          </a:p>
          <a:p>
            <a:pPr marL="0" marR="0" lvl="0" indent="0" algn="l" rtl="0">
              <a:lnSpc>
                <a:spcPct val="95000"/>
              </a:lnSpc>
              <a:spcBef>
                <a:spcPts val="0"/>
              </a:spcBef>
              <a:spcAft>
                <a:spcPts val="0"/>
              </a:spcAft>
              <a:buClr>
                <a:srgbClr val="000000"/>
              </a:buClr>
              <a:buFont typeface="Calibri"/>
              <a:buNone/>
            </a:pPr>
            <a:endParaRPr/>
          </a:p>
        </p:txBody>
      </p:sp>
      <p:sp>
        <p:nvSpPr>
          <p:cNvPr id="44" name="Shape 44"/>
          <p:cNvSpPr txBox="1"/>
          <p:nvPr/>
        </p:nvSpPr>
        <p:spPr>
          <a:xfrm>
            <a:off x="3980425" y="3067600"/>
            <a:ext cx="4879500" cy="453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r>
              <a:rPr lang="en-GB" sz="2000" b="1"/>
              <a:t>for FNIS 401</a:t>
            </a:r>
            <a:endParaRPr sz="2000" b="1">
              <a:solidFill>
                <a:schemeClr val="dk1"/>
              </a:solidFill>
            </a:endParaRPr>
          </a:p>
          <a:p>
            <a:pPr marL="0" marR="0" lvl="0" indent="0" algn="l" rtl="0">
              <a:lnSpc>
                <a:spcPct val="100000"/>
              </a:lnSpc>
              <a:spcBef>
                <a:spcPts val="0"/>
              </a:spcBef>
              <a:spcAft>
                <a:spcPts val="0"/>
              </a:spcAft>
              <a:buClr>
                <a:srgbClr val="000000"/>
              </a:buClr>
              <a:buFont typeface="Arial"/>
              <a:buNone/>
            </a:pPr>
            <a:r>
              <a:rPr lang="en-GB" sz="2000" b="1" i="0" u="none" strike="noStrike" cap="none">
                <a:solidFill>
                  <a:srgbClr val="000000"/>
                </a:solidFill>
                <a:latin typeface="Arial"/>
                <a:ea typeface="Arial"/>
                <a:cs typeface="Arial"/>
                <a:sym typeface="Arial"/>
              </a:rPr>
              <a:t>(</a:t>
            </a:r>
            <a:r>
              <a:rPr lang="en-GB" sz="2000" b="1">
                <a:latin typeface="Calibri"/>
                <a:ea typeface="Calibri"/>
                <a:cs typeface="Calibri"/>
                <a:sym typeface="Calibri"/>
              </a:rPr>
              <a:t>February 26,</a:t>
            </a:r>
            <a:r>
              <a:rPr lang="en-GB" sz="2000" b="1" i="0" u="none" strike="noStrike" cap="none">
                <a:solidFill>
                  <a:srgbClr val="000000"/>
                </a:solidFill>
                <a:latin typeface="Calibri"/>
                <a:ea typeface="Calibri"/>
                <a:cs typeface="Calibri"/>
                <a:sym typeface="Calibri"/>
              </a:rPr>
              <a:t> 201</a:t>
            </a:r>
            <a:r>
              <a:rPr lang="en-GB" sz="2000" b="1">
                <a:latin typeface="Calibri"/>
                <a:ea typeface="Calibri"/>
                <a:cs typeface="Calibri"/>
                <a:sym typeface="Calibri"/>
              </a:rPr>
              <a:t>8</a:t>
            </a:r>
            <a:r>
              <a:rPr lang="en-GB" sz="2000" b="1" i="0" u="none" strike="noStrike" cap="none">
                <a:solidFill>
                  <a:srgbClr val="000000"/>
                </a:solidFill>
                <a:latin typeface="Calibri"/>
                <a:ea typeface="Calibri"/>
                <a:cs typeface="Calibri"/>
                <a:sym typeface="Calibri"/>
              </a:rPr>
              <a:t>)</a:t>
            </a: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2000" b="1" i="0" u="none" strike="noStrike" cap="none">
              <a:solidFill>
                <a:srgbClr val="000000"/>
              </a:solidFill>
              <a:latin typeface="Calibri"/>
              <a:ea typeface="Calibri"/>
              <a:cs typeface="Calibri"/>
              <a:sym typeface="Calibri"/>
            </a:endParaRPr>
          </a:p>
        </p:txBody>
      </p:sp>
      <p:pic>
        <p:nvPicPr>
          <p:cNvPr id="45" name="Shape 45"/>
          <p:cNvPicPr preferRelativeResize="0"/>
          <p:nvPr/>
        </p:nvPicPr>
        <p:blipFill>
          <a:blip r:embed="rId3">
            <a:alphaModFix/>
          </a:blip>
          <a:stretch>
            <a:fillRect/>
          </a:stretch>
        </p:blipFill>
        <p:spPr>
          <a:xfrm>
            <a:off x="0" y="0"/>
            <a:ext cx="3716275" cy="5475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685800" y="511349"/>
            <a:ext cx="7772400" cy="1036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4000" b="1">
                <a:latin typeface="Calibri"/>
                <a:ea typeface="Calibri"/>
                <a:cs typeface="Calibri"/>
                <a:sym typeface="Calibri"/>
              </a:rPr>
              <a:t> “Methods” of DH </a:t>
            </a:r>
            <a:endParaRPr sz="4000" b="1">
              <a:latin typeface="Calibri"/>
              <a:ea typeface="Calibri"/>
              <a:cs typeface="Calibri"/>
              <a:sym typeface="Calibri"/>
            </a:endParaRPr>
          </a:p>
        </p:txBody>
      </p:sp>
      <p:sp>
        <p:nvSpPr>
          <p:cNvPr id="112" name="Shape 112"/>
          <p:cNvSpPr txBox="1">
            <a:spLocks noGrp="1"/>
          </p:cNvSpPr>
          <p:nvPr>
            <p:ph type="body" idx="1"/>
          </p:nvPr>
        </p:nvSpPr>
        <p:spPr>
          <a:xfrm>
            <a:off x="329525" y="1457300"/>
            <a:ext cx="4560300" cy="4116300"/>
          </a:xfrm>
          <a:prstGeom prst="rect">
            <a:avLst/>
          </a:prstGeom>
        </p:spPr>
        <p:txBody>
          <a:bodyPr spcFirstLastPara="1" wrap="square" lIns="91425" tIns="91425" rIns="91425" bIns="91425" anchor="t" anchorCtr="0">
            <a:noAutofit/>
          </a:bodyPr>
          <a:lstStyle/>
          <a:p>
            <a:pPr marL="457200" lvl="0" indent="-330200" rtl="0">
              <a:lnSpc>
                <a:spcPct val="115000"/>
              </a:lnSpc>
              <a:spcBef>
                <a:spcPts val="300"/>
              </a:spcBef>
              <a:spcAft>
                <a:spcPts val="0"/>
              </a:spcAft>
              <a:buClr>
                <a:srgbClr val="222222"/>
              </a:buClr>
              <a:buSzPts val="1600"/>
              <a:buChar char="•"/>
            </a:pPr>
            <a:r>
              <a:rPr lang="en-GB" sz="1600">
                <a:solidFill>
                  <a:srgbClr val="222222"/>
                </a:solidFill>
              </a:rPr>
              <a:t>Enhanced Critical Curation</a:t>
            </a:r>
            <a:endParaRPr sz="1600">
              <a:solidFill>
                <a:srgbClr val="222222"/>
              </a:solidFill>
            </a:endParaRPr>
          </a:p>
          <a:p>
            <a:pPr marL="457200" lvl="0" indent="-330200" rtl="0">
              <a:lnSpc>
                <a:spcPct val="115000"/>
              </a:lnSpc>
              <a:spcBef>
                <a:spcPts val="0"/>
              </a:spcBef>
              <a:spcAft>
                <a:spcPts val="0"/>
              </a:spcAft>
              <a:buClr>
                <a:srgbClr val="222222"/>
              </a:buClr>
              <a:buSzPts val="1600"/>
              <a:buChar char="•"/>
            </a:pPr>
            <a:r>
              <a:rPr lang="en-GB" sz="1600">
                <a:solidFill>
                  <a:srgbClr val="222222"/>
                </a:solidFill>
              </a:rPr>
              <a:t>Augmented Editions and Fluid Texts</a:t>
            </a:r>
            <a:endParaRPr sz="1600">
              <a:solidFill>
                <a:srgbClr val="222222"/>
              </a:solidFill>
            </a:endParaRPr>
          </a:p>
          <a:p>
            <a:pPr marL="457200" lvl="0" indent="-330200" rtl="0">
              <a:lnSpc>
                <a:spcPct val="115000"/>
              </a:lnSpc>
              <a:spcBef>
                <a:spcPts val="0"/>
              </a:spcBef>
              <a:spcAft>
                <a:spcPts val="0"/>
              </a:spcAft>
              <a:buClr>
                <a:srgbClr val="222222"/>
              </a:buClr>
              <a:buSzPts val="1600"/>
              <a:buChar char="•"/>
            </a:pPr>
            <a:r>
              <a:rPr lang="en-GB" sz="1600">
                <a:solidFill>
                  <a:srgbClr val="222222"/>
                </a:solidFill>
              </a:rPr>
              <a:t>Big data</a:t>
            </a:r>
            <a:endParaRPr sz="1600">
              <a:solidFill>
                <a:srgbClr val="222222"/>
              </a:solidFill>
            </a:endParaRPr>
          </a:p>
          <a:p>
            <a:pPr marL="457200" lvl="0" indent="-330200" rtl="0">
              <a:lnSpc>
                <a:spcPct val="115000"/>
              </a:lnSpc>
              <a:spcBef>
                <a:spcPts val="0"/>
              </a:spcBef>
              <a:spcAft>
                <a:spcPts val="0"/>
              </a:spcAft>
              <a:buClr>
                <a:srgbClr val="222222"/>
              </a:buClr>
              <a:buSzPts val="1600"/>
              <a:buChar char="•"/>
            </a:pPr>
            <a:r>
              <a:rPr lang="en-GB" sz="1600">
                <a:solidFill>
                  <a:srgbClr val="222222"/>
                </a:solidFill>
              </a:rPr>
              <a:t>Distant/Close, Macro/Micro reading</a:t>
            </a:r>
            <a:endParaRPr sz="1600">
              <a:solidFill>
                <a:srgbClr val="222222"/>
              </a:solidFill>
            </a:endParaRPr>
          </a:p>
          <a:p>
            <a:pPr marL="457200" lvl="0" indent="-330200" rtl="0">
              <a:lnSpc>
                <a:spcPct val="115000"/>
              </a:lnSpc>
              <a:spcBef>
                <a:spcPts val="0"/>
              </a:spcBef>
              <a:spcAft>
                <a:spcPts val="0"/>
              </a:spcAft>
              <a:buClr>
                <a:srgbClr val="222222"/>
              </a:buClr>
              <a:buSzPts val="1600"/>
              <a:buChar char="•"/>
            </a:pPr>
            <a:r>
              <a:rPr lang="en-GB" sz="1600">
                <a:solidFill>
                  <a:srgbClr val="222222"/>
                </a:solidFill>
              </a:rPr>
              <a:t>Cultural Analytics, Aggregation, and Data-Mining</a:t>
            </a:r>
            <a:endParaRPr sz="1600">
              <a:solidFill>
                <a:srgbClr val="222222"/>
              </a:solidFill>
            </a:endParaRPr>
          </a:p>
          <a:p>
            <a:pPr marL="457200" lvl="0" indent="-330200" rtl="0">
              <a:lnSpc>
                <a:spcPct val="115000"/>
              </a:lnSpc>
              <a:spcBef>
                <a:spcPts val="0"/>
              </a:spcBef>
              <a:spcAft>
                <a:spcPts val="0"/>
              </a:spcAft>
              <a:buClr>
                <a:srgbClr val="222222"/>
              </a:buClr>
              <a:buSzPts val="1600"/>
              <a:buChar char="•"/>
            </a:pPr>
            <a:r>
              <a:rPr lang="en-GB" sz="1600">
                <a:solidFill>
                  <a:srgbClr val="222222"/>
                </a:solidFill>
              </a:rPr>
              <a:t>Visualization and Data Design</a:t>
            </a:r>
            <a:endParaRPr sz="1600">
              <a:solidFill>
                <a:srgbClr val="222222"/>
              </a:solidFill>
            </a:endParaRPr>
          </a:p>
          <a:p>
            <a:pPr marL="457200" lvl="0" indent="-330200" rtl="0">
              <a:lnSpc>
                <a:spcPct val="115000"/>
              </a:lnSpc>
              <a:spcBef>
                <a:spcPts val="0"/>
              </a:spcBef>
              <a:spcAft>
                <a:spcPts val="0"/>
              </a:spcAft>
              <a:buClr>
                <a:srgbClr val="222222"/>
              </a:buClr>
              <a:buSzPts val="1600"/>
              <a:buChar char="•"/>
            </a:pPr>
            <a:r>
              <a:rPr lang="en-GB" sz="1600">
                <a:solidFill>
                  <a:srgbClr val="222222"/>
                </a:solidFill>
              </a:rPr>
              <a:t>The Animated Archive</a:t>
            </a:r>
            <a:endParaRPr sz="1600">
              <a:solidFill>
                <a:srgbClr val="222222"/>
              </a:solidFill>
            </a:endParaRPr>
          </a:p>
          <a:p>
            <a:pPr marL="457200" lvl="0" indent="-330200" rtl="0">
              <a:lnSpc>
                <a:spcPct val="115000"/>
              </a:lnSpc>
              <a:spcBef>
                <a:spcPts val="0"/>
              </a:spcBef>
              <a:spcAft>
                <a:spcPts val="0"/>
              </a:spcAft>
              <a:buClr>
                <a:srgbClr val="222222"/>
              </a:buClr>
              <a:buSzPts val="1600"/>
              <a:buChar char="•"/>
            </a:pPr>
            <a:r>
              <a:rPr lang="en-GB" sz="1600">
                <a:solidFill>
                  <a:srgbClr val="222222"/>
                </a:solidFill>
              </a:rPr>
              <a:t>Humanities Gaming</a:t>
            </a:r>
            <a:endParaRPr sz="1600">
              <a:solidFill>
                <a:srgbClr val="222222"/>
              </a:solidFill>
            </a:endParaRPr>
          </a:p>
          <a:p>
            <a:pPr marL="457200" lvl="0" indent="-330200" rtl="0">
              <a:lnSpc>
                <a:spcPct val="115000"/>
              </a:lnSpc>
              <a:spcBef>
                <a:spcPts val="0"/>
              </a:spcBef>
              <a:spcAft>
                <a:spcPts val="0"/>
              </a:spcAft>
              <a:buClr>
                <a:srgbClr val="222222"/>
              </a:buClr>
              <a:buSzPts val="1600"/>
              <a:buChar char="•"/>
            </a:pPr>
            <a:r>
              <a:rPr lang="en-GB" sz="1600">
                <a:solidFill>
                  <a:srgbClr val="222222"/>
                </a:solidFill>
              </a:rPr>
              <a:t>Code, Software, and Platform Studies</a:t>
            </a:r>
            <a:endParaRPr sz="1600">
              <a:solidFill>
                <a:srgbClr val="222222"/>
              </a:solidFill>
            </a:endParaRPr>
          </a:p>
          <a:p>
            <a:pPr marL="457200" lvl="0" indent="-330200" rtl="0">
              <a:lnSpc>
                <a:spcPct val="115000"/>
              </a:lnSpc>
              <a:spcBef>
                <a:spcPts val="0"/>
              </a:spcBef>
              <a:spcAft>
                <a:spcPts val="0"/>
              </a:spcAft>
              <a:buClr>
                <a:srgbClr val="222222"/>
              </a:buClr>
              <a:buSzPts val="1600"/>
              <a:buChar char="•"/>
            </a:pPr>
            <a:r>
              <a:rPr lang="en-GB" sz="1600">
                <a:solidFill>
                  <a:srgbClr val="222222"/>
                </a:solidFill>
              </a:rPr>
              <a:t>Database Documentaries</a:t>
            </a:r>
            <a:endParaRPr sz="1600">
              <a:solidFill>
                <a:srgbClr val="222222"/>
              </a:solidFill>
            </a:endParaRPr>
          </a:p>
          <a:p>
            <a:pPr marL="457200" lvl="0" indent="-330200" rtl="0">
              <a:lnSpc>
                <a:spcPct val="115000"/>
              </a:lnSpc>
              <a:spcBef>
                <a:spcPts val="0"/>
              </a:spcBef>
              <a:spcAft>
                <a:spcPts val="0"/>
              </a:spcAft>
              <a:buClr>
                <a:srgbClr val="222222"/>
              </a:buClr>
              <a:buSzPts val="1600"/>
              <a:buChar char="•"/>
            </a:pPr>
            <a:r>
              <a:rPr lang="en-GB" sz="1600">
                <a:solidFill>
                  <a:srgbClr val="222222"/>
                </a:solidFill>
              </a:rPr>
              <a:t>Repurposable Content and Remix Culture</a:t>
            </a:r>
            <a:endParaRPr sz="1600">
              <a:solidFill>
                <a:srgbClr val="222222"/>
              </a:solidFill>
            </a:endParaRPr>
          </a:p>
          <a:p>
            <a:pPr marL="0" lvl="0" indent="0" rtl="0">
              <a:lnSpc>
                <a:spcPct val="115000"/>
              </a:lnSpc>
              <a:spcBef>
                <a:spcPts val="300"/>
              </a:spcBef>
              <a:spcAft>
                <a:spcPts val="0"/>
              </a:spcAft>
              <a:buNone/>
            </a:pPr>
            <a:endParaRPr sz="1600">
              <a:solidFill>
                <a:srgbClr val="222222"/>
              </a:solidFill>
            </a:endParaRPr>
          </a:p>
          <a:p>
            <a:pPr marL="0" lvl="0" indent="0" rtl="0">
              <a:lnSpc>
                <a:spcPct val="115000"/>
              </a:lnSpc>
              <a:spcBef>
                <a:spcPts val="300"/>
              </a:spcBef>
              <a:spcAft>
                <a:spcPts val="0"/>
              </a:spcAft>
              <a:buNone/>
            </a:pPr>
            <a:endParaRPr sz="1600">
              <a:solidFill>
                <a:srgbClr val="222222"/>
              </a:solidFill>
            </a:endParaRPr>
          </a:p>
          <a:p>
            <a:pPr marL="0" lvl="0" indent="0" rtl="0">
              <a:spcBef>
                <a:spcPts val="640"/>
              </a:spcBef>
              <a:spcAft>
                <a:spcPts val="0"/>
              </a:spcAft>
              <a:buNone/>
            </a:pPr>
            <a:endParaRPr sz="1800"/>
          </a:p>
          <a:p>
            <a:pPr marL="0" lvl="0" indent="0" rtl="0">
              <a:spcBef>
                <a:spcPts val="640"/>
              </a:spcBef>
              <a:spcAft>
                <a:spcPts val="0"/>
              </a:spcAft>
              <a:buNone/>
            </a:pPr>
            <a:endParaRPr sz="1800"/>
          </a:p>
          <a:p>
            <a:pPr marL="0" lvl="0" indent="0" rtl="0">
              <a:spcBef>
                <a:spcPts val="640"/>
              </a:spcBef>
              <a:spcAft>
                <a:spcPts val="0"/>
              </a:spcAft>
              <a:buNone/>
            </a:pPr>
            <a:endParaRPr sz="1800" b="1">
              <a:solidFill>
                <a:schemeClr val="dk1"/>
              </a:solidFill>
            </a:endParaRPr>
          </a:p>
          <a:p>
            <a:pPr marL="342900" lvl="0" indent="38100" rtl="0">
              <a:spcBef>
                <a:spcPts val="640"/>
              </a:spcBef>
              <a:spcAft>
                <a:spcPts val="0"/>
              </a:spcAft>
              <a:buNone/>
            </a:pPr>
            <a:r>
              <a:rPr lang="en-GB"/>
              <a:t> </a:t>
            </a:r>
            <a:endParaRPr/>
          </a:p>
        </p:txBody>
      </p:sp>
      <p:pic>
        <p:nvPicPr>
          <p:cNvPr id="113" name="Shape 113"/>
          <p:cNvPicPr preferRelativeResize="0"/>
          <p:nvPr/>
        </p:nvPicPr>
        <p:blipFill>
          <a:blip r:embed="rId3">
            <a:alphaModFix/>
          </a:blip>
          <a:stretch>
            <a:fillRect/>
          </a:stretch>
        </p:blipFill>
        <p:spPr>
          <a:xfrm>
            <a:off x="5357850" y="889525"/>
            <a:ext cx="3100350" cy="4540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660125" y="511350"/>
            <a:ext cx="7798200" cy="1036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4000" b="1">
                <a:latin typeface="Calibri"/>
                <a:ea typeface="Calibri"/>
                <a:cs typeface="Calibri"/>
                <a:sym typeface="Calibri"/>
              </a:rPr>
              <a:t>Exercise: Which One Is Better? </a:t>
            </a:r>
            <a:endParaRPr sz="4000" b="1">
              <a:latin typeface="Calibri"/>
              <a:ea typeface="Calibri"/>
              <a:cs typeface="Calibri"/>
              <a:sym typeface="Calibri"/>
            </a:endParaRPr>
          </a:p>
        </p:txBody>
      </p:sp>
      <p:sp>
        <p:nvSpPr>
          <p:cNvPr id="120" name="Shape 120"/>
          <p:cNvSpPr txBox="1">
            <a:spLocks noGrp="1"/>
          </p:cNvSpPr>
          <p:nvPr>
            <p:ph type="body" idx="1"/>
          </p:nvPr>
        </p:nvSpPr>
        <p:spPr>
          <a:xfrm>
            <a:off x="427300" y="1723675"/>
            <a:ext cx="5599500" cy="3617700"/>
          </a:xfrm>
          <a:prstGeom prst="rect">
            <a:avLst/>
          </a:prstGeom>
        </p:spPr>
        <p:txBody>
          <a:bodyPr spcFirstLastPara="1" wrap="square" lIns="91425" tIns="91425" rIns="91425" bIns="91425" anchor="t" anchorCtr="0">
            <a:noAutofit/>
          </a:bodyPr>
          <a:lstStyle/>
          <a:p>
            <a:pPr marL="457200" lvl="0" indent="-406400" rtl="0">
              <a:spcBef>
                <a:spcPts val="640"/>
              </a:spcBef>
              <a:spcAft>
                <a:spcPts val="0"/>
              </a:spcAft>
              <a:buSzPts val="2800"/>
              <a:buChar char="•"/>
            </a:pPr>
            <a:r>
              <a:rPr lang="en-GB" sz="2800"/>
              <a:t>JSTOR’s Text Analyzer - </a:t>
            </a:r>
            <a:r>
              <a:rPr lang="en-GB" sz="2800" u="sng">
                <a:solidFill>
                  <a:schemeClr val="hlink"/>
                </a:solidFill>
                <a:hlinkClick r:id="rId3"/>
              </a:rPr>
              <a:t>http://www.jstor.org/analyze/</a:t>
            </a:r>
            <a:r>
              <a:rPr lang="en-GB" sz="2800"/>
              <a:t> </a:t>
            </a:r>
            <a:endParaRPr sz="2800"/>
          </a:p>
          <a:p>
            <a:pPr marL="0" lvl="0" indent="0" rtl="0">
              <a:spcBef>
                <a:spcPts val="640"/>
              </a:spcBef>
              <a:spcAft>
                <a:spcPts val="0"/>
              </a:spcAft>
              <a:buNone/>
            </a:pPr>
            <a:endParaRPr sz="2800"/>
          </a:p>
          <a:p>
            <a:pPr marL="457200" lvl="0" indent="-406400" rtl="0">
              <a:spcBef>
                <a:spcPts val="640"/>
              </a:spcBef>
              <a:spcAft>
                <a:spcPts val="0"/>
              </a:spcAft>
              <a:buSzPts val="2800"/>
              <a:buChar char="•"/>
            </a:pPr>
            <a:r>
              <a:rPr lang="en-GB" sz="2800"/>
              <a:t>Voyant - </a:t>
            </a:r>
            <a:r>
              <a:rPr lang="en-GB" sz="2800" u="sng">
                <a:solidFill>
                  <a:schemeClr val="hlink"/>
                </a:solidFill>
                <a:hlinkClick r:id="rId4"/>
              </a:rPr>
              <a:t>https://voyant-tools.org/</a:t>
            </a:r>
            <a:r>
              <a:rPr lang="en-GB" sz="2800"/>
              <a:t> </a:t>
            </a:r>
            <a:endParaRPr sz="2800"/>
          </a:p>
          <a:p>
            <a:pPr marL="0" lvl="0" indent="0" rtl="0">
              <a:spcBef>
                <a:spcPts val="640"/>
              </a:spcBef>
              <a:spcAft>
                <a:spcPts val="0"/>
              </a:spcAft>
              <a:buNone/>
            </a:pPr>
            <a:endParaRPr sz="1800"/>
          </a:p>
          <a:p>
            <a:pPr marL="0" lvl="0" indent="0" rtl="0">
              <a:spcBef>
                <a:spcPts val="640"/>
              </a:spcBef>
              <a:spcAft>
                <a:spcPts val="0"/>
              </a:spcAft>
              <a:buNone/>
            </a:pPr>
            <a:endParaRPr sz="1800"/>
          </a:p>
          <a:p>
            <a:pPr marL="0" lvl="0" indent="0" rtl="0">
              <a:spcBef>
                <a:spcPts val="640"/>
              </a:spcBef>
              <a:spcAft>
                <a:spcPts val="0"/>
              </a:spcAft>
              <a:buNone/>
            </a:pPr>
            <a:endParaRPr sz="1800"/>
          </a:p>
          <a:p>
            <a:pPr marL="0" lvl="0" indent="0" rtl="0">
              <a:spcBef>
                <a:spcPts val="640"/>
              </a:spcBef>
              <a:spcAft>
                <a:spcPts val="0"/>
              </a:spcAft>
              <a:buNone/>
            </a:pPr>
            <a:endParaRPr sz="1800" b="1">
              <a:solidFill>
                <a:schemeClr val="dk1"/>
              </a:solidFill>
            </a:endParaRPr>
          </a:p>
          <a:p>
            <a:pPr marL="342900" lvl="0" indent="38100" rtl="0">
              <a:spcBef>
                <a:spcPts val="640"/>
              </a:spcBef>
              <a:spcAft>
                <a:spcPts val="0"/>
              </a:spcAft>
              <a:buNone/>
            </a:pPr>
            <a:r>
              <a:rPr lang="en-GB"/>
              <a:t> </a:t>
            </a:r>
            <a:endParaRPr/>
          </a:p>
        </p:txBody>
      </p:sp>
      <p:pic>
        <p:nvPicPr>
          <p:cNvPr id="121" name="Shape 121"/>
          <p:cNvPicPr preferRelativeResize="0"/>
          <p:nvPr/>
        </p:nvPicPr>
        <p:blipFill>
          <a:blip r:embed="rId5">
            <a:alphaModFix/>
          </a:blip>
          <a:stretch>
            <a:fillRect/>
          </a:stretch>
        </p:blipFill>
        <p:spPr>
          <a:xfrm>
            <a:off x="6161200" y="1513825"/>
            <a:ext cx="2641325" cy="3763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1700725" y="1702500"/>
            <a:ext cx="5377800" cy="22413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rgbClr val="17375E"/>
              </a:buClr>
              <a:buFont typeface="Calibri"/>
              <a:buNone/>
            </a:pPr>
            <a:r>
              <a:rPr lang="en-GB" sz="4000" b="1" i="0" u="none" strike="noStrike" cap="none">
                <a:solidFill>
                  <a:srgbClr val="17375E"/>
                </a:solidFill>
                <a:latin typeface="Calibri"/>
                <a:ea typeface="Calibri"/>
                <a:cs typeface="Calibri"/>
                <a:sym typeface="Calibri"/>
              </a:rPr>
              <a:t> </a:t>
            </a:r>
            <a:r>
              <a:rPr lang="en-GB" sz="4000" b="1">
                <a:latin typeface="Calibri"/>
                <a:ea typeface="Calibri"/>
                <a:cs typeface="Calibri"/>
                <a:sym typeface="Calibri"/>
              </a:rPr>
              <a:t> Part II  </a:t>
            </a:r>
            <a:endParaRPr sz="4000" b="1">
              <a:latin typeface="Calibri"/>
              <a:ea typeface="Calibri"/>
              <a:cs typeface="Calibri"/>
              <a:sym typeface="Calibri"/>
            </a:endParaRPr>
          </a:p>
          <a:p>
            <a:pPr marL="0" marR="0" lvl="0" indent="0" algn="ctr" rtl="0">
              <a:lnSpc>
                <a:spcPct val="100000"/>
              </a:lnSpc>
              <a:spcBef>
                <a:spcPts val="0"/>
              </a:spcBef>
              <a:spcAft>
                <a:spcPts val="0"/>
              </a:spcAft>
              <a:buClr>
                <a:srgbClr val="17375E"/>
              </a:buClr>
              <a:buFont typeface="Calibri"/>
              <a:buNone/>
            </a:pPr>
            <a:r>
              <a:rPr lang="en-GB" sz="4000" b="1" i="1">
                <a:latin typeface="Calibri"/>
                <a:ea typeface="Calibri"/>
                <a:cs typeface="Calibri"/>
                <a:sym typeface="Calibri"/>
              </a:rPr>
              <a:t>Challenges</a:t>
            </a:r>
            <a:r>
              <a:rPr lang="en-GB" sz="4000" b="1">
                <a:latin typeface="Calibri"/>
                <a:ea typeface="Calibri"/>
                <a:cs typeface="Calibri"/>
                <a:sym typeface="Calibri"/>
              </a:rPr>
              <a:t> of Digital Humanities</a:t>
            </a:r>
            <a:endParaRPr sz="4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594225" y="403175"/>
            <a:ext cx="7419900" cy="74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3000" b="1"/>
              <a:t>Problem of the “Black Box”</a:t>
            </a:r>
            <a:endParaRPr sz="3000" b="1"/>
          </a:p>
        </p:txBody>
      </p:sp>
      <p:sp>
        <p:nvSpPr>
          <p:cNvPr id="134" name="Shape 134"/>
          <p:cNvSpPr txBox="1">
            <a:spLocks noGrp="1"/>
          </p:cNvSpPr>
          <p:nvPr>
            <p:ph type="body" idx="1"/>
          </p:nvPr>
        </p:nvSpPr>
        <p:spPr>
          <a:xfrm>
            <a:off x="315300" y="1049100"/>
            <a:ext cx="4513500" cy="3407400"/>
          </a:xfrm>
          <a:prstGeom prst="rect">
            <a:avLst/>
          </a:prstGeom>
        </p:spPr>
        <p:txBody>
          <a:bodyPr spcFirstLastPara="1" wrap="square" lIns="91425" tIns="91425" rIns="91425" bIns="91425" anchor="t" anchorCtr="0">
            <a:noAutofit/>
          </a:bodyPr>
          <a:lstStyle/>
          <a:p>
            <a:pPr marL="0" lvl="0" indent="0" rtl="0">
              <a:spcBef>
                <a:spcPts val="640"/>
              </a:spcBef>
              <a:spcAft>
                <a:spcPts val="0"/>
              </a:spcAft>
              <a:buNone/>
            </a:pPr>
            <a:endParaRPr sz="2000">
              <a:solidFill>
                <a:srgbClr val="54595D"/>
              </a:solidFill>
              <a:highlight>
                <a:srgbClr val="FFFFFF"/>
              </a:highlight>
            </a:endParaRPr>
          </a:p>
          <a:p>
            <a:pPr marL="457200" lvl="0" indent="-355600" rtl="0">
              <a:lnSpc>
                <a:spcPct val="115000"/>
              </a:lnSpc>
              <a:spcBef>
                <a:spcPts val="600"/>
              </a:spcBef>
              <a:spcAft>
                <a:spcPts val="0"/>
              </a:spcAft>
              <a:buClr>
                <a:srgbClr val="222222"/>
              </a:buClr>
              <a:buSzPts val="2000"/>
              <a:buChar char="•"/>
            </a:pPr>
            <a:r>
              <a:rPr lang="en-GB" sz="2000">
                <a:solidFill>
                  <a:srgbClr val="222222"/>
                </a:solidFill>
              </a:rPr>
              <a:t>Do we fully understand what happens to the data that we input? </a:t>
            </a:r>
            <a:endParaRPr sz="2000">
              <a:solidFill>
                <a:srgbClr val="222222"/>
              </a:solidFill>
            </a:endParaRPr>
          </a:p>
          <a:p>
            <a:pPr marL="0" lvl="0" indent="0" rtl="0">
              <a:lnSpc>
                <a:spcPct val="115000"/>
              </a:lnSpc>
              <a:spcBef>
                <a:spcPts val="600"/>
              </a:spcBef>
              <a:spcAft>
                <a:spcPts val="0"/>
              </a:spcAft>
              <a:buNone/>
            </a:pPr>
            <a:endParaRPr sz="2000">
              <a:solidFill>
                <a:srgbClr val="222222"/>
              </a:solidFill>
            </a:endParaRPr>
          </a:p>
          <a:p>
            <a:pPr marL="457200" lvl="0" indent="-355600" rtl="0">
              <a:lnSpc>
                <a:spcPct val="115000"/>
              </a:lnSpc>
              <a:spcBef>
                <a:spcPts val="600"/>
              </a:spcBef>
              <a:spcAft>
                <a:spcPts val="0"/>
              </a:spcAft>
              <a:buClr>
                <a:srgbClr val="222222"/>
              </a:buClr>
              <a:buSzPts val="2000"/>
              <a:buChar char="•"/>
            </a:pPr>
            <a:r>
              <a:rPr lang="en-GB" sz="2000">
                <a:solidFill>
                  <a:srgbClr val="222222"/>
                </a:solidFill>
              </a:rPr>
              <a:t>Do we place too much trust in the "black box" of software that cannot be sufficiently examined for errors?</a:t>
            </a:r>
            <a:endParaRPr sz="2000">
              <a:solidFill>
                <a:srgbClr val="222222"/>
              </a:solidFill>
            </a:endParaRPr>
          </a:p>
          <a:p>
            <a:pPr marL="0" lvl="0" indent="0" rtl="0">
              <a:spcBef>
                <a:spcPts val="640"/>
              </a:spcBef>
              <a:spcAft>
                <a:spcPts val="0"/>
              </a:spcAft>
              <a:buNone/>
            </a:pPr>
            <a:r>
              <a:rPr lang="en-GB" sz="1800"/>
              <a:t>  </a:t>
            </a:r>
            <a:endParaRPr sz="1800"/>
          </a:p>
          <a:p>
            <a:pPr marL="342900" lvl="0" indent="38100" rtl="0">
              <a:spcBef>
                <a:spcPts val="640"/>
              </a:spcBef>
              <a:spcAft>
                <a:spcPts val="0"/>
              </a:spcAft>
              <a:buNone/>
            </a:pPr>
            <a:endParaRPr sz="1800"/>
          </a:p>
          <a:p>
            <a:pPr marL="0" lvl="0" indent="0" rtl="0">
              <a:spcBef>
                <a:spcPts val="640"/>
              </a:spcBef>
              <a:spcAft>
                <a:spcPts val="0"/>
              </a:spcAft>
              <a:buNone/>
            </a:pPr>
            <a:r>
              <a:rPr lang="en-GB" sz="1800"/>
              <a:t> </a:t>
            </a:r>
            <a:endParaRPr sz="1800"/>
          </a:p>
        </p:txBody>
      </p:sp>
      <p:pic>
        <p:nvPicPr>
          <p:cNvPr id="135" name="Shape 135"/>
          <p:cNvPicPr preferRelativeResize="0"/>
          <p:nvPr/>
        </p:nvPicPr>
        <p:blipFill>
          <a:blip r:embed="rId3">
            <a:alphaModFix/>
          </a:blip>
          <a:stretch>
            <a:fillRect/>
          </a:stretch>
        </p:blipFill>
        <p:spPr>
          <a:xfrm>
            <a:off x="4950975" y="1821700"/>
            <a:ext cx="4043875" cy="2234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685812" y="502412"/>
            <a:ext cx="7772400" cy="771600"/>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Clr>
                <a:srgbClr val="17375E"/>
              </a:buClr>
              <a:buFont typeface="Calibri"/>
              <a:buNone/>
            </a:pPr>
            <a:r>
              <a:rPr lang="en-GB" sz="3600" b="1">
                <a:latin typeface="Calibri"/>
                <a:ea typeface="Calibri"/>
                <a:cs typeface="Calibri"/>
                <a:sym typeface="Calibri"/>
              </a:rPr>
              <a:t>DH Scholarship Globally or Not? </a:t>
            </a:r>
            <a:endParaRPr/>
          </a:p>
        </p:txBody>
      </p:sp>
      <p:pic>
        <p:nvPicPr>
          <p:cNvPr id="142" name="Shape 142" descr="Screen Shot 2017-02-25 at 12.17.59 AM.png"/>
          <p:cNvPicPr preferRelativeResize="0"/>
          <p:nvPr/>
        </p:nvPicPr>
        <p:blipFill>
          <a:blip r:embed="rId3">
            <a:alphaModFix/>
          </a:blip>
          <a:stretch>
            <a:fillRect/>
          </a:stretch>
        </p:blipFill>
        <p:spPr>
          <a:xfrm>
            <a:off x="4386525" y="1750375"/>
            <a:ext cx="4265025" cy="2616925"/>
          </a:xfrm>
          <a:prstGeom prst="rect">
            <a:avLst/>
          </a:prstGeom>
          <a:noFill/>
          <a:ln>
            <a:noFill/>
          </a:ln>
        </p:spPr>
      </p:pic>
      <p:sp>
        <p:nvSpPr>
          <p:cNvPr id="143" name="Shape 143"/>
          <p:cNvSpPr txBox="1"/>
          <p:nvPr/>
        </p:nvSpPr>
        <p:spPr>
          <a:xfrm>
            <a:off x="307075" y="1617725"/>
            <a:ext cx="3762600" cy="3602400"/>
          </a:xfrm>
          <a:prstGeom prst="rect">
            <a:avLst/>
          </a:prstGeom>
          <a:noFill/>
          <a:ln>
            <a:noFill/>
          </a:ln>
        </p:spPr>
        <p:txBody>
          <a:bodyPr spcFirstLastPara="1" wrap="square" lIns="91425" tIns="91425" rIns="91425" bIns="91425" anchor="t" anchorCtr="0">
            <a:noAutofit/>
          </a:bodyPr>
          <a:lstStyle/>
          <a:p>
            <a:pPr marL="457200" lvl="0" indent="-361950" rtl="0">
              <a:lnSpc>
                <a:spcPct val="115000"/>
              </a:lnSpc>
              <a:spcBef>
                <a:spcPts val="0"/>
              </a:spcBef>
              <a:spcAft>
                <a:spcPts val="0"/>
              </a:spcAft>
              <a:buClr>
                <a:schemeClr val="dk1"/>
              </a:buClr>
              <a:buSzPts val="2100"/>
              <a:buFont typeface="Calibri"/>
              <a:buChar char="●"/>
            </a:pPr>
            <a:r>
              <a:rPr lang="en-GB" sz="2100">
                <a:solidFill>
                  <a:schemeClr val="dk1"/>
                </a:solidFill>
                <a:latin typeface="Calibri"/>
                <a:ea typeface="Calibri"/>
                <a:cs typeface="Calibri"/>
                <a:sym typeface="Calibri"/>
              </a:rPr>
              <a:t>The Alliance of Digital Humanities Organizations (ADHO), the umbrella professional organization for digital humanities</a:t>
            </a:r>
            <a:endParaRPr sz="2100">
              <a:solidFill>
                <a:schemeClr val="dk1"/>
              </a:solidFill>
              <a:latin typeface="Calibri"/>
              <a:ea typeface="Calibri"/>
              <a:cs typeface="Calibri"/>
              <a:sym typeface="Calibri"/>
            </a:endParaRPr>
          </a:p>
          <a:p>
            <a:pPr marL="0" lvl="0" indent="0" rtl="0">
              <a:lnSpc>
                <a:spcPct val="115000"/>
              </a:lnSpc>
              <a:spcBef>
                <a:spcPts val="1000"/>
              </a:spcBef>
              <a:spcAft>
                <a:spcPts val="0"/>
              </a:spcAft>
              <a:buNone/>
            </a:pPr>
            <a:endParaRPr sz="2100">
              <a:solidFill>
                <a:schemeClr val="dk1"/>
              </a:solidFill>
              <a:latin typeface="Calibri"/>
              <a:ea typeface="Calibri"/>
              <a:cs typeface="Calibri"/>
              <a:sym typeface="Calibri"/>
            </a:endParaRPr>
          </a:p>
          <a:p>
            <a:pPr marL="457200" lvl="0" indent="-361950" rtl="0">
              <a:lnSpc>
                <a:spcPct val="115000"/>
              </a:lnSpc>
              <a:spcBef>
                <a:spcPts val="1000"/>
              </a:spcBef>
              <a:spcAft>
                <a:spcPts val="0"/>
              </a:spcAft>
              <a:buClr>
                <a:schemeClr val="dk1"/>
              </a:buClr>
              <a:buSzPts val="2100"/>
              <a:buFont typeface="Calibri"/>
              <a:buChar char="●"/>
            </a:pPr>
            <a:r>
              <a:rPr lang="en-GB" sz="2100">
                <a:solidFill>
                  <a:schemeClr val="dk1"/>
                </a:solidFill>
                <a:latin typeface="Calibri"/>
                <a:ea typeface="Calibri"/>
                <a:cs typeface="Calibri"/>
                <a:sym typeface="Calibri"/>
              </a:rPr>
              <a:t>DH mainly in United States, Canada, and Western Europe (Risam, 2016)</a:t>
            </a:r>
            <a:endParaRPr sz="21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685812" y="502412"/>
            <a:ext cx="7772400" cy="771600"/>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Clr>
                <a:srgbClr val="17375E"/>
              </a:buClr>
              <a:buFont typeface="Calibri"/>
              <a:buNone/>
            </a:pPr>
            <a:r>
              <a:rPr lang="en-GB" sz="3300" b="1">
                <a:latin typeface="Calibri"/>
                <a:ea typeface="Calibri"/>
                <a:cs typeface="Calibri"/>
                <a:sym typeface="Calibri"/>
              </a:rPr>
              <a:t>Geographical Representation Disparity </a:t>
            </a:r>
            <a:endParaRPr sz="3300"/>
          </a:p>
        </p:txBody>
      </p:sp>
      <p:sp>
        <p:nvSpPr>
          <p:cNvPr id="150" name="Shape 150"/>
          <p:cNvSpPr txBox="1"/>
          <p:nvPr/>
        </p:nvSpPr>
        <p:spPr>
          <a:xfrm>
            <a:off x="307075" y="1542850"/>
            <a:ext cx="5892000" cy="3602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2000">
              <a:solidFill>
                <a:schemeClr val="dk1"/>
              </a:solidFill>
              <a:latin typeface="Calibri"/>
              <a:ea typeface="Calibri"/>
              <a:cs typeface="Calibri"/>
              <a:sym typeface="Calibri"/>
            </a:endParaRPr>
          </a:p>
        </p:txBody>
      </p:sp>
      <p:pic>
        <p:nvPicPr>
          <p:cNvPr id="151" name="Shape 151"/>
          <p:cNvPicPr preferRelativeResize="0"/>
          <p:nvPr/>
        </p:nvPicPr>
        <p:blipFill>
          <a:blip r:embed="rId3">
            <a:alphaModFix/>
          </a:blip>
          <a:stretch>
            <a:fillRect/>
          </a:stretch>
        </p:blipFill>
        <p:spPr>
          <a:xfrm>
            <a:off x="1049500" y="1354300"/>
            <a:ext cx="6629400" cy="3790950"/>
          </a:xfrm>
          <a:prstGeom prst="rect">
            <a:avLst/>
          </a:prstGeom>
          <a:noFill/>
          <a:ln>
            <a:noFill/>
          </a:ln>
        </p:spPr>
      </p:pic>
      <p:sp>
        <p:nvSpPr>
          <p:cNvPr id="152" name="Shape 152"/>
          <p:cNvSpPr txBox="1"/>
          <p:nvPr/>
        </p:nvSpPr>
        <p:spPr>
          <a:xfrm>
            <a:off x="6893350" y="5145250"/>
            <a:ext cx="2886900" cy="251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350">
                <a:solidFill>
                  <a:srgbClr val="545454"/>
                </a:solidFill>
                <a:highlight>
                  <a:srgbClr val="FFFFFF"/>
                </a:highlight>
              </a:rPr>
              <a:t>(Risam, 2016)</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630875" y="464300"/>
            <a:ext cx="7419900" cy="74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3000" b="1"/>
              <a:t>Diversity in DH?</a:t>
            </a:r>
            <a:endParaRPr sz="3000" b="1"/>
          </a:p>
        </p:txBody>
      </p:sp>
      <p:sp>
        <p:nvSpPr>
          <p:cNvPr id="159" name="Shape 159"/>
          <p:cNvSpPr txBox="1">
            <a:spLocks noGrp="1"/>
          </p:cNvSpPr>
          <p:nvPr>
            <p:ph type="body" idx="1"/>
          </p:nvPr>
        </p:nvSpPr>
        <p:spPr>
          <a:xfrm>
            <a:off x="366725" y="1354725"/>
            <a:ext cx="5366700" cy="3407400"/>
          </a:xfrm>
          <a:prstGeom prst="rect">
            <a:avLst/>
          </a:prstGeom>
        </p:spPr>
        <p:txBody>
          <a:bodyPr spcFirstLastPara="1" wrap="square" lIns="91425" tIns="91425" rIns="91425" bIns="91425" anchor="t" anchorCtr="0">
            <a:noAutofit/>
          </a:bodyPr>
          <a:lstStyle/>
          <a:p>
            <a:pPr marL="0" lvl="0" indent="0" rtl="0">
              <a:spcBef>
                <a:spcPts val="640"/>
              </a:spcBef>
              <a:spcAft>
                <a:spcPts val="0"/>
              </a:spcAft>
              <a:buNone/>
            </a:pPr>
            <a:endParaRPr sz="2000">
              <a:solidFill>
                <a:srgbClr val="54595D"/>
              </a:solidFill>
              <a:highlight>
                <a:srgbClr val="FFFFFF"/>
              </a:highlight>
            </a:endParaRPr>
          </a:p>
          <a:p>
            <a:pPr marL="457200" lvl="0" indent="-368300" rtl="0">
              <a:lnSpc>
                <a:spcPct val="115000"/>
              </a:lnSpc>
              <a:spcBef>
                <a:spcPts val="600"/>
              </a:spcBef>
              <a:spcAft>
                <a:spcPts val="0"/>
              </a:spcAft>
              <a:buClr>
                <a:srgbClr val="222222"/>
              </a:buClr>
              <a:buSzPts val="2200"/>
              <a:buFont typeface="Calibri"/>
              <a:buChar char="•"/>
            </a:pPr>
            <a:r>
              <a:rPr lang="en-GB" sz="2200">
                <a:solidFill>
                  <a:srgbClr val="222222"/>
                </a:solidFill>
                <a:highlight>
                  <a:srgbClr val="FFFFFF"/>
                </a:highlight>
                <a:latin typeface="Calibri"/>
                <a:ea typeface="Calibri"/>
                <a:cs typeface="Calibri"/>
                <a:sym typeface="Calibri"/>
              </a:rPr>
              <a:t>What is the role that race and/or identity politics plays in DH?</a:t>
            </a:r>
            <a:endParaRPr sz="2200">
              <a:solidFill>
                <a:srgbClr val="222222"/>
              </a:solidFill>
              <a:highlight>
                <a:srgbClr val="FFFFFF"/>
              </a:highlight>
              <a:latin typeface="Calibri"/>
              <a:ea typeface="Calibri"/>
              <a:cs typeface="Calibri"/>
              <a:sym typeface="Calibri"/>
            </a:endParaRPr>
          </a:p>
          <a:p>
            <a:pPr marL="0" lvl="0" indent="0" rtl="0">
              <a:lnSpc>
                <a:spcPct val="115000"/>
              </a:lnSpc>
              <a:spcBef>
                <a:spcPts val="600"/>
              </a:spcBef>
              <a:spcAft>
                <a:spcPts val="0"/>
              </a:spcAft>
              <a:buNone/>
            </a:pPr>
            <a:endParaRPr sz="2200">
              <a:solidFill>
                <a:srgbClr val="222222"/>
              </a:solidFill>
              <a:highlight>
                <a:srgbClr val="FFFFFF"/>
              </a:highlight>
              <a:latin typeface="Calibri"/>
              <a:ea typeface="Calibri"/>
              <a:cs typeface="Calibri"/>
              <a:sym typeface="Calibri"/>
            </a:endParaRPr>
          </a:p>
          <a:p>
            <a:pPr marL="457200" lvl="0" indent="-368300" rtl="0">
              <a:lnSpc>
                <a:spcPct val="115000"/>
              </a:lnSpc>
              <a:spcBef>
                <a:spcPts val="600"/>
              </a:spcBef>
              <a:spcAft>
                <a:spcPts val="0"/>
              </a:spcAft>
              <a:buClr>
                <a:srgbClr val="222222"/>
              </a:buClr>
              <a:buSzPts val="2200"/>
              <a:buFont typeface="Calibri"/>
              <a:buChar char="•"/>
            </a:pPr>
            <a:r>
              <a:rPr lang="en-GB" sz="2200">
                <a:solidFill>
                  <a:srgbClr val="222222"/>
                </a:solidFill>
                <a:highlight>
                  <a:srgbClr val="FFFFFF"/>
                </a:highlight>
                <a:latin typeface="Calibri"/>
                <a:ea typeface="Calibri"/>
                <a:cs typeface="Calibri"/>
                <a:sym typeface="Calibri"/>
              </a:rPr>
              <a:t>Lack of racial diversity in digital humanities to the modality of UNIX and computers themselves </a:t>
            </a:r>
            <a:r>
              <a:rPr lang="en-GB" sz="2000">
                <a:solidFill>
                  <a:srgbClr val="222222"/>
                </a:solidFill>
                <a:latin typeface="Calibri"/>
                <a:ea typeface="Calibri"/>
                <a:cs typeface="Calibri"/>
                <a:sym typeface="Calibri"/>
              </a:rPr>
              <a:t>(MacPherson, 2012)</a:t>
            </a:r>
            <a:endParaRPr sz="2000">
              <a:solidFill>
                <a:srgbClr val="222222"/>
              </a:solidFill>
              <a:latin typeface="Calibri"/>
              <a:ea typeface="Calibri"/>
              <a:cs typeface="Calibri"/>
              <a:sym typeface="Calibri"/>
            </a:endParaRPr>
          </a:p>
          <a:p>
            <a:pPr marL="0" lvl="0" indent="0" rtl="0">
              <a:lnSpc>
                <a:spcPct val="115000"/>
              </a:lnSpc>
              <a:spcBef>
                <a:spcPts val="600"/>
              </a:spcBef>
              <a:spcAft>
                <a:spcPts val="0"/>
              </a:spcAft>
              <a:buNone/>
            </a:pPr>
            <a:endParaRPr sz="2000">
              <a:solidFill>
                <a:srgbClr val="222222"/>
              </a:solidFill>
            </a:endParaRPr>
          </a:p>
          <a:p>
            <a:pPr marL="0" lvl="0" indent="0" rtl="0">
              <a:spcBef>
                <a:spcPts val="640"/>
              </a:spcBef>
              <a:spcAft>
                <a:spcPts val="0"/>
              </a:spcAft>
              <a:buNone/>
            </a:pPr>
            <a:r>
              <a:rPr lang="en-GB" sz="1800"/>
              <a:t>  </a:t>
            </a:r>
            <a:endParaRPr sz="1800"/>
          </a:p>
          <a:p>
            <a:pPr marL="342900" lvl="0" indent="38100" rtl="0">
              <a:spcBef>
                <a:spcPts val="640"/>
              </a:spcBef>
              <a:spcAft>
                <a:spcPts val="0"/>
              </a:spcAft>
              <a:buNone/>
            </a:pPr>
            <a:endParaRPr sz="1800"/>
          </a:p>
          <a:p>
            <a:pPr marL="0" lvl="0" indent="0" rtl="0">
              <a:spcBef>
                <a:spcPts val="640"/>
              </a:spcBef>
              <a:spcAft>
                <a:spcPts val="0"/>
              </a:spcAft>
              <a:buNone/>
            </a:pPr>
            <a:r>
              <a:rPr lang="en-GB" sz="1800"/>
              <a:t> </a:t>
            </a:r>
            <a:endParaRPr sz="1800"/>
          </a:p>
        </p:txBody>
      </p:sp>
      <p:pic>
        <p:nvPicPr>
          <p:cNvPr id="160" name="Shape 160"/>
          <p:cNvPicPr preferRelativeResize="0"/>
          <p:nvPr/>
        </p:nvPicPr>
        <p:blipFill>
          <a:blip r:embed="rId3">
            <a:alphaModFix/>
          </a:blip>
          <a:stretch>
            <a:fillRect/>
          </a:stretch>
        </p:blipFill>
        <p:spPr>
          <a:xfrm>
            <a:off x="5849150" y="1210700"/>
            <a:ext cx="3105775" cy="33452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776475" y="437175"/>
            <a:ext cx="7419900" cy="74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3000" b="1"/>
              <a:t>Inclusion &amp; Exclusion in DH</a:t>
            </a:r>
            <a:endParaRPr sz="3000" b="1"/>
          </a:p>
        </p:txBody>
      </p:sp>
      <p:sp>
        <p:nvSpPr>
          <p:cNvPr id="167" name="Shape 167"/>
          <p:cNvSpPr txBox="1">
            <a:spLocks noGrp="1"/>
          </p:cNvSpPr>
          <p:nvPr>
            <p:ph type="body" idx="1"/>
          </p:nvPr>
        </p:nvSpPr>
        <p:spPr>
          <a:xfrm>
            <a:off x="488975" y="988000"/>
            <a:ext cx="4669800" cy="3407400"/>
          </a:xfrm>
          <a:prstGeom prst="rect">
            <a:avLst/>
          </a:prstGeom>
        </p:spPr>
        <p:txBody>
          <a:bodyPr spcFirstLastPara="1" wrap="square" lIns="91425" tIns="91425" rIns="91425" bIns="91425" anchor="t" anchorCtr="0">
            <a:noAutofit/>
          </a:bodyPr>
          <a:lstStyle/>
          <a:p>
            <a:pPr marL="0" lvl="0" indent="0" rtl="0">
              <a:spcBef>
                <a:spcPts val="640"/>
              </a:spcBef>
              <a:spcAft>
                <a:spcPts val="0"/>
              </a:spcAft>
              <a:buNone/>
            </a:pPr>
            <a:endParaRPr sz="2000">
              <a:solidFill>
                <a:srgbClr val="54595D"/>
              </a:solidFill>
              <a:highlight>
                <a:srgbClr val="FFFFFF"/>
              </a:highlight>
            </a:endParaRPr>
          </a:p>
          <a:p>
            <a:pPr marL="457200" lvl="0" indent="-355600" rtl="0">
              <a:lnSpc>
                <a:spcPct val="115000"/>
              </a:lnSpc>
              <a:spcBef>
                <a:spcPts val="600"/>
              </a:spcBef>
              <a:spcAft>
                <a:spcPts val="0"/>
              </a:spcAft>
              <a:buClr>
                <a:srgbClr val="222222"/>
              </a:buClr>
              <a:buSzPts val="2000"/>
              <a:buFont typeface="Calibri"/>
              <a:buChar char="•"/>
            </a:pPr>
            <a:r>
              <a:rPr lang="en-GB" sz="2000">
                <a:solidFill>
                  <a:srgbClr val="222222"/>
                </a:solidFill>
                <a:highlight>
                  <a:srgbClr val="FFFFFF"/>
                </a:highlight>
              </a:rPr>
              <a:t>Do we need to examine the canon that skews toward traditional texts and </a:t>
            </a:r>
            <a:r>
              <a:rPr lang="en-GB" sz="2000" b="1">
                <a:solidFill>
                  <a:srgbClr val="222222"/>
                </a:solidFill>
                <a:highlight>
                  <a:srgbClr val="FFFFFF"/>
                </a:highlight>
              </a:rPr>
              <a:t>excludes</a:t>
            </a:r>
            <a:r>
              <a:rPr lang="en-GB" sz="2000">
                <a:solidFill>
                  <a:srgbClr val="222222"/>
                </a:solidFill>
                <a:highlight>
                  <a:srgbClr val="FFFFFF"/>
                </a:highlight>
              </a:rPr>
              <a:t> crucial work by women, people of color, and the GLBTQ community? (Earhart, 2012)</a:t>
            </a:r>
            <a:endParaRPr sz="2000">
              <a:solidFill>
                <a:srgbClr val="222222"/>
              </a:solidFill>
              <a:highlight>
                <a:srgbClr val="FFFFFF"/>
              </a:highlight>
            </a:endParaRPr>
          </a:p>
          <a:p>
            <a:pPr marL="0" lvl="0" indent="0" rtl="0">
              <a:lnSpc>
                <a:spcPct val="115000"/>
              </a:lnSpc>
              <a:spcBef>
                <a:spcPts val="600"/>
              </a:spcBef>
              <a:spcAft>
                <a:spcPts val="0"/>
              </a:spcAft>
              <a:buNone/>
            </a:pPr>
            <a:endParaRPr sz="2000">
              <a:solidFill>
                <a:srgbClr val="222222"/>
              </a:solidFill>
              <a:highlight>
                <a:srgbClr val="FFFFFF"/>
              </a:highlight>
            </a:endParaRPr>
          </a:p>
          <a:p>
            <a:pPr marL="457200" lvl="0" indent="-355600" rtl="0">
              <a:lnSpc>
                <a:spcPct val="115000"/>
              </a:lnSpc>
              <a:spcBef>
                <a:spcPts val="600"/>
              </a:spcBef>
              <a:spcAft>
                <a:spcPts val="0"/>
              </a:spcAft>
              <a:buClr>
                <a:srgbClr val="222222"/>
              </a:buClr>
              <a:buSzPts val="2000"/>
              <a:buChar char="•"/>
            </a:pPr>
            <a:r>
              <a:rPr lang="en-GB" sz="2000">
                <a:solidFill>
                  <a:srgbClr val="222222"/>
                </a:solidFill>
                <a:highlight>
                  <a:srgbClr val="FFFFFF"/>
                </a:highlight>
              </a:rPr>
              <a:t>Does DH fail to meet the needs of users with disabilities?</a:t>
            </a:r>
            <a:endParaRPr sz="2000">
              <a:solidFill>
                <a:srgbClr val="222222"/>
              </a:solidFill>
              <a:highlight>
                <a:srgbClr val="FFFFFF"/>
              </a:highlight>
            </a:endParaRPr>
          </a:p>
          <a:p>
            <a:pPr marL="0" lvl="0" indent="0" rtl="0">
              <a:lnSpc>
                <a:spcPct val="115000"/>
              </a:lnSpc>
              <a:spcBef>
                <a:spcPts val="600"/>
              </a:spcBef>
              <a:spcAft>
                <a:spcPts val="0"/>
              </a:spcAft>
              <a:buNone/>
            </a:pPr>
            <a:endParaRPr sz="2000">
              <a:solidFill>
                <a:srgbClr val="222222"/>
              </a:solidFill>
            </a:endParaRPr>
          </a:p>
          <a:p>
            <a:pPr marL="0" lvl="0" indent="0" rtl="0">
              <a:spcBef>
                <a:spcPts val="640"/>
              </a:spcBef>
              <a:spcAft>
                <a:spcPts val="0"/>
              </a:spcAft>
              <a:buNone/>
            </a:pPr>
            <a:r>
              <a:rPr lang="en-GB" sz="1800"/>
              <a:t>  </a:t>
            </a:r>
            <a:endParaRPr sz="1800"/>
          </a:p>
          <a:p>
            <a:pPr marL="342900" lvl="0" indent="38100" rtl="0">
              <a:spcBef>
                <a:spcPts val="640"/>
              </a:spcBef>
              <a:spcAft>
                <a:spcPts val="0"/>
              </a:spcAft>
              <a:buNone/>
            </a:pPr>
            <a:endParaRPr sz="1800"/>
          </a:p>
          <a:p>
            <a:pPr marL="0" lvl="0" indent="0" rtl="0">
              <a:spcBef>
                <a:spcPts val="640"/>
              </a:spcBef>
              <a:spcAft>
                <a:spcPts val="0"/>
              </a:spcAft>
              <a:buNone/>
            </a:pPr>
            <a:r>
              <a:rPr lang="en-GB" sz="1800"/>
              <a:t> </a:t>
            </a:r>
            <a:endParaRPr sz="1800"/>
          </a:p>
        </p:txBody>
      </p:sp>
      <p:pic>
        <p:nvPicPr>
          <p:cNvPr id="168" name="Shape 168"/>
          <p:cNvPicPr preferRelativeResize="0"/>
          <p:nvPr/>
        </p:nvPicPr>
        <p:blipFill>
          <a:blip r:embed="rId3">
            <a:alphaModFix/>
          </a:blip>
          <a:stretch>
            <a:fillRect/>
          </a:stretch>
        </p:blipFill>
        <p:spPr>
          <a:xfrm>
            <a:off x="5457875" y="1556000"/>
            <a:ext cx="3246050" cy="3262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666450" y="473850"/>
            <a:ext cx="7419900" cy="74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3000" b="1"/>
              <a:t> Research Bias?</a:t>
            </a:r>
            <a:endParaRPr sz="3000" b="1"/>
          </a:p>
        </p:txBody>
      </p:sp>
      <p:sp>
        <p:nvSpPr>
          <p:cNvPr id="175" name="Shape 175"/>
          <p:cNvSpPr txBox="1">
            <a:spLocks noGrp="1"/>
          </p:cNvSpPr>
          <p:nvPr>
            <p:ph type="body" idx="1"/>
          </p:nvPr>
        </p:nvSpPr>
        <p:spPr>
          <a:xfrm>
            <a:off x="268950" y="929075"/>
            <a:ext cx="5635500" cy="3490800"/>
          </a:xfrm>
          <a:prstGeom prst="rect">
            <a:avLst/>
          </a:prstGeom>
        </p:spPr>
        <p:txBody>
          <a:bodyPr spcFirstLastPara="1" wrap="square" lIns="91425" tIns="91425" rIns="91425" bIns="91425" anchor="t" anchorCtr="0">
            <a:noAutofit/>
          </a:bodyPr>
          <a:lstStyle/>
          <a:p>
            <a:pPr marL="0" lvl="0" indent="0" rtl="0">
              <a:spcBef>
                <a:spcPts val="640"/>
              </a:spcBef>
              <a:spcAft>
                <a:spcPts val="0"/>
              </a:spcAft>
              <a:buNone/>
            </a:pPr>
            <a:endParaRPr sz="2000">
              <a:solidFill>
                <a:srgbClr val="54595D"/>
              </a:solidFill>
              <a:highlight>
                <a:srgbClr val="FFFFFF"/>
              </a:highlight>
            </a:endParaRPr>
          </a:p>
          <a:p>
            <a:pPr marL="457200" lvl="0" indent="-355600" rtl="0">
              <a:lnSpc>
                <a:spcPct val="115000"/>
              </a:lnSpc>
              <a:spcBef>
                <a:spcPts val="600"/>
              </a:spcBef>
              <a:spcAft>
                <a:spcPts val="0"/>
              </a:spcAft>
              <a:buClr>
                <a:srgbClr val="222222"/>
              </a:buClr>
              <a:buSzPts val="2000"/>
              <a:buFont typeface="Calibri"/>
              <a:buChar char="•"/>
            </a:pPr>
            <a:r>
              <a:rPr lang="en-GB" sz="2000">
                <a:solidFill>
                  <a:srgbClr val="222222"/>
                </a:solidFill>
                <a:highlight>
                  <a:srgbClr val="FFFFFF"/>
                </a:highlight>
              </a:rPr>
              <a:t>Is teaching and pedagogy the neglected in DH?</a:t>
            </a:r>
            <a:endParaRPr sz="2000">
              <a:solidFill>
                <a:srgbClr val="222222"/>
              </a:solidFill>
              <a:highlight>
                <a:srgbClr val="FFFFFF"/>
              </a:highlight>
            </a:endParaRPr>
          </a:p>
          <a:p>
            <a:pPr marL="0" lvl="0" indent="0" rtl="0">
              <a:lnSpc>
                <a:spcPct val="115000"/>
              </a:lnSpc>
              <a:spcBef>
                <a:spcPts val="600"/>
              </a:spcBef>
              <a:spcAft>
                <a:spcPts val="0"/>
              </a:spcAft>
              <a:buNone/>
            </a:pPr>
            <a:endParaRPr sz="2000">
              <a:solidFill>
                <a:srgbClr val="222222"/>
              </a:solidFill>
              <a:highlight>
                <a:srgbClr val="FFFFFF"/>
              </a:highlight>
            </a:endParaRPr>
          </a:p>
          <a:p>
            <a:pPr marL="457200" lvl="0" indent="-355600" rtl="0">
              <a:lnSpc>
                <a:spcPct val="115000"/>
              </a:lnSpc>
              <a:spcBef>
                <a:spcPts val="600"/>
              </a:spcBef>
              <a:spcAft>
                <a:spcPts val="0"/>
              </a:spcAft>
              <a:buClr>
                <a:srgbClr val="222222"/>
              </a:buClr>
              <a:buSzPts val="2000"/>
              <a:buChar char="•"/>
            </a:pPr>
            <a:r>
              <a:rPr lang="en-GB" sz="2000">
                <a:solidFill>
                  <a:srgbClr val="222222"/>
                </a:solidFill>
                <a:highlight>
                  <a:srgbClr val="FFFFFF"/>
                </a:highlight>
              </a:rPr>
              <a:t>Grants and tenure in the humanities are geared more toward research with quantifiable results rather than teaching innovations, which are harder to measure</a:t>
            </a:r>
            <a:endParaRPr sz="2000">
              <a:solidFill>
                <a:srgbClr val="222222"/>
              </a:solidFill>
              <a:highlight>
                <a:srgbClr val="FFFFFF"/>
              </a:highlight>
            </a:endParaRPr>
          </a:p>
          <a:p>
            <a:pPr marL="0" lvl="0" indent="0" rtl="0">
              <a:lnSpc>
                <a:spcPct val="115000"/>
              </a:lnSpc>
              <a:spcBef>
                <a:spcPts val="600"/>
              </a:spcBef>
              <a:spcAft>
                <a:spcPts val="0"/>
              </a:spcAft>
              <a:buNone/>
            </a:pPr>
            <a:endParaRPr sz="2000">
              <a:solidFill>
                <a:srgbClr val="222222"/>
              </a:solidFill>
              <a:highlight>
                <a:srgbClr val="FFFFFF"/>
              </a:highlight>
            </a:endParaRPr>
          </a:p>
          <a:p>
            <a:pPr marL="457200" lvl="0" indent="-355600" rtl="0">
              <a:lnSpc>
                <a:spcPct val="115000"/>
              </a:lnSpc>
              <a:spcBef>
                <a:spcPts val="600"/>
              </a:spcBef>
              <a:spcAft>
                <a:spcPts val="0"/>
              </a:spcAft>
              <a:buClr>
                <a:srgbClr val="222222"/>
              </a:buClr>
              <a:buSzPts val="2000"/>
              <a:buChar char="•"/>
            </a:pPr>
            <a:r>
              <a:rPr lang="en-GB" sz="2000">
                <a:solidFill>
                  <a:srgbClr val="222222"/>
                </a:solidFill>
                <a:highlight>
                  <a:srgbClr val="FFFFFF"/>
                </a:highlight>
              </a:rPr>
              <a:t>What about Indigenous Studies or Ethnic Studies or Asian Canadian Studies?</a:t>
            </a:r>
            <a:endParaRPr sz="2000">
              <a:solidFill>
                <a:srgbClr val="222222"/>
              </a:solidFill>
              <a:highlight>
                <a:srgbClr val="FFFFFF"/>
              </a:highlight>
            </a:endParaRPr>
          </a:p>
          <a:p>
            <a:pPr marL="0" lvl="0" indent="0" rtl="0">
              <a:lnSpc>
                <a:spcPct val="115000"/>
              </a:lnSpc>
              <a:spcBef>
                <a:spcPts val="600"/>
              </a:spcBef>
              <a:spcAft>
                <a:spcPts val="0"/>
              </a:spcAft>
              <a:buNone/>
            </a:pPr>
            <a:endParaRPr sz="2000">
              <a:solidFill>
                <a:srgbClr val="222222"/>
              </a:solidFill>
            </a:endParaRPr>
          </a:p>
          <a:p>
            <a:pPr marL="0" lvl="0" indent="0" rtl="0">
              <a:spcBef>
                <a:spcPts val="640"/>
              </a:spcBef>
              <a:spcAft>
                <a:spcPts val="0"/>
              </a:spcAft>
              <a:buNone/>
            </a:pPr>
            <a:r>
              <a:rPr lang="en-GB" sz="1800"/>
              <a:t>  </a:t>
            </a:r>
            <a:endParaRPr sz="1800"/>
          </a:p>
          <a:p>
            <a:pPr marL="342900" lvl="0" indent="38100" rtl="0">
              <a:spcBef>
                <a:spcPts val="640"/>
              </a:spcBef>
              <a:spcAft>
                <a:spcPts val="0"/>
              </a:spcAft>
              <a:buNone/>
            </a:pPr>
            <a:endParaRPr sz="1800"/>
          </a:p>
          <a:p>
            <a:pPr marL="0" lvl="0" indent="0" rtl="0">
              <a:spcBef>
                <a:spcPts val="640"/>
              </a:spcBef>
              <a:spcAft>
                <a:spcPts val="0"/>
              </a:spcAft>
              <a:buNone/>
            </a:pPr>
            <a:r>
              <a:rPr lang="en-GB" sz="1800"/>
              <a:t> </a:t>
            </a:r>
            <a:endParaRPr sz="1800"/>
          </a:p>
        </p:txBody>
      </p:sp>
      <p:pic>
        <p:nvPicPr>
          <p:cNvPr id="176" name="Shape 176"/>
          <p:cNvPicPr preferRelativeResize="0"/>
          <p:nvPr/>
        </p:nvPicPr>
        <p:blipFill>
          <a:blip r:embed="rId3">
            <a:alphaModFix/>
          </a:blip>
          <a:stretch>
            <a:fillRect/>
          </a:stretch>
        </p:blipFill>
        <p:spPr>
          <a:xfrm>
            <a:off x="5983275" y="1543775"/>
            <a:ext cx="2929275" cy="361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594225" y="403175"/>
            <a:ext cx="5357700" cy="74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3000" b="1"/>
              <a:t>Racial Hegemony in </a:t>
            </a:r>
            <a:r>
              <a:rPr lang="en-GB" sz="3000" b="1">
                <a:solidFill>
                  <a:schemeClr val="dk1"/>
                </a:solidFill>
              </a:rPr>
              <a:t>DH</a:t>
            </a:r>
            <a:r>
              <a:rPr lang="en-GB" sz="3000" b="1"/>
              <a:t>?</a:t>
            </a:r>
            <a:endParaRPr sz="3000" b="1"/>
          </a:p>
        </p:txBody>
      </p:sp>
      <p:sp>
        <p:nvSpPr>
          <p:cNvPr id="183" name="Shape 183"/>
          <p:cNvSpPr txBox="1">
            <a:spLocks noGrp="1"/>
          </p:cNvSpPr>
          <p:nvPr>
            <p:ph type="body" idx="1"/>
          </p:nvPr>
        </p:nvSpPr>
        <p:spPr>
          <a:xfrm>
            <a:off x="306825" y="1272475"/>
            <a:ext cx="4094100" cy="37296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GB" sz="2000"/>
              <a:t>Is there diversity in the digital humanities or does it embed historical, self-reinforcing patterns of marginalization </a:t>
            </a:r>
            <a:endParaRPr sz="2000"/>
          </a:p>
          <a:p>
            <a:pPr marL="342900" lvl="0" indent="38100">
              <a:spcBef>
                <a:spcPts val="640"/>
              </a:spcBef>
              <a:spcAft>
                <a:spcPts val="0"/>
              </a:spcAft>
              <a:buNone/>
            </a:pPr>
            <a:endParaRPr sz="2000"/>
          </a:p>
          <a:p>
            <a:pPr marL="0" lvl="0" indent="0" rtl="0">
              <a:spcBef>
                <a:spcPts val="640"/>
              </a:spcBef>
              <a:spcAft>
                <a:spcPts val="0"/>
              </a:spcAft>
              <a:buNone/>
            </a:pPr>
            <a:r>
              <a:rPr lang="en-GB" sz="2000"/>
              <a:t>National Endowment for the Humanities, (NEH) funds digital humanities projects </a:t>
            </a:r>
            <a:endParaRPr sz="2000"/>
          </a:p>
          <a:p>
            <a:pPr marL="0" lvl="0" indent="0" rtl="0">
              <a:spcBef>
                <a:spcPts val="640"/>
              </a:spcBef>
              <a:spcAft>
                <a:spcPts val="0"/>
              </a:spcAft>
              <a:buNone/>
            </a:pPr>
            <a:endParaRPr sz="2000"/>
          </a:p>
          <a:p>
            <a:pPr marL="0" lvl="0" indent="0">
              <a:spcBef>
                <a:spcPts val="640"/>
              </a:spcBef>
              <a:spcAft>
                <a:spcPts val="0"/>
              </a:spcAft>
              <a:buNone/>
            </a:pPr>
            <a:r>
              <a:rPr lang="en-GB" sz="2000"/>
              <a:t>What about indigenous peoples?   What about colonialized peoples?  </a:t>
            </a:r>
            <a:endParaRPr sz="2000"/>
          </a:p>
        </p:txBody>
      </p:sp>
      <p:pic>
        <p:nvPicPr>
          <p:cNvPr id="184" name="Shape 184"/>
          <p:cNvPicPr preferRelativeResize="0"/>
          <p:nvPr/>
        </p:nvPicPr>
        <p:blipFill>
          <a:blip r:embed="rId3">
            <a:alphaModFix/>
          </a:blip>
          <a:stretch>
            <a:fillRect/>
          </a:stretch>
        </p:blipFill>
        <p:spPr>
          <a:xfrm>
            <a:off x="4330675" y="1824450"/>
            <a:ext cx="4711825" cy="3209100"/>
          </a:xfrm>
          <a:prstGeom prst="rect">
            <a:avLst/>
          </a:prstGeom>
          <a:noFill/>
          <a:ln>
            <a:noFill/>
          </a:ln>
        </p:spPr>
      </p:pic>
      <p:sp>
        <p:nvSpPr>
          <p:cNvPr id="185" name="Shape 185"/>
          <p:cNvSpPr txBox="1"/>
          <p:nvPr/>
        </p:nvSpPr>
        <p:spPr>
          <a:xfrm>
            <a:off x="4935450" y="1399850"/>
            <a:ext cx="3841500" cy="4176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a:solidFill>
                  <a:schemeClr val="dk1"/>
                </a:solidFill>
              </a:rPr>
              <a:t>Grant Funding Levels by Race/Ethnicity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3450" y="571750"/>
            <a:ext cx="8136900" cy="687300"/>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Clr>
                <a:srgbClr val="17375E"/>
              </a:buClr>
              <a:buFont typeface="Calibri"/>
              <a:buNone/>
            </a:pPr>
            <a:r>
              <a:rPr lang="en-GB" sz="3500" b="1" i="0" u="none" strike="noStrike" cap="none">
                <a:solidFill>
                  <a:srgbClr val="17375E"/>
                </a:solidFill>
                <a:latin typeface="Calibri"/>
                <a:ea typeface="Calibri"/>
                <a:cs typeface="Calibri"/>
                <a:sym typeface="Calibri"/>
              </a:rPr>
              <a:t> </a:t>
            </a:r>
            <a:r>
              <a:rPr lang="en-GB" sz="3500" b="1">
                <a:latin typeface="Calibri"/>
                <a:ea typeface="Calibri"/>
                <a:cs typeface="Calibri"/>
                <a:sym typeface="Calibri"/>
              </a:rPr>
              <a:t> Outline for Today</a:t>
            </a:r>
            <a:endParaRPr sz="3500"/>
          </a:p>
        </p:txBody>
      </p:sp>
      <p:sp>
        <p:nvSpPr>
          <p:cNvPr id="52" name="Shape 52"/>
          <p:cNvSpPr txBox="1"/>
          <p:nvPr/>
        </p:nvSpPr>
        <p:spPr>
          <a:xfrm>
            <a:off x="794600" y="1635425"/>
            <a:ext cx="3788700" cy="267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GB" sz="3200" b="0" i="0" u="none" strike="noStrike" cap="none">
                <a:solidFill>
                  <a:srgbClr val="000000"/>
                </a:solidFill>
                <a:latin typeface="Calibri"/>
                <a:ea typeface="Calibri"/>
                <a:cs typeface="Calibri"/>
                <a:sym typeface="Calibri"/>
              </a:rPr>
              <a:t>1. Defining DH</a:t>
            </a:r>
            <a:endParaRPr sz="3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Calibri"/>
              <a:buNone/>
            </a:pPr>
            <a:r>
              <a:rPr lang="en-GB" sz="3200">
                <a:latin typeface="Calibri"/>
                <a:ea typeface="Calibri"/>
                <a:cs typeface="Calibri"/>
                <a:sym typeface="Calibri"/>
              </a:rPr>
              <a:t>2. Exercise</a:t>
            </a:r>
            <a:endParaRPr sz="3200">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Calibri"/>
              <a:buNone/>
            </a:pPr>
            <a:r>
              <a:rPr lang="en-GB" sz="3200">
                <a:latin typeface="Calibri"/>
                <a:ea typeface="Calibri"/>
                <a:cs typeface="Calibri"/>
                <a:sym typeface="Calibri"/>
              </a:rPr>
              <a:t>3. Challenges </a:t>
            </a:r>
            <a:endParaRPr sz="3200">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Calibri"/>
              <a:buNone/>
            </a:pPr>
            <a:r>
              <a:rPr lang="en-GB" sz="3200">
                <a:latin typeface="Calibri"/>
                <a:ea typeface="Calibri"/>
                <a:cs typeface="Calibri"/>
                <a:sym typeface="Calibri"/>
              </a:rPr>
              <a:t>4. De-colonialize DH?</a:t>
            </a:r>
            <a:endParaRPr sz="3200">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Calibri"/>
              <a:buNone/>
            </a:pPr>
            <a:endParaRPr sz="3200">
              <a:latin typeface="Calibri"/>
              <a:ea typeface="Calibri"/>
              <a:cs typeface="Calibri"/>
              <a:sym typeface="Calibri"/>
            </a:endParaRPr>
          </a:p>
        </p:txBody>
      </p:sp>
      <p:pic>
        <p:nvPicPr>
          <p:cNvPr id="53" name="Shape 53"/>
          <p:cNvPicPr preferRelativeResize="0"/>
          <p:nvPr/>
        </p:nvPicPr>
        <p:blipFill>
          <a:blip r:embed="rId3">
            <a:alphaModFix/>
          </a:blip>
          <a:stretch>
            <a:fillRect/>
          </a:stretch>
        </p:blipFill>
        <p:spPr>
          <a:xfrm>
            <a:off x="5114550" y="877300"/>
            <a:ext cx="3100350" cy="4540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594225" y="403175"/>
            <a:ext cx="7419900" cy="74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3000" b="1"/>
              <a:t>Civilization and Its Many Discontents</a:t>
            </a:r>
            <a:endParaRPr sz="3000" b="1"/>
          </a:p>
        </p:txBody>
      </p:sp>
      <p:sp>
        <p:nvSpPr>
          <p:cNvPr id="192" name="Shape 192"/>
          <p:cNvSpPr txBox="1">
            <a:spLocks noGrp="1"/>
          </p:cNvSpPr>
          <p:nvPr>
            <p:ph type="body" idx="1"/>
          </p:nvPr>
        </p:nvSpPr>
        <p:spPr>
          <a:xfrm>
            <a:off x="306825" y="1594600"/>
            <a:ext cx="3614100" cy="3407400"/>
          </a:xfrm>
          <a:prstGeom prst="rect">
            <a:avLst/>
          </a:prstGeom>
        </p:spPr>
        <p:txBody>
          <a:bodyPr spcFirstLastPara="1" wrap="square" lIns="91425" tIns="91425" rIns="91425" bIns="91425" anchor="t" anchorCtr="0">
            <a:noAutofit/>
          </a:bodyPr>
          <a:lstStyle/>
          <a:p>
            <a:pPr marL="0" lvl="0" indent="0" rtl="0">
              <a:spcBef>
                <a:spcPts val="640"/>
              </a:spcBef>
              <a:spcAft>
                <a:spcPts val="0"/>
              </a:spcAft>
              <a:buNone/>
            </a:pPr>
            <a:r>
              <a:rPr lang="en-GB" sz="1800"/>
              <a:t>Makers of </a:t>
            </a:r>
            <a:r>
              <a:rPr lang="en-GB" sz="1800" i="1"/>
              <a:t>Civilization VI</a:t>
            </a:r>
            <a:r>
              <a:rPr lang="en-GB" sz="1800"/>
              <a:t> did not ask permission to use the likeness of Chief Poundmaker</a:t>
            </a:r>
            <a:endParaRPr sz="1800"/>
          </a:p>
          <a:p>
            <a:pPr marL="0" lvl="0" indent="0" rtl="0">
              <a:spcBef>
                <a:spcPts val="640"/>
              </a:spcBef>
              <a:spcAft>
                <a:spcPts val="0"/>
              </a:spcAft>
              <a:buNone/>
            </a:pPr>
            <a:endParaRPr sz="1800"/>
          </a:p>
          <a:p>
            <a:pPr marL="0" lvl="0" indent="0" rtl="0">
              <a:spcBef>
                <a:spcPts val="640"/>
              </a:spcBef>
              <a:spcAft>
                <a:spcPts val="0"/>
              </a:spcAft>
              <a:buNone/>
            </a:pPr>
            <a:r>
              <a:rPr lang="en-GB" sz="2000" i="1"/>
              <a:t>World of Warcraft</a:t>
            </a:r>
            <a:r>
              <a:rPr lang="en-GB" sz="2000"/>
              <a:t> “mirrors the dispossession of information workers in the Fourth Worlds engendered by ongoing processes of globalization” (Nakamura, 2009)</a:t>
            </a:r>
            <a:endParaRPr sz="2000"/>
          </a:p>
          <a:p>
            <a:pPr marL="342900" lvl="0" indent="38100" rtl="0">
              <a:spcBef>
                <a:spcPts val="640"/>
              </a:spcBef>
              <a:spcAft>
                <a:spcPts val="0"/>
              </a:spcAft>
              <a:buNone/>
            </a:pPr>
            <a:endParaRPr sz="1800"/>
          </a:p>
          <a:p>
            <a:pPr marL="0" lvl="0" indent="0" rtl="0">
              <a:spcBef>
                <a:spcPts val="640"/>
              </a:spcBef>
              <a:spcAft>
                <a:spcPts val="0"/>
              </a:spcAft>
              <a:buNone/>
            </a:pPr>
            <a:r>
              <a:rPr lang="en-GB" sz="1800"/>
              <a:t> </a:t>
            </a:r>
            <a:endParaRPr sz="1800"/>
          </a:p>
        </p:txBody>
      </p:sp>
      <p:pic>
        <p:nvPicPr>
          <p:cNvPr id="193" name="Shape 193"/>
          <p:cNvPicPr preferRelativeResize="0"/>
          <p:nvPr/>
        </p:nvPicPr>
        <p:blipFill>
          <a:blip r:embed="rId3">
            <a:alphaModFix/>
          </a:blip>
          <a:stretch>
            <a:fillRect/>
          </a:stretch>
        </p:blipFill>
        <p:spPr>
          <a:xfrm>
            <a:off x="4881075" y="1389825"/>
            <a:ext cx="3614099" cy="2032927"/>
          </a:xfrm>
          <a:prstGeom prst="rect">
            <a:avLst/>
          </a:prstGeom>
          <a:noFill/>
          <a:ln>
            <a:noFill/>
          </a:ln>
        </p:spPr>
      </p:pic>
      <p:pic>
        <p:nvPicPr>
          <p:cNvPr id="194" name="Shape 194"/>
          <p:cNvPicPr preferRelativeResize="0"/>
          <p:nvPr/>
        </p:nvPicPr>
        <p:blipFill>
          <a:blip r:embed="rId4">
            <a:alphaModFix/>
          </a:blip>
          <a:stretch>
            <a:fillRect/>
          </a:stretch>
        </p:blipFill>
        <p:spPr>
          <a:xfrm>
            <a:off x="6007500" y="3581125"/>
            <a:ext cx="1780750" cy="1450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700725" y="1702500"/>
            <a:ext cx="5377800" cy="22413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rgbClr val="17375E"/>
              </a:buClr>
              <a:buFont typeface="Calibri"/>
              <a:buNone/>
            </a:pPr>
            <a:r>
              <a:rPr lang="en-GB" sz="4000" b="1" i="0" u="none" strike="noStrike" cap="none">
                <a:solidFill>
                  <a:srgbClr val="17375E"/>
                </a:solidFill>
                <a:latin typeface="Calibri"/>
                <a:ea typeface="Calibri"/>
                <a:cs typeface="Calibri"/>
                <a:sym typeface="Calibri"/>
              </a:rPr>
              <a:t> </a:t>
            </a:r>
            <a:r>
              <a:rPr lang="en-GB" sz="4000" b="1">
                <a:latin typeface="Calibri"/>
                <a:ea typeface="Calibri"/>
                <a:cs typeface="Calibri"/>
                <a:sym typeface="Calibri"/>
              </a:rPr>
              <a:t> Part III  </a:t>
            </a:r>
            <a:endParaRPr sz="4000" b="1">
              <a:latin typeface="Calibri"/>
              <a:ea typeface="Calibri"/>
              <a:cs typeface="Calibri"/>
              <a:sym typeface="Calibri"/>
            </a:endParaRPr>
          </a:p>
          <a:p>
            <a:pPr marL="0" marR="0" lvl="0" indent="0" algn="ctr" rtl="0">
              <a:lnSpc>
                <a:spcPct val="100000"/>
              </a:lnSpc>
              <a:spcBef>
                <a:spcPts val="0"/>
              </a:spcBef>
              <a:spcAft>
                <a:spcPts val="0"/>
              </a:spcAft>
              <a:buClr>
                <a:srgbClr val="17375E"/>
              </a:buClr>
              <a:buFont typeface="Calibri"/>
              <a:buNone/>
            </a:pPr>
            <a:r>
              <a:rPr lang="en-GB" sz="4000" b="1" i="1">
                <a:latin typeface="Calibri"/>
                <a:ea typeface="Calibri"/>
                <a:cs typeface="Calibri"/>
                <a:sym typeface="Calibri"/>
              </a:rPr>
              <a:t>Decolonizing</a:t>
            </a:r>
            <a:r>
              <a:rPr lang="en-GB" sz="4000" b="1">
                <a:latin typeface="Calibri"/>
                <a:ea typeface="Calibri"/>
                <a:cs typeface="Calibri"/>
                <a:sym typeface="Calibri"/>
              </a:rPr>
              <a:t> of the Digital Humanities?</a:t>
            </a:r>
            <a:endParaRPr sz="4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562750" y="680125"/>
            <a:ext cx="7338000" cy="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2400" b="1">
                <a:solidFill>
                  <a:srgbClr val="444444"/>
                </a:solidFill>
                <a:highlight>
                  <a:srgbClr val="FFFFFF"/>
                </a:highlight>
              </a:rPr>
              <a:t>Is DH a refuge from race/class/gender/sexuality?</a:t>
            </a:r>
            <a:endParaRPr sz="2400">
              <a:latin typeface="Calibri"/>
              <a:ea typeface="Calibri"/>
              <a:cs typeface="Calibri"/>
              <a:sym typeface="Calibri"/>
            </a:endParaRPr>
          </a:p>
        </p:txBody>
      </p:sp>
      <p:sp>
        <p:nvSpPr>
          <p:cNvPr id="207" name="Shape 207"/>
          <p:cNvSpPr txBox="1">
            <a:spLocks noGrp="1"/>
          </p:cNvSpPr>
          <p:nvPr>
            <p:ph type="body" idx="1"/>
          </p:nvPr>
        </p:nvSpPr>
        <p:spPr>
          <a:xfrm>
            <a:off x="562750" y="1648900"/>
            <a:ext cx="4427700" cy="2621100"/>
          </a:xfrm>
          <a:prstGeom prst="rect">
            <a:avLst/>
          </a:prstGeom>
        </p:spPr>
        <p:txBody>
          <a:bodyPr spcFirstLastPara="1" wrap="square" lIns="91425" tIns="91425" rIns="91425" bIns="91425" anchor="t" anchorCtr="0">
            <a:noAutofit/>
          </a:bodyPr>
          <a:lstStyle/>
          <a:p>
            <a:pPr marL="457200" lvl="0" indent="-349250" rtl="0">
              <a:spcBef>
                <a:spcPts val="640"/>
              </a:spcBef>
              <a:spcAft>
                <a:spcPts val="0"/>
              </a:spcAft>
              <a:buSzPts val="1900"/>
              <a:buAutoNum type="arabicPeriod"/>
            </a:pPr>
            <a:r>
              <a:rPr lang="en-GB" sz="1900"/>
              <a:t>#transformDH</a:t>
            </a:r>
            <a:endParaRPr sz="1900"/>
          </a:p>
          <a:p>
            <a:pPr marL="457200" lvl="0" indent="-349250" rtl="0">
              <a:spcBef>
                <a:spcPts val="0"/>
              </a:spcBef>
              <a:spcAft>
                <a:spcPts val="0"/>
              </a:spcAft>
              <a:buSzPts val="1900"/>
              <a:buAutoNum type="arabicPeriod"/>
            </a:pPr>
            <a:r>
              <a:rPr lang="en-GB" sz="1900"/>
              <a:t>Poco DH </a:t>
            </a:r>
            <a:endParaRPr sz="1900"/>
          </a:p>
          <a:p>
            <a:pPr marL="457200" lvl="0" indent="-349250" rtl="0">
              <a:lnSpc>
                <a:spcPct val="115000"/>
              </a:lnSpc>
              <a:spcBef>
                <a:spcPts val="0"/>
              </a:spcBef>
              <a:spcAft>
                <a:spcPts val="0"/>
              </a:spcAft>
              <a:buSzPts val="1900"/>
              <a:buAutoNum type="arabicPeriod"/>
            </a:pPr>
            <a:r>
              <a:rPr lang="en-GB" sz="1900">
                <a:solidFill>
                  <a:schemeClr val="dk1"/>
                </a:solidFill>
              </a:rPr>
              <a:t>Black Digital Humanities</a:t>
            </a:r>
            <a:endParaRPr sz="1900">
              <a:solidFill>
                <a:schemeClr val="dk1"/>
              </a:solidFill>
            </a:endParaRPr>
          </a:p>
          <a:p>
            <a:pPr marL="457200" lvl="0" indent="-349250" rtl="0">
              <a:lnSpc>
                <a:spcPct val="115000"/>
              </a:lnSpc>
              <a:spcBef>
                <a:spcPts val="0"/>
              </a:spcBef>
              <a:spcAft>
                <a:spcPts val="0"/>
              </a:spcAft>
              <a:buClr>
                <a:schemeClr val="dk1"/>
              </a:buClr>
              <a:buSzPts val="1900"/>
              <a:buAutoNum type="arabicPeriod"/>
            </a:pPr>
            <a:r>
              <a:rPr lang="en-GB" sz="1900">
                <a:solidFill>
                  <a:schemeClr val="dk1"/>
                </a:solidFill>
              </a:rPr>
              <a:t>Digital Feminism</a:t>
            </a:r>
            <a:endParaRPr sz="1900">
              <a:solidFill>
                <a:schemeClr val="dk1"/>
              </a:solidFill>
            </a:endParaRPr>
          </a:p>
          <a:p>
            <a:pPr marL="457200" lvl="0" indent="-349250" rtl="0">
              <a:lnSpc>
                <a:spcPct val="115000"/>
              </a:lnSpc>
              <a:spcBef>
                <a:spcPts val="0"/>
              </a:spcBef>
              <a:spcAft>
                <a:spcPts val="0"/>
              </a:spcAft>
              <a:buClr>
                <a:schemeClr val="dk1"/>
              </a:buClr>
              <a:buSzPts val="1900"/>
              <a:buAutoNum type="arabicPeriod"/>
            </a:pPr>
            <a:r>
              <a:rPr lang="en-GB" sz="1900">
                <a:solidFill>
                  <a:schemeClr val="dk1"/>
                </a:solidFill>
              </a:rPr>
              <a:t>Criticial DH</a:t>
            </a:r>
            <a:endParaRPr sz="1900">
              <a:solidFill>
                <a:schemeClr val="dk1"/>
              </a:solidFill>
            </a:endParaRPr>
          </a:p>
          <a:p>
            <a:pPr marL="0" lvl="0" indent="0" rtl="0">
              <a:spcBef>
                <a:spcPts val="3100"/>
              </a:spcBef>
              <a:spcAft>
                <a:spcPts val="0"/>
              </a:spcAft>
              <a:buNone/>
            </a:pPr>
            <a:endParaRPr sz="2200">
              <a:highlight>
                <a:srgbClr val="FFF2CC"/>
              </a:highlight>
              <a:latin typeface="Calibri"/>
              <a:ea typeface="Calibri"/>
              <a:cs typeface="Calibri"/>
              <a:sym typeface="Calibri"/>
            </a:endParaRPr>
          </a:p>
        </p:txBody>
      </p:sp>
      <p:pic>
        <p:nvPicPr>
          <p:cNvPr id="208" name="Shape 208" descr="1.JPG"/>
          <p:cNvPicPr preferRelativeResize="0"/>
          <p:nvPr/>
        </p:nvPicPr>
        <p:blipFill>
          <a:blip r:embed="rId3">
            <a:alphaModFix/>
          </a:blip>
          <a:stretch>
            <a:fillRect/>
          </a:stretch>
        </p:blipFill>
        <p:spPr>
          <a:xfrm>
            <a:off x="5160625" y="1737700"/>
            <a:ext cx="3725700" cy="209570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635675" y="502400"/>
            <a:ext cx="7822500" cy="771600"/>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Clr>
                <a:srgbClr val="17375E"/>
              </a:buClr>
              <a:buFont typeface="Calibri"/>
              <a:buNone/>
            </a:pPr>
            <a:r>
              <a:rPr lang="en-GB" sz="3600" b="1">
                <a:latin typeface="Calibri"/>
                <a:ea typeface="Calibri"/>
                <a:cs typeface="Calibri"/>
                <a:sym typeface="Calibri"/>
              </a:rPr>
              <a:t>What is #transformDH? </a:t>
            </a:r>
            <a:endParaRPr/>
          </a:p>
        </p:txBody>
      </p:sp>
      <p:sp>
        <p:nvSpPr>
          <p:cNvPr id="215" name="Shape 215"/>
          <p:cNvSpPr txBox="1"/>
          <p:nvPr/>
        </p:nvSpPr>
        <p:spPr>
          <a:xfrm>
            <a:off x="574550" y="1274000"/>
            <a:ext cx="4108500" cy="3871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900"/>
              <a:t>#transformDH is an </a:t>
            </a:r>
            <a:r>
              <a:rPr lang="en-GB" sz="1900" b="1"/>
              <a:t>academic guerrilla movement</a:t>
            </a:r>
            <a:r>
              <a:rPr lang="en-GB" sz="1900"/>
              <a:t> seeking to (re)define capital-letter Digital Humanities as a force for transformative scholarship by collecting, sharing, and highlighting projects that push at its boundaries and work for social justice, accessibility, and inclusion.” (#</a:t>
            </a:r>
            <a:r>
              <a:rPr lang="en-GB" sz="1900">
                <a:uFill>
                  <a:noFill/>
                </a:uFill>
                <a:hlinkClick r:id="rId3"/>
              </a:rPr>
              <a:t>transformDH Tumblr</a:t>
            </a:r>
            <a:r>
              <a:rPr lang="en-GB" sz="1900"/>
              <a:t>)</a:t>
            </a:r>
            <a:endParaRPr sz="1900"/>
          </a:p>
          <a:p>
            <a:pPr marL="0" lvl="0" indent="0" rtl="0">
              <a:spcBef>
                <a:spcPts val="0"/>
              </a:spcBef>
              <a:spcAft>
                <a:spcPts val="0"/>
              </a:spcAft>
              <a:buNone/>
            </a:pPr>
            <a:endParaRPr sz="1900"/>
          </a:p>
          <a:p>
            <a:pPr marL="0" lvl="0" indent="0" algn="r" rtl="0">
              <a:spcBef>
                <a:spcPts val="0"/>
              </a:spcBef>
              <a:spcAft>
                <a:spcPts val="0"/>
              </a:spcAft>
              <a:buNone/>
            </a:pPr>
            <a:endParaRPr sz="1900" i="1"/>
          </a:p>
          <a:p>
            <a:pPr marL="0" lvl="0" indent="0" algn="r" rtl="0">
              <a:spcBef>
                <a:spcPts val="0"/>
              </a:spcBef>
              <a:spcAft>
                <a:spcPts val="0"/>
              </a:spcAft>
              <a:buNone/>
            </a:pPr>
            <a:endParaRPr sz="2000" i="1"/>
          </a:p>
        </p:txBody>
      </p:sp>
      <p:pic>
        <p:nvPicPr>
          <p:cNvPr id="216" name="Shape 216"/>
          <p:cNvPicPr preferRelativeResize="0"/>
          <p:nvPr/>
        </p:nvPicPr>
        <p:blipFill>
          <a:blip r:embed="rId4">
            <a:alphaModFix/>
          </a:blip>
          <a:stretch>
            <a:fillRect/>
          </a:stretch>
        </p:blipFill>
        <p:spPr>
          <a:xfrm>
            <a:off x="5260025" y="1193350"/>
            <a:ext cx="3398651" cy="4014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635675" y="502400"/>
            <a:ext cx="7822500" cy="771600"/>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Clr>
                <a:srgbClr val="17375E"/>
              </a:buClr>
              <a:buFont typeface="Calibri"/>
              <a:buNone/>
            </a:pPr>
            <a:r>
              <a:rPr lang="en-GB" sz="3600" b="1">
                <a:latin typeface="Calibri"/>
                <a:ea typeface="Calibri"/>
                <a:cs typeface="Calibri"/>
                <a:sym typeface="Calibri"/>
              </a:rPr>
              <a:t>What is #transformDH? </a:t>
            </a:r>
            <a:endParaRPr/>
          </a:p>
        </p:txBody>
      </p:sp>
      <p:sp>
        <p:nvSpPr>
          <p:cNvPr id="223" name="Shape 223"/>
          <p:cNvSpPr txBox="1"/>
          <p:nvPr/>
        </p:nvSpPr>
        <p:spPr>
          <a:xfrm>
            <a:off x="574550" y="1274000"/>
            <a:ext cx="8337000" cy="3871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900"/>
              <a:t>1. Questions of </a:t>
            </a:r>
            <a:r>
              <a:rPr lang="en-GB" sz="1900" b="1"/>
              <a:t>race, class, gender, sexuality, and disability</a:t>
            </a:r>
            <a:r>
              <a:rPr lang="en-GB" sz="1900"/>
              <a:t> should be central to digital humanities and digital media studies.</a:t>
            </a:r>
            <a:endParaRPr sz="1900"/>
          </a:p>
          <a:p>
            <a:pPr marL="0" lvl="0" indent="0" rtl="0">
              <a:spcBef>
                <a:spcPts val="0"/>
              </a:spcBef>
              <a:spcAft>
                <a:spcPts val="0"/>
              </a:spcAft>
              <a:buNone/>
            </a:pPr>
            <a:endParaRPr sz="1900"/>
          </a:p>
          <a:p>
            <a:pPr marL="0" lvl="0" indent="0" rtl="0">
              <a:spcBef>
                <a:spcPts val="0"/>
              </a:spcBef>
              <a:spcAft>
                <a:spcPts val="0"/>
              </a:spcAft>
              <a:buNone/>
            </a:pPr>
            <a:r>
              <a:rPr lang="en-GB" sz="1900"/>
              <a:t>2. Feminist, queer, and antiracist activists, artists, and media-makers outside of academia are doing work that contributes to digital studies in all its forms. This work productively </a:t>
            </a:r>
            <a:r>
              <a:rPr lang="en-GB" sz="1900" b="1"/>
              <a:t>destabilizes</a:t>
            </a:r>
            <a:r>
              <a:rPr lang="en-GB" sz="1900"/>
              <a:t> the norms and standards of institutionally recognized academic work.</a:t>
            </a:r>
            <a:endParaRPr sz="1900"/>
          </a:p>
          <a:p>
            <a:pPr marL="0" lvl="0" indent="0" rtl="0">
              <a:spcBef>
                <a:spcPts val="0"/>
              </a:spcBef>
              <a:spcAft>
                <a:spcPts val="0"/>
              </a:spcAft>
              <a:buNone/>
            </a:pPr>
            <a:endParaRPr sz="1900"/>
          </a:p>
          <a:p>
            <a:pPr marL="0" lvl="0" indent="0" rtl="0">
              <a:spcBef>
                <a:spcPts val="0"/>
              </a:spcBef>
              <a:spcAft>
                <a:spcPts val="0"/>
              </a:spcAft>
              <a:buNone/>
            </a:pPr>
            <a:r>
              <a:rPr lang="en-GB" sz="1900"/>
              <a:t>3. We should shift the focus of digital humanities from technical processes to </a:t>
            </a:r>
            <a:r>
              <a:rPr lang="en-GB" sz="1900" b="1"/>
              <a:t>political ones</a:t>
            </a:r>
            <a:r>
              <a:rPr lang="en-GB" sz="1900"/>
              <a:t>, and always seek to understand the social, intellectual, economic, political, and personal impact of our digital practices as we develop them.</a:t>
            </a:r>
            <a:endParaRPr sz="1900"/>
          </a:p>
          <a:p>
            <a:pPr marL="0" lvl="0" indent="0" rtl="0">
              <a:spcBef>
                <a:spcPts val="0"/>
              </a:spcBef>
              <a:spcAft>
                <a:spcPts val="0"/>
              </a:spcAft>
              <a:buNone/>
            </a:pPr>
            <a:endParaRPr sz="1900"/>
          </a:p>
          <a:p>
            <a:pPr marL="0" lvl="0" indent="0" algn="r" rtl="0">
              <a:spcBef>
                <a:spcPts val="0"/>
              </a:spcBef>
              <a:spcAft>
                <a:spcPts val="0"/>
              </a:spcAft>
              <a:buNone/>
            </a:pPr>
            <a:r>
              <a:rPr lang="en-GB" sz="1900"/>
              <a:t>- </a:t>
            </a:r>
            <a:r>
              <a:rPr lang="en-GB" sz="1900" i="1"/>
              <a:t>Moya Bailey, Alexis Lothian, and Amanda Phillips</a:t>
            </a:r>
            <a:endParaRPr sz="1900" i="1"/>
          </a:p>
          <a:p>
            <a:pPr marL="0" lvl="0" indent="0" algn="r" rtl="0">
              <a:spcBef>
                <a:spcPts val="0"/>
              </a:spcBef>
              <a:spcAft>
                <a:spcPts val="0"/>
              </a:spcAft>
              <a:buNone/>
            </a:pPr>
            <a:endParaRPr sz="2000" i="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1700725" y="1702500"/>
            <a:ext cx="5377800" cy="22413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rgbClr val="17375E"/>
              </a:buClr>
              <a:buFont typeface="Calibri"/>
              <a:buNone/>
            </a:pPr>
            <a:r>
              <a:rPr lang="en-GB" sz="4000" b="1" u="none" strike="noStrike" cap="none">
                <a:solidFill>
                  <a:srgbClr val="17375E"/>
                </a:solidFill>
                <a:latin typeface="Calibri"/>
                <a:ea typeface="Calibri"/>
                <a:cs typeface="Calibri"/>
                <a:sym typeface="Calibri"/>
              </a:rPr>
              <a:t> </a:t>
            </a:r>
            <a:r>
              <a:rPr lang="en-GB" sz="4000" b="1">
                <a:latin typeface="Calibri"/>
                <a:ea typeface="Calibri"/>
                <a:cs typeface="Calibri"/>
                <a:sym typeface="Calibri"/>
              </a:rPr>
              <a:t> Part IV  </a:t>
            </a:r>
            <a:endParaRPr sz="4000" b="1">
              <a:latin typeface="Calibri"/>
              <a:ea typeface="Calibri"/>
              <a:cs typeface="Calibri"/>
              <a:sym typeface="Calibri"/>
            </a:endParaRPr>
          </a:p>
          <a:p>
            <a:pPr marL="0" marR="0" lvl="0" indent="0" algn="ctr" rtl="0">
              <a:lnSpc>
                <a:spcPct val="100000"/>
              </a:lnSpc>
              <a:spcBef>
                <a:spcPts val="0"/>
              </a:spcBef>
              <a:spcAft>
                <a:spcPts val="0"/>
              </a:spcAft>
              <a:buClr>
                <a:srgbClr val="17375E"/>
              </a:buClr>
              <a:buFont typeface="Calibri"/>
              <a:buNone/>
            </a:pPr>
            <a:r>
              <a:rPr lang="en-GB" sz="4000" b="1">
                <a:latin typeface="Calibri"/>
                <a:ea typeface="Calibri"/>
                <a:cs typeface="Calibri"/>
                <a:sym typeface="Calibri"/>
              </a:rPr>
              <a:t>Case Study - The Chinese Canadian Stories project</a:t>
            </a:r>
            <a:endParaRPr sz="4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685800" y="403166"/>
            <a:ext cx="7772400" cy="1144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6" name="Shape 236"/>
          <p:cNvSpPr txBox="1">
            <a:spLocks noGrp="1"/>
          </p:cNvSpPr>
          <p:nvPr>
            <p:ph type="body" idx="1"/>
          </p:nvPr>
        </p:nvSpPr>
        <p:spPr>
          <a:xfrm>
            <a:off x="685800" y="1579562"/>
            <a:ext cx="7772400" cy="4116300"/>
          </a:xfrm>
          <a:prstGeom prst="rect">
            <a:avLst/>
          </a:prstGeom>
        </p:spPr>
        <p:txBody>
          <a:bodyPr spcFirstLastPara="1" wrap="square" lIns="91425" tIns="91425" rIns="91425" bIns="91425" anchor="t" anchorCtr="0">
            <a:noAutofit/>
          </a:bodyPr>
          <a:lstStyle/>
          <a:p>
            <a:pPr marL="342900" lvl="0" indent="38100">
              <a:spcBef>
                <a:spcPts val="640"/>
              </a:spcBef>
              <a:spcAft>
                <a:spcPts val="0"/>
              </a:spcAft>
              <a:buNone/>
            </a:pPr>
            <a:endParaRPr/>
          </a:p>
        </p:txBody>
      </p:sp>
      <p:pic>
        <p:nvPicPr>
          <p:cNvPr id="237" name="Shape 237" descr="Capture.JPG"/>
          <p:cNvPicPr preferRelativeResize="0"/>
          <p:nvPr/>
        </p:nvPicPr>
        <p:blipFill>
          <a:blip r:embed="rId3">
            <a:alphaModFix/>
          </a:blip>
          <a:stretch>
            <a:fillRect/>
          </a:stretch>
        </p:blipFill>
        <p:spPr>
          <a:xfrm>
            <a:off x="0" y="-2"/>
            <a:ext cx="9143999" cy="6858001"/>
          </a:xfrm>
          <a:prstGeom prst="rect">
            <a:avLst/>
          </a:prstGeom>
          <a:noFill/>
          <a:ln>
            <a:noFill/>
          </a:ln>
        </p:spPr>
      </p:pic>
      <p:sp>
        <p:nvSpPr>
          <p:cNvPr id="238" name="Shape 238"/>
          <p:cNvSpPr/>
          <p:nvPr/>
        </p:nvSpPr>
        <p:spPr>
          <a:xfrm rot="-2052534">
            <a:off x="1078861" y="911796"/>
            <a:ext cx="2425776" cy="484774"/>
          </a:xfrm>
          <a:prstGeom prst="leftArrow">
            <a:avLst>
              <a:gd name="adj1" fmla="val 35467"/>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solidFill>
                <a:srgbClr val="FF0000"/>
              </a:solidFill>
              <a:highlight>
                <a:srgbClr val="FF0000"/>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661200" y="403325"/>
            <a:ext cx="7930800" cy="636000"/>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Clr>
                <a:schemeClr val="dk1"/>
              </a:buClr>
              <a:buFont typeface="Calibri"/>
              <a:buNone/>
            </a:pPr>
            <a:r>
              <a:rPr lang="en-GB" sz="3600" b="1">
                <a:solidFill>
                  <a:schemeClr val="dk1"/>
                </a:solidFill>
                <a:latin typeface="Calibri"/>
                <a:ea typeface="Calibri"/>
                <a:cs typeface="Calibri"/>
                <a:sym typeface="Calibri"/>
              </a:rPr>
              <a:t>The Chinese Canadian Stories project</a:t>
            </a:r>
            <a:endParaRPr/>
          </a:p>
        </p:txBody>
      </p:sp>
      <p:sp>
        <p:nvSpPr>
          <p:cNvPr id="245" name="Shape 245"/>
          <p:cNvSpPr txBox="1">
            <a:spLocks noGrp="1"/>
          </p:cNvSpPr>
          <p:nvPr>
            <p:ph type="body" idx="1"/>
          </p:nvPr>
        </p:nvSpPr>
        <p:spPr>
          <a:xfrm>
            <a:off x="168725" y="1382375"/>
            <a:ext cx="3926700" cy="3882900"/>
          </a:xfrm>
          <a:prstGeom prst="rect">
            <a:avLst/>
          </a:prstGeom>
          <a:noFill/>
          <a:ln>
            <a:noFill/>
          </a:ln>
        </p:spPr>
        <p:txBody>
          <a:bodyPr spcFirstLastPara="1" wrap="square" lIns="82275" tIns="41125" rIns="82275" bIns="41125" anchor="t" anchorCtr="0">
            <a:noAutofit/>
          </a:bodyPr>
          <a:lstStyle/>
          <a:p>
            <a:pPr marL="457200" lvl="0" indent="-368300" rtl="0">
              <a:spcBef>
                <a:spcPts val="560"/>
              </a:spcBef>
              <a:spcAft>
                <a:spcPts val="0"/>
              </a:spcAft>
              <a:buClr>
                <a:schemeClr val="dk1"/>
              </a:buClr>
              <a:buSzPts val="2200"/>
              <a:buFont typeface="Calibri"/>
              <a:buChar char="•"/>
            </a:pPr>
            <a:r>
              <a:rPr lang="en-GB" sz="2200">
                <a:solidFill>
                  <a:schemeClr val="dk1"/>
                </a:solidFill>
                <a:latin typeface="Calibri"/>
                <a:ea typeface="Calibri"/>
                <a:cs typeface="Calibri"/>
                <a:sym typeface="Calibri"/>
              </a:rPr>
              <a:t>Historians are good at capturing data and census records</a:t>
            </a:r>
            <a:endParaRPr sz="2200">
              <a:solidFill>
                <a:schemeClr val="dk1"/>
              </a:solidFill>
              <a:latin typeface="Calibri"/>
              <a:ea typeface="Calibri"/>
              <a:cs typeface="Calibri"/>
              <a:sym typeface="Calibri"/>
            </a:endParaRPr>
          </a:p>
          <a:p>
            <a:pPr marL="457200" lvl="0" indent="-368300" rtl="0">
              <a:spcBef>
                <a:spcPts val="0"/>
              </a:spcBef>
              <a:spcAft>
                <a:spcPts val="0"/>
              </a:spcAft>
              <a:buClr>
                <a:schemeClr val="dk1"/>
              </a:buClr>
              <a:buSzPts val="2200"/>
              <a:buFont typeface="Calibri"/>
              <a:buChar char="•"/>
            </a:pPr>
            <a:r>
              <a:rPr lang="en-GB" sz="2200">
                <a:solidFill>
                  <a:schemeClr val="dk1"/>
                </a:solidFill>
                <a:latin typeface="Calibri"/>
                <a:ea typeface="Calibri"/>
                <a:cs typeface="Calibri"/>
                <a:sym typeface="Calibri"/>
              </a:rPr>
              <a:t>Demographic statistics</a:t>
            </a:r>
            <a:endParaRPr sz="2200">
              <a:solidFill>
                <a:schemeClr val="dk1"/>
              </a:solidFill>
              <a:latin typeface="Calibri"/>
              <a:ea typeface="Calibri"/>
              <a:cs typeface="Calibri"/>
              <a:sym typeface="Calibri"/>
            </a:endParaRPr>
          </a:p>
          <a:p>
            <a:pPr marL="457200" lvl="0" indent="-368300" rtl="0">
              <a:spcBef>
                <a:spcPts val="0"/>
              </a:spcBef>
              <a:spcAft>
                <a:spcPts val="0"/>
              </a:spcAft>
              <a:buClr>
                <a:schemeClr val="dk1"/>
              </a:buClr>
              <a:buSzPts val="2200"/>
              <a:buFont typeface="Calibri"/>
              <a:buChar char="•"/>
            </a:pPr>
            <a:r>
              <a:rPr lang="en-GB" sz="2200">
                <a:solidFill>
                  <a:schemeClr val="dk1"/>
                </a:solidFill>
                <a:latin typeface="Calibri"/>
                <a:ea typeface="Calibri"/>
                <a:cs typeface="Calibri"/>
                <a:sym typeface="Calibri"/>
              </a:rPr>
              <a:t>Determine patterns and trends during certain time periods</a:t>
            </a:r>
            <a:endParaRPr sz="2200">
              <a:solidFill>
                <a:schemeClr val="dk1"/>
              </a:solidFill>
              <a:latin typeface="Calibri"/>
              <a:ea typeface="Calibri"/>
              <a:cs typeface="Calibri"/>
              <a:sym typeface="Calibri"/>
            </a:endParaRPr>
          </a:p>
          <a:p>
            <a:pPr marL="457200" lvl="0" indent="-368300" rtl="0">
              <a:spcBef>
                <a:spcPts val="0"/>
              </a:spcBef>
              <a:spcAft>
                <a:spcPts val="0"/>
              </a:spcAft>
              <a:buClr>
                <a:schemeClr val="dk1"/>
              </a:buClr>
              <a:buSzPts val="2200"/>
              <a:buFont typeface="Calibri"/>
              <a:buChar char="•"/>
            </a:pPr>
            <a:r>
              <a:rPr lang="en-GB" sz="2200">
                <a:solidFill>
                  <a:schemeClr val="dk1"/>
                </a:solidFill>
                <a:latin typeface="Calibri"/>
                <a:ea typeface="Calibri"/>
                <a:cs typeface="Calibri"/>
                <a:sym typeface="Calibri"/>
              </a:rPr>
              <a:t>Synthesizes this information into books &amp; articles</a:t>
            </a:r>
            <a:endParaRPr sz="2200">
              <a:solidFill>
                <a:schemeClr val="dk1"/>
              </a:solidFill>
              <a:latin typeface="Calibri"/>
              <a:ea typeface="Calibri"/>
              <a:cs typeface="Calibri"/>
              <a:sym typeface="Calibri"/>
            </a:endParaRPr>
          </a:p>
          <a:p>
            <a:pPr marL="457200" lvl="0" indent="-368300" rtl="0">
              <a:spcBef>
                <a:spcPts val="0"/>
              </a:spcBef>
              <a:spcAft>
                <a:spcPts val="0"/>
              </a:spcAft>
              <a:buClr>
                <a:schemeClr val="dk1"/>
              </a:buClr>
              <a:buSzPts val="2200"/>
              <a:buFont typeface="Calibri"/>
              <a:buChar char="•"/>
            </a:pPr>
            <a:r>
              <a:rPr lang="en-GB" sz="2200" i="1" u="sng">
                <a:solidFill>
                  <a:schemeClr val="dk1"/>
                </a:solidFill>
                <a:latin typeface="Calibri"/>
                <a:ea typeface="Calibri"/>
                <a:cs typeface="Calibri"/>
                <a:sym typeface="Calibri"/>
              </a:rPr>
              <a:t>So what</a:t>
            </a:r>
            <a:r>
              <a:rPr lang="en-GB" sz="2200" i="1">
                <a:solidFill>
                  <a:schemeClr val="dk1"/>
                </a:solidFill>
                <a:latin typeface="Calibri"/>
                <a:ea typeface="Calibri"/>
                <a:cs typeface="Calibri"/>
                <a:sym typeface="Calibri"/>
              </a:rPr>
              <a:t>?</a:t>
            </a:r>
            <a:endParaRPr sz="2200" i="1">
              <a:solidFill>
                <a:schemeClr val="dk1"/>
              </a:solidFill>
              <a:latin typeface="Calibri"/>
              <a:ea typeface="Calibri"/>
              <a:cs typeface="Calibri"/>
              <a:sym typeface="Calibri"/>
            </a:endParaRPr>
          </a:p>
          <a:p>
            <a:pPr marL="0" lvl="0" indent="0" rtl="0">
              <a:spcBef>
                <a:spcPts val="560"/>
              </a:spcBef>
              <a:spcAft>
                <a:spcPts val="0"/>
              </a:spcAft>
              <a:buNone/>
            </a:pPr>
            <a:endParaRPr>
              <a:solidFill>
                <a:schemeClr val="dk1"/>
              </a:solidFill>
            </a:endParaRPr>
          </a:p>
          <a:p>
            <a:pPr marL="0" marR="0" lvl="0" indent="0" algn="l" rtl="0">
              <a:lnSpc>
                <a:spcPct val="100000"/>
              </a:lnSpc>
              <a:spcBef>
                <a:spcPts val="0"/>
              </a:spcBef>
              <a:spcAft>
                <a:spcPts val="0"/>
              </a:spcAft>
              <a:buClr>
                <a:schemeClr val="dk1"/>
              </a:buClr>
              <a:buFont typeface="Calibri"/>
              <a:buNone/>
            </a:pPr>
            <a:endParaRPr sz="2800">
              <a:solidFill>
                <a:schemeClr val="dk1"/>
              </a:solidFill>
              <a:latin typeface="Calibri"/>
              <a:ea typeface="Calibri"/>
              <a:cs typeface="Calibri"/>
              <a:sym typeface="Calibri"/>
            </a:endParaRPr>
          </a:p>
        </p:txBody>
      </p:sp>
      <p:pic>
        <p:nvPicPr>
          <p:cNvPr id="246" name="Shape 246" descr="1.png"/>
          <p:cNvPicPr preferRelativeResize="0"/>
          <p:nvPr/>
        </p:nvPicPr>
        <p:blipFill>
          <a:blip r:embed="rId3">
            <a:alphaModFix/>
          </a:blip>
          <a:stretch>
            <a:fillRect/>
          </a:stretch>
        </p:blipFill>
        <p:spPr>
          <a:xfrm>
            <a:off x="4408480" y="1538938"/>
            <a:ext cx="4443520" cy="3439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685800" y="747547"/>
            <a:ext cx="7772400" cy="800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3000" b="1">
                <a:latin typeface="Calibri"/>
                <a:ea typeface="Calibri"/>
                <a:cs typeface="Calibri"/>
                <a:sym typeface="Calibri"/>
              </a:rPr>
              <a:t>Headtax Database Digitized</a:t>
            </a:r>
            <a:endParaRPr sz="3000" b="1">
              <a:latin typeface="Calibri"/>
              <a:ea typeface="Calibri"/>
              <a:cs typeface="Calibri"/>
              <a:sym typeface="Calibri"/>
            </a:endParaRPr>
          </a:p>
        </p:txBody>
      </p:sp>
      <p:pic>
        <p:nvPicPr>
          <p:cNvPr id="253" name="Shape 253" descr="Capture.JPG"/>
          <p:cNvPicPr preferRelativeResize="0"/>
          <p:nvPr/>
        </p:nvPicPr>
        <p:blipFill>
          <a:blip r:embed="rId3">
            <a:alphaModFix/>
          </a:blip>
          <a:stretch>
            <a:fillRect/>
          </a:stretch>
        </p:blipFill>
        <p:spPr>
          <a:xfrm>
            <a:off x="356101" y="1624000"/>
            <a:ext cx="8674175" cy="1821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685800" y="403166"/>
            <a:ext cx="7772400" cy="1144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60" name="Shape 260"/>
          <p:cNvSpPr txBox="1">
            <a:spLocks noGrp="1"/>
          </p:cNvSpPr>
          <p:nvPr>
            <p:ph type="body" idx="1"/>
          </p:nvPr>
        </p:nvSpPr>
        <p:spPr>
          <a:xfrm>
            <a:off x="685800" y="1579562"/>
            <a:ext cx="7772400" cy="4116300"/>
          </a:xfrm>
          <a:prstGeom prst="rect">
            <a:avLst/>
          </a:prstGeom>
        </p:spPr>
        <p:txBody>
          <a:bodyPr spcFirstLastPara="1" wrap="square" lIns="91425" tIns="91425" rIns="91425" bIns="91425" anchor="t" anchorCtr="0">
            <a:noAutofit/>
          </a:bodyPr>
          <a:lstStyle/>
          <a:p>
            <a:pPr marL="342900" lvl="0" indent="38100">
              <a:spcBef>
                <a:spcPts val="640"/>
              </a:spcBef>
              <a:spcAft>
                <a:spcPts val="0"/>
              </a:spcAft>
              <a:buNone/>
            </a:pPr>
            <a:endParaRPr/>
          </a:p>
        </p:txBody>
      </p:sp>
      <p:pic>
        <p:nvPicPr>
          <p:cNvPr id="261" name="Shape 261"/>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1562825" y="1702500"/>
            <a:ext cx="5515800" cy="2002200"/>
          </a:xfrm>
          <a:prstGeom prst="rect">
            <a:avLst/>
          </a:prstGeom>
          <a:noFill/>
          <a:ln>
            <a:noFill/>
          </a:ln>
        </p:spPr>
        <p:txBody>
          <a:bodyPr spcFirstLastPara="1" wrap="square" lIns="82275" tIns="41125" rIns="82275" bIns="41125" anchor="t" anchorCtr="0">
            <a:noAutofit/>
          </a:bodyPr>
          <a:lstStyle/>
          <a:p>
            <a:pPr marL="0" marR="0" lvl="0" indent="0" algn="ctr" rtl="0">
              <a:lnSpc>
                <a:spcPct val="100000"/>
              </a:lnSpc>
              <a:spcBef>
                <a:spcPts val="0"/>
              </a:spcBef>
              <a:spcAft>
                <a:spcPts val="0"/>
              </a:spcAft>
              <a:buClr>
                <a:srgbClr val="17375E"/>
              </a:buClr>
              <a:buFont typeface="Calibri"/>
              <a:buNone/>
            </a:pPr>
            <a:r>
              <a:rPr lang="en-GB" sz="4000" b="1" i="0" u="none" strike="noStrike" cap="none">
                <a:solidFill>
                  <a:srgbClr val="17375E"/>
                </a:solidFill>
                <a:latin typeface="Calibri"/>
                <a:ea typeface="Calibri"/>
                <a:cs typeface="Calibri"/>
                <a:sym typeface="Calibri"/>
              </a:rPr>
              <a:t> </a:t>
            </a:r>
            <a:r>
              <a:rPr lang="en-GB" sz="4000" b="1">
                <a:latin typeface="Calibri"/>
                <a:ea typeface="Calibri"/>
                <a:cs typeface="Calibri"/>
                <a:sym typeface="Calibri"/>
              </a:rPr>
              <a:t> Part I </a:t>
            </a:r>
            <a:endParaRPr sz="4000" b="1">
              <a:latin typeface="Calibri"/>
              <a:ea typeface="Calibri"/>
              <a:cs typeface="Calibri"/>
              <a:sym typeface="Calibri"/>
            </a:endParaRPr>
          </a:p>
          <a:p>
            <a:pPr marL="0" marR="0" lvl="0" indent="0" algn="ctr" rtl="0">
              <a:lnSpc>
                <a:spcPct val="100000"/>
              </a:lnSpc>
              <a:spcBef>
                <a:spcPts val="0"/>
              </a:spcBef>
              <a:spcAft>
                <a:spcPts val="0"/>
              </a:spcAft>
              <a:buClr>
                <a:srgbClr val="17375E"/>
              </a:buClr>
              <a:buFont typeface="Calibri"/>
              <a:buNone/>
            </a:pPr>
            <a:r>
              <a:rPr lang="en-GB" sz="4000" b="1">
                <a:latin typeface="Calibri"/>
                <a:ea typeface="Calibri"/>
                <a:cs typeface="Calibri"/>
                <a:sym typeface="Calibri"/>
              </a:rPr>
              <a:t> </a:t>
            </a:r>
            <a:r>
              <a:rPr lang="en-GB" sz="4000" b="1" i="1">
                <a:latin typeface="Calibri"/>
                <a:ea typeface="Calibri"/>
                <a:cs typeface="Calibri"/>
                <a:sym typeface="Calibri"/>
              </a:rPr>
              <a:t>Defining</a:t>
            </a:r>
            <a:r>
              <a:rPr lang="en-GB" sz="4000" b="1">
                <a:latin typeface="Calibri"/>
                <a:ea typeface="Calibri"/>
                <a:cs typeface="Calibri"/>
                <a:sym typeface="Calibri"/>
              </a:rPr>
              <a:t> Digital Humanities </a:t>
            </a:r>
            <a:endParaRPr sz="4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685800" y="403166"/>
            <a:ext cx="7772400" cy="1144500"/>
          </a:xfrm>
          <a:prstGeom prst="rect">
            <a:avLst/>
          </a:prstGeom>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GB" sz="3000" b="1">
                <a:solidFill>
                  <a:schemeClr val="dk1"/>
                </a:solidFill>
                <a:latin typeface="Calibri"/>
                <a:ea typeface="Calibri"/>
                <a:cs typeface="Calibri"/>
                <a:sym typeface="Calibri"/>
              </a:rPr>
              <a:t>Digital Storytelling and Oral History</a:t>
            </a:r>
            <a:endParaRPr/>
          </a:p>
        </p:txBody>
      </p:sp>
      <p:sp>
        <p:nvSpPr>
          <p:cNvPr id="268" name="Shape 268"/>
          <p:cNvSpPr txBox="1">
            <a:spLocks noGrp="1"/>
          </p:cNvSpPr>
          <p:nvPr>
            <p:ph type="body" idx="1"/>
          </p:nvPr>
        </p:nvSpPr>
        <p:spPr>
          <a:xfrm>
            <a:off x="685800" y="1579562"/>
            <a:ext cx="7772400" cy="4116300"/>
          </a:xfrm>
          <a:prstGeom prst="rect">
            <a:avLst/>
          </a:prstGeom>
        </p:spPr>
        <p:txBody>
          <a:bodyPr spcFirstLastPara="1" wrap="square" lIns="91425" tIns="91425" rIns="91425" bIns="91425" anchor="t" anchorCtr="0">
            <a:noAutofit/>
          </a:bodyPr>
          <a:lstStyle/>
          <a:p>
            <a:pPr marL="342900" lvl="0" indent="38100">
              <a:spcBef>
                <a:spcPts val="640"/>
              </a:spcBef>
              <a:spcAft>
                <a:spcPts val="0"/>
              </a:spcAft>
              <a:buNone/>
            </a:pPr>
            <a:endParaRPr/>
          </a:p>
        </p:txBody>
      </p:sp>
      <p:pic>
        <p:nvPicPr>
          <p:cNvPr id="269" name="Shape 269"/>
          <p:cNvPicPr preferRelativeResize="0"/>
          <p:nvPr/>
        </p:nvPicPr>
        <p:blipFill>
          <a:blip r:embed="rId3">
            <a:alphaModFix/>
          </a:blip>
          <a:stretch>
            <a:fillRect/>
          </a:stretch>
        </p:blipFill>
        <p:spPr>
          <a:xfrm>
            <a:off x="1529524" y="1189700"/>
            <a:ext cx="5863546" cy="4116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685800" y="633948"/>
            <a:ext cx="7772400" cy="945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3000" b="1">
                <a:latin typeface="Calibri"/>
                <a:ea typeface="Calibri"/>
                <a:cs typeface="Calibri"/>
                <a:sym typeface="Calibri"/>
              </a:rPr>
              <a:t>Community Outreach and Engagement </a:t>
            </a:r>
            <a:endParaRPr sz="3000" b="1">
              <a:latin typeface="Calibri"/>
              <a:ea typeface="Calibri"/>
              <a:cs typeface="Calibri"/>
              <a:sym typeface="Calibri"/>
            </a:endParaRPr>
          </a:p>
        </p:txBody>
      </p:sp>
      <p:pic>
        <p:nvPicPr>
          <p:cNvPr id="276" name="Shape 276"/>
          <p:cNvPicPr preferRelativeResize="0"/>
          <p:nvPr/>
        </p:nvPicPr>
        <p:blipFill>
          <a:blip r:embed="rId3">
            <a:alphaModFix/>
          </a:blip>
          <a:stretch>
            <a:fillRect/>
          </a:stretch>
        </p:blipFill>
        <p:spPr>
          <a:xfrm>
            <a:off x="3395624" y="1653734"/>
            <a:ext cx="5325825" cy="3550541"/>
          </a:xfrm>
          <a:prstGeom prst="rect">
            <a:avLst/>
          </a:prstGeom>
          <a:noFill/>
          <a:ln>
            <a:noFill/>
          </a:ln>
        </p:spPr>
      </p:pic>
      <p:pic>
        <p:nvPicPr>
          <p:cNvPr id="277" name="Shape 277"/>
          <p:cNvPicPr preferRelativeResize="0"/>
          <p:nvPr/>
        </p:nvPicPr>
        <p:blipFill>
          <a:blip r:embed="rId4">
            <a:alphaModFix/>
          </a:blip>
          <a:stretch>
            <a:fillRect/>
          </a:stretch>
        </p:blipFill>
        <p:spPr>
          <a:xfrm>
            <a:off x="260025" y="1676425"/>
            <a:ext cx="4677276" cy="35505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685800" y="403166"/>
            <a:ext cx="7772400" cy="1144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4" name="Shape 284"/>
          <p:cNvSpPr txBox="1">
            <a:spLocks noGrp="1"/>
          </p:cNvSpPr>
          <p:nvPr>
            <p:ph type="body" idx="1"/>
          </p:nvPr>
        </p:nvSpPr>
        <p:spPr>
          <a:xfrm>
            <a:off x="685800" y="1579562"/>
            <a:ext cx="7772400" cy="4116300"/>
          </a:xfrm>
          <a:prstGeom prst="rect">
            <a:avLst/>
          </a:prstGeom>
        </p:spPr>
        <p:txBody>
          <a:bodyPr spcFirstLastPara="1" wrap="square" lIns="91425" tIns="91425" rIns="91425" bIns="91425" anchor="t" anchorCtr="0">
            <a:noAutofit/>
          </a:bodyPr>
          <a:lstStyle/>
          <a:p>
            <a:pPr marL="342900" lvl="0" indent="38100">
              <a:spcBef>
                <a:spcPts val="640"/>
              </a:spcBef>
              <a:spcAft>
                <a:spcPts val="0"/>
              </a:spcAft>
              <a:buNone/>
            </a:pPr>
            <a:endParaRPr/>
          </a:p>
        </p:txBody>
      </p:sp>
      <p:pic>
        <p:nvPicPr>
          <p:cNvPr id="285" name="Shape 285"/>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685800" y="403166"/>
            <a:ext cx="7772400" cy="1144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92" name="Shape 292"/>
          <p:cNvSpPr txBox="1">
            <a:spLocks noGrp="1"/>
          </p:cNvSpPr>
          <p:nvPr>
            <p:ph type="body" idx="1"/>
          </p:nvPr>
        </p:nvSpPr>
        <p:spPr>
          <a:xfrm>
            <a:off x="685800" y="1579562"/>
            <a:ext cx="7772400" cy="4116300"/>
          </a:xfrm>
          <a:prstGeom prst="rect">
            <a:avLst/>
          </a:prstGeom>
        </p:spPr>
        <p:txBody>
          <a:bodyPr spcFirstLastPara="1" wrap="square" lIns="91425" tIns="91425" rIns="91425" bIns="91425" anchor="t" anchorCtr="0">
            <a:noAutofit/>
          </a:bodyPr>
          <a:lstStyle/>
          <a:p>
            <a:pPr marL="342900" lvl="0" indent="38100" rtl="0">
              <a:spcBef>
                <a:spcPts val="640"/>
              </a:spcBef>
              <a:spcAft>
                <a:spcPts val="0"/>
              </a:spcAft>
              <a:buNone/>
            </a:pPr>
            <a:endParaRPr/>
          </a:p>
        </p:txBody>
      </p:sp>
      <p:pic>
        <p:nvPicPr>
          <p:cNvPr id="293" name="Shape 293"/>
          <p:cNvPicPr preferRelativeResize="0"/>
          <p:nvPr/>
        </p:nvPicPr>
        <p:blipFill>
          <a:blip r:embed="rId3">
            <a:alphaModFix/>
          </a:blip>
          <a:stretch>
            <a:fillRect/>
          </a:stretch>
        </p:blipFill>
        <p:spPr>
          <a:xfrm>
            <a:off x="0" y="0"/>
            <a:ext cx="9143999" cy="5491124"/>
          </a:xfrm>
          <a:prstGeom prst="rect">
            <a:avLst/>
          </a:prstGeom>
          <a:noFill/>
          <a:ln>
            <a:noFill/>
          </a:ln>
        </p:spPr>
      </p:pic>
      <p:sp>
        <p:nvSpPr>
          <p:cNvPr id="294" name="Shape 294"/>
          <p:cNvSpPr/>
          <p:nvPr/>
        </p:nvSpPr>
        <p:spPr>
          <a:xfrm rot="-3062944">
            <a:off x="7151347" y="-669424"/>
            <a:ext cx="857546" cy="5670491"/>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568950" y="524600"/>
            <a:ext cx="8006100" cy="771600"/>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Clr>
                <a:srgbClr val="17375E"/>
              </a:buClr>
              <a:buFont typeface="Calibri"/>
              <a:buNone/>
            </a:pPr>
            <a:r>
              <a:rPr lang="en-GB" sz="3500" b="1">
                <a:latin typeface="Calibri"/>
                <a:ea typeface="Calibri"/>
                <a:cs typeface="Calibri"/>
                <a:sym typeface="Calibri"/>
              </a:rPr>
              <a:t>A Learning Opportunity</a:t>
            </a:r>
            <a:endParaRPr sz="3500" b="1">
              <a:latin typeface="Calibri"/>
              <a:ea typeface="Calibri"/>
              <a:cs typeface="Calibri"/>
              <a:sym typeface="Calibri"/>
            </a:endParaRPr>
          </a:p>
        </p:txBody>
      </p:sp>
      <p:sp>
        <p:nvSpPr>
          <p:cNvPr id="301" name="Shape 301"/>
          <p:cNvSpPr txBox="1"/>
          <p:nvPr/>
        </p:nvSpPr>
        <p:spPr>
          <a:xfrm>
            <a:off x="281500" y="1360475"/>
            <a:ext cx="4794300" cy="39513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560"/>
              </a:spcBef>
              <a:spcAft>
                <a:spcPts val="0"/>
              </a:spcAft>
              <a:buClr>
                <a:schemeClr val="dk1"/>
              </a:buClr>
              <a:buSzPts val="2400"/>
              <a:buFont typeface="Calibri"/>
              <a:buChar char="●"/>
            </a:pPr>
            <a:r>
              <a:rPr lang="en-GB" sz="2400">
                <a:solidFill>
                  <a:schemeClr val="dk1"/>
                </a:solidFill>
                <a:highlight>
                  <a:srgbClr val="FFFFFF"/>
                </a:highlight>
                <a:latin typeface="Calibri"/>
                <a:ea typeface="Calibri"/>
                <a:cs typeface="Calibri"/>
                <a:sym typeface="Calibri"/>
              </a:rPr>
              <a:t>Understanding </a:t>
            </a:r>
            <a:r>
              <a:rPr lang="en-GB" sz="2400" b="1">
                <a:solidFill>
                  <a:schemeClr val="dk1"/>
                </a:solidFill>
                <a:highlight>
                  <a:srgbClr val="FFFFFF"/>
                </a:highlight>
                <a:latin typeface="Calibri"/>
                <a:ea typeface="Calibri"/>
                <a:cs typeface="Calibri"/>
                <a:sym typeface="Calibri"/>
              </a:rPr>
              <a:t>institutional</a:t>
            </a:r>
            <a:r>
              <a:rPr lang="en-GB" sz="2400">
                <a:solidFill>
                  <a:schemeClr val="dk1"/>
                </a:solidFill>
                <a:highlight>
                  <a:srgbClr val="FFFFFF"/>
                </a:highlight>
                <a:latin typeface="Calibri"/>
                <a:ea typeface="Calibri"/>
                <a:cs typeface="Calibri"/>
                <a:sym typeface="Calibri"/>
              </a:rPr>
              <a:t> hierarchies, cultures, &amp; practices</a:t>
            </a:r>
            <a:endParaRPr sz="2400">
              <a:solidFill>
                <a:schemeClr val="dk1"/>
              </a:solidFill>
              <a:highlight>
                <a:srgbClr val="FFFFFF"/>
              </a:highlight>
              <a:latin typeface="Calibri"/>
              <a:ea typeface="Calibri"/>
              <a:cs typeface="Calibri"/>
              <a:sym typeface="Calibri"/>
            </a:endParaRPr>
          </a:p>
          <a:p>
            <a:pPr marL="0" marR="0" lvl="0" indent="0" algn="l" rtl="0">
              <a:lnSpc>
                <a:spcPct val="100000"/>
              </a:lnSpc>
              <a:spcBef>
                <a:spcPts val="560"/>
              </a:spcBef>
              <a:spcAft>
                <a:spcPts val="0"/>
              </a:spcAft>
              <a:buNone/>
            </a:pPr>
            <a:endParaRPr sz="2400">
              <a:solidFill>
                <a:schemeClr val="dk1"/>
              </a:solidFill>
              <a:highlight>
                <a:srgbClr val="FFFFFF"/>
              </a:highlight>
              <a:latin typeface="Calibri"/>
              <a:ea typeface="Calibri"/>
              <a:cs typeface="Calibri"/>
              <a:sym typeface="Calibri"/>
            </a:endParaRPr>
          </a:p>
          <a:p>
            <a:pPr marL="457200" marR="0" lvl="0" indent="-381000" algn="l" rtl="0">
              <a:lnSpc>
                <a:spcPct val="100000"/>
              </a:lnSpc>
              <a:spcBef>
                <a:spcPts val="560"/>
              </a:spcBef>
              <a:spcAft>
                <a:spcPts val="0"/>
              </a:spcAft>
              <a:buClr>
                <a:schemeClr val="dk1"/>
              </a:buClr>
              <a:buSzPts val="2400"/>
              <a:buFont typeface="Calibri"/>
              <a:buChar char="●"/>
            </a:pPr>
            <a:r>
              <a:rPr lang="en-GB" sz="2400">
                <a:solidFill>
                  <a:schemeClr val="dk1"/>
                </a:solidFill>
                <a:highlight>
                  <a:srgbClr val="FFFFFF"/>
                </a:highlight>
                <a:latin typeface="Calibri"/>
                <a:ea typeface="Calibri"/>
                <a:cs typeface="Calibri"/>
                <a:sym typeface="Calibri"/>
              </a:rPr>
              <a:t>Critiquing the not forgetting the original </a:t>
            </a:r>
            <a:r>
              <a:rPr lang="en-GB" sz="2400" b="1">
                <a:solidFill>
                  <a:schemeClr val="dk1"/>
                </a:solidFill>
                <a:highlight>
                  <a:srgbClr val="FFFFFF"/>
                </a:highlight>
                <a:latin typeface="Calibri"/>
                <a:ea typeface="Calibri"/>
                <a:cs typeface="Calibri"/>
                <a:sym typeface="Calibri"/>
              </a:rPr>
              <a:t>mission</a:t>
            </a:r>
            <a:r>
              <a:rPr lang="en-GB" sz="2400">
                <a:solidFill>
                  <a:schemeClr val="dk1"/>
                </a:solidFill>
                <a:highlight>
                  <a:srgbClr val="FFFFFF"/>
                </a:highlight>
                <a:latin typeface="Calibri"/>
                <a:ea typeface="Calibri"/>
                <a:cs typeface="Calibri"/>
                <a:sym typeface="Calibri"/>
              </a:rPr>
              <a:t> of the project</a:t>
            </a:r>
            <a:endParaRPr sz="2400">
              <a:solidFill>
                <a:schemeClr val="dk1"/>
              </a:solidFill>
              <a:highlight>
                <a:srgbClr val="FFFFFF"/>
              </a:highlight>
              <a:latin typeface="Calibri"/>
              <a:ea typeface="Calibri"/>
              <a:cs typeface="Calibri"/>
              <a:sym typeface="Calibri"/>
            </a:endParaRPr>
          </a:p>
          <a:p>
            <a:pPr marL="0" marR="0" lvl="0" indent="0" algn="l" rtl="0">
              <a:lnSpc>
                <a:spcPct val="100000"/>
              </a:lnSpc>
              <a:spcBef>
                <a:spcPts val="560"/>
              </a:spcBef>
              <a:spcAft>
                <a:spcPts val="0"/>
              </a:spcAft>
              <a:buNone/>
            </a:pPr>
            <a:endParaRPr sz="2400">
              <a:solidFill>
                <a:schemeClr val="dk1"/>
              </a:solidFill>
              <a:highlight>
                <a:srgbClr val="FFFFFF"/>
              </a:highlight>
              <a:latin typeface="Calibri"/>
              <a:ea typeface="Calibri"/>
              <a:cs typeface="Calibri"/>
              <a:sym typeface="Calibri"/>
            </a:endParaRPr>
          </a:p>
          <a:p>
            <a:pPr marL="457200" marR="0" lvl="0" indent="-381000" algn="l" rtl="0">
              <a:lnSpc>
                <a:spcPct val="100000"/>
              </a:lnSpc>
              <a:spcBef>
                <a:spcPts val="560"/>
              </a:spcBef>
              <a:spcAft>
                <a:spcPts val="0"/>
              </a:spcAft>
              <a:buClr>
                <a:schemeClr val="dk1"/>
              </a:buClr>
              <a:buSzPts val="2400"/>
              <a:buFont typeface="Cambria"/>
              <a:buChar char="●"/>
            </a:pPr>
            <a:r>
              <a:rPr lang="en-GB" sz="2400" b="1">
                <a:solidFill>
                  <a:schemeClr val="dk1"/>
                </a:solidFill>
                <a:highlight>
                  <a:srgbClr val="FFFFFF"/>
                </a:highlight>
                <a:latin typeface="Calibri"/>
                <a:ea typeface="Calibri"/>
                <a:cs typeface="Calibri"/>
                <a:sym typeface="Calibri"/>
              </a:rPr>
              <a:t>Why</a:t>
            </a:r>
            <a:r>
              <a:rPr lang="en-GB" sz="2400">
                <a:solidFill>
                  <a:schemeClr val="dk1"/>
                </a:solidFill>
                <a:highlight>
                  <a:srgbClr val="FFFFFF"/>
                </a:highlight>
                <a:latin typeface="Calibri"/>
                <a:ea typeface="Calibri"/>
                <a:cs typeface="Calibri"/>
                <a:sym typeface="Calibri"/>
              </a:rPr>
              <a:t> did we do it?  What can we learn from this project?</a:t>
            </a:r>
            <a:endParaRPr sz="2400">
              <a:solidFill>
                <a:schemeClr val="dk1"/>
              </a:solidFill>
              <a:highlight>
                <a:srgbClr val="FFFFFF"/>
              </a:highlight>
              <a:latin typeface="Calibri"/>
              <a:ea typeface="Calibri"/>
              <a:cs typeface="Calibri"/>
              <a:sym typeface="Calibri"/>
            </a:endParaRPr>
          </a:p>
          <a:p>
            <a:pPr marL="0" marR="0" lvl="0" indent="0" algn="l" rtl="0">
              <a:lnSpc>
                <a:spcPct val="100000"/>
              </a:lnSpc>
              <a:spcBef>
                <a:spcPts val="560"/>
              </a:spcBef>
              <a:spcAft>
                <a:spcPts val="0"/>
              </a:spcAft>
              <a:buNone/>
            </a:pPr>
            <a:endParaRPr sz="2400">
              <a:solidFill>
                <a:schemeClr val="dk1"/>
              </a:solidFill>
              <a:highlight>
                <a:srgbClr val="FFFFFF"/>
              </a:highlight>
              <a:latin typeface="Calibri"/>
              <a:ea typeface="Calibri"/>
              <a:cs typeface="Calibri"/>
              <a:sym typeface="Calibri"/>
            </a:endParaRPr>
          </a:p>
          <a:p>
            <a:pPr marL="0" marR="0" lvl="0" indent="0" algn="l" rtl="0">
              <a:lnSpc>
                <a:spcPct val="100000"/>
              </a:lnSpc>
              <a:spcBef>
                <a:spcPts val="560"/>
              </a:spcBef>
              <a:spcAft>
                <a:spcPts val="0"/>
              </a:spcAft>
              <a:buNone/>
            </a:pPr>
            <a:endParaRPr sz="2400">
              <a:solidFill>
                <a:schemeClr val="dk1"/>
              </a:solidFill>
              <a:highlight>
                <a:srgbClr val="FFFFFF"/>
              </a:highlight>
              <a:latin typeface="Calibri"/>
              <a:ea typeface="Calibri"/>
              <a:cs typeface="Calibri"/>
              <a:sym typeface="Calibri"/>
            </a:endParaRPr>
          </a:p>
        </p:txBody>
      </p:sp>
      <p:pic>
        <p:nvPicPr>
          <p:cNvPr id="302" name="Shape 302"/>
          <p:cNvPicPr preferRelativeResize="0"/>
          <p:nvPr/>
        </p:nvPicPr>
        <p:blipFill>
          <a:blip r:embed="rId3">
            <a:alphaModFix/>
          </a:blip>
          <a:stretch>
            <a:fillRect/>
          </a:stretch>
        </p:blipFill>
        <p:spPr>
          <a:xfrm>
            <a:off x="5402550" y="1757025"/>
            <a:ext cx="3571850" cy="27100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568950" y="524600"/>
            <a:ext cx="8006100" cy="771600"/>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Clr>
                <a:srgbClr val="17375E"/>
              </a:buClr>
              <a:buFont typeface="Calibri"/>
              <a:buNone/>
            </a:pPr>
            <a:r>
              <a:rPr lang="en-GB" sz="3500" b="1">
                <a:latin typeface="Calibri"/>
                <a:ea typeface="Calibri"/>
                <a:cs typeface="Calibri"/>
                <a:sym typeface="Calibri"/>
              </a:rPr>
              <a:t>Ramsay’s “Type 2” Digital Humanities</a:t>
            </a:r>
            <a:endParaRPr sz="3500" b="1">
              <a:latin typeface="Calibri"/>
              <a:ea typeface="Calibri"/>
              <a:cs typeface="Calibri"/>
              <a:sym typeface="Calibri"/>
            </a:endParaRPr>
          </a:p>
        </p:txBody>
      </p:sp>
      <p:sp>
        <p:nvSpPr>
          <p:cNvPr id="309" name="Shape 309"/>
          <p:cNvSpPr txBox="1"/>
          <p:nvPr/>
        </p:nvSpPr>
        <p:spPr>
          <a:xfrm>
            <a:off x="339826" y="1360486"/>
            <a:ext cx="4736100" cy="395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560"/>
              </a:spcBef>
              <a:spcAft>
                <a:spcPts val="0"/>
              </a:spcAft>
              <a:buNone/>
            </a:pPr>
            <a:r>
              <a:rPr lang="en-GB" sz="2400" b="1">
                <a:solidFill>
                  <a:schemeClr val="dk1"/>
                </a:solidFill>
                <a:highlight>
                  <a:srgbClr val="FFFFFF"/>
                </a:highlight>
                <a:latin typeface="Calibri"/>
                <a:ea typeface="Calibri"/>
                <a:cs typeface="Calibri"/>
                <a:sym typeface="Calibri"/>
              </a:rPr>
              <a:t>Type 1 </a:t>
            </a:r>
            <a:endParaRPr sz="2400" b="1">
              <a:solidFill>
                <a:schemeClr val="dk1"/>
              </a:solidFill>
              <a:highlight>
                <a:srgbClr val="FFFFFF"/>
              </a:highlight>
              <a:latin typeface="Calibri"/>
              <a:ea typeface="Calibri"/>
              <a:cs typeface="Calibri"/>
              <a:sym typeface="Calibri"/>
            </a:endParaRPr>
          </a:p>
          <a:p>
            <a:pPr marL="457200" marR="0" lvl="0" indent="-381000" algn="l" rtl="0">
              <a:lnSpc>
                <a:spcPct val="100000"/>
              </a:lnSpc>
              <a:spcBef>
                <a:spcPts val="560"/>
              </a:spcBef>
              <a:spcAft>
                <a:spcPts val="0"/>
              </a:spcAft>
              <a:buClr>
                <a:schemeClr val="dk1"/>
              </a:buClr>
              <a:buSzPts val="2400"/>
              <a:buFont typeface="Calibri"/>
              <a:buChar char="●"/>
            </a:pPr>
            <a:r>
              <a:rPr lang="en-GB" sz="2400">
                <a:solidFill>
                  <a:schemeClr val="dk1"/>
                </a:solidFill>
                <a:highlight>
                  <a:srgbClr val="FFFFFF"/>
                </a:highlight>
                <a:latin typeface="Calibri"/>
                <a:ea typeface="Calibri"/>
                <a:cs typeface="Calibri"/>
                <a:sym typeface="Calibri"/>
              </a:rPr>
              <a:t>English</a:t>
            </a:r>
            <a:endParaRPr sz="2400">
              <a:solidFill>
                <a:schemeClr val="dk1"/>
              </a:solidFill>
              <a:highlight>
                <a:srgbClr val="FFFFFF"/>
              </a:highlight>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GB" sz="2400">
                <a:solidFill>
                  <a:schemeClr val="dk1"/>
                </a:solidFill>
                <a:highlight>
                  <a:srgbClr val="FFFFFF"/>
                </a:highlight>
                <a:latin typeface="Calibri"/>
                <a:ea typeface="Calibri"/>
                <a:cs typeface="Calibri"/>
                <a:sym typeface="Calibri"/>
              </a:rPr>
              <a:t>History</a:t>
            </a:r>
            <a:endParaRPr sz="2400">
              <a:solidFill>
                <a:schemeClr val="dk1"/>
              </a:solidFill>
              <a:highlight>
                <a:srgbClr val="FFFFFF"/>
              </a:highlight>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endParaRPr sz="2400">
              <a:solidFill>
                <a:schemeClr val="dk1"/>
              </a:solidFill>
              <a:highlight>
                <a:srgbClr val="FFFFFF"/>
              </a:highlight>
              <a:latin typeface="Calibri"/>
              <a:ea typeface="Calibri"/>
              <a:cs typeface="Calibri"/>
              <a:sym typeface="Calibri"/>
            </a:endParaRPr>
          </a:p>
          <a:p>
            <a:pPr marL="0" marR="0" lvl="0" indent="0" algn="l" rtl="0">
              <a:lnSpc>
                <a:spcPct val="100000"/>
              </a:lnSpc>
              <a:spcBef>
                <a:spcPts val="560"/>
              </a:spcBef>
              <a:spcAft>
                <a:spcPts val="0"/>
              </a:spcAft>
              <a:buNone/>
            </a:pPr>
            <a:r>
              <a:rPr lang="en-GB" sz="2400" b="1">
                <a:solidFill>
                  <a:schemeClr val="dk1"/>
                </a:solidFill>
                <a:highlight>
                  <a:srgbClr val="FFFFFF"/>
                </a:highlight>
                <a:latin typeface="Calibri"/>
                <a:ea typeface="Calibri"/>
                <a:cs typeface="Calibri"/>
                <a:sym typeface="Calibri"/>
              </a:rPr>
              <a:t>Type 2 </a:t>
            </a:r>
            <a:endParaRPr sz="2400" b="1">
              <a:solidFill>
                <a:schemeClr val="dk1"/>
              </a:solidFill>
              <a:highlight>
                <a:srgbClr val="FFFFFF"/>
              </a:highlight>
              <a:latin typeface="Calibri"/>
              <a:ea typeface="Calibri"/>
              <a:cs typeface="Calibri"/>
              <a:sym typeface="Calibri"/>
            </a:endParaRPr>
          </a:p>
          <a:p>
            <a:pPr marL="457200" marR="0" lvl="0" indent="-381000" algn="l" rtl="0">
              <a:lnSpc>
                <a:spcPct val="100000"/>
              </a:lnSpc>
              <a:spcBef>
                <a:spcPts val="560"/>
              </a:spcBef>
              <a:spcAft>
                <a:spcPts val="0"/>
              </a:spcAft>
              <a:buClr>
                <a:schemeClr val="dk1"/>
              </a:buClr>
              <a:buSzPts val="2400"/>
              <a:buFont typeface="Calibri"/>
              <a:buChar char="●"/>
            </a:pPr>
            <a:r>
              <a:rPr lang="en-GB" sz="2400">
                <a:solidFill>
                  <a:schemeClr val="dk1"/>
                </a:solidFill>
                <a:highlight>
                  <a:srgbClr val="FFFFFF"/>
                </a:highlight>
                <a:latin typeface="Calibri"/>
                <a:ea typeface="Calibri"/>
                <a:cs typeface="Calibri"/>
                <a:sym typeface="Calibri"/>
              </a:rPr>
              <a:t>Media studies practitioners</a:t>
            </a:r>
            <a:endParaRPr sz="2400">
              <a:solidFill>
                <a:schemeClr val="dk1"/>
              </a:solidFill>
              <a:highlight>
                <a:srgbClr val="FFFFFF"/>
              </a:highlight>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GB" sz="2400">
                <a:solidFill>
                  <a:schemeClr val="dk1"/>
                </a:solidFill>
                <a:highlight>
                  <a:srgbClr val="FFFFFF"/>
                </a:highlight>
                <a:latin typeface="Calibri"/>
                <a:ea typeface="Calibri"/>
                <a:cs typeface="Calibri"/>
                <a:sym typeface="Calibri"/>
              </a:rPr>
              <a:t>Internet culture </a:t>
            </a:r>
            <a:endParaRPr sz="2400">
              <a:solidFill>
                <a:schemeClr val="dk1"/>
              </a:solidFill>
              <a:highlight>
                <a:srgbClr val="FFFFFF"/>
              </a:highlight>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GB" sz="2400">
                <a:solidFill>
                  <a:schemeClr val="dk1"/>
                </a:solidFill>
                <a:highlight>
                  <a:srgbClr val="FFFFFF"/>
                </a:highlight>
                <a:latin typeface="Calibri"/>
                <a:ea typeface="Calibri"/>
                <a:cs typeface="Calibri"/>
                <a:sym typeface="Calibri"/>
              </a:rPr>
              <a:t>Archaeologists</a:t>
            </a:r>
            <a:endParaRPr sz="2400">
              <a:solidFill>
                <a:schemeClr val="dk1"/>
              </a:solidFill>
              <a:highlight>
                <a:srgbClr val="FFFFFF"/>
              </a:highlight>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Char char="●"/>
            </a:pPr>
            <a:r>
              <a:rPr lang="en-GB" sz="2400">
                <a:solidFill>
                  <a:schemeClr val="dk1"/>
                </a:solidFill>
                <a:highlight>
                  <a:srgbClr val="FFFFFF"/>
                </a:highlight>
                <a:latin typeface="Calibri"/>
                <a:ea typeface="Calibri"/>
                <a:cs typeface="Calibri"/>
                <a:sym typeface="Calibri"/>
              </a:rPr>
              <a:t>Digital artists</a:t>
            </a:r>
            <a:endParaRPr sz="2400">
              <a:solidFill>
                <a:schemeClr val="dk1"/>
              </a:solidFill>
              <a:highlight>
                <a:srgbClr val="FFFFFF"/>
              </a:highlight>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mbria"/>
              <a:buChar char="●"/>
            </a:pPr>
            <a:r>
              <a:rPr lang="en-GB" sz="2400">
                <a:solidFill>
                  <a:schemeClr val="dk1"/>
                </a:solidFill>
                <a:highlight>
                  <a:srgbClr val="FFFFFF"/>
                </a:highlight>
                <a:latin typeface="Calibri"/>
                <a:ea typeface="Calibri"/>
                <a:cs typeface="Calibri"/>
                <a:sym typeface="Calibri"/>
              </a:rPr>
              <a:t>Gaming studies</a:t>
            </a:r>
            <a:r>
              <a:rPr lang="en-GB" sz="2400">
                <a:solidFill>
                  <a:schemeClr val="dk1"/>
                </a:solidFill>
                <a:highlight>
                  <a:srgbClr val="FFFFFF"/>
                </a:highlight>
                <a:latin typeface="Cambria"/>
                <a:ea typeface="Cambria"/>
                <a:cs typeface="Cambria"/>
                <a:sym typeface="Cambria"/>
              </a:rPr>
              <a:t> </a:t>
            </a:r>
            <a:endParaRPr sz="2400">
              <a:latin typeface="Cambria"/>
              <a:ea typeface="Cambria"/>
              <a:cs typeface="Cambria"/>
              <a:sym typeface="Cambria"/>
            </a:endParaRPr>
          </a:p>
        </p:txBody>
      </p:sp>
      <p:pic>
        <p:nvPicPr>
          <p:cNvPr id="310" name="Shape 310" descr="1.jpg"/>
          <p:cNvPicPr preferRelativeResize="0"/>
          <p:nvPr/>
        </p:nvPicPr>
        <p:blipFill>
          <a:blip r:embed="rId3">
            <a:alphaModFix/>
          </a:blip>
          <a:stretch>
            <a:fillRect/>
          </a:stretch>
        </p:blipFill>
        <p:spPr>
          <a:xfrm>
            <a:off x="5228326" y="1448600"/>
            <a:ext cx="3763275" cy="37632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568950" y="524600"/>
            <a:ext cx="8006100" cy="771600"/>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Clr>
                <a:srgbClr val="17375E"/>
              </a:buClr>
              <a:buFont typeface="Calibri"/>
              <a:buNone/>
            </a:pPr>
            <a:r>
              <a:rPr lang="en-GB" sz="3500" b="1">
                <a:latin typeface="Calibri"/>
                <a:ea typeface="Calibri"/>
                <a:cs typeface="Calibri"/>
                <a:sym typeface="Calibri"/>
              </a:rPr>
              <a:t>References</a:t>
            </a:r>
            <a:endParaRPr sz="3500" b="1">
              <a:latin typeface="Calibri"/>
              <a:ea typeface="Calibri"/>
              <a:cs typeface="Calibri"/>
              <a:sym typeface="Calibri"/>
            </a:endParaRPr>
          </a:p>
        </p:txBody>
      </p:sp>
      <p:sp>
        <p:nvSpPr>
          <p:cNvPr id="317" name="Shape 317"/>
          <p:cNvSpPr txBox="1"/>
          <p:nvPr/>
        </p:nvSpPr>
        <p:spPr>
          <a:xfrm>
            <a:off x="339824" y="1360475"/>
            <a:ext cx="7691700" cy="39513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560"/>
              </a:spcBef>
              <a:spcAft>
                <a:spcPts val="0"/>
              </a:spcAft>
              <a:buClr>
                <a:schemeClr val="dk1"/>
              </a:buClr>
              <a:buSzPts val="2000"/>
              <a:buFont typeface="Cambria"/>
              <a:buChar char="●"/>
            </a:pPr>
            <a:r>
              <a:rPr lang="en-GB" sz="2000">
                <a:solidFill>
                  <a:srgbClr val="222222"/>
                </a:solidFill>
                <a:highlight>
                  <a:srgbClr val="FFFFFF"/>
                </a:highlight>
              </a:rPr>
              <a:t>Weingart, Scott B., and Nickoal Eichmann-Kalwara. "What’s Under the Big Tent?: A Study of ADHO Conference Abstracts." </a:t>
            </a:r>
            <a:r>
              <a:rPr lang="en-GB" sz="2000" i="1">
                <a:solidFill>
                  <a:srgbClr val="222222"/>
                </a:solidFill>
                <a:highlight>
                  <a:srgbClr val="FFFFFF"/>
                </a:highlight>
              </a:rPr>
              <a:t>Digital Studies/Le champ numérique</a:t>
            </a:r>
            <a:r>
              <a:rPr lang="en-GB" sz="2000">
                <a:solidFill>
                  <a:srgbClr val="222222"/>
                </a:solidFill>
                <a:highlight>
                  <a:srgbClr val="FFFFFF"/>
                </a:highlight>
              </a:rPr>
              <a:t> 7.1 (2017).</a:t>
            </a:r>
            <a:endParaRPr sz="2000">
              <a:solidFill>
                <a:srgbClr val="222222"/>
              </a:solidFill>
              <a:highlight>
                <a:srgbClr val="FFFFFF"/>
              </a:highlight>
            </a:endParaRPr>
          </a:p>
          <a:p>
            <a:pPr marL="0" marR="0" lvl="0" indent="0" algn="l" rtl="0">
              <a:lnSpc>
                <a:spcPct val="100000"/>
              </a:lnSpc>
              <a:spcBef>
                <a:spcPts val="560"/>
              </a:spcBef>
              <a:spcAft>
                <a:spcPts val="0"/>
              </a:spcAft>
              <a:buNone/>
            </a:pPr>
            <a:endParaRPr sz="2000">
              <a:solidFill>
                <a:srgbClr val="222222"/>
              </a:solidFill>
              <a:highlight>
                <a:srgbClr val="FFFFFF"/>
              </a:highlight>
            </a:endParaRPr>
          </a:p>
          <a:p>
            <a:pPr marL="457200" marR="0" lvl="0" indent="-355600" algn="l" rtl="0">
              <a:lnSpc>
                <a:spcPct val="100000"/>
              </a:lnSpc>
              <a:spcBef>
                <a:spcPts val="560"/>
              </a:spcBef>
              <a:spcAft>
                <a:spcPts val="0"/>
              </a:spcAft>
              <a:buClr>
                <a:srgbClr val="222222"/>
              </a:buClr>
              <a:buSzPts val="2000"/>
              <a:buChar char="●"/>
            </a:pPr>
            <a:r>
              <a:rPr lang="en-GB" sz="2000">
                <a:solidFill>
                  <a:srgbClr val="222222"/>
                </a:solidFill>
                <a:highlight>
                  <a:srgbClr val="FFFFFF"/>
                </a:highlight>
              </a:rPr>
              <a:t>Risam, Roopika. "Beyond the margins: Intersectionality and the digital humanities." </a:t>
            </a:r>
            <a:r>
              <a:rPr lang="en-GB" sz="2000" i="1">
                <a:solidFill>
                  <a:srgbClr val="222222"/>
                </a:solidFill>
                <a:highlight>
                  <a:srgbClr val="FFFFFF"/>
                </a:highlight>
              </a:rPr>
              <a:t>DHQ: Digital Humanities Quarterly, Volume 9, Number 2</a:t>
            </a:r>
            <a:r>
              <a:rPr lang="en-GB" sz="2000">
                <a:solidFill>
                  <a:srgbClr val="222222"/>
                </a:solidFill>
                <a:highlight>
                  <a:srgbClr val="FFFFFF"/>
                </a:highlight>
              </a:rPr>
              <a:t> (2015).</a:t>
            </a:r>
            <a:endParaRPr sz="2000">
              <a:solidFill>
                <a:srgbClr val="222222"/>
              </a:solidFill>
              <a:highlight>
                <a:srgbClr val="FFFFFF"/>
              </a:highlight>
            </a:endParaRPr>
          </a:p>
          <a:p>
            <a:pPr marL="0" marR="0" lvl="0" indent="0" algn="l" rtl="0">
              <a:lnSpc>
                <a:spcPct val="100000"/>
              </a:lnSpc>
              <a:spcBef>
                <a:spcPts val="560"/>
              </a:spcBef>
              <a:spcAft>
                <a:spcPts val="0"/>
              </a:spcAft>
              <a:buNone/>
            </a:pPr>
            <a:endParaRPr sz="2000">
              <a:solidFill>
                <a:srgbClr val="222222"/>
              </a:solidFill>
              <a:highlight>
                <a:srgbClr val="FFFFFF"/>
              </a:highlight>
            </a:endParaRPr>
          </a:p>
          <a:p>
            <a:pPr marL="457200" marR="0" lvl="0" indent="-355600" algn="l" rtl="0">
              <a:lnSpc>
                <a:spcPct val="100000"/>
              </a:lnSpc>
              <a:spcBef>
                <a:spcPts val="560"/>
              </a:spcBef>
              <a:spcAft>
                <a:spcPts val="0"/>
              </a:spcAft>
              <a:buClr>
                <a:srgbClr val="222222"/>
              </a:buClr>
              <a:buSzPts val="2000"/>
              <a:buChar char="●"/>
            </a:pPr>
            <a:r>
              <a:rPr lang="en-GB" sz="2000">
                <a:solidFill>
                  <a:srgbClr val="222222"/>
                </a:solidFill>
                <a:highlight>
                  <a:srgbClr val="FFFFFF"/>
                </a:highlight>
              </a:rPr>
              <a:t>McPherson, Tara. "Why are the digital humanities so white? Or thinking the histories of race and computation." </a:t>
            </a:r>
            <a:r>
              <a:rPr lang="en-GB" sz="2000" i="1">
                <a:solidFill>
                  <a:srgbClr val="222222"/>
                </a:solidFill>
                <a:highlight>
                  <a:srgbClr val="FFFFFF"/>
                </a:highlight>
              </a:rPr>
              <a:t>Debates in the digital humanities</a:t>
            </a:r>
            <a:r>
              <a:rPr lang="en-GB" sz="2000">
                <a:solidFill>
                  <a:srgbClr val="222222"/>
                </a:solidFill>
                <a:highlight>
                  <a:srgbClr val="FFFFFF"/>
                </a:highlight>
              </a:rPr>
              <a:t> (2012): 139-160.</a:t>
            </a:r>
            <a:endParaRPr sz="2000">
              <a:solidFill>
                <a:srgbClr val="222222"/>
              </a:solidFill>
              <a:highlight>
                <a:srgbClr val="FFFFFF"/>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568950" y="524600"/>
            <a:ext cx="8006100" cy="771600"/>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Clr>
                <a:srgbClr val="17375E"/>
              </a:buClr>
              <a:buFont typeface="Calibri"/>
              <a:buNone/>
            </a:pPr>
            <a:r>
              <a:rPr lang="en-GB" sz="3500" b="1">
                <a:latin typeface="Calibri"/>
                <a:ea typeface="Calibri"/>
                <a:cs typeface="Calibri"/>
                <a:sym typeface="Calibri"/>
              </a:rPr>
              <a:t>References</a:t>
            </a:r>
            <a:endParaRPr sz="3500" b="1">
              <a:latin typeface="Calibri"/>
              <a:ea typeface="Calibri"/>
              <a:cs typeface="Calibri"/>
              <a:sym typeface="Calibri"/>
            </a:endParaRPr>
          </a:p>
        </p:txBody>
      </p:sp>
      <p:sp>
        <p:nvSpPr>
          <p:cNvPr id="324" name="Shape 324"/>
          <p:cNvSpPr txBox="1"/>
          <p:nvPr/>
        </p:nvSpPr>
        <p:spPr>
          <a:xfrm>
            <a:off x="339824" y="1360475"/>
            <a:ext cx="7691700" cy="39513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560"/>
              </a:spcBef>
              <a:spcAft>
                <a:spcPts val="0"/>
              </a:spcAft>
              <a:buSzPts val="2000"/>
              <a:buFont typeface="Cambria"/>
              <a:buChar char="●"/>
            </a:pPr>
            <a:r>
              <a:rPr lang="en-GB" sz="2000">
                <a:highlight>
                  <a:srgbClr val="FFFFFF"/>
                </a:highlight>
              </a:rPr>
              <a:t>Risam, “Diasporizing the Digital Humanities: Displacing the Center and Periphery.” </a:t>
            </a:r>
            <a:r>
              <a:rPr lang="en-GB" sz="2000" i="1">
                <a:highlight>
                  <a:srgbClr val="FFFFFF"/>
                </a:highlight>
              </a:rPr>
              <a:t>International Journal of E-Politics </a:t>
            </a:r>
            <a:r>
              <a:rPr lang="en-GB" sz="2000">
                <a:highlight>
                  <a:srgbClr val="FFFFFF"/>
                </a:highlight>
              </a:rPr>
              <a:t>7.3 (2016): 65-78.</a:t>
            </a:r>
            <a:endParaRPr sz="2000">
              <a:highlight>
                <a:srgbClr val="FFFFFF"/>
              </a:highlight>
            </a:endParaRPr>
          </a:p>
          <a:p>
            <a:pPr marL="0" marR="0" lvl="0" indent="0" algn="l" rtl="0">
              <a:lnSpc>
                <a:spcPct val="100000"/>
              </a:lnSpc>
              <a:spcBef>
                <a:spcPts val="560"/>
              </a:spcBef>
              <a:spcAft>
                <a:spcPts val="0"/>
              </a:spcAft>
              <a:buNone/>
            </a:pPr>
            <a:endParaRPr sz="2000">
              <a:solidFill>
                <a:srgbClr val="222222"/>
              </a:solidFill>
              <a:highlight>
                <a:srgbClr val="FFFFFF"/>
              </a:highlight>
            </a:endParaRPr>
          </a:p>
          <a:p>
            <a:pPr marL="457200" marR="0" lvl="0" indent="-355600" algn="l" rtl="0">
              <a:lnSpc>
                <a:spcPct val="100000"/>
              </a:lnSpc>
              <a:spcBef>
                <a:spcPts val="560"/>
              </a:spcBef>
              <a:spcAft>
                <a:spcPts val="0"/>
              </a:spcAft>
              <a:buClr>
                <a:srgbClr val="222222"/>
              </a:buClr>
              <a:buSzPts val="2000"/>
              <a:buChar char="●"/>
            </a:pPr>
            <a:r>
              <a:rPr lang="en-GB" sz="2000">
                <a:solidFill>
                  <a:srgbClr val="222222"/>
                </a:solidFill>
                <a:highlight>
                  <a:srgbClr val="FFFFFF"/>
                </a:highlight>
              </a:rPr>
              <a:t>Nakamura, Lisa. "Don't hate the player, hate the game: The racialization of labor in World of Warcraft." </a:t>
            </a:r>
            <a:r>
              <a:rPr lang="en-GB" sz="2000" i="1">
                <a:solidFill>
                  <a:srgbClr val="222222"/>
                </a:solidFill>
                <a:highlight>
                  <a:srgbClr val="FFFFFF"/>
                </a:highlight>
              </a:rPr>
              <a:t>Critical Studies in Media Communication</a:t>
            </a:r>
            <a:r>
              <a:rPr lang="en-GB" sz="2000">
                <a:solidFill>
                  <a:srgbClr val="222222"/>
                </a:solidFill>
                <a:highlight>
                  <a:srgbClr val="FFFFFF"/>
                </a:highlight>
              </a:rPr>
              <a:t> 26.2 (2009): 128-144.</a:t>
            </a:r>
            <a:endParaRPr sz="2000">
              <a:solidFill>
                <a:srgbClr val="222222"/>
              </a:solidFill>
              <a:highlight>
                <a:srgbClr val="FFFFFF"/>
              </a:highlight>
            </a:endParaRPr>
          </a:p>
          <a:p>
            <a:pPr marL="0" marR="0" lvl="0" indent="0" algn="l" rtl="0">
              <a:lnSpc>
                <a:spcPct val="100000"/>
              </a:lnSpc>
              <a:spcBef>
                <a:spcPts val="560"/>
              </a:spcBef>
              <a:spcAft>
                <a:spcPts val="0"/>
              </a:spcAft>
              <a:buNone/>
            </a:pPr>
            <a:endParaRPr sz="2000">
              <a:solidFill>
                <a:srgbClr val="222222"/>
              </a:solidFill>
              <a:highlight>
                <a:srgbClr val="FFFFFF"/>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2699925" y="783950"/>
            <a:ext cx="4223100" cy="776100"/>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Clr>
                <a:srgbClr val="17375E"/>
              </a:buClr>
              <a:buFont typeface="Calibri"/>
              <a:buNone/>
            </a:pPr>
            <a:r>
              <a:rPr lang="en-GB" sz="4500" b="1">
                <a:solidFill>
                  <a:srgbClr val="17375E"/>
                </a:solidFill>
                <a:latin typeface="Calibri"/>
                <a:ea typeface="Calibri"/>
                <a:cs typeface="Calibri"/>
                <a:sym typeface="Calibri"/>
              </a:rPr>
              <a:t>Any Questions?</a:t>
            </a:r>
            <a:endParaRPr sz="4500" b="1">
              <a:solidFill>
                <a:srgbClr val="17375E"/>
              </a:solidFill>
              <a:latin typeface="Calibri"/>
              <a:ea typeface="Calibri"/>
              <a:cs typeface="Calibri"/>
              <a:sym typeface="Calibri"/>
            </a:endParaRPr>
          </a:p>
          <a:p>
            <a:pPr marL="0" marR="0" lvl="0" indent="0" algn="l" rtl="0">
              <a:lnSpc>
                <a:spcPct val="100000"/>
              </a:lnSpc>
              <a:spcBef>
                <a:spcPts val="0"/>
              </a:spcBef>
              <a:spcAft>
                <a:spcPts val="0"/>
              </a:spcAft>
              <a:buClr>
                <a:srgbClr val="17375E"/>
              </a:buClr>
              <a:buFont typeface="Calibri"/>
              <a:buNone/>
            </a:pPr>
            <a:endParaRPr sz="3500" b="1">
              <a:solidFill>
                <a:srgbClr val="17375E"/>
              </a:solidFill>
              <a:latin typeface="Calibri"/>
              <a:ea typeface="Calibri"/>
              <a:cs typeface="Calibri"/>
              <a:sym typeface="Calibri"/>
            </a:endParaRPr>
          </a:p>
          <a:p>
            <a:pPr marL="0" marR="0" lvl="0" indent="0" algn="l" rtl="0">
              <a:lnSpc>
                <a:spcPct val="100000"/>
              </a:lnSpc>
              <a:spcBef>
                <a:spcPts val="0"/>
              </a:spcBef>
              <a:spcAft>
                <a:spcPts val="0"/>
              </a:spcAft>
              <a:buClr>
                <a:srgbClr val="17375E"/>
              </a:buClr>
              <a:buFont typeface="Calibri"/>
              <a:buNone/>
            </a:pPr>
            <a:endParaRPr sz="3500" b="1">
              <a:solidFill>
                <a:srgbClr val="17375E"/>
              </a:solidFill>
              <a:latin typeface="Calibri"/>
              <a:ea typeface="Calibri"/>
              <a:cs typeface="Calibri"/>
              <a:sym typeface="Calibri"/>
            </a:endParaRPr>
          </a:p>
          <a:p>
            <a:pPr marL="0" marR="0" lvl="0" indent="0" algn="l" rtl="0">
              <a:lnSpc>
                <a:spcPct val="100000"/>
              </a:lnSpc>
              <a:spcBef>
                <a:spcPts val="0"/>
              </a:spcBef>
              <a:spcAft>
                <a:spcPts val="0"/>
              </a:spcAft>
              <a:buClr>
                <a:srgbClr val="17375E"/>
              </a:buClr>
              <a:buFont typeface="Calibri"/>
              <a:buNone/>
            </a:pPr>
            <a:r>
              <a:rPr lang="en-GB" sz="3500" b="1">
                <a:solidFill>
                  <a:srgbClr val="17375E"/>
                </a:solidFill>
                <a:latin typeface="Calibri"/>
                <a:ea typeface="Calibri"/>
                <a:cs typeface="Calibri"/>
                <a:sym typeface="Calibri"/>
              </a:rPr>
              <a:t>Allan Cho @allancho</a:t>
            </a:r>
            <a:endParaRPr sz="3500" b="1">
              <a:solidFill>
                <a:srgbClr val="17375E"/>
              </a:solidFill>
              <a:latin typeface="Calibri"/>
              <a:ea typeface="Calibri"/>
              <a:cs typeface="Calibri"/>
              <a:sym typeface="Calibri"/>
            </a:endParaRPr>
          </a:p>
          <a:p>
            <a:pPr marL="0" marR="0" lvl="0" indent="0" algn="l" rtl="0">
              <a:lnSpc>
                <a:spcPct val="100000"/>
              </a:lnSpc>
              <a:spcBef>
                <a:spcPts val="0"/>
              </a:spcBef>
              <a:spcAft>
                <a:spcPts val="0"/>
              </a:spcAft>
              <a:buClr>
                <a:srgbClr val="17375E"/>
              </a:buClr>
              <a:buFont typeface="Calibri"/>
              <a:buNone/>
            </a:pPr>
            <a:r>
              <a:rPr lang="en-GB" sz="3500" b="1" u="sng">
                <a:solidFill>
                  <a:schemeClr val="hlink"/>
                </a:solidFill>
                <a:latin typeface="Calibri"/>
                <a:ea typeface="Calibri"/>
                <a:cs typeface="Calibri"/>
                <a:sym typeface="Calibri"/>
                <a:hlinkClick r:id="rId3"/>
              </a:rPr>
              <a:t>www.library.ubc.ca</a:t>
            </a:r>
            <a:r>
              <a:rPr lang="en-GB" sz="3500" b="1">
                <a:solidFill>
                  <a:srgbClr val="17375E"/>
                </a:solidFill>
                <a:latin typeface="Calibri"/>
                <a:ea typeface="Calibri"/>
                <a:cs typeface="Calibri"/>
                <a:sym typeface="Calibri"/>
              </a:rPr>
              <a:t> </a:t>
            </a:r>
            <a:endParaRPr sz="3500" b="1">
              <a:solidFill>
                <a:srgbClr val="17375E"/>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522274" y="588950"/>
            <a:ext cx="8081400" cy="771600"/>
          </a:xfrm>
          <a:prstGeom prst="rect">
            <a:avLst/>
          </a:prstGeom>
          <a:noFill/>
          <a:ln>
            <a:noFill/>
          </a:ln>
        </p:spPr>
        <p:txBody>
          <a:bodyPr spcFirstLastPara="1" wrap="square" lIns="82275" tIns="41125" rIns="82275" bIns="41125" anchor="t" anchorCtr="0">
            <a:noAutofit/>
          </a:bodyPr>
          <a:lstStyle/>
          <a:p>
            <a:pPr marL="0" marR="0" lvl="0" indent="0" algn="l" rtl="0">
              <a:lnSpc>
                <a:spcPct val="100000"/>
              </a:lnSpc>
              <a:spcBef>
                <a:spcPts val="0"/>
              </a:spcBef>
              <a:spcAft>
                <a:spcPts val="0"/>
              </a:spcAft>
              <a:buClr>
                <a:srgbClr val="17375E"/>
              </a:buClr>
              <a:buFont typeface="Calibri"/>
              <a:buNone/>
            </a:pPr>
            <a:r>
              <a:rPr lang="en-GB" sz="3500" b="1">
                <a:solidFill>
                  <a:srgbClr val="17375E"/>
                </a:solidFill>
                <a:latin typeface="Calibri"/>
                <a:ea typeface="Calibri"/>
                <a:cs typeface="Calibri"/>
                <a:sym typeface="Calibri"/>
              </a:rPr>
              <a:t>Crisis in the Humanities? Not with DH</a:t>
            </a:r>
            <a:endParaRPr sz="3500" b="1">
              <a:solidFill>
                <a:srgbClr val="17375E"/>
              </a:solidFill>
              <a:latin typeface="Calibri"/>
              <a:ea typeface="Calibri"/>
              <a:cs typeface="Calibri"/>
              <a:sym typeface="Calibri"/>
            </a:endParaRPr>
          </a:p>
        </p:txBody>
      </p:sp>
      <p:sp>
        <p:nvSpPr>
          <p:cNvPr id="66" name="Shape 66"/>
          <p:cNvSpPr txBox="1"/>
          <p:nvPr/>
        </p:nvSpPr>
        <p:spPr>
          <a:xfrm>
            <a:off x="339826" y="1360486"/>
            <a:ext cx="4736100" cy="3951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560"/>
              </a:spcBef>
              <a:spcAft>
                <a:spcPts val="0"/>
              </a:spcAft>
              <a:buClr>
                <a:srgbClr val="000000"/>
              </a:buClr>
              <a:buSzPts val="2400"/>
              <a:buFont typeface="Calibri"/>
              <a:buChar char="•"/>
            </a:pPr>
            <a:r>
              <a:rPr lang="en-GB" sz="2400">
                <a:latin typeface="Calibri"/>
                <a:ea typeface="Calibri"/>
                <a:cs typeface="Calibri"/>
                <a:sym typeface="Calibri"/>
              </a:rPr>
              <a:t>A crisis in the humanities?</a:t>
            </a:r>
            <a:endParaRPr sz="2400">
              <a:latin typeface="Calibri"/>
              <a:ea typeface="Calibri"/>
              <a:cs typeface="Calibri"/>
              <a:sym typeface="Calibri"/>
            </a:endParaRPr>
          </a:p>
          <a:p>
            <a:pPr marL="342900" lvl="0" indent="-342900" rtl="0">
              <a:spcBef>
                <a:spcPts val="0"/>
              </a:spcBef>
              <a:spcAft>
                <a:spcPts val="0"/>
              </a:spcAft>
              <a:buClr>
                <a:srgbClr val="000000"/>
              </a:buClr>
              <a:buSzPts val="2400"/>
              <a:buFont typeface="Calibri"/>
              <a:buChar char="•"/>
            </a:pPr>
            <a:r>
              <a:rPr lang="en-GB" sz="2400">
                <a:latin typeface="Calibri"/>
                <a:ea typeface="Calibri"/>
                <a:cs typeface="Calibri"/>
                <a:sym typeface="Calibri"/>
              </a:rPr>
              <a:t>The central virtue of a liberal education is that it teaches you how to write, and writing </a:t>
            </a:r>
            <a:r>
              <a:rPr lang="en-GB" sz="2400" i="1">
                <a:latin typeface="Calibri"/>
                <a:ea typeface="Calibri"/>
                <a:cs typeface="Calibri"/>
                <a:sym typeface="Calibri"/>
              </a:rPr>
              <a:t>makes</a:t>
            </a:r>
            <a:r>
              <a:rPr lang="en-GB" sz="2400">
                <a:latin typeface="Calibri"/>
                <a:ea typeface="Calibri"/>
                <a:cs typeface="Calibri"/>
                <a:sym typeface="Calibri"/>
              </a:rPr>
              <a:t> </a:t>
            </a:r>
            <a:r>
              <a:rPr lang="en-GB" sz="2400" i="1">
                <a:latin typeface="Calibri"/>
                <a:ea typeface="Calibri"/>
                <a:cs typeface="Calibri"/>
                <a:sym typeface="Calibri"/>
              </a:rPr>
              <a:t>you think</a:t>
            </a:r>
            <a:endParaRPr sz="2400" i="1">
              <a:latin typeface="Calibri"/>
              <a:ea typeface="Calibri"/>
              <a:cs typeface="Calibri"/>
              <a:sym typeface="Calibri"/>
            </a:endParaRPr>
          </a:p>
          <a:p>
            <a:pPr marL="342900" lvl="0" indent="-342900" rtl="0">
              <a:spcBef>
                <a:spcPts val="0"/>
              </a:spcBef>
              <a:spcAft>
                <a:spcPts val="0"/>
              </a:spcAft>
              <a:buClr>
                <a:srgbClr val="000000"/>
              </a:buClr>
              <a:buSzPts val="2400"/>
              <a:buFont typeface="Calibri"/>
              <a:buChar char="•"/>
            </a:pPr>
            <a:r>
              <a:rPr lang="en-GB" sz="2400">
                <a:latin typeface="Calibri"/>
                <a:ea typeface="Calibri"/>
                <a:cs typeface="Calibri"/>
                <a:sym typeface="Calibri"/>
              </a:rPr>
              <a:t>DH integrates use of technologies, new ways of learning, and thoughtful analysis of tools that can be used outside of the classroom  </a:t>
            </a:r>
            <a:endParaRPr sz="2400">
              <a:latin typeface="Calibri"/>
              <a:ea typeface="Calibri"/>
              <a:cs typeface="Calibri"/>
              <a:sym typeface="Calibri"/>
            </a:endParaRPr>
          </a:p>
        </p:txBody>
      </p:sp>
      <p:pic>
        <p:nvPicPr>
          <p:cNvPr id="67" name="Shape 67" descr="1.png"/>
          <p:cNvPicPr preferRelativeResize="0"/>
          <p:nvPr/>
        </p:nvPicPr>
        <p:blipFill>
          <a:blip r:embed="rId3">
            <a:alphaModFix/>
          </a:blip>
          <a:stretch>
            <a:fillRect/>
          </a:stretch>
        </p:blipFill>
        <p:spPr>
          <a:xfrm>
            <a:off x="5075925" y="1935500"/>
            <a:ext cx="3432151" cy="2647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36775" y="552825"/>
            <a:ext cx="9144000" cy="1164300"/>
          </a:xfrm>
          <a:prstGeom prst="rect">
            <a:avLst/>
          </a:prstGeom>
        </p:spPr>
        <p:txBody>
          <a:bodyPr spcFirstLastPara="1" wrap="square" lIns="91425" tIns="91425" rIns="91425" bIns="91425" anchor="t" anchorCtr="0">
            <a:noAutofit/>
          </a:bodyPr>
          <a:lstStyle/>
          <a:p>
            <a:pPr marL="0" lvl="0" indent="0" rtl="0">
              <a:spcBef>
                <a:spcPts val="640"/>
              </a:spcBef>
              <a:spcAft>
                <a:spcPts val="0"/>
              </a:spcAft>
              <a:buClr>
                <a:schemeClr val="dk1"/>
              </a:buClr>
              <a:buSzPts val="1100"/>
              <a:buFont typeface="Arial"/>
              <a:buNone/>
            </a:pPr>
            <a:r>
              <a:rPr lang="en-GB" sz="3600">
                <a:solidFill>
                  <a:schemeClr val="dk1"/>
                </a:solidFill>
                <a:latin typeface="Calibri"/>
                <a:ea typeface="Calibri"/>
                <a:cs typeface="Calibri"/>
                <a:sym typeface="Calibri"/>
              </a:rPr>
              <a:t>What is (</a:t>
            </a:r>
            <a:r>
              <a:rPr lang="en-GB" sz="3600" i="1">
                <a:solidFill>
                  <a:schemeClr val="dk1"/>
                </a:solidFill>
                <a:latin typeface="Calibri"/>
                <a:ea typeface="Calibri"/>
                <a:cs typeface="Calibri"/>
                <a:sym typeface="Calibri"/>
              </a:rPr>
              <a:t>are</a:t>
            </a:r>
            <a:r>
              <a:rPr lang="en-GB" sz="3600">
                <a:solidFill>
                  <a:schemeClr val="dk1"/>
                </a:solidFill>
                <a:latin typeface="Calibri"/>
                <a:ea typeface="Calibri"/>
                <a:cs typeface="Calibri"/>
                <a:sym typeface="Calibri"/>
              </a:rPr>
              <a:t>) Traditional Digital Humanities?</a:t>
            </a:r>
            <a:endParaRPr sz="3600">
              <a:solidFill>
                <a:schemeClr val="dk1"/>
              </a:solidFill>
              <a:latin typeface="Calibri"/>
              <a:ea typeface="Calibri"/>
              <a:cs typeface="Calibri"/>
              <a:sym typeface="Calibri"/>
            </a:endParaRPr>
          </a:p>
          <a:p>
            <a:pPr marL="0" lvl="0" indent="0">
              <a:spcBef>
                <a:spcPts val="0"/>
              </a:spcBef>
              <a:spcAft>
                <a:spcPts val="0"/>
              </a:spcAft>
              <a:buNone/>
            </a:pPr>
            <a:endParaRPr/>
          </a:p>
        </p:txBody>
      </p:sp>
      <p:sp>
        <p:nvSpPr>
          <p:cNvPr id="74" name="Shape 74"/>
          <p:cNvSpPr txBox="1">
            <a:spLocks noGrp="1"/>
          </p:cNvSpPr>
          <p:nvPr>
            <p:ph type="body" idx="1"/>
          </p:nvPr>
        </p:nvSpPr>
        <p:spPr>
          <a:xfrm>
            <a:off x="535425" y="1429150"/>
            <a:ext cx="7772400" cy="3986400"/>
          </a:xfrm>
          <a:prstGeom prst="rect">
            <a:avLst/>
          </a:prstGeom>
        </p:spPr>
        <p:txBody>
          <a:bodyPr spcFirstLastPara="1" wrap="square" lIns="91425" tIns="91425" rIns="91425" bIns="91425" anchor="t" anchorCtr="0">
            <a:noAutofit/>
          </a:bodyPr>
          <a:lstStyle/>
          <a:p>
            <a:pPr marL="342900" lvl="0" indent="0" rtl="0">
              <a:spcBef>
                <a:spcPts val="640"/>
              </a:spcBef>
              <a:spcAft>
                <a:spcPts val="0"/>
              </a:spcAft>
              <a:buClr>
                <a:schemeClr val="dk1"/>
              </a:buClr>
              <a:buSzPts val="1100"/>
              <a:buFont typeface="Arial"/>
              <a:buNone/>
            </a:pPr>
            <a:endParaRPr sz="2500">
              <a:highlight>
                <a:srgbClr val="FFFFFF"/>
              </a:highlight>
              <a:latin typeface="Calibri"/>
              <a:ea typeface="Calibri"/>
              <a:cs typeface="Calibri"/>
              <a:sym typeface="Calibri"/>
            </a:endParaRPr>
          </a:p>
          <a:p>
            <a:pPr marL="0" lvl="0" indent="0" rtl="0">
              <a:spcBef>
                <a:spcPts val="640"/>
              </a:spcBef>
              <a:spcAft>
                <a:spcPts val="0"/>
              </a:spcAft>
              <a:buClr>
                <a:schemeClr val="dk1"/>
              </a:buClr>
              <a:buSzPts val="1100"/>
              <a:buFont typeface="Arial"/>
              <a:buNone/>
            </a:pPr>
            <a:r>
              <a:rPr lang="en-GB" sz="2500">
                <a:highlight>
                  <a:srgbClr val="FFFFFF"/>
                </a:highlight>
                <a:latin typeface="Calibri"/>
                <a:ea typeface="Calibri"/>
                <a:cs typeface="Calibri"/>
                <a:sym typeface="Calibri"/>
              </a:rPr>
              <a:t>A</a:t>
            </a:r>
            <a:r>
              <a:rPr lang="en-GB" sz="2500">
                <a:solidFill>
                  <a:srgbClr val="222222"/>
                </a:solidFill>
                <a:highlight>
                  <a:srgbClr val="FFFFFF"/>
                </a:highlight>
                <a:latin typeface="Calibri"/>
                <a:ea typeface="Calibri"/>
                <a:cs typeface="Calibri"/>
                <a:sym typeface="Calibri"/>
              </a:rPr>
              <a:t> community of practice combining technology with humanistic inquiry.  </a:t>
            </a:r>
            <a:endParaRPr sz="2500">
              <a:highlight>
                <a:srgbClr val="FFFFFF"/>
              </a:highlight>
              <a:latin typeface="Calibri"/>
              <a:ea typeface="Calibri"/>
              <a:cs typeface="Calibri"/>
              <a:sym typeface="Calibri"/>
            </a:endParaRPr>
          </a:p>
          <a:p>
            <a:pPr marL="342900" lvl="0" indent="0" algn="r" rtl="0">
              <a:spcBef>
                <a:spcPts val="640"/>
              </a:spcBef>
              <a:spcAft>
                <a:spcPts val="0"/>
              </a:spcAft>
              <a:buClr>
                <a:schemeClr val="dk1"/>
              </a:buClr>
              <a:buSzPts val="1100"/>
              <a:buFont typeface="Arial"/>
              <a:buNone/>
            </a:pPr>
            <a:r>
              <a:rPr lang="en-GB" sz="2500">
                <a:highlight>
                  <a:srgbClr val="FFFFFF"/>
                </a:highlight>
                <a:latin typeface="Calibri"/>
                <a:ea typeface="Calibri"/>
                <a:cs typeface="Calibri"/>
                <a:sym typeface="Calibri"/>
              </a:rPr>
              <a:t>- </a:t>
            </a:r>
            <a:r>
              <a:rPr lang="en-GB" sz="2500" i="1">
                <a:highlight>
                  <a:srgbClr val="FFFFFF"/>
                </a:highlight>
                <a:latin typeface="Calibri"/>
                <a:ea typeface="Calibri"/>
                <a:cs typeface="Calibri"/>
                <a:sym typeface="Calibri"/>
              </a:rPr>
              <a:t>Wikipedia</a:t>
            </a:r>
            <a:endParaRPr sz="2500" i="1">
              <a:latin typeface="Calibri"/>
              <a:ea typeface="Calibri"/>
              <a:cs typeface="Calibri"/>
              <a:sym typeface="Calibri"/>
            </a:endParaRPr>
          </a:p>
          <a:p>
            <a:pPr marL="342900" lvl="0" indent="0" rtl="0">
              <a:spcBef>
                <a:spcPts val="640"/>
              </a:spcBef>
              <a:spcAft>
                <a:spcPts val="0"/>
              </a:spcAft>
              <a:buClr>
                <a:schemeClr val="dk1"/>
              </a:buClr>
              <a:buSzPts val="1100"/>
              <a:buFont typeface="Arial"/>
              <a:buNone/>
            </a:pPr>
            <a:endParaRPr sz="2500">
              <a:latin typeface="Calibri"/>
              <a:ea typeface="Calibri"/>
              <a:cs typeface="Calibri"/>
              <a:sym typeface="Calibri"/>
            </a:endParaRPr>
          </a:p>
          <a:p>
            <a:pPr marL="0" lvl="0" indent="0" rtl="0">
              <a:spcBef>
                <a:spcPts val="640"/>
              </a:spcBef>
              <a:spcAft>
                <a:spcPts val="0"/>
              </a:spcAft>
              <a:buClr>
                <a:schemeClr val="dk1"/>
              </a:buClr>
              <a:buSzPts val="1100"/>
              <a:buFont typeface="Arial"/>
              <a:buNone/>
            </a:pPr>
            <a:r>
              <a:rPr lang="en-GB" sz="2500">
                <a:highlight>
                  <a:srgbClr val="FFFFFF"/>
                </a:highlight>
                <a:latin typeface="Calibri"/>
                <a:ea typeface="Calibri"/>
                <a:cs typeface="Calibri"/>
                <a:sym typeface="Calibri"/>
              </a:rPr>
              <a:t>The development, exploration, and evaluation of computer-based technologies and resources for enabling the pursuit of research questions in the humanities. </a:t>
            </a:r>
            <a:endParaRPr sz="2500">
              <a:highlight>
                <a:srgbClr val="FFFFFF"/>
              </a:highlight>
              <a:latin typeface="Calibri"/>
              <a:ea typeface="Calibri"/>
              <a:cs typeface="Calibri"/>
              <a:sym typeface="Calibri"/>
            </a:endParaRPr>
          </a:p>
          <a:p>
            <a:pPr marL="342900" lvl="0" indent="0" algn="r" rtl="0">
              <a:spcBef>
                <a:spcPts val="640"/>
              </a:spcBef>
              <a:spcAft>
                <a:spcPts val="0"/>
              </a:spcAft>
              <a:buClr>
                <a:schemeClr val="dk1"/>
              </a:buClr>
              <a:buSzPts val="1100"/>
              <a:buFont typeface="Arial"/>
              <a:buNone/>
            </a:pPr>
            <a:r>
              <a:rPr lang="en-GB" sz="2500">
                <a:highlight>
                  <a:srgbClr val="FFFFFF"/>
                </a:highlight>
                <a:latin typeface="Calibri"/>
                <a:ea typeface="Calibri"/>
                <a:cs typeface="Calibri"/>
                <a:sym typeface="Calibri"/>
              </a:rPr>
              <a:t>-</a:t>
            </a:r>
            <a:r>
              <a:rPr lang="en-GB" sz="2500" i="1">
                <a:highlight>
                  <a:srgbClr val="FFFFFF"/>
                </a:highlight>
                <a:latin typeface="Calibri"/>
                <a:ea typeface="Calibri"/>
                <a:cs typeface="Calibri"/>
                <a:sym typeface="Calibri"/>
              </a:rPr>
              <a:t> Susan Brown</a:t>
            </a:r>
            <a:endParaRPr sz="2500" i="1">
              <a:latin typeface="Calibri"/>
              <a:ea typeface="Calibri"/>
              <a:cs typeface="Calibri"/>
              <a:sym typeface="Calibri"/>
            </a:endParaRPr>
          </a:p>
          <a:p>
            <a:pPr marL="342900" lvl="0" indent="38100">
              <a:spcBef>
                <a:spcPts val="640"/>
              </a:spcBef>
              <a:spcAft>
                <a:spcPts val="0"/>
              </a:spcAft>
              <a:buNone/>
            </a:pPr>
            <a:endParaRPr>
              <a:latin typeface="Georgia"/>
              <a:ea typeface="Georgia"/>
              <a:cs typeface="Georgia"/>
              <a:sym typeface="Georgia"/>
            </a:endParaRPr>
          </a:p>
          <a:p>
            <a:pPr marL="342900" lvl="0" indent="38100">
              <a:spcBef>
                <a:spcPts val="640"/>
              </a:spcBef>
              <a:spcAft>
                <a:spcPts val="0"/>
              </a:spcAft>
              <a:buNone/>
            </a:pPr>
            <a:endParaRPr/>
          </a:p>
          <a:p>
            <a:pPr marL="342900" lvl="0" indent="38100">
              <a:spcBef>
                <a:spcPts val="64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685800" y="721899"/>
            <a:ext cx="7772400" cy="631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3300" b="1">
                <a:latin typeface="Calibri"/>
                <a:ea typeface="Calibri"/>
                <a:cs typeface="Calibri"/>
                <a:sym typeface="Calibri"/>
              </a:rPr>
              <a:t>How did we access information in the past?</a:t>
            </a:r>
            <a:endParaRPr sz="3300" b="1">
              <a:latin typeface="Calibri"/>
              <a:ea typeface="Calibri"/>
              <a:cs typeface="Calibri"/>
              <a:sym typeface="Calibri"/>
            </a:endParaRPr>
          </a:p>
        </p:txBody>
      </p:sp>
      <p:pic>
        <p:nvPicPr>
          <p:cNvPr id="81" name="Shape 81" descr="1.jpg"/>
          <p:cNvPicPr preferRelativeResize="0"/>
          <p:nvPr/>
        </p:nvPicPr>
        <p:blipFill>
          <a:blip r:embed="rId3">
            <a:alphaModFix/>
          </a:blip>
          <a:stretch>
            <a:fillRect/>
          </a:stretch>
        </p:blipFill>
        <p:spPr>
          <a:xfrm>
            <a:off x="1528210" y="1503350"/>
            <a:ext cx="5877916" cy="39198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685800" y="403166"/>
            <a:ext cx="7772400" cy="1144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4000" b="1">
                <a:latin typeface="Calibri"/>
                <a:ea typeface="Calibri"/>
                <a:cs typeface="Calibri"/>
                <a:sym typeface="Calibri"/>
              </a:rPr>
              <a:t>How Do (</a:t>
            </a:r>
            <a:r>
              <a:rPr lang="en-GB" sz="4000" b="1" i="1">
                <a:latin typeface="Calibri"/>
                <a:ea typeface="Calibri"/>
                <a:cs typeface="Calibri"/>
                <a:sym typeface="Calibri"/>
              </a:rPr>
              <a:t>we</a:t>
            </a:r>
            <a:r>
              <a:rPr lang="en-GB" sz="4000" b="1">
                <a:latin typeface="Calibri"/>
                <a:ea typeface="Calibri"/>
                <a:cs typeface="Calibri"/>
                <a:sym typeface="Calibri"/>
              </a:rPr>
              <a:t>) Humanists Read?</a:t>
            </a:r>
            <a:endParaRPr sz="4000" b="1">
              <a:latin typeface="Calibri"/>
              <a:ea typeface="Calibri"/>
              <a:cs typeface="Calibri"/>
              <a:sym typeface="Calibri"/>
            </a:endParaRPr>
          </a:p>
        </p:txBody>
      </p:sp>
      <p:sp>
        <p:nvSpPr>
          <p:cNvPr id="88" name="Shape 88"/>
          <p:cNvSpPr txBox="1">
            <a:spLocks noGrp="1"/>
          </p:cNvSpPr>
          <p:nvPr>
            <p:ph type="body" idx="1"/>
          </p:nvPr>
        </p:nvSpPr>
        <p:spPr>
          <a:xfrm>
            <a:off x="130350" y="1547675"/>
            <a:ext cx="4082700" cy="4116300"/>
          </a:xfrm>
          <a:prstGeom prst="rect">
            <a:avLst/>
          </a:prstGeom>
        </p:spPr>
        <p:txBody>
          <a:bodyPr spcFirstLastPara="1" wrap="square" lIns="91425" tIns="91425" rIns="91425" bIns="91425" anchor="t" anchorCtr="0">
            <a:noAutofit/>
          </a:bodyPr>
          <a:lstStyle/>
          <a:p>
            <a:pPr marL="457200" lvl="0" indent="-355600" rtl="0">
              <a:spcBef>
                <a:spcPts val="640"/>
              </a:spcBef>
              <a:spcAft>
                <a:spcPts val="0"/>
              </a:spcAft>
              <a:buSzPts val="2000"/>
              <a:buFont typeface="Calibri"/>
              <a:buChar char="•"/>
            </a:pPr>
            <a:r>
              <a:rPr lang="en-GB" sz="2000">
                <a:latin typeface="Calibri"/>
                <a:ea typeface="Calibri"/>
                <a:cs typeface="Calibri"/>
                <a:sym typeface="Calibri"/>
              </a:rPr>
              <a:t>In the past . . . </a:t>
            </a:r>
            <a:endParaRPr sz="2000">
              <a:latin typeface="Calibri"/>
              <a:ea typeface="Calibri"/>
              <a:cs typeface="Calibri"/>
              <a:sym typeface="Calibri"/>
            </a:endParaRPr>
          </a:p>
          <a:p>
            <a:pPr marL="0" lvl="0" indent="0" rtl="0">
              <a:spcBef>
                <a:spcPts val="640"/>
              </a:spcBef>
              <a:spcAft>
                <a:spcPts val="0"/>
              </a:spcAft>
              <a:buNone/>
            </a:pPr>
            <a:endParaRPr sz="2000">
              <a:latin typeface="Calibri"/>
              <a:ea typeface="Calibri"/>
              <a:cs typeface="Calibri"/>
              <a:sym typeface="Calibri"/>
            </a:endParaRPr>
          </a:p>
          <a:p>
            <a:pPr marL="457200" lvl="0" indent="-355600" rtl="0">
              <a:spcBef>
                <a:spcPts val="640"/>
              </a:spcBef>
              <a:spcAft>
                <a:spcPts val="0"/>
              </a:spcAft>
              <a:buSzPts val="2000"/>
              <a:buFont typeface="Calibri"/>
              <a:buChar char="•"/>
            </a:pPr>
            <a:r>
              <a:rPr lang="en-GB" sz="2000">
                <a:latin typeface="Calibri"/>
                <a:ea typeface="Calibri"/>
                <a:cs typeface="Calibri"/>
                <a:sym typeface="Calibri"/>
              </a:rPr>
              <a:t>Traditional close reading </a:t>
            </a:r>
            <a:r>
              <a:rPr lang="en-GB" sz="2000">
                <a:solidFill>
                  <a:srgbClr val="222222"/>
                </a:solidFill>
                <a:highlight>
                  <a:srgbClr val="FFFFFF"/>
                </a:highlight>
                <a:latin typeface="Calibri"/>
                <a:ea typeface="Calibri"/>
                <a:cs typeface="Calibri"/>
                <a:sym typeface="Calibri"/>
              </a:rPr>
              <a:t>is the careful, sustained interpretation of a brief passage of a text.</a:t>
            </a:r>
            <a:endParaRPr sz="2000" i="1">
              <a:latin typeface="Calibri"/>
              <a:ea typeface="Calibri"/>
              <a:cs typeface="Calibri"/>
              <a:sym typeface="Calibri"/>
            </a:endParaRPr>
          </a:p>
          <a:p>
            <a:pPr marL="0" lvl="0" indent="0" rtl="0">
              <a:spcBef>
                <a:spcPts val="640"/>
              </a:spcBef>
              <a:spcAft>
                <a:spcPts val="0"/>
              </a:spcAft>
              <a:buNone/>
            </a:pPr>
            <a:endParaRPr sz="2000" i="1">
              <a:latin typeface="Calibri"/>
              <a:ea typeface="Calibri"/>
              <a:cs typeface="Calibri"/>
              <a:sym typeface="Calibri"/>
            </a:endParaRPr>
          </a:p>
          <a:p>
            <a:pPr marL="457200" lvl="0" indent="-355600" rtl="0">
              <a:spcBef>
                <a:spcPts val="640"/>
              </a:spcBef>
              <a:spcAft>
                <a:spcPts val="0"/>
              </a:spcAft>
              <a:buSzPts val="2000"/>
              <a:buFont typeface="Calibri"/>
              <a:buChar char="•"/>
            </a:pPr>
            <a:r>
              <a:rPr lang="en-GB" sz="2000">
                <a:latin typeface="Calibri"/>
                <a:ea typeface="Calibri"/>
                <a:cs typeface="Calibri"/>
                <a:sym typeface="Calibri"/>
              </a:rPr>
              <a:t>The close reading of a text became a fundamental method in literary criticism in the 20th century</a:t>
            </a:r>
            <a:endParaRPr sz="2000">
              <a:latin typeface="Calibri"/>
              <a:ea typeface="Calibri"/>
              <a:cs typeface="Calibri"/>
              <a:sym typeface="Calibri"/>
            </a:endParaRPr>
          </a:p>
        </p:txBody>
      </p:sp>
      <p:pic>
        <p:nvPicPr>
          <p:cNvPr id="89" name="Shape 89"/>
          <p:cNvPicPr preferRelativeResize="0"/>
          <p:nvPr/>
        </p:nvPicPr>
        <p:blipFill>
          <a:blip r:embed="rId3">
            <a:alphaModFix/>
          </a:blip>
          <a:stretch>
            <a:fillRect/>
          </a:stretch>
        </p:blipFill>
        <p:spPr>
          <a:xfrm>
            <a:off x="4212950" y="1612003"/>
            <a:ext cx="4758600" cy="36339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685800" y="511349"/>
            <a:ext cx="7772400" cy="1036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4000" b="1">
                <a:latin typeface="Calibri"/>
                <a:ea typeface="Calibri"/>
                <a:cs typeface="Calibri"/>
                <a:sym typeface="Calibri"/>
              </a:rPr>
              <a:t>Text Analysis With DH </a:t>
            </a:r>
            <a:endParaRPr sz="4000" b="1">
              <a:latin typeface="Calibri"/>
              <a:ea typeface="Calibri"/>
              <a:cs typeface="Calibri"/>
              <a:sym typeface="Calibri"/>
            </a:endParaRPr>
          </a:p>
        </p:txBody>
      </p:sp>
      <p:sp>
        <p:nvSpPr>
          <p:cNvPr id="96" name="Shape 96"/>
          <p:cNvSpPr txBox="1">
            <a:spLocks noGrp="1"/>
          </p:cNvSpPr>
          <p:nvPr>
            <p:ph type="body" idx="1"/>
          </p:nvPr>
        </p:nvSpPr>
        <p:spPr>
          <a:xfrm>
            <a:off x="170600" y="1579550"/>
            <a:ext cx="3915000" cy="4116300"/>
          </a:xfrm>
          <a:prstGeom prst="rect">
            <a:avLst/>
          </a:prstGeom>
        </p:spPr>
        <p:txBody>
          <a:bodyPr spcFirstLastPara="1" wrap="square" lIns="91425" tIns="91425" rIns="91425" bIns="91425" anchor="t" anchorCtr="0">
            <a:noAutofit/>
          </a:bodyPr>
          <a:lstStyle/>
          <a:p>
            <a:pPr marL="457200" lvl="0" indent="-342900" rtl="0">
              <a:spcBef>
                <a:spcPts val="640"/>
              </a:spcBef>
              <a:spcAft>
                <a:spcPts val="0"/>
              </a:spcAft>
              <a:buSzPts val="1800"/>
              <a:buChar char="•"/>
            </a:pPr>
            <a:r>
              <a:rPr lang="en-GB" sz="1800"/>
              <a:t>“Distant reading” refers to a professional reading method that relies heavily on computer programs</a:t>
            </a:r>
            <a:endParaRPr sz="1800"/>
          </a:p>
          <a:p>
            <a:pPr marL="0" lvl="0" indent="0" rtl="0">
              <a:spcBef>
                <a:spcPts val="640"/>
              </a:spcBef>
              <a:spcAft>
                <a:spcPts val="0"/>
              </a:spcAft>
              <a:buNone/>
            </a:pPr>
            <a:endParaRPr sz="1800"/>
          </a:p>
          <a:p>
            <a:pPr marL="457200" lvl="0" indent="-342900" rtl="0">
              <a:spcBef>
                <a:spcPts val="640"/>
              </a:spcBef>
              <a:spcAft>
                <a:spcPts val="0"/>
              </a:spcAft>
              <a:buSzPts val="1800"/>
              <a:buChar char="•"/>
            </a:pPr>
            <a:r>
              <a:rPr lang="en-GB" sz="1800"/>
              <a:t>Uses big data analytics for the purposes of literary scholarship</a:t>
            </a:r>
            <a:endParaRPr sz="1800"/>
          </a:p>
          <a:p>
            <a:pPr marL="0" lvl="0" indent="0" rtl="0">
              <a:spcBef>
                <a:spcPts val="640"/>
              </a:spcBef>
              <a:spcAft>
                <a:spcPts val="0"/>
              </a:spcAft>
              <a:buNone/>
            </a:pPr>
            <a:endParaRPr sz="1800"/>
          </a:p>
          <a:p>
            <a:pPr marL="457200" lvl="0" indent="-342900" rtl="0">
              <a:spcBef>
                <a:spcPts val="640"/>
              </a:spcBef>
              <a:spcAft>
                <a:spcPts val="0"/>
              </a:spcAft>
              <a:buSzPts val="1800"/>
              <a:buChar char="•"/>
            </a:pPr>
            <a:r>
              <a:rPr lang="en-GB" sz="1800"/>
              <a:t>Franco Moretti </a:t>
            </a:r>
            <a:endParaRPr sz="1800"/>
          </a:p>
          <a:p>
            <a:pPr marL="0" lvl="0" indent="0" rtl="0">
              <a:spcBef>
                <a:spcPts val="640"/>
              </a:spcBef>
              <a:spcAft>
                <a:spcPts val="0"/>
              </a:spcAft>
              <a:buNone/>
            </a:pPr>
            <a:endParaRPr sz="1800"/>
          </a:p>
          <a:p>
            <a:pPr marL="0" lvl="0" indent="0">
              <a:spcBef>
                <a:spcPts val="640"/>
              </a:spcBef>
              <a:spcAft>
                <a:spcPts val="0"/>
              </a:spcAft>
              <a:buNone/>
            </a:pPr>
            <a:endParaRPr sz="1800" b="1">
              <a:solidFill>
                <a:schemeClr val="dk1"/>
              </a:solidFill>
            </a:endParaRPr>
          </a:p>
          <a:p>
            <a:pPr marL="342900" lvl="0" indent="38100">
              <a:spcBef>
                <a:spcPts val="640"/>
              </a:spcBef>
              <a:spcAft>
                <a:spcPts val="0"/>
              </a:spcAft>
              <a:buNone/>
            </a:pPr>
            <a:r>
              <a:rPr lang="en-GB"/>
              <a:t> </a:t>
            </a:r>
            <a:endParaRPr/>
          </a:p>
        </p:txBody>
      </p:sp>
      <p:pic>
        <p:nvPicPr>
          <p:cNvPr id="97" name="Shape 97" descr="1.jpg"/>
          <p:cNvPicPr preferRelativeResize="0"/>
          <p:nvPr/>
        </p:nvPicPr>
        <p:blipFill>
          <a:blip r:embed="rId3">
            <a:alphaModFix/>
          </a:blip>
          <a:stretch>
            <a:fillRect/>
          </a:stretch>
        </p:blipFill>
        <p:spPr>
          <a:xfrm>
            <a:off x="4230800" y="1785250"/>
            <a:ext cx="4827899" cy="29232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85800" y="511349"/>
            <a:ext cx="7772400" cy="1036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4000" b="1">
                <a:latin typeface="Calibri"/>
                <a:ea typeface="Calibri"/>
                <a:cs typeface="Calibri"/>
                <a:sym typeface="Calibri"/>
              </a:rPr>
              <a:t> Man versus Machine</a:t>
            </a:r>
            <a:endParaRPr sz="4000" b="1">
              <a:latin typeface="Calibri"/>
              <a:ea typeface="Calibri"/>
              <a:cs typeface="Calibri"/>
              <a:sym typeface="Calibri"/>
            </a:endParaRPr>
          </a:p>
        </p:txBody>
      </p:sp>
      <p:sp>
        <p:nvSpPr>
          <p:cNvPr id="104" name="Shape 104"/>
          <p:cNvSpPr txBox="1">
            <a:spLocks noGrp="1"/>
          </p:cNvSpPr>
          <p:nvPr>
            <p:ph type="body" idx="1"/>
          </p:nvPr>
        </p:nvSpPr>
        <p:spPr>
          <a:xfrm>
            <a:off x="521425" y="1276675"/>
            <a:ext cx="4704300" cy="4116300"/>
          </a:xfrm>
          <a:prstGeom prst="rect">
            <a:avLst/>
          </a:prstGeom>
        </p:spPr>
        <p:txBody>
          <a:bodyPr spcFirstLastPara="1" wrap="square" lIns="91425" tIns="91425" rIns="91425" bIns="91425" anchor="t" anchorCtr="0">
            <a:noAutofit/>
          </a:bodyPr>
          <a:lstStyle/>
          <a:p>
            <a:pPr marL="342900" lvl="0" indent="38100">
              <a:spcBef>
                <a:spcPts val="640"/>
              </a:spcBef>
              <a:spcAft>
                <a:spcPts val="0"/>
              </a:spcAft>
              <a:buNone/>
            </a:pPr>
            <a:endParaRPr sz="2000">
              <a:solidFill>
                <a:schemeClr val="dk1"/>
              </a:solidFill>
              <a:highlight>
                <a:srgbClr val="FFFFFF"/>
              </a:highlight>
            </a:endParaRPr>
          </a:p>
          <a:p>
            <a:pPr marL="457200" lvl="0" indent="-355600" rtl="0">
              <a:spcBef>
                <a:spcPts val="640"/>
              </a:spcBef>
              <a:spcAft>
                <a:spcPts val="0"/>
              </a:spcAft>
              <a:buClr>
                <a:schemeClr val="dk1"/>
              </a:buClr>
              <a:buSzPts val="2000"/>
              <a:buChar char="•"/>
            </a:pPr>
            <a:r>
              <a:rPr lang="en-GB" sz="2000">
                <a:solidFill>
                  <a:schemeClr val="dk1"/>
                </a:solidFill>
                <a:highlight>
                  <a:srgbClr val="FFFFFF"/>
                </a:highlight>
              </a:rPr>
              <a:t>Machine learning algorithms?</a:t>
            </a:r>
            <a:endParaRPr sz="2000">
              <a:solidFill>
                <a:schemeClr val="dk1"/>
              </a:solidFill>
              <a:highlight>
                <a:srgbClr val="FFFFFF"/>
              </a:highlight>
            </a:endParaRPr>
          </a:p>
          <a:p>
            <a:pPr marL="457200" lvl="0" indent="-355600" rtl="0">
              <a:spcBef>
                <a:spcPts val="0"/>
              </a:spcBef>
              <a:spcAft>
                <a:spcPts val="0"/>
              </a:spcAft>
              <a:buClr>
                <a:schemeClr val="dk1"/>
              </a:buClr>
              <a:buSzPts val="2000"/>
              <a:buChar char="•"/>
            </a:pPr>
            <a:r>
              <a:rPr lang="en-GB" sz="2000">
                <a:solidFill>
                  <a:schemeClr val="dk1"/>
                </a:solidFill>
                <a:highlight>
                  <a:srgbClr val="FFFFFF"/>
                </a:highlight>
              </a:rPr>
              <a:t>Or human subject expertise?</a:t>
            </a:r>
            <a:endParaRPr sz="2000">
              <a:solidFill>
                <a:schemeClr val="dk1"/>
              </a:solidFill>
              <a:highlight>
                <a:srgbClr val="FFFFFF"/>
              </a:highlight>
            </a:endParaRPr>
          </a:p>
          <a:p>
            <a:pPr marL="0" lvl="0" indent="0" rtl="0">
              <a:spcBef>
                <a:spcPts val="640"/>
              </a:spcBef>
              <a:spcAft>
                <a:spcPts val="0"/>
              </a:spcAft>
              <a:buNone/>
            </a:pPr>
            <a:endParaRPr sz="2000">
              <a:solidFill>
                <a:schemeClr val="dk1"/>
              </a:solidFill>
              <a:highlight>
                <a:srgbClr val="FFFFFF"/>
              </a:highlight>
            </a:endParaRPr>
          </a:p>
          <a:p>
            <a:pPr marL="914400" lvl="0" indent="-355600" rtl="0">
              <a:spcBef>
                <a:spcPts val="640"/>
              </a:spcBef>
              <a:spcAft>
                <a:spcPts val="0"/>
              </a:spcAft>
              <a:buClr>
                <a:schemeClr val="dk1"/>
              </a:buClr>
              <a:buSzPts val="2000"/>
              <a:buChar char="➢"/>
            </a:pPr>
            <a:r>
              <a:rPr lang="en-GB" sz="2000">
                <a:solidFill>
                  <a:schemeClr val="dk1"/>
                </a:solidFill>
                <a:highlight>
                  <a:srgbClr val="FFFFFF"/>
                </a:highlight>
              </a:rPr>
              <a:t>Self-driving car or . . . ?</a:t>
            </a:r>
            <a:endParaRPr sz="2000">
              <a:solidFill>
                <a:schemeClr val="dk1"/>
              </a:solidFill>
              <a:highlight>
                <a:srgbClr val="FFFFFF"/>
              </a:highlight>
            </a:endParaRPr>
          </a:p>
        </p:txBody>
      </p:sp>
      <p:pic>
        <p:nvPicPr>
          <p:cNvPr id="105" name="Shape 105"/>
          <p:cNvPicPr preferRelativeResize="0"/>
          <p:nvPr/>
        </p:nvPicPr>
        <p:blipFill>
          <a:blip r:embed="rId3">
            <a:alphaModFix/>
          </a:blip>
          <a:stretch>
            <a:fillRect/>
          </a:stretch>
        </p:blipFill>
        <p:spPr>
          <a:xfrm>
            <a:off x="5605775" y="1376400"/>
            <a:ext cx="2527775" cy="3916850"/>
          </a:xfrm>
          <a:prstGeom prst="rect">
            <a:avLst/>
          </a:prstGeom>
          <a:noFill/>
          <a:ln>
            <a:noFill/>
          </a:ln>
        </p:spPr>
      </p:pic>
    </p:spTree>
  </p:cSld>
  <p:clrMapOvr>
    <a:masterClrMapping/>
  </p:clrMapOvr>
</p:sld>
</file>

<file path=ppt/theme/theme1.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2428</Words>
  <Application>Microsoft Macintosh PowerPoint</Application>
  <PresentationFormat>On-screen Show (4:3)</PresentationFormat>
  <Paragraphs>270</Paragraphs>
  <Slides>38</Slides>
  <Notes>38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Arial</vt:lpstr>
      <vt:lpstr>Calibri</vt:lpstr>
      <vt:lpstr>Cambria</vt:lpstr>
      <vt:lpstr>Courier New</vt:lpstr>
      <vt:lpstr>Georgia</vt:lpstr>
      <vt:lpstr>Verdana</vt:lpstr>
      <vt:lpstr>4_Office Theme</vt:lpstr>
      <vt:lpstr>5_Office Theme</vt:lpstr>
      <vt:lpstr>Custom</vt:lpstr>
      <vt:lpstr>PowerPoint Presentation</vt:lpstr>
      <vt:lpstr>  Outline for Today</vt:lpstr>
      <vt:lpstr>  Part I   Defining Digital Humanities </vt:lpstr>
      <vt:lpstr>Crisis in the Humanities? Not with DH</vt:lpstr>
      <vt:lpstr>What is (are) Traditional Digital Humanities? </vt:lpstr>
      <vt:lpstr>How did we access information in the past?</vt:lpstr>
      <vt:lpstr>How Do (we) Humanists Read?</vt:lpstr>
      <vt:lpstr>Text Analysis With DH </vt:lpstr>
      <vt:lpstr> Man versus Machine</vt:lpstr>
      <vt:lpstr> “Methods” of DH </vt:lpstr>
      <vt:lpstr>Exercise: Which One Is Better? </vt:lpstr>
      <vt:lpstr>  Part II   Challenges of Digital Humanities</vt:lpstr>
      <vt:lpstr>Problem of the “Black Box”</vt:lpstr>
      <vt:lpstr>DH Scholarship Globally or Not? </vt:lpstr>
      <vt:lpstr>Geographical Representation Disparity </vt:lpstr>
      <vt:lpstr>Diversity in DH?</vt:lpstr>
      <vt:lpstr>Inclusion &amp; Exclusion in DH</vt:lpstr>
      <vt:lpstr> Research Bias?</vt:lpstr>
      <vt:lpstr>Racial Hegemony in DH?</vt:lpstr>
      <vt:lpstr>Civilization and Its Many Discontents</vt:lpstr>
      <vt:lpstr>  Part III   Decolonizing of the Digital Humanities?</vt:lpstr>
      <vt:lpstr>Is DH a refuge from race/class/gender/sexuality?</vt:lpstr>
      <vt:lpstr>What is #transformDH? </vt:lpstr>
      <vt:lpstr>What is #transformDH? </vt:lpstr>
      <vt:lpstr>  Part IV   Case Study - The Chinese Canadian Stories project</vt:lpstr>
      <vt:lpstr>PowerPoint Presentation</vt:lpstr>
      <vt:lpstr>The Chinese Canadian Stories project</vt:lpstr>
      <vt:lpstr>Headtax Database Digitized</vt:lpstr>
      <vt:lpstr>PowerPoint Presentation</vt:lpstr>
      <vt:lpstr>Digital Storytelling and Oral History</vt:lpstr>
      <vt:lpstr>Community Outreach and Engagement </vt:lpstr>
      <vt:lpstr>PowerPoint Presentation</vt:lpstr>
      <vt:lpstr>PowerPoint Presentation</vt:lpstr>
      <vt:lpstr>A Learning Opportunity</vt:lpstr>
      <vt:lpstr>Ramsay’s “Type 2” Digital Humanities</vt:lpstr>
      <vt:lpstr>References</vt:lpstr>
      <vt:lpstr>References</vt:lpstr>
      <vt:lpstr>Any Questions?   Allan Cho @allancho www.library.ubc.ca </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allancho@gmail.com</cp:lastModifiedBy>
  <cp:revision>1</cp:revision>
  <dcterms:modified xsi:type="dcterms:W3CDTF">2018-02-26T22:17:24Z</dcterms:modified>
</cp:coreProperties>
</file>