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77" r:id="rId2"/>
    <p:sldId id="256" r:id="rId3"/>
    <p:sldId id="283" r:id="rId4"/>
    <p:sldId id="280" r:id="rId5"/>
    <p:sldId id="284" r:id="rId6"/>
    <p:sldId id="286" r:id="rId7"/>
    <p:sldId id="285" r:id="rId8"/>
    <p:sldId id="275" r:id="rId9"/>
    <p:sldId id="272" r:id="rId10"/>
    <p:sldId id="266" r:id="rId11"/>
    <p:sldId id="261" r:id="rId12"/>
    <p:sldId id="258" r:id="rId13"/>
    <p:sldId id="274" r:id="rId14"/>
    <p:sldId id="287" r:id="rId15"/>
    <p:sldId id="265" r:id="rId16"/>
    <p:sldId id="288" r:id="rId17"/>
    <p:sldId id="257" r:id="rId18"/>
    <p:sldId id="259" r:id="rId19"/>
    <p:sldId id="273" r:id="rId20"/>
    <p:sldId id="290" r:id="rId21"/>
    <p:sldId id="291" r:id="rId22"/>
    <p:sldId id="269" r:id="rId23"/>
    <p:sldId id="292" r:id="rId24"/>
    <p:sldId id="271" r:id="rId25"/>
    <p:sldId id="270" r:id="rId26"/>
    <p:sldId id="267" r:id="rId27"/>
    <p:sldId id="293" r:id="rId28"/>
    <p:sldId id="264" r:id="rId29"/>
    <p:sldId id="278" r:id="rId30"/>
    <p:sldId id="294" r:id="rId31"/>
    <p:sldId id="276" r:id="rId32"/>
    <p:sldId id="279" r:id="rId33"/>
    <p:sldId id="26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5250" autoAdjust="0"/>
  </p:normalViewPr>
  <p:slideViewPr>
    <p:cSldViewPr snapToGrid="0" snapToObjects="1">
      <p:cViewPr varScale="1">
        <p:scale>
          <a:sx n="72" d="100"/>
          <a:sy n="72" d="100"/>
        </p:scale>
        <p:origin x="280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047BF-D747-1047-8AB2-ED95A7C971D3}" type="datetimeFigureOut">
              <a:rPr lang="en-US" smtClean="0"/>
              <a:t>1/28/18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AD931-97C3-494F-BD82-938DEB2BC589}" type="slidenum">
              <a:rPr lang="en-US" smtClean="0"/>
              <a:t>‹#›</a:t>
            </a:fld>
            <a:endParaRPr lang="en-US"/>
          </a:p>
        </p:txBody>
      </p:sp>
    </p:spTree>
    <p:extLst>
      <p:ext uri="{BB962C8B-B14F-4D97-AF65-F5344CB8AC3E}">
        <p14:creationId xmlns:p14="http://schemas.microsoft.com/office/powerpoint/2010/main" val="29307691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Rawlings, action, </a:t>
            </a:r>
            <a:r>
              <a:rPr lang="en-US" dirty="0" err="1"/>
              <a:t>bbc</a:t>
            </a:r>
            <a:r>
              <a:rPr lang="en-US" baseline="0" dirty="0"/>
              <a:t> </a:t>
            </a:r>
            <a:r>
              <a:rPr lang="en-US" dirty="0"/>
              <a:t> world service.</a:t>
            </a:r>
            <a:r>
              <a:rPr lang="en-US" baseline="0" dirty="0"/>
              <a:t> </a:t>
            </a:r>
            <a:r>
              <a:rPr lang="en-US" dirty="0"/>
              <a:t> and War of the worlds</a:t>
            </a:r>
            <a:r>
              <a:rPr lang="en-US" baseline="0" dirty="0"/>
              <a:t>  Movement.</a:t>
            </a:r>
            <a:endParaRPr lang="en-US" dirty="0"/>
          </a:p>
        </p:txBody>
      </p:sp>
      <p:sp>
        <p:nvSpPr>
          <p:cNvPr id="4" name="Slide Number Placeholder 3"/>
          <p:cNvSpPr>
            <a:spLocks noGrp="1"/>
          </p:cNvSpPr>
          <p:nvPr>
            <p:ph type="sldNum" sz="quarter" idx="10"/>
          </p:nvPr>
        </p:nvSpPr>
        <p:spPr/>
        <p:txBody>
          <a:bodyPr/>
          <a:lstStyle/>
          <a:p>
            <a:fld id="{D15AD931-97C3-494F-BD82-938DEB2BC589}" type="slidenum">
              <a:rPr lang="en-US" smtClean="0"/>
              <a:t>9</a:t>
            </a:fld>
            <a:endParaRPr lang="en-US"/>
          </a:p>
        </p:txBody>
      </p:sp>
    </p:spTree>
    <p:extLst>
      <p:ext uri="{BB962C8B-B14F-4D97-AF65-F5344CB8AC3E}">
        <p14:creationId xmlns:p14="http://schemas.microsoft.com/office/powerpoint/2010/main" val="197106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Rawlings, action, </a:t>
            </a:r>
            <a:r>
              <a:rPr lang="en-US" dirty="0" err="1"/>
              <a:t>bbc</a:t>
            </a:r>
            <a:r>
              <a:rPr lang="en-US" baseline="0" dirty="0"/>
              <a:t> </a:t>
            </a:r>
            <a:r>
              <a:rPr lang="en-US" dirty="0"/>
              <a:t> world service.</a:t>
            </a:r>
            <a:r>
              <a:rPr lang="en-US" baseline="0" dirty="0"/>
              <a:t> </a:t>
            </a:r>
            <a:r>
              <a:rPr lang="en-US" dirty="0"/>
              <a:t> and War of the worlds</a:t>
            </a:r>
            <a:r>
              <a:rPr lang="en-US" baseline="0" dirty="0"/>
              <a:t>  Movement.</a:t>
            </a:r>
            <a:endParaRPr lang="en-US" dirty="0"/>
          </a:p>
        </p:txBody>
      </p:sp>
      <p:sp>
        <p:nvSpPr>
          <p:cNvPr id="4" name="Slide Number Placeholder 3"/>
          <p:cNvSpPr>
            <a:spLocks noGrp="1"/>
          </p:cNvSpPr>
          <p:nvPr>
            <p:ph type="sldNum" sz="quarter" idx="10"/>
          </p:nvPr>
        </p:nvSpPr>
        <p:spPr/>
        <p:txBody>
          <a:bodyPr/>
          <a:lstStyle/>
          <a:p>
            <a:fld id="{D15AD931-97C3-494F-BD82-938DEB2BC589}" type="slidenum">
              <a:rPr lang="en-US" smtClean="0"/>
              <a:t>10</a:t>
            </a:fld>
            <a:endParaRPr lang="en-US"/>
          </a:p>
        </p:txBody>
      </p:sp>
    </p:spTree>
    <p:extLst>
      <p:ext uri="{BB962C8B-B14F-4D97-AF65-F5344CB8AC3E}">
        <p14:creationId xmlns:p14="http://schemas.microsoft.com/office/powerpoint/2010/main" val="197106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medium.com</a:t>
            </a:r>
            <a:r>
              <a:rPr lang="en-US" dirty="0"/>
              <a:t>/@</a:t>
            </a:r>
            <a:r>
              <a:rPr lang="en-US" dirty="0" err="1"/>
              <a:t>viewmagazine</a:t>
            </a:r>
            <a:r>
              <a:rPr lang="en-US" dirty="0"/>
              <a:t>/a-dangerous-dive-to-gallipoli-but-that-s-part-of-the-story-multimedia-in-2001-and-broadcasters-5185c8ea1f38</a:t>
            </a:r>
          </a:p>
          <a:p>
            <a:endParaRPr lang="en-US" dirty="0"/>
          </a:p>
        </p:txBody>
      </p:sp>
      <p:sp>
        <p:nvSpPr>
          <p:cNvPr id="4" name="Slide Number Placeholder 3"/>
          <p:cNvSpPr>
            <a:spLocks noGrp="1"/>
          </p:cNvSpPr>
          <p:nvPr>
            <p:ph type="sldNum" sz="quarter" idx="10"/>
          </p:nvPr>
        </p:nvSpPr>
        <p:spPr/>
        <p:txBody>
          <a:bodyPr/>
          <a:lstStyle/>
          <a:p>
            <a:fld id="{D15AD931-97C3-494F-BD82-938DEB2BC589}" type="slidenum">
              <a:rPr lang="en-US" smtClean="0"/>
              <a:t>18</a:t>
            </a:fld>
            <a:endParaRPr lang="en-US"/>
          </a:p>
        </p:txBody>
      </p:sp>
    </p:spTree>
    <p:extLst>
      <p:ext uri="{BB962C8B-B14F-4D97-AF65-F5344CB8AC3E}">
        <p14:creationId xmlns:p14="http://schemas.microsoft.com/office/powerpoint/2010/main" val="280381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AD931-97C3-494F-BD82-938DEB2BC589}" type="slidenum">
              <a:rPr lang="en-US" smtClean="0"/>
              <a:t>29</a:t>
            </a:fld>
            <a:endParaRPr lang="en-US"/>
          </a:p>
        </p:txBody>
      </p:sp>
    </p:spTree>
    <p:extLst>
      <p:ext uri="{BB962C8B-B14F-4D97-AF65-F5344CB8AC3E}">
        <p14:creationId xmlns:p14="http://schemas.microsoft.com/office/powerpoint/2010/main" val="325655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EAC1431-ADFD-F04F-98F0-C4B52BE5293C}"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158453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AC1431-ADFD-F04F-98F0-C4B52BE5293C}"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399851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AC1431-ADFD-F04F-98F0-C4B52BE5293C}"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723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AC1431-ADFD-F04F-98F0-C4B52BE5293C}"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270937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EAC1431-ADFD-F04F-98F0-C4B52BE5293C}"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49497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EAC1431-ADFD-F04F-98F0-C4B52BE5293C}"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270477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EAC1431-ADFD-F04F-98F0-C4B52BE5293C}" type="datetimeFigureOut">
              <a:rPr lang="en-US" smtClean="0"/>
              <a:t>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271382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EAC1431-ADFD-F04F-98F0-C4B52BE5293C}" type="datetimeFigureOut">
              <a:rPr lang="en-US" smtClean="0"/>
              <a:t>1/28/18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317178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C1431-ADFD-F04F-98F0-C4B52BE5293C}" type="datetimeFigureOut">
              <a:rPr lang="en-US" smtClean="0"/>
              <a:t>1/28/18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393815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AC1431-ADFD-F04F-98F0-C4B52BE5293C}"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325088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AC1431-ADFD-F04F-98F0-C4B52BE5293C}"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DB1C9-E174-D244-B6B9-38CB83A02327}" type="slidenum">
              <a:rPr lang="en-US" smtClean="0"/>
              <a:t>‹#›</a:t>
            </a:fld>
            <a:endParaRPr lang="en-US"/>
          </a:p>
        </p:txBody>
      </p:sp>
    </p:spTree>
    <p:extLst>
      <p:ext uri="{BB962C8B-B14F-4D97-AF65-F5344CB8AC3E}">
        <p14:creationId xmlns:p14="http://schemas.microsoft.com/office/powerpoint/2010/main" val="421962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C1431-ADFD-F04F-98F0-C4B52BE5293C}" type="datetimeFigureOut">
              <a:rPr lang="en-US" smtClean="0"/>
              <a:t>1/28/18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DB1C9-E174-D244-B6B9-38CB83A02327}" type="slidenum">
              <a:rPr lang="en-US" smtClean="0"/>
              <a:t>‹#›</a:t>
            </a:fld>
            <a:endParaRPr lang="en-US"/>
          </a:p>
        </p:txBody>
      </p:sp>
    </p:spTree>
    <p:extLst>
      <p:ext uri="{BB962C8B-B14F-4D97-AF65-F5344CB8AC3E}">
        <p14:creationId xmlns:p14="http://schemas.microsoft.com/office/powerpoint/2010/main" val="203900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oundcloud.com/david-d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viewmagazine.tv/reportingsouthafrica94.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medium.com/@viewmagazine/you-see-audio-podcasts-with-your-ears-6828d6993147"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fipp.com/news/features/stories-stick-and-there-is-the-science-to-prove-it" TargetMode="Externa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twitter.com/search?q=BBcRadio4%20viewmagazine&amp;src=typd"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vancouver_daviddunkleygyima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89" y="-169333"/>
            <a:ext cx="10541000" cy="7027333"/>
          </a:xfrm>
          <a:prstGeom prst="rect">
            <a:avLst/>
          </a:prstGeom>
        </p:spPr>
      </p:pic>
      <p:sp>
        <p:nvSpPr>
          <p:cNvPr id="7" name="TextBox 6"/>
          <p:cNvSpPr txBox="1"/>
          <p:nvPr/>
        </p:nvSpPr>
        <p:spPr>
          <a:xfrm>
            <a:off x="267802" y="922794"/>
            <a:ext cx="8650024" cy="3416320"/>
          </a:xfrm>
          <a:prstGeom prst="rect">
            <a:avLst/>
          </a:prstGeom>
          <a:noFill/>
        </p:spPr>
        <p:txBody>
          <a:bodyPr wrap="none" rtlCol="0">
            <a:spAutoFit/>
          </a:bodyPr>
          <a:lstStyle/>
          <a:p>
            <a:pPr algn="ctr"/>
            <a:r>
              <a:rPr lang="en-US" sz="12000" dirty="0">
                <a:solidFill>
                  <a:schemeClr val="bg1"/>
                </a:solidFill>
                <a:latin typeface="Helvetica"/>
                <a:cs typeface="Helvetica"/>
              </a:rPr>
              <a:t>PODCASTS</a:t>
            </a:r>
          </a:p>
          <a:p>
            <a:pPr algn="ctr"/>
            <a:r>
              <a:rPr lang="en-US" sz="4800" dirty="0">
                <a:solidFill>
                  <a:schemeClr val="bg1"/>
                </a:solidFill>
                <a:latin typeface="Helvetica"/>
                <a:cs typeface="Helvetica"/>
              </a:rPr>
              <a:t>A personal story</a:t>
            </a:r>
          </a:p>
          <a:p>
            <a:pPr algn="ctr"/>
            <a:r>
              <a:rPr lang="en-US" sz="4800" dirty="0">
                <a:solidFill>
                  <a:schemeClr val="bg1"/>
                </a:solidFill>
                <a:latin typeface="Helvetica"/>
                <a:cs typeface="Helvetica"/>
              </a:rPr>
              <a:t>@</a:t>
            </a:r>
            <a:r>
              <a:rPr lang="en-US" sz="4800" dirty="0" err="1">
                <a:solidFill>
                  <a:schemeClr val="bg1"/>
                </a:solidFill>
                <a:latin typeface="Helvetica"/>
                <a:cs typeface="Helvetica"/>
              </a:rPr>
              <a:t>viewmagazine</a:t>
            </a:r>
            <a:endParaRPr lang="en-US" sz="4800" dirty="0">
              <a:solidFill>
                <a:schemeClr val="bg1"/>
              </a:solidFill>
              <a:latin typeface="Helvetica"/>
              <a:cs typeface="Helvetica"/>
            </a:endParaRP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93381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594584" y="355600"/>
            <a:ext cx="1554031" cy="830997"/>
          </a:xfrm>
          <a:prstGeom prst="rect">
            <a:avLst/>
          </a:prstGeom>
          <a:noFill/>
        </p:spPr>
        <p:txBody>
          <a:bodyPr wrap="none" rtlCol="0">
            <a:spAutoFit/>
          </a:bodyPr>
          <a:lstStyle/>
          <a:p>
            <a:pPr algn="ctr"/>
            <a:r>
              <a:rPr lang="en-US" sz="4800" dirty="0">
                <a:solidFill>
                  <a:schemeClr val="bg1"/>
                </a:solidFill>
                <a:latin typeface="Helvetica"/>
                <a:cs typeface="Helvetica"/>
              </a:rPr>
              <a:t>1998</a:t>
            </a:r>
          </a:p>
        </p:txBody>
      </p:sp>
      <p:pic>
        <p:nvPicPr>
          <p:cNvPr id="6" name="Picture 5" descr="1_6hFkunzEokZSoHYtOssH8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08" y="-1289441"/>
            <a:ext cx="9653980" cy="8507570"/>
          </a:xfrm>
          <a:prstGeom prst="rect">
            <a:avLst/>
          </a:prstGeom>
        </p:spPr>
      </p:pic>
      <p:sp>
        <p:nvSpPr>
          <p:cNvPr id="7" name="Circular Arrow 6"/>
          <p:cNvSpPr/>
          <p:nvPr/>
        </p:nvSpPr>
        <p:spPr>
          <a:xfrm rot="1816494">
            <a:off x="5381702" y="941828"/>
            <a:ext cx="2556933" cy="2404534"/>
          </a:xfrm>
          <a:prstGeom prst="circularArrow">
            <a:avLst>
              <a:gd name="adj1" fmla="val 12500"/>
              <a:gd name="adj2" fmla="val 1142319"/>
              <a:gd name="adj3" fmla="val 20457681"/>
              <a:gd name="adj4" fmla="val 15617211"/>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6122094" y="2964344"/>
            <a:ext cx="2877711" cy="553998"/>
          </a:xfrm>
          <a:prstGeom prst="rect">
            <a:avLst/>
          </a:prstGeom>
          <a:noFill/>
        </p:spPr>
        <p:txBody>
          <a:bodyPr wrap="none" rtlCol="0">
            <a:spAutoFit/>
          </a:bodyPr>
          <a:lstStyle/>
          <a:p>
            <a:pPr algn="ctr"/>
            <a:r>
              <a:rPr lang="en-US" sz="3000" b="1" dirty="0">
                <a:solidFill>
                  <a:schemeClr val="bg1"/>
                </a:solidFill>
                <a:latin typeface="Helvetica"/>
                <a:cs typeface="Helvetica"/>
              </a:rPr>
              <a:t>INFLUENCES?</a:t>
            </a:r>
          </a:p>
        </p:txBody>
      </p:sp>
    </p:spTree>
    <p:extLst>
      <p:ext uri="{BB962C8B-B14F-4D97-AF65-F5344CB8AC3E}">
        <p14:creationId xmlns:p14="http://schemas.microsoft.com/office/powerpoint/2010/main" val="271862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_KIuSQpn9kurj1Vw38UqJuQ.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70" y="0"/>
            <a:ext cx="10261347" cy="6858000"/>
          </a:xfrm>
          <a:prstGeom prst="rect">
            <a:avLst/>
          </a:prstGeom>
        </p:spPr>
      </p:pic>
      <p:sp>
        <p:nvSpPr>
          <p:cNvPr id="5" name="TextBox 4"/>
          <p:cNvSpPr txBox="1"/>
          <p:nvPr/>
        </p:nvSpPr>
        <p:spPr>
          <a:xfrm>
            <a:off x="594584" y="355600"/>
            <a:ext cx="1554031" cy="830997"/>
          </a:xfrm>
          <a:prstGeom prst="rect">
            <a:avLst/>
          </a:prstGeom>
          <a:noFill/>
        </p:spPr>
        <p:txBody>
          <a:bodyPr wrap="none" rtlCol="0">
            <a:spAutoFit/>
          </a:bodyPr>
          <a:lstStyle/>
          <a:p>
            <a:pPr algn="ctr"/>
            <a:r>
              <a:rPr lang="en-US" sz="4800" dirty="0">
                <a:solidFill>
                  <a:schemeClr val="bg1"/>
                </a:solidFill>
                <a:latin typeface="Helvetica"/>
                <a:cs typeface="Helvetica"/>
              </a:rPr>
              <a:t>1998</a:t>
            </a:r>
          </a:p>
        </p:txBody>
      </p:sp>
    </p:spTree>
    <p:extLst>
      <p:ext uri="{BB962C8B-B14F-4D97-AF65-F5344CB8AC3E}">
        <p14:creationId xmlns:p14="http://schemas.microsoft.com/office/powerpoint/2010/main" val="155311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_6Gvq6HSpH9B8VeRUs7DEng.jpe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675"/>
            <a:ext cx="9144000" cy="5367528"/>
          </a:xfrm>
          <a:prstGeom prst="rect">
            <a:avLst/>
          </a:prstGeom>
        </p:spPr>
      </p:pic>
    </p:spTree>
    <p:extLst>
      <p:ext uri="{BB962C8B-B14F-4D97-AF65-F5344CB8AC3E}">
        <p14:creationId xmlns:p14="http://schemas.microsoft.com/office/powerpoint/2010/main" val="59818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outhafrica_daviddukleygyimah.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68" y="366182"/>
            <a:ext cx="8128000" cy="5905500"/>
          </a:xfrm>
          <a:prstGeom prst="rect">
            <a:avLst/>
          </a:prstGeom>
        </p:spPr>
      </p:pic>
    </p:spTree>
    <p:extLst>
      <p:ext uri="{BB962C8B-B14F-4D97-AF65-F5344CB8AC3E}">
        <p14:creationId xmlns:p14="http://schemas.microsoft.com/office/powerpoint/2010/main" val="164393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8225"/>
            <a:ext cx="7772400" cy="1470025"/>
          </a:xfrm>
        </p:spPr>
        <p:txBody>
          <a:bodyPr>
            <a:normAutofit fontScale="90000"/>
          </a:bodyPr>
          <a:lstStyle/>
          <a:p>
            <a:br>
              <a:rPr lang="en-US" dirty="0"/>
            </a:br>
            <a:br>
              <a:rPr lang="en-US" dirty="0"/>
            </a:br>
            <a:r>
              <a:rPr lang="en-US" dirty="0"/>
              <a:t>See this link</a:t>
            </a:r>
            <a:br>
              <a:rPr lang="en-US" dirty="0"/>
            </a:br>
            <a:r>
              <a:rPr lang="en-US" dirty="0"/>
              <a:t>for explanation </a:t>
            </a:r>
            <a:br>
              <a:rPr lang="en-US" dirty="0"/>
            </a:br>
            <a:r>
              <a:rPr lang="en-US" dirty="0">
                <a:hlinkClick r:id="rId2"/>
              </a:rPr>
              <a:t>https://</a:t>
            </a:r>
            <a:r>
              <a:rPr lang="en-US" dirty="0" err="1">
                <a:hlinkClick r:id="rId2"/>
              </a:rPr>
              <a:t>medium.com</a:t>
            </a:r>
            <a:r>
              <a:rPr lang="en-US" dirty="0">
                <a:hlinkClick r:id="rId2"/>
              </a:rPr>
              <a:t>/@</a:t>
            </a:r>
            <a:r>
              <a:rPr lang="en-US" dirty="0" err="1">
                <a:hlinkClick r:id="rId2"/>
              </a:rPr>
              <a:t>viewmagazine</a:t>
            </a:r>
            <a:r>
              <a:rPr lang="en-US" dirty="0">
                <a:hlinkClick r:id="rId2"/>
              </a:rPr>
              <a:t>/you-see-audio-podcasts-with-your-ears-6828d6993147</a:t>
            </a:r>
            <a:br>
              <a:rPr lang="en-US" dirty="0">
                <a:hlinkClick r:id="rId2"/>
              </a:rPr>
            </a:br>
            <a:r>
              <a:rPr lang="en-US" dirty="0"/>
              <a:t> </a:t>
            </a: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176820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490131" y="3903133"/>
            <a:ext cx="6400800" cy="1752600"/>
          </a:xfrm>
        </p:spPr>
        <p:txBody>
          <a:bodyPr/>
          <a:lstStyle/>
          <a:p>
            <a:endParaRPr lang="en-US"/>
          </a:p>
        </p:txBody>
      </p:sp>
      <p:sp>
        <p:nvSpPr>
          <p:cNvPr id="5" name="TextBox 4"/>
          <p:cNvSpPr txBox="1"/>
          <p:nvPr/>
        </p:nvSpPr>
        <p:spPr>
          <a:xfrm>
            <a:off x="594584" y="355600"/>
            <a:ext cx="1554031" cy="830997"/>
          </a:xfrm>
          <a:prstGeom prst="rect">
            <a:avLst/>
          </a:prstGeom>
          <a:noFill/>
        </p:spPr>
        <p:txBody>
          <a:bodyPr wrap="none" rtlCol="0">
            <a:spAutoFit/>
          </a:bodyPr>
          <a:lstStyle/>
          <a:p>
            <a:pPr algn="ctr"/>
            <a:r>
              <a:rPr lang="en-US" sz="4800" dirty="0">
                <a:solidFill>
                  <a:schemeClr val="bg1"/>
                </a:solidFill>
                <a:latin typeface="Helvetica"/>
                <a:cs typeface="Helvetica"/>
              </a:rPr>
              <a:t>1998</a:t>
            </a:r>
          </a:p>
        </p:txBody>
      </p:sp>
      <p:pic>
        <p:nvPicPr>
          <p:cNvPr id="6" name="Picture 5" descr="camera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737" y="444510"/>
            <a:ext cx="5080000" cy="4953000"/>
          </a:xfrm>
          <a:prstGeom prst="rect">
            <a:avLst/>
          </a:prstGeom>
        </p:spPr>
      </p:pic>
      <p:sp>
        <p:nvSpPr>
          <p:cNvPr id="7" name="Circular Arrow 6"/>
          <p:cNvSpPr/>
          <p:nvPr/>
        </p:nvSpPr>
        <p:spPr>
          <a:xfrm rot="5400000">
            <a:off x="5706523" y="3465616"/>
            <a:ext cx="2556933" cy="2404534"/>
          </a:xfrm>
          <a:prstGeom prst="circularArrow">
            <a:avLst>
              <a:gd name="adj1" fmla="val 12500"/>
              <a:gd name="adj2" fmla="val 1142319"/>
              <a:gd name="adj3" fmla="val 20457681"/>
              <a:gd name="adj4" fmla="val 15617211"/>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864249" y="5726221"/>
            <a:ext cx="4083169" cy="1015663"/>
          </a:xfrm>
          <a:prstGeom prst="rect">
            <a:avLst/>
          </a:prstGeom>
          <a:noFill/>
        </p:spPr>
        <p:txBody>
          <a:bodyPr wrap="none" rtlCol="0">
            <a:spAutoFit/>
          </a:bodyPr>
          <a:lstStyle/>
          <a:p>
            <a:pPr algn="ctr"/>
            <a:r>
              <a:rPr lang="en-US" sz="3000" b="1" dirty="0">
                <a:latin typeface="Helvetica"/>
                <a:cs typeface="Helvetica"/>
              </a:rPr>
              <a:t>WHAT KNOWLEDGE/ </a:t>
            </a:r>
          </a:p>
          <a:p>
            <a:pPr algn="ctr"/>
            <a:r>
              <a:rPr lang="en-US" sz="3000" b="1" dirty="0">
                <a:latin typeface="Helvetica"/>
                <a:cs typeface="Helvetica"/>
              </a:rPr>
              <a:t>EQUIP YOU NEED?</a:t>
            </a:r>
          </a:p>
        </p:txBody>
      </p:sp>
    </p:spTree>
    <p:extLst>
      <p:ext uri="{BB962C8B-B14F-4D97-AF65-F5344CB8AC3E}">
        <p14:creationId xmlns:p14="http://schemas.microsoft.com/office/powerpoint/2010/main" val="228462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8212"/>
            <a:ext cx="7772400" cy="1470025"/>
          </a:xfrm>
        </p:spPr>
        <p:txBody>
          <a:bodyPr>
            <a:normAutofit fontScale="90000"/>
          </a:bodyPr>
          <a:lstStyle/>
          <a:p>
            <a:br>
              <a:rPr lang="en-US" dirty="0"/>
            </a:br>
            <a:br>
              <a:rPr lang="en-US" dirty="0"/>
            </a:br>
            <a:r>
              <a:rPr lang="en-US" dirty="0"/>
              <a:t>OMG we used this huge contraption called a </a:t>
            </a:r>
            <a:r>
              <a:rPr lang="en-US" dirty="0" err="1"/>
              <a:t>uher</a:t>
            </a:r>
            <a:r>
              <a:rPr lang="en-US" dirty="0"/>
              <a:t>. It doesn’t really matter what you record on, as long as the quality is good.</a:t>
            </a:r>
            <a:br>
              <a:rPr lang="en-US" dirty="0"/>
            </a:br>
            <a:r>
              <a:rPr lang="en-US" dirty="0"/>
              <a:t> </a:t>
            </a: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278367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aviddunkleygYima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986"/>
            <a:ext cx="9144000" cy="5138928"/>
          </a:xfrm>
          <a:prstGeom prst="rect">
            <a:avLst/>
          </a:prstGeom>
        </p:spPr>
      </p:pic>
      <p:sp>
        <p:nvSpPr>
          <p:cNvPr id="5" name="TextBox 4"/>
          <p:cNvSpPr txBox="1"/>
          <p:nvPr/>
        </p:nvSpPr>
        <p:spPr>
          <a:xfrm>
            <a:off x="2872678" y="284727"/>
            <a:ext cx="3377848" cy="369332"/>
          </a:xfrm>
          <a:prstGeom prst="rect">
            <a:avLst/>
          </a:prstGeom>
          <a:noFill/>
        </p:spPr>
        <p:txBody>
          <a:bodyPr wrap="none" rtlCol="0">
            <a:spAutoFit/>
          </a:bodyPr>
          <a:lstStyle/>
          <a:p>
            <a:r>
              <a:rPr lang="en-US" b="1" dirty="0">
                <a:latin typeface="Helvetica"/>
                <a:cs typeface="Helvetica"/>
              </a:rPr>
              <a:t>TRAVELLING - KNOWLEDGE</a:t>
            </a:r>
          </a:p>
        </p:txBody>
      </p:sp>
      <p:sp>
        <p:nvSpPr>
          <p:cNvPr id="6" name="Rectangle 5"/>
          <p:cNvSpPr/>
          <p:nvPr/>
        </p:nvSpPr>
        <p:spPr>
          <a:xfrm>
            <a:off x="146710" y="1299428"/>
            <a:ext cx="4049005" cy="830997"/>
          </a:xfrm>
          <a:prstGeom prst="rect">
            <a:avLst/>
          </a:prstGeom>
        </p:spPr>
        <p:txBody>
          <a:bodyPr wrap="none">
            <a:spAutoFit/>
          </a:bodyPr>
          <a:lstStyle/>
          <a:p>
            <a:pPr algn="ctr"/>
            <a:r>
              <a:rPr lang="en-US" sz="4800" dirty="0">
                <a:solidFill>
                  <a:schemeClr val="bg1"/>
                </a:solidFill>
                <a:latin typeface="Helvetica"/>
                <a:cs typeface="Helvetica"/>
              </a:rPr>
              <a:t>CHONGQING</a:t>
            </a:r>
          </a:p>
        </p:txBody>
      </p:sp>
    </p:spTree>
    <p:extLst>
      <p:ext uri="{BB962C8B-B14F-4D97-AF65-F5344CB8AC3E}">
        <p14:creationId xmlns:p14="http://schemas.microsoft.com/office/powerpoint/2010/main" val="189187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_bEMWUrxnmMHIp8iaVfi3LQ.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623"/>
            <a:ext cx="9144000" cy="5839954"/>
          </a:xfrm>
          <a:prstGeom prst="rect">
            <a:avLst/>
          </a:prstGeom>
        </p:spPr>
      </p:pic>
      <p:sp>
        <p:nvSpPr>
          <p:cNvPr id="5" name="Rectangle 4"/>
          <p:cNvSpPr/>
          <p:nvPr/>
        </p:nvSpPr>
        <p:spPr>
          <a:xfrm>
            <a:off x="504984" y="497770"/>
            <a:ext cx="3332463" cy="830997"/>
          </a:xfrm>
          <a:prstGeom prst="rect">
            <a:avLst/>
          </a:prstGeom>
        </p:spPr>
        <p:txBody>
          <a:bodyPr wrap="none">
            <a:spAutoFit/>
          </a:bodyPr>
          <a:lstStyle/>
          <a:p>
            <a:pPr algn="ctr"/>
            <a:r>
              <a:rPr lang="en-US" sz="4800" dirty="0">
                <a:solidFill>
                  <a:schemeClr val="bg1"/>
                </a:solidFill>
                <a:latin typeface="Helvetica"/>
                <a:cs typeface="Helvetica"/>
              </a:rPr>
              <a:t>GALLIPOLI</a:t>
            </a:r>
          </a:p>
        </p:txBody>
      </p:sp>
    </p:spTree>
    <p:extLst>
      <p:ext uri="{BB962C8B-B14F-4D97-AF65-F5344CB8AC3E}">
        <p14:creationId xmlns:p14="http://schemas.microsoft.com/office/powerpoint/2010/main" val="311978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viewmagazine_daviddunkleygyima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011" y="-95250"/>
            <a:ext cx="6765386" cy="3803650"/>
          </a:xfrm>
          <a:prstGeom prst="rect">
            <a:avLst/>
          </a:prstGeom>
        </p:spPr>
      </p:pic>
      <p:pic>
        <p:nvPicPr>
          <p:cNvPr id="5" name="Picture 4" descr="compositePicSara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67" y="0"/>
            <a:ext cx="5223099" cy="3708400"/>
          </a:xfrm>
          <a:prstGeom prst="rect">
            <a:avLst/>
          </a:prstGeom>
        </p:spPr>
      </p:pic>
      <p:pic>
        <p:nvPicPr>
          <p:cNvPr id="7" name="Picture 6" descr="workingincair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69912"/>
            <a:ext cx="9350834" cy="5276542"/>
          </a:xfrm>
          <a:prstGeom prst="rect">
            <a:avLst/>
          </a:prstGeom>
        </p:spPr>
      </p:pic>
      <p:sp>
        <p:nvSpPr>
          <p:cNvPr id="8" name="Rectangle 7"/>
          <p:cNvSpPr/>
          <p:nvPr/>
        </p:nvSpPr>
        <p:spPr>
          <a:xfrm>
            <a:off x="419934" y="3886200"/>
            <a:ext cx="2271175" cy="830997"/>
          </a:xfrm>
          <a:prstGeom prst="rect">
            <a:avLst/>
          </a:prstGeom>
        </p:spPr>
        <p:txBody>
          <a:bodyPr wrap="none">
            <a:spAutoFit/>
          </a:bodyPr>
          <a:lstStyle/>
          <a:p>
            <a:pPr algn="ctr"/>
            <a:r>
              <a:rPr lang="en-US" sz="4800" dirty="0">
                <a:solidFill>
                  <a:schemeClr val="bg1"/>
                </a:solidFill>
                <a:latin typeface="Helvetica"/>
                <a:cs typeface="Helvetica"/>
              </a:rPr>
              <a:t>EGYPT</a:t>
            </a:r>
          </a:p>
        </p:txBody>
      </p:sp>
    </p:spTree>
    <p:extLst>
      <p:ext uri="{BB962C8B-B14F-4D97-AF65-F5344CB8AC3E}">
        <p14:creationId xmlns:p14="http://schemas.microsoft.com/office/powerpoint/2010/main" val="282959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An explanation of the slides follows for </a:t>
            </a:r>
            <a:r>
              <a:rPr lang="en-US" dirty="0" err="1"/>
              <a:t>Dr</a:t>
            </a:r>
            <a:r>
              <a:rPr lang="en-US" dirty="0"/>
              <a:t> David Dunkley </a:t>
            </a:r>
            <a:r>
              <a:rPr lang="en-US" dirty="0" err="1"/>
              <a:t>Gyimah’s</a:t>
            </a:r>
            <a:r>
              <a:rPr lang="en-US" dirty="0"/>
              <a:t> presentation on Monday :</a:t>
            </a:r>
            <a:br>
              <a:rPr lang="en-US" dirty="0"/>
            </a:br>
            <a:br>
              <a:rPr lang="en-US" dirty="0"/>
            </a:br>
            <a:endParaRPr lang="en-US" dirty="0"/>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1667524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8212"/>
            <a:ext cx="7772400" cy="1470025"/>
          </a:xfrm>
        </p:spPr>
        <p:txBody>
          <a:bodyPr>
            <a:normAutofit fontScale="90000"/>
          </a:bodyPr>
          <a:lstStyle/>
          <a:p>
            <a:br>
              <a:rPr lang="en-US" dirty="0"/>
            </a:br>
            <a:br>
              <a:rPr lang="en-US" dirty="0"/>
            </a:br>
            <a:r>
              <a:rPr lang="en-US" dirty="0"/>
              <a:t>I talked about how travelling was my teacher too. It’s about human interactions and visiting new places that provide an opportunity to appreciate how people live. We should respect that.  Our recorders merely allow us to capture events.</a:t>
            </a:r>
            <a:br>
              <a:rPr lang="en-US" dirty="0"/>
            </a:br>
            <a:r>
              <a:rPr lang="en-US" dirty="0"/>
              <a:t> </a:t>
            </a: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22621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8212"/>
            <a:ext cx="7772400" cy="1470025"/>
          </a:xfrm>
        </p:spPr>
        <p:txBody>
          <a:bodyPr>
            <a:normAutofit fontScale="90000"/>
          </a:bodyPr>
          <a:lstStyle/>
          <a:p>
            <a:br>
              <a:rPr lang="en-US" dirty="0"/>
            </a:br>
            <a:br>
              <a:rPr lang="en-US" dirty="0"/>
            </a:br>
            <a:r>
              <a:rPr lang="en-US" dirty="0"/>
              <a:t>Talked about how I made a brain from  gelatin. You could do this too by researching online and buying the brain </a:t>
            </a:r>
            <a:r>
              <a:rPr lang="en-US" dirty="0" err="1"/>
              <a:t>moulds</a:t>
            </a:r>
            <a:r>
              <a:rPr lang="en-US" dirty="0"/>
              <a:t>.</a:t>
            </a:r>
            <a:br>
              <a:rPr lang="en-US" dirty="0"/>
            </a:br>
            <a:r>
              <a:rPr lang="en-US" dirty="0"/>
              <a:t> </a:t>
            </a: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42566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6" name="Picture 5" descr="br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27" y="0"/>
            <a:ext cx="8295968" cy="6858000"/>
          </a:xfrm>
          <a:prstGeom prst="rect">
            <a:avLst/>
          </a:prstGeom>
        </p:spPr>
      </p:pic>
    </p:spTree>
    <p:extLst>
      <p:ext uri="{BB962C8B-B14F-4D97-AF65-F5344CB8AC3E}">
        <p14:creationId xmlns:p14="http://schemas.microsoft.com/office/powerpoint/2010/main" val="1076263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8212"/>
            <a:ext cx="7772400" cy="1470025"/>
          </a:xfrm>
        </p:spPr>
        <p:txBody>
          <a:bodyPr>
            <a:normAutofit fontScale="90000"/>
          </a:bodyPr>
          <a:lstStyle/>
          <a:p>
            <a:br>
              <a:rPr lang="en-US" dirty="0"/>
            </a:br>
            <a:br>
              <a:rPr lang="en-US" dirty="0"/>
            </a:br>
            <a:r>
              <a:rPr lang="en-US" dirty="0"/>
              <a:t>Our words activate different parts of the brain. </a:t>
            </a:r>
            <a:br>
              <a:rPr lang="en-US" dirty="0"/>
            </a:br>
            <a:r>
              <a:rPr lang="en-US" dirty="0"/>
              <a:t> Google “Brain and Storytelling” for more. </a:t>
            </a: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366189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4762500"/>
            <a:ext cx="6400800" cy="1752600"/>
          </a:xfrm>
        </p:spPr>
        <p:txBody>
          <a:bodyPr/>
          <a:lstStyle/>
          <a:p>
            <a:r>
              <a:rPr lang="en-US" dirty="0"/>
              <a:t>How language activates different regions of the brain. See this link for more  </a:t>
            </a:r>
          </a:p>
          <a:p>
            <a:endParaRPr lang="en-US" dirty="0"/>
          </a:p>
        </p:txBody>
      </p:sp>
      <p:pic>
        <p:nvPicPr>
          <p:cNvPr id="5" name="Picture 4" descr="178e61ab-be8a-4389-acad-f6ea1a828a2d.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1401"/>
            <a:ext cx="4907062" cy="3403600"/>
          </a:xfrm>
          <a:prstGeom prst="rect">
            <a:avLst/>
          </a:prstGeom>
        </p:spPr>
      </p:pic>
      <p:pic>
        <p:nvPicPr>
          <p:cNvPr id="6" name="Picture 5" descr="28f7f842-2e33-4591-93f5-292e2ccff7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827" y="1041400"/>
            <a:ext cx="4247332" cy="3403600"/>
          </a:xfrm>
          <a:prstGeom prst="rect">
            <a:avLst/>
          </a:prstGeom>
        </p:spPr>
      </p:pic>
    </p:spTree>
    <p:extLst>
      <p:ext uri="{BB962C8B-B14F-4D97-AF65-F5344CB8AC3E}">
        <p14:creationId xmlns:p14="http://schemas.microsoft.com/office/powerpoint/2010/main" val="15064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28f7f842-2e33-4591-93f5-292e2ccff7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0" y="0"/>
            <a:ext cx="8558058" cy="6858000"/>
          </a:xfrm>
          <a:prstGeom prst="rect">
            <a:avLst/>
          </a:prstGeom>
        </p:spPr>
      </p:pic>
    </p:spTree>
    <p:extLst>
      <p:ext uri="{BB962C8B-B14F-4D97-AF65-F5344CB8AC3E}">
        <p14:creationId xmlns:p14="http://schemas.microsoft.com/office/powerpoint/2010/main" val="2313036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0361"/>
            <a:ext cx="9144000" cy="4024282"/>
          </a:xfrm>
          <a:prstGeom prst="rect">
            <a:avLst/>
          </a:prstGeom>
        </p:spPr>
      </p:pic>
    </p:spTree>
    <p:extLst>
      <p:ext uri="{BB962C8B-B14F-4D97-AF65-F5344CB8AC3E}">
        <p14:creationId xmlns:p14="http://schemas.microsoft.com/office/powerpoint/2010/main" val="800549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8212"/>
            <a:ext cx="7772400" cy="1470025"/>
          </a:xfrm>
        </p:spPr>
        <p:txBody>
          <a:bodyPr>
            <a:normAutofit fontScale="90000"/>
          </a:bodyPr>
          <a:lstStyle/>
          <a:p>
            <a:br>
              <a:rPr lang="en-US" dirty="0"/>
            </a:br>
            <a:r>
              <a:rPr lang="en-US" dirty="0"/>
              <a:t>How to get good at Podcasts?  Listen to exemplars. Make lots of podcasts. Fail early, fail fast and fail forward says Denzel Washington.</a:t>
            </a:r>
            <a:br>
              <a:rPr lang="en-US" dirty="0"/>
            </a:br>
            <a:r>
              <a:rPr lang="en-US" dirty="0"/>
              <a:t>Don’t wait to your assignment to do a podcast.</a:t>
            </a: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1793832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628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TextBox 5"/>
          <p:cNvSpPr txBox="1"/>
          <p:nvPr/>
        </p:nvSpPr>
        <p:spPr>
          <a:xfrm>
            <a:off x="6605452" y="1991910"/>
            <a:ext cx="2742289" cy="1015663"/>
          </a:xfrm>
          <a:prstGeom prst="rect">
            <a:avLst/>
          </a:prstGeom>
          <a:noFill/>
        </p:spPr>
        <p:txBody>
          <a:bodyPr wrap="none" rtlCol="0">
            <a:spAutoFit/>
          </a:bodyPr>
          <a:lstStyle/>
          <a:p>
            <a:pPr algn="ctr"/>
            <a:r>
              <a:rPr lang="en-US" sz="3000" b="1" dirty="0">
                <a:solidFill>
                  <a:schemeClr val="bg1"/>
                </a:solidFill>
                <a:latin typeface="Helvetica"/>
                <a:cs typeface="Helvetica"/>
              </a:rPr>
              <a:t>HOW TO </a:t>
            </a:r>
            <a:br>
              <a:rPr lang="en-US" sz="3000" b="1" dirty="0">
                <a:solidFill>
                  <a:schemeClr val="bg1"/>
                </a:solidFill>
                <a:latin typeface="Helvetica"/>
                <a:cs typeface="Helvetica"/>
              </a:rPr>
            </a:br>
            <a:r>
              <a:rPr lang="en-US" sz="3000" b="1" dirty="0">
                <a:solidFill>
                  <a:schemeClr val="bg1"/>
                </a:solidFill>
                <a:latin typeface="Helvetica"/>
                <a:cs typeface="Helvetica"/>
              </a:rPr>
              <a:t>GET GOOD?</a:t>
            </a:r>
          </a:p>
        </p:txBody>
      </p:sp>
      <p:sp>
        <p:nvSpPr>
          <p:cNvPr id="7" name="Circular Arrow 6"/>
          <p:cNvSpPr/>
          <p:nvPr/>
        </p:nvSpPr>
        <p:spPr>
          <a:xfrm rot="16393350">
            <a:off x="7269977" y="500708"/>
            <a:ext cx="2812626" cy="2404534"/>
          </a:xfrm>
          <a:prstGeom prst="circularArrow">
            <a:avLst>
              <a:gd name="adj1" fmla="val 12500"/>
              <a:gd name="adj2" fmla="val 1142319"/>
              <a:gd name="adj3" fmla="val 20457681"/>
              <a:gd name="adj4" fmla="val 15617211"/>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0798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Shot 2018-01-22 at 14.15.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5176215"/>
          </a:xfrm>
          <a:prstGeom prst="rect">
            <a:avLst/>
          </a:prstGeom>
        </p:spPr>
      </p:pic>
    </p:spTree>
    <p:extLst>
      <p:ext uri="{BB962C8B-B14F-4D97-AF65-F5344CB8AC3E}">
        <p14:creationId xmlns:p14="http://schemas.microsoft.com/office/powerpoint/2010/main" val="198204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An explanation of the slides follows:</a:t>
            </a:r>
            <a:br>
              <a:rPr lang="en-US" dirty="0"/>
            </a:br>
            <a:br>
              <a:rPr lang="en-US" dirty="0"/>
            </a:br>
            <a:r>
              <a:rPr lang="en-US" dirty="0"/>
              <a:t>Next photo was used to frame the idea that radio which preceded podcasts was designed as inherently personal and constituted social media in its prototypical form. </a:t>
            </a: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169392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8212"/>
            <a:ext cx="7772400" cy="1470025"/>
          </a:xfrm>
        </p:spPr>
        <p:txBody>
          <a:bodyPr>
            <a:normAutofit fontScale="90000"/>
          </a:bodyPr>
          <a:lstStyle/>
          <a:p>
            <a:br>
              <a:rPr lang="en-US" dirty="0"/>
            </a:br>
            <a:r>
              <a:rPr lang="en-US" dirty="0"/>
              <a:t>Follow good podcasts on Twitter, </a:t>
            </a:r>
            <a:r>
              <a:rPr lang="en-US" dirty="0" err="1"/>
              <a:t>Instagram</a:t>
            </a:r>
            <a:r>
              <a:rPr lang="en-US" dirty="0"/>
              <a:t> etc.</a:t>
            </a: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2135350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creen Shot 2018-01-22 at 11.30.18.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133"/>
            <a:ext cx="9144000" cy="5468544"/>
          </a:xfrm>
          <a:prstGeom prst="rect">
            <a:avLst/>
          </a:prstGeom>
        </p:spPr>
      </p:pic>
    </p:spTree>
    <p:extLst>
      <p:ext uri="{BB962C8B-B14F-4D97-AF65-F5344CB8AC3E}">
        <p14:creationId xmlns:p14="http://schemas.microsoft.com/office/powerpoint/2010/main" val="424022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ancouver_daviddunkleygyima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925"/>
            <a:ext cx="12111790" cy="8074526"/>
          </a:xfrm>
          <a:prstGeom prst="rect">
            <a:avLst/>
          </a:prstGeom>
        </p:spPr>
      </p:pic>
      <p:sp>
        <p:nvSpPr>
          <p:cNvPr id="2" name="Title 1"/>
          <p:cNvSpPr>
            <a:spLocks noGrp="1"/>
          </p:cNvSpPr>
          <p:nvPr>
            <p:ph type="ctrTitle"/>
          </p:nvPr>
        </p:nvSpPr>
        <p:spPr>
          <a:xfrm>
            <a:off x="536687" y="2097668"/>
            <a:ext cx="8607313" cy="3200100"/>
          </a:xfrm>
        </p:spPr>
        <p:txBody>
          <a:bodyPr>
            <a:normAutofit fontScale="90000"/>
          </a:bodyPr>
          <a:lstStyle/>
          <a:p>
            <a:pPr algn="l"/>
            <a:r>
              <a:rPr lang="en-US" dirty="0"/>
              <a:t>            </a:t>
            </a:r>
            <a:r>
              <a:rPr lang="en-US" dirty="0">
                <a:solidFill>
                  <a:schemeClr val="bg1"/>
                </a:solidFill>
              </a:rPr>
              <a:t>TIPS FOR STARTING PODCASTS</a:t>
            </a:r>
            <a:br>
              <a:rPr lang="en-US" dirty="0">
                <a:solidFill>
                  <a:schemeClr val="bg1"/>
                </a:solidFill>
              </a:rPr>
            </a:br>
            <a:r>
              <a:rPr lang="en-US" sz="3600" dirty="0">
                <a:solidFill>
                  <a:schemeClr val="bg1"/>
                </a:solidFill>
              </a:rPr>
              <a:t>1. Good listening ear. Search character voices</a:t>
            </a:r>
            <a:br>
              <a:rPr lang="en-US" sz="3600" dirty="0">
                <a:solidFill>
                  <a:schemeClr val="bg1"/>
                </a:solidFill>
              </a:rPr>
            </a:br>
            <a:r>
              <a:rPr lang="en-US" sz="3600" dirty="0">
                <a:solidFill>
                  <a:schemeClr val="bg1"/>
                </a:solidFill>
              </a:rPr>
              <a:t>2. Strong writing activates diff brain regions</a:t>
            </a:r>
            <a:br>
              <a:rPr lang="en-US" sz="3600" dirty="0">
                <a:solidFill>
                  <a:schemeClr val="bg1"/>
                </a:solidFill>
              </a:rPr>
            </a:br>
            <a:r>
              <a:rPr lang="en-US" sz="3600" dirty="0">
                <a:solidFill>
                  <a:schemeClr val="bg1"/>
                </a:solidFill>
              </a:rPr>
              <a:t>3. Experiment beyond journalism. e.g. Theatre etc.</a:t>
            </a:r>
            <a:br>
              <a:rPr lang="en-US" sz="3600" dirty="0">
                <a:solidFill>
                  <a:schemeClr val="bg1"/>
                </a:solidFill>
              </a:rPr>
            </a:br>
            <a:r>
              <a:rPr lang="en-US" sz="3600" dirty="0">
                <a:solidFill>
                  <a:schemeClr val="bg1"/>
                </a:solidFill>
              </a:rPr>
              <a:t>4. Foley  (Jack Foley). See </a:t>
            </a:r>
            <a:r>
              <a:rPr lang="en-US" sz="3600" dirty="0" err="1">
                <a:solidFill>
                  <a:schemeClr val="bg1"/>
                </a:solidFill>
              </a:rPr>
              <a:t>sfx</a:t>
            </a:r>
            <a:r>
              <a:rPr lang="en-US" sz="3600" dirty="0">
                <a:solidFill>
                  <a:schemeClr val="bg1"/>
                </a:solidFill>
              </a:rPr>
              <a:t> with your ears</a:t>
            </a:r>
            <a:br>
              <a:rPr lang="en-US" sz="3600" dirty="0">
                <a:solidFill>
                  <a:schemeClr val="bg1"/>
                </a:solidFill>
              </a:rPr>
            </a:br>
            <a:r>
              <a:rPr lang="en-US" sz="3600" dirty="0">
                <a:solidFill>
                  <a:schemeClr val="bg1"/>
                </a:solidFill>
              </a:rPr>
              <a:t>5. Be passionate about your subject</a:t>
            </a:r>
            <a:br>
              <a:rPr lang="en-US" sz="3600" dirty="0">
                <a:solidFill>
                  <a:schemeClr val="bg1"/>
                </a:solidFill>
              </a:rPr>
            </a:br>
            <a:r>
              <a:rPr lang="en-US" sz="3600" dirty="0">
                <a:solidFill>
                  <a:schemeClr val="bg1"/>
                </a:solidFill>
              </a:rPr>
              <a:t>6. Seek out guidelines e.g. technical. Break “rules”</a:t>
            </a:r>
            <a:br>
              <a:rPr lang="en-US" sz="3600" dirty="0">
                <a:solidFill>
                  <a:schemeClr val="bg1"/>
                </a:solidFill>
              </a:rPr>
            </a:br>
            <a:br>
              <a:rPr lang="en-US" sz="3600" dirty="0">
                <a:solidFill>
                  <a:schemeClr val="bg1"/>
                </a:solidFill>
              </a:rPr>
            </a:br>
            <a:br>
              <a:rPr lang="en-US" sz="3600" dirty="0">
                <a:solidFill>
                  <a:schemeClr val="bg1"/>
                </a:solidFill>
              </a:rPr>
            </a:br>
            <a:r>
              <a:rPr lang="en-US" sz="3600" dirty="0">
                <a:solidFill>
                  <a:schemeClr val="bg1"/>
                </a:solidFill>
              </a:rPr>
              <a:t>7. Be them (your </a:t>
            </a:r>
            <a:r>
              <a:rPr lang="en-US" sz="3600" dirty="0" err="1">
                <a:solidFill>
                  <a:schemeClr val="bg1"/>
                </a:solidFill>
              </a:rPr>
              <a:t>fav</a:t>
            </a:r>
            <a:r>
              <a:rPr lang="en-US" sz="3600" dirty="0">
                <a:solidFill>
                  <a:schemeClr val="bg1"/>
                </a:solidFill>
              </a:rPr>
              <a:t> podcaster), and then Be You</a:t>
            </a:r>
            <a:br>
              <a:rPr lang="en-US" sz="3600" dirty="0">
                <a:solidFill>
                  <a:schemeClr val="bg1"/>
                </a:solidFill>
              </a:rPr>
            </a:br>
            <a:r>
              <a:rPr lang="en-US" sz="3600" dirty="0">
                <a:solidFill>
                  <a:schemeClr val="bg1"/>
                </a:solidFill>
              </a:rPr>
              <a:t>8. Respect the space and place you’re entering</a:t>
            </a:r>
            <a:br>
              <a:rPr lang="en-US" sz="3600" dirty="0">
                <a:solidFill>
                  <a:schemeClr val="bg1"/>
                </a:solidFill>
              </a:rPr>
            </a:br>
            <a:r>
              <a:rPr lang="en-US" dirty="0">
                <a:solidFill>
                  <a:schemeClr val="bg1"/>
                </a:solidFill>
              </a:rPr>
              <a:t>                     @</a:t>
            </a:r>
            <a:r>
              <a:rPr lang="en-US" dirty="0" err="1">
                <a:solidFill>
                  <a:schemeClr val="bg1"/>
                </a:solidFill>
              </a:rPr>
              <a:t>viewmagazine</a:t>
            </a:r>
            <a:br>
              <a:rPr lang="en-US" dirty="0">
                <a:solidFill>
                  <a:schemeClr val="bg1"/>
                </a:solidFill>
              </a:rPr>
            </a:br>
            <a:r>
              <a:rPr lang="en-US" dirty="0">
                <a:solidFill>
                  <a:schemeClr val="bg1"/>
                </a:solidFill>
              </a:rPr>
              <a:t>                             </a:t>
            </a:r>
            <a:r>
              <a:rPr lang="en-US" sz="3600" dirty="0">
                <a:solidFill>
                  <a:schemeClr val="bg1"/>
                </a:solidFill>
              </a:rPr>
              <a:t>Thank you</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267175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Goodluck</a:t>
            </a:r>
            <a:br>
              <a:rPr lang="en-US" dirty="0"/>
            </a:br>
            <a:r>
              <a:rPr lang="en-US" dirty="0"/>
              <a:t>@</a:t>
            </a:r>
            <a:r>
              <a:rPr lang="en-US" dirty="0" err="1"/>
              <a:t>viewmagazine</a:t>
            </a:r>
            <a:endParaRPr lang="en-US" dirty="0"/>
          </a:p>
        </p:txBody>
      </p:sp>
      <p:sp>
        <p:nvSpPr>
          <p:cNvPr id="3" name="Subtitle 2"/>
          <p:cNvSpPr>
            <a:spLocks noGrp="1"/>
          </p:cNvSpPr>
          <p:nvPr>
            <p:ph type="subTitle" idx="1"/>
          </p:nvPr>
        </p:nvSpPr>
        <p:spPr/>
        <p:txBody>
          <a:bodyPr>
            <a:normAutofit/>
          </a:bodyPr>
          <a:lstStyle/>
          <a:p>
            <a:r>
              <a:rPr lang="en-US" dirty="0"/>
              <a:t>Thank you</a:t>
            </a:r>
          </a:p>
        </p:txBody>
      </p:sp>
    </p:spTree>
    <p:extLst>
      <p:ext uri="{BB962C8B-B14F-4D97-AF65-F5344CB8AC3E}">
        <p14:creationId xmlns:p14="http://schemas.microsoft.com/office/powerpoint/2010/main" val="72202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TextBox 6"/>
          <p:cNvSpPr txBox="1"/>
          <p:nvPr/>
        </p:nvSpPr>
        <p:spPr>
          <a:xfrm>
            <a:off x="267802" y="922794"/>
            <a:ext cx="8650024" cy="3416320"/>
          </a:xfrm>
          <a:prstGeom prst="rect">
            <a:avLst/>
          </a:prstGeom>
          <a:noFill/>
        </p:spPr>
        <p:txBody>
          <a:bodyPr wrap="none" rtlCol="0">
            <a:spAutoFit/>
          </a:bodyPr>
          <a:lstStyle/>
          <a:p>
            <a:pPr algn="ctr"/>
            <a:r>
              <a:rPr lang="en-US" sz="12000" dirty="0">
                <a:solidFill>
                  <a:schemeClr val="bg1"/>
                </a:solidFill>
                <a:latin typeface="Helvetica"/>
                <a:cs typeface="Helvetica"/>
              </a:rPr>
              <a:t>PODCASTS</a:t>
            </a:r>
          </a:p>
          <a:p>
            <a:pPr algn="ctr"/>
            <a:r>
              <a:rPr lang="en-US" sz="4800" dirty="0">
                <a:solidFill>
                  <a:schemeClr val="bg1"/>
                </a:solidFill>
                <a:latin typeface="Helvetica"/>
                <a:cs typeface="Helvetica"/>
              </a:rPr>
              <a:t>A personal story</a:t>
            </a:r>
          </a:p>
          <a:p>
            <a:pPr algn="ctr"/>
            <a:r>
              <a:rPr lang="en-US" sz="4800" dirty="0">
                <a:solidFill>
                  <a:schemeClr val="bg1"/>
                </a:solidFill>
                <a:latin typeface="Helvetica"/>
                <a:cs typeface="Helvetica"/>
              </a:rPr>
              <a:t>@</a:t>
            </a:r>
            <a:r>
              <a:rPr lang="en-US" sz="4800" dirty="0" err="1">
                <a:solidFill>
                  <a:schemeClr val="bg1"/>
                </a:solidFill>
                <a:latin typeface="Helvetica"/>
                <a:cs typeface="Helvetica"/>
              </a:rPr>
              <a:t>viewmagazine</a:t>
            </a:r>
            <a:endParaRPr lang="en-US" sz="4800" dirty="0">
              <a:solidFill>
                <a:schemeClr val="bg1"/>
              </a:solidFill>
              <a:latin typeface="Helvetica"/>
              <a:cs typeface="Helvetica"/>
            </a:endParaRP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pic>
        <p:nvPicPr>
          <p:cNvPr id="9" name="Picture 8" descr="family_lisetning_to_radio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716" y="173194"/>
            <a:ext cx="6985000" cy="6502400"/>
          </a:xfrm>
          <a:prstGeom prst="rect">
            <a:avLst/>
          </a:prstGeom>
        </p:spPr>
      </p:pic>
    </p:spTree>
    <p:extLst>
      <p:ext uri="{BB962C8B-B14F-4D97-AF65-F5344CB8AC3E}">
        <p14:creationId xmlns:p14="http://schemas.microsoft.com/office/powerpoint/2010/main" val="271599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avidd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888" y="-1034187"/>
            <a:ext cx="14186771" cy="10498804"/>
          </a:xfrm>
          <a:prstGeom prst="rect">
            <a:avLst/>
          </a:prstGeom>
        </p:spPr>
      </p:pic>
      <p:sp>
        <p:nvSpPr>
          <p:cNvPr id="4" name="Circular Arrow 3"/>
          <p:cNvSpPr/>
          <p:nvPr/>
        </p:nvSpPr>
        <p:spPr>
          <a:xfrm rot="1816494">
            <a:off x="5266259" y="941828"/>
            <a:ext cx="2556933" cy="2404534"/>
          </a:xfrm>
          <a:prstGeom prst="circularArrow">
            <a:avLst>
              <a:gd name="adj1" fmla="val 12500"/>
              <a:gd name="adj2" fmla="val 1142319"/>
              <a:gd name="adj3" fmla="val 20457681"/>
              <a:gd name="adj4" fmla="val 15617211"/>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387595" y="806357"/>
            <a:ext cx="4466750" cy="553999"/>
          </a:xfrm>
          <a:prstGeom prst="rect">
            <a:avLst/>
          </a:prstGeom>
          <a:noFill/>
        </p:spPr>
        <p:txBody>
          <a:bodyPr wrap="none" rtlCol="0">
            <a:spAutoFit/>
          </a:bodyPr>
          <a:lstStyle/>
          <a:p>
            <a:r>
              <a:rPr lang="en-US" sz="3000" b="1" dirty="0">
                <a:solidFill>
                  <a:schemeClr val="bg1"/>
                </a:solidFill>
                <a:latin typeface="Helvetica"/>
                <a:cs typeface="Helvetica"/>
              </a:rPr>
              <a:t>WHAT IS A PODCAST ?</a:t>
            </a:r>
          </a:p>
        </p:txBody>
      </p:sp>
      <p:sp>
        <p:nvSpPr>
          <p:cNvPr id="7" name="TextBox 6"/>
          <p:cNvSpPr txBox="1"/>
          <p:nvPr/>
        </p:nvSpPr>
        <p:spPr>
          <a:xfrm>
            <a:off x="6160575" y="2964344"/>
            <a:ext cx="2877711" cy="553998"/>
          </a:xfrm>
          <a:prstGeom prst="rect">
            <a:avLst/>
          </a:prstGeom>
          <a:noFill/>
        </p:spPr>
        <p:txBody>
          <a:bodyPr wrap="none" rtlCol="0">
            <a:spAutoFit/>
          </a:bodyPr>
          <a:lstStyle/>
          <a:p>
            <a:pPr algn="ctr"/>
            <a:r>
              <a:rPr lang="en-US" sz="3000" b="1" dirty="0">
                <a:solidFill>
                  <a:schemeClr val="bg1"/>
                </a:solidFill>
                <a:latin typeface="Helvetica"/>
                <a:cs typeface="Helvetica"/>
              </a:rPr>
              <a:t>INFLUENCES?</a:t>
            </a:r>
          </a:p>
        </p:txBody>
      </p:sp>
      <p:sp>
        <p:nvSpPr>
          <p:cNvPr id="8" name="Circular Arrow 7"/>
          <p:cNvSpPr/>
          <p:nvPr/>
        </p:nvSpPr>
        <p:spPr>
          <a:xfrm rot="5400000">
            <a:off x="5435595" y="2889894"/>
            <a:ext cx="2556933" cy="2404534"/>
          </a:xfrm>
          <a:prstGeom prst="circularArrow">
            <a:avLst>
              <a:gd name="adj1" fmla="val 12500"/>
              <a:gd name="adj2" fmla="val 1142319"/>
              <a:gd name="adj3" fmla="val 20457681"/>
              <a:gd name="adj4" fmla="val 15617211"/>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301036" y="5133566"/>
            <a:ext cx="4430682" cy="1015663"/>
          </a:xfrm>
          <a:prstGeom prst="rect">
            <a:avLst/>
          </a:prstGeom>
          <a:noFill/>
          <a:effectLst>
            <a:outerShdw blurRad="50800" dist="38100" dir="8100000" algn="tr" rotWithShape="0">
              <a:prstClr val="black">
                <a:alpha val="40000"/>
              </a:prstClr>
            </a:outerShdw>
          </a:effectLst>
        </p:spPr>
        <p:txBody>
          <a:bodyPr wrap="none" rtlCol="0">
            <a:spAutoFit/>
          </a:bodyPr>
          <a:lstStyle/>
          <a:p>
            <a:pPr algn="ctr"/>
            <a:r>
              <a:rPr lang="en-US" sz="3000" b="1" dirty="0">
                <a:solidFill>
                  <a:schemeClr val="bg1"/>
                </a:solidFill>
                <a:latin typeface="Helvetica"/>
                <a:cs typeface="Helvetica"/>
              </a:rPr>
              <a:t>HOW TO MAKE THEM? </a:t>
            </a:r>
          </a:p>
          <a:p>
            <a:pPr algn="ctr"/>
            <a:r>
              <a:rPr lang="en-US" sz="3000" b="1" dirty="0">
                <a:solidFill>
                  <a:srgbClr val="FFFFFF"/>
                </a:solidFill>
                <a:latin typeface="Helvetica"/>
                <a:cs typeface="Helvetica"/>
              </a:rPr>
              <a:t>EQUIP / KNOWLEDGE</a:t>
            </a:r>
          </a:p>
        </p:txBody>
      </p:sp>
      <p:sp>
        <p:nvSpPr>
          <p:cNvPr id="11" name="Circular Arrow 10"/>
          <p:cNvSpPr/>
          <p:nvPr/>
        </p:nvSpPr>
        <p:spPr>
          <a:xfrm rot="12499673">
            <a:off x="1109128" y="3037461"/>
            <a:ext cx="2556933" cy="2404534"/>
          </a:xfrm>
          <a:prstGeom prst="circularArrow">
            <a:avLst>
              <a:gd name="adj1" fmla="val 12500"/>
              <a:gd name="adj2" fmla="val 1142319"/>
              <a:gd name="adj3" fmla="val 20457681"/>
              <a:gd name="adj4" fmla="val 15617211"/>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73202" y="2574784"/>
            <a:ext cx="2492990" cy="1015663"/>
          </a:xfrm>
          <a:prstGeom prst="rect">
            <a:avLst/>
          </a:prstGeom>
          <a:noFill/>
        </p:spPr>
        <p:txBody>
          <a:bodyPr wrap="none" rtlCol="0">
            <a:spAutoFit/>
          </a:bodyPr>
          <a:lstStyle/>
          <a:p>
            <a:pPr algn="ctr"/>
            <a:r>
              <a:rPr lang="en-US" sz="3000" b="1" dirty="0">
                <a:solidFill>
                  <a:schemeClr val="bg1"/>
                </a:solidFill>
                <a:latin typeface="Helvetica"/>
                <a:cs typeface="Helvetica"/>
              </a:rPr>
              <a:t>HOW</a:t>
            </a:r>
            <a:r>
              <a:rPr lang="en-US" sz="3000" b="1" dirty="0">
                <a:latin typeface="Helvetica"/>
                <a:cs typeface="Helvetica"/>
              </a:rPr>
              <a:t> </a:t>
            </a:r>
            <a:r>
              <a:rPr lang="en-US" sz="3000" b="1" dirty="0">
                <a:solidFill>
                  <a:schemeClr val="bg1"/>
                </a:solidFill>
                <a:latin typeface="Helvetica"/>
                <a:cs typeface="Helvetica"/>
              </a:rPr>
              <a:t>DO</a:t>
            </a:r>
            <a:r>
              <a:rPr lang="en-US" sz="3000" b="1" dirty="0">
                <a:latin typeface="Helvetica"/>
                <a:cs typeface="Helvetica"/>
              </a:rPr>
              <a:t> </a:t>
            </a:r>
            <a:br>
              <a:rPr lang="en-US" sz="3000" b="1" dirty="0">
                <a:latin typeface="Helvetica"/>
                <a:cs typeface="Helvetica"/>
              </a:rPr>
            </a:br>
            <a:r>
              <a:rPr lang="en-US" sz="3000" b="1" dirty="0">
                <a:solidFill>
                  <a:schemeClr val="bg1"/>
                </a:solidFill>
                <a:latin typeface="Helvetica"/>
                <a:cs typeface="Helvetica"/>
              </a:rPr>
              <a:t>GET</a:t>
            </a:r>
            <a:r>
              <a:rPr lang="en-US" sz="3000" b="1" dirty="0">
                <a:latin typeface="Helvetica"/>
                <a:cs typeface="Helvetica"/>
              </a:rPr>
              <a:t> </a:t>
            </a:r>
            <a:r>
              <a:rPr lang="en-US" sz="3000" b="1" dirty="0">
                <a:solidFill>
                  <a:schemeClr val="bg1"/>
                </a:solidFill>
                <a:latin typeface="Helvetica"/>
                <a:cs typeface="Helvetica"/>
              </a:rPr>
              <a:t>GOOD?</a:t>
            </a:r>
          </a:p>
        </p:txBody>
      </p:sp>
      <p:sp>
        <p:nvSpPr>
          <p:cNvPr id="13" name="Circular Arrow 12"/>
          <p:cNvSpPr/>
          <p:nvPr/>
        </p:nvSpPr>
        <p:spPr>
          <a:xfrm rot="16393350">
            <a:off x="1010039" y="1083582"/>
            <a:ext cx="2556933" cy="2404534"/>
          </a:xfrm>
          <a:prstGeom prst="circularArrow">
            <a:avLst>
              <a:gd name="adj1" fmla="val 12500"/>
              <a:gd name="adj2" fmla="val 1142319"/>
              <a:gd name="adj3" fmla="val 20457681"/>
              <a:gd name="adj4" fmla="val 15617211"/>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265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4625"/>
            <a:ext cx="7772400" cy="1470025"/>
          </a:xfrm>
        </p:spPr>
        <p:txBody>
          <a:bodyPr>
            <a:normAutofit fontScale="90000"/>
          </a:bodyPr>
          <a:lstStyle/>
          <a:p>
            <a:r>
              <a:rPr lang="en-US" dirty="0"/>
              <a:t>Podcasts are media bits e.g. Radio or video distributed via the net.</a:t>
            </a:r>
            <a:br>
              <a:rPr lang="en-US" dirty="0"/>
            </a:br>
            <a:r>
              <a:rPr lang="en-US" dirty="0"/>
              <a:t>Hence a lot of its techniques and styles can be found in traditional media.</a:t>
            </a:r>
            <a:br>
              <a:rPr lang="en-US" dirty="0"/>
            </a:br>
            <a:br>
              <a:rPr lang="en-US" dirty="0"/>
            </a:br>
            <a:endParaRPr lang="en-US" dirty="0"/>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10693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8212"/>
            <a:ext cx="7772400" cy="1470025"/>
          </a:xfrm>
        </p:spPr>
        <p:txBody>
          <a:bodyPr>
            <a:normAutofit fontScale="90000"/>
          </a:bodyPr>
          <a:lstStyle/>
          <a:p>
            <a:br>
              <a:rPr lang="en-US" dirty="0"/>
            </a:br>
            <a:br>
              <a:rPr lang="en-US" dirty="0"/>
            </a:br>
            <a:r>
              <a:rPr lang="en-US" dirty="0"/>
              <a:t>Next slides were used to frame how I got involved in radio at an early age and some of the highlights for me.</a:t>
            </a:r>
            <a:br>
              <a:rPr lang="en-US" dirty="0"/>
            </a:br>
            <a:r>
              <a:rPr lang="en-US" dirty="0"/>
              <a:t> </a:t>
            </a:r>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spTree>
    <p:extLst>
      <p:ext uri="{BB962C8B-B14F-4D97-AF65-F5344CB8AC3E}">
        <p14:creationId xmlns:p14="http://schemas.microsoft.com/office/powerpoint/2010/main" val="331830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8" name="Rectangle 7"/>
          <p:cNvSpPr/>
          <p:nvPr/>
        </p:nvSpPr>
        <p:spPr>
          <a:xfrm>
            <a:off x="5299461" y="5848403"/>
            <a:ext cx="3703733" cy="369332"/>
          </a:xfrm>
          <a:prstGeom prst="rect">
            <a:avLst/>
          </a:prstGeom>
        </p:spPr>
        <p:txBody>
          <a:bodyPr wrap="none">
            <a:spAutoFit/>
          </a:bodyPr>
          <a:lstStyle/>
          <a:p>
            <a:r>
              <a:rPr lang="en-US" dirty="0">
                <a:solidFill>
                  <a:schemeClr val="bg1"/>
                </a:solidFill>
                <a:latin typeface="Helvetica"/>
                <a:cs typeface="Helvetica"/>
              </a:rPr>
              <a:t>By DR DAVID DUNKLEY GYIMAH</a:t>
            </a:r>
          </a:p>
        </p:txBody>
      </p:sp>
      <p:pic>
        <p:nvPicPr>
          <p:cNvPr id="4" name="Picture 3" descr="Screen Shot 2018-01-22 at 11.23.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6838179" cy="6858000"/>
          </a:xfrm>
          <a:prstGeom prst="rect">
            <a:avLst/>
          </a:prstGeom>
        </p:spPr>
      </p:pic>
    </p:spTree>
    <p:extLst>
      <p:ext uri="{BB962C8B-B14F-4D97-AF65-F5344CB8AC3E}">
        <p14:creationId xmlns:p14="http://schemas.microsoft.com/office/powerpoint/2010/main" val="23568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 (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709" y="0"/>
            <a:ext cx="4783828" cy="3200816"/>
          </a:xfrm>
          <a:prstGeom prst="rect">
            <a:avLst/>
          </a:prstGeom>
        </p:spPr>
      </p:pic>
      <p:sp>
        <p:nvSpPr>
          <p:cNvPr id="3" name="Subtitle 2"/>
          <p:cNvSpPr>
            <a:spLocks noGrp="1"/>
          </p:cNvSpPr>
          <p:nvPr>
            <p:ph type="subTitle" idx="1"/>
          </p:nvPr>
        </p:nvSpPr>
        <p:spPr/>
        <p:txBody>
          <a:bodyPr/>
          <a:lstStyle/>
          <a:p>
            <a:endParaRPr lang="en-US"/>
          </a:p>
        </p:txBody>
      </p:sp>
      <p:sp>
        <p:nvSpPr>
          <p:cNvPr id="5" name="TextBox 4"/>
          <p:cNvSpPr txBox="1"/>
          <p:nvPr/>
        </p:nvSpPr>
        <p:spPr>
          <a:xfrm>
            <a:off x="594584" y="355600"/>
            <a:ext cx="1554031" cy="830997"/>
          </a:xfrm>
          <a:prstGeom prst="rect">
            <a:avLst/>
          </a:prstGeom>
          <a:noFill/>
        </p:spPr>
        <p:txBody>
          <a:bodyPr wrap="none" rtlCol="0">
            <a:spAutoFit/>
          </a:bodyPr>
          <a:lstStyle/>
          <a:p>
            <a:pPr algn="ctr"/>
            <a:r>
              <a:rPr lang="en-US" sz="4800" dirty="0">
                <a:solidFill>
                  <a:schemeClr val="bg1"/>
                </a:solidFill>
                <a:latin typeface="Helvetica"/>
                <a:cs typeface="Helvetica"/>
              </a:rPr>
              <a:t>1998</a:t>
            </a:r>
          </a:p>
        </p:txBody>
      </p:sp>
      <p:pic>
        <p:nvPicPr>
          <p:cNvPr id="4" name="Picture 3" descr="89833563.jpg"/>
          <p:cNvPicPr>
            <a:picLocks noChangeAspect="1"/>
          </p:cNvPicPr>
          <p:nvPr/>
        </p:nvPicPr>
        <p:blipFill rotWithShape="1">
          <a:blip r:embed="rId4">
            <a:extLst>
              <a:ext uri="{28A0092B-C50C-407E-A947-70E740481C1C}">
                <a14:useLocalDpi xmlns:a14="http://schemas.microsoft.com/office/drawing/2010/main" val="0"/>
              </a:ext>
            </a:extLst>
          </a:blip>
          <a:srcRect r="7778"/>
          <a:stretch/>
        </p:blipFill>
        <p:spPr>
          <a:xfrm>
            <a:off x="-792874" y="0"/>
            <a:ext cx="4025261" cy="3200816"/>
          </a:xfrm>
          <a:prstGeom prst="rect">
            <a:avLst/>
          </a:prstGeom>
        </p:spPr>
      </p:pic>
      <p:pic>
        <p:nvPicPr>
          <p:cNvPr id="9" name="Picture 8" descr="AAEAAQAAAAAAAAkjAAAAJDA0ODk1MzQyLTI4M2UtNDdkZC1hOWYwLTI3NjI1NGJhNTE0M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489" y="3200816"/>
            <a:ext cx="9611620" cy="4691672"/>
          </a:xfrm>
          <a:prstGeom prst="rect">
            <a:avLst/>
          </a:prstGeom>
        </p:spPr>
      </p:pic>
      <p:pic>
        <p:nvPicPr>
          <p:cNvPr id="11" name="Picture 10" descr="down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8731" y="-76948"/>
            <a:ext cx="2438400" cy="3340100"/>
          </a:xfrm>
          <a:prstGeom prst="rect">
            <a:avLst/>
          </a:prstGeom>
        </p:spPr>
      </p:pic>
    </p:spTree>
    <p:extLst>
      <p:ext uri="{BB962C8B-B14F-4D97-AF65-F5344CB8AC3E}">
        <p14:creationId xmlns:p14="http://schemas.microsoft.com/office/powerpoint/2010/main" val="1519848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3866</TotalTime>
  <Words>223</Words>
  <Application>Microsoft Macintosh PowerPoint</Application>
  <PresentationFormat>On-screen Show (4:3)</PresentationFormat>
  <Paragraphs>59</Paragraphs>
  <Slides>33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Helvetica</vt:lpstr>
      <vt:lpstr>Office Theme</vt:lpstr>
      <vt:lpstr>PowerPoint Presentation</vt:lpstr>
      <vt:lpstr>An explanation of the slides follows for Dr David Dunkley Gyimah’s presentation on Monday :  </vt:lpstr>
      <vt:lpstr>An explanation of the slides follows:  Next photo was used to frame the idea that radio which preceded podcasts was designed as inherently personal and constituted social media in its prototypical form. </vt:lpstr>
      <vt:lpstr>PowerPoint Presentation</vt:lpstr>
      <vt:lpstr>PowerPoint Presentation</vt:lpstr>
      <vt:lpstr>Podcasts are media bits e.g. Radio or video distributed via the net. Hence a lot of its techniques and styles can be found in traditional media.  </vt:lpstr>
      <vt:lpstr>  Next slides were used to frame how I got involved in radio at an early age and some of the highlights for me.  </vt:lpstr>
      <vt:lpstr>PowerPoint Presentation</vt:lpstr>
      <vt:lpstr>PowerPoint Presentation</vt:lpstr>
      <vt:lpstr>PowerPoint Presentation</vt:lpstr>
      <vt:lpstr>PowerPoint Presentation</vt:lpstr>
      <vt:lpstr>PowerPoint Presentation</vt:lpstr>
      <vt:lpstr>PowerPoint Presentation</vt:lpstr>
      <vt:lpstr>  See this link for explanation  https://medium.com/@viewmagazine/you-see-audio-podcasts-with-your-ears-6828d6993147  </vt:lpstr>
      <vt:lpstr>PowerPoint Presentation</vt:lpstr>
      <vt:lpstr>  OMG we used this huge contraption called a uher. It doesn’t really matter what you record on, as long as the quality is good.  </vt:lpstr>
      <vt:lpstr>PowerPoint Presentation</vt:lpstr>
      <vt:lpstr>PowerPoint Presentation</vt:lpstr>
      <vt:lpstr>PowerPoint Presentation</vt:lpstr>
      <vt:lpstr>  I talked about how travelling was my teacher too. It’s about human interactions and visiting new places that provide an opportunity to appreciate how people live. We should respect that.  Our recorders merely allow us to capture events.  </vt:lpstr>
      <vt:lpstr>  Talked about how I made a brain from  gelatin. You could do this too by researching online and buying the brain moulds.  </vt:lpstr>
      <vt:lpstr>PowerPoint Presentation</vt:lpstr>
      <vt:lpstr>  Our words activate different parts of the brain.   Google “Brain and Storytelling” for more. </vt:lpstr>
      <vt:lpstr>PowerPoint Presentation</vt:lpstr>
      <vt:lpstr>PowerPoint Presentation</vt:lpstr>
      <vt:lpstr>PowerPoint Presentation</vt:lpstr>
      <vt:lpstr> How to get good at Podcasts?  Listen to exemplars. Make lots of podcasts. Fail early, fail fast and fail forward says Denzel Washington. Don’t wait to your assignment to do a podcast.</vt:lpstr>
      <vt:lpstr>PowerPoint Presentation</vt:lpstr>
      <vt:lpstr>PowerPoint Presentation</vt:lpstr>
      <vt:lpstr> Follow good podcasts on Twitter, Instagram etc.</vt:lpstr>
      <vt:lpstr>PowerPoint Presentation</vt:lpstr>
      <vt:lpstr>            TIPS FOR STARTING PODCASTS 1. Good listening ear. Search character voices 2. Strong writing activates diff brain regions 3. Experiment beyond journalism. e.g. Theatre etc. 4. Foley  (Jack Foley). See sfx with your ears 5. Be passionate about your subject 6. Seek out guidelines e.g. technical. Break “rules”   7. Be them (your fav podcaster), and then Be You 8. Respect the space and place you’re entering                      @viewmagazine                              Thank you </vt:lpstr>
      <vt:lpstr>Goodluck @viewmagazine</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Westminster</dc:creator>
  <cp:lastModifiedBy>David Gaertner</cp:lastModifiedBy>
  <cp:revision>29</cp:revision>
  <dcterms:created xsi:type="dcterms:W3CDTF">2018-01-22T05:31:18Z</dcterms:created>
  <dcterms:modified xsi:type="dcterms:W3CDTF">2018-01-29T00:27:03Z</dcterms:modified>
</cp:coreProperties>
</file>