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6"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DE7BA32-071F-4B14-84B9-FC2CD2E54889}" type="datetimeFigureOut">
              <a:rPr lang="en-US" smtClean="0"/>
              <a:pPr/>
              <a:t>5/15/2015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8DAA6-A00E-4C4B-9AF7-CA8A1821366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E7BA32-071F-4B14-84B9-FC2CD2E5488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E7BA32-071F-4B14-84B9-FC2CD2E5488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E7BA32-071F-4B14-84B9-FC2CD2E5488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E7BA32-071F-4B14-84B9-FC2CD2E54889}"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8DAA6-A00E-4C4B-9AF7-CA8A182136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E7BA32-071F-4B14-84B9-FC2CD2E54889}"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E7BA32-071F-4B14-84B9-FC2CD2E54889}" type="datetimeFigureOut">
              <a:rPr lang="en-US" smtClean="0"/>
              <a:pPr/>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E7BA32-071F-4B14-84B9-FC2CD2E54889}" type="datetimeFigureOut">
              <a:rPr lang="en-US" smtClean="0"/>
              <a:pPr/>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7BA32-071F-4B14-84B9-FC2CD2E54889}" type="datetimeFigureOut">
              <a:rPr lang="en-US" smtClean="0"/>
              <a:pPr/>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E7BA32-071F-4B14-84B9-FC2CD2E54889}"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E7BA32-071F-4B14-84B9-FC2CD2E54889}"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8DAA6-A00E-4C4B-9AF7-CA8A182136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E7BA32-071F-4B14-84B9-FC2CD2E54889}" type="datetimeFigureOut">
              <a:rPr lang="en-US" smtClean="0"/>
              <a:pPr/>
              <a:t>5/15/2015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18DAA6-A00E-4C4B-9AF7-CA8A1821366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CFE Final Reflection</a:t>
            </a:r>
            <a:endParaRPr lang="en-US" dirty="0"/>
          </a:p>
        </p:txBody>
      </p:sp>
      <p:sp>
        <p:nvSpPr>
          <p:cNvPr id="3" name="Subtitle 2"/>
          <p:cNvSpPr>
            <a:spLocks noGrp="1"/>
          </p:cNvSpPr>
          <p:nvPr>
            <p:ph type="subTitle" idx="1"/>
          </p:nvPr>
        </p:nvSpPr>
        <p:spPr/>
        <p:txBody>
          <a:bodyPr/>
          <a:lstStyle/>
          <a:p>
            <a:pPr algn="l"/>
            <a:r>
              <a:rPr lang="en-US" dirty="0" smtClean="0"/>
              <a:t>A comparison of my experiences at a public school, and an independent school</a:t>
            </a:r>
            <a:endParaRPr lang="en-US" dirty="0"/>
          </a:p>
        </p:txBody>
      </p:sp>
      <p:pic>
        <p:nvPicPr>
          <p:cNvPr id="1026" name="Picture 2" descr="http://upload.wikimedia.org/wikipedia/commons/d/d8/St._George's_School_Logo.png"/>
          <p:cNvPicPr>
            <a:picLocks noChangeAspect="1" noChangeArrowheads="1"/>
          </p:cNvPicPr>
          <p:nvPr/>
        </p:nvPicPr>
        <p:blipFill>
          <a:blip r:embed="rId2" cstate="print"/>
          <a:srcRect/>
          <a:stretch>
            <a:fillRect/>
          </a:stretch>
        </p:blipFill>
        <p:spPr bwMode="auto">
          <a:xfrm>
            <a:off x="5334000" y="152400"/>
            <a:ext cx="3581400" cy="19824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d/d8/St._George's_School_Logo.png"/>
          <p:cNvPicPr>
            <a:picLocks noChangeAspect="1" noChangeArrowheads="1"/>
          </p:cNvPicPr>
          <p:nvPr/>
        </p:nvPicPr>
        <p:blipFill>
          <a:blip r:embed="rId2" cstate="print"/>
          <a:srcRect l="29412" r="28483" b="26172"/>
          <a:stretch>
            <a:fillRect/>
          </a:stretch>
        </p:blipFill>
        <p:spPr bwMode="auto">
          <a:xfrm>
            <a:off x="5410200" y="2743200"/>
            <a:ext cx="2983345" cy="2895600"/>
          </a:xfrm>
          <a:prstGeom prst="rect">
            <a:avLst/>
          </a:prstGeom>
          <a:noFill/>
        </p:spPr>
      </p:pic>
      <p:pic>
        <p:nvPicPr>
          <p:cNvPr id="1028" name="Picture 4" descr="http://www.pinetreefilm.ca/_/rsrc/1322610012258/config/pinetree-logo%20copy.jpg"/>
          <p:cNvPicPr>
            <a:picLocks noChangeAspect="1" noChangeArrowheads="1"/>
          </p:cNvPicPr>
          <p:nvPr/>
        </p:nvPicPr>
        <p:blipFill>
          <a:blip r:embed="rId3" cstate="print">
            <a:duotone>
              <a:schemeClr val="bg2">
                <a:shade val="45000"/>
                <a:satMod val="135000"/>
              </a:schemeClr>
              <a:prstClr val="white"/>
            </a:duotone>
          </a:blip>
          <a:srcRect b="20680"/>
          <a:stretch>
            <a:fillRect/>
          </a:stretch>
        </p:blipFill>
        <p:spPr bwMode="auto">
          <a:xfrm>
            <a:off x="609600" y="2590800"/>
            <a:ext cx="3796121" cy="2819400"/>
          </a:xfrm>
          <a:prstGeom prst="rect">
            <a:avLst/>
          </a:prstGeom>
          <a:ln>
            <a:noFill/>
          </a:ln>
          <a:effectLst>
            <a:softEdge rad="112500"/>
          </a:effectLst>
        </p:spPr>
      </p:pic>
      <p:sp>
        <p:nvSpPr>
          <p:cNvPr id="6" name="Title 5"/>
          <p:cNvSpPr>
            <a:spLocks noGrp="1"/>
          </p:cNvSpPr>
          <p:nvPr>
            <p:ph type="title"/>
          </p:nvPr>
        </p:nvSpPr>
        <p:spPr/>
        <p:txBody>
          <a:bodyPr/>
          <a:lstStyle/>
          <a:p>
            <a:r>
              <a:rPr lang="en-US" dirty="0" smtClean="0"/>
              <a:t>Physical Education</a:t>
            </a:r>
            <a:endParaRPr lang="en-US" dirty="0"/>
          </a:p>
        </p:txBody>
      </p:sp>
      <p:sp>
        <p:nvSpPr>
          <p:cNvPr id="7" name="Text Placeholder 6"/>
          <p:cNvSpPr>
            <a:spLocks noGrp="1"/>
          </p:cNvSpPr>
          <p:nvPr>
            <p:ph type="body" idx="1"/>
          </p:nvPr>
        </p:nvSpPr>
        <p:spPr/>
        <p:txBody>
          <a:bodyPr>
            <a:normAutofit lnSpcReduction="10000"/>
          </a:bodyPr>
          <a:lstStyle/>
          <a:p>
            <a:pPr algn="ctr"/>
            <a:r>
              <a:rPr lang="en-US" dirty="0" err="1" smtClean="0"/>
              <a:t>Pinetree</a:t>
            </a:r>
            <a:r>
              <a:rPr lang="en-US" dirty="0" smtClean="0"/>
              <a:t> secondary school </a:t>
            </a:r>
            <a:endParaRPr lang="en-US" dirty="0"/>
          </a:p>
        </p:txBody>
      </p:sp>
      <p:sp>
        <p:nvSpPr>
          <p:cNvPr id="9" name="Text Placeholder 8"/>
          <p:cNvSpPr>
            <a:spLocks noGrp="1"/>
          </p:cNvSpPr>
          <p:nvPr>
            <p:ph type="body" sz="half" idx="3"/>
          </p:nvPr>
        </p:nvSpPr>
        <p:spPr/>
        <p:txBody>
          <a:bodyPr>
            <a:normAutofit lnSpcReduction="10000"/>
          </a:bodyPr>
          <a:lstStyle/>
          <a:p>
            <a:pPr algn="ctr"/>
            <a:r>
              <a:rPr lang="en-US" dirty="0" smtClean="0"/>
              <a:t>St George’s Senior School</a:t>
            </a:r>
            <a:endParaRPr lang="en-US" dirty="0"/>
          </a:p>
        </p:txBody>
      </p:sp>
      <p:sp>
        <p:nvSpPr>
          <p:cNvPr id="8" name="Content Placeholder 7"/>
          <p:cNvSpPr>
            <a:spLocks noGrp="1"/>
          </p:cNvSpPr>
          <p:nvPr>
            <p:ph sz="quarter" idx="2"/>
          </p:nvPr>
        </p:nvSpPr>
        <p:spPr/>
        <p:txBody>
          <a:bodyPr>
            <a:normAutofit fontScale="55000" lnSpcReduction="20000"/>
          </a:bodyPr>
          <a:lstStyle/>
          <a:p>
            <a:r>
              <a:rPr lang="en-US" dirty="0" err="1" smtClean="0">
                <a:solidFill>
                  <a:schemeClr val="bg1"/>
                </a:solidFill>
              </a:rPr>
              <a:t>Pinetree’s</a:t>
            </a:r>
            <a:r>
              <a:rPr lang="en-US" dirty="0" smtClean="0">
                <a:solidFill>
                  <a:schemeClr val="bg1"/>
                </a:solidFill>
              </a:rPr>
              <a:t> P.E. curriculum was extremely progressive and what I believe to be the future of physical education. There was a large emphasis placed on emotional intelligence and every lesson had a precise emphasis outside of pure physical prowess. </a:t>
            </a:r>
          </a:p>
          <a:p>
            <a:r>
              <a:rPr lang="en-US" dirty="0" smtClean="0">
                <a:solidFill>
                  <a:schemeClr val="bg1"/>
                </a:solidFill>
              </a:rPr>
              <a:t>The equipment was shared with a community centre and a college, which provided both a vast array of space and selection, but was also limited because of time conflicts.</a:t>
            </a:r>
          </a:p>
          <a:p>
            <a:r>
              <a:rPr lang="en-US" dirty="0" smtClean="0">
                <a:solidFill>
                  <a:schemeClr val="bg1"/>
                </a:solidFill>
              </a:rPr>
              <a:t>Class sizes varied from 24- 60 students. On average a class needed to have 30 students or it was scrapped at the beginning of a term.</a:t>
            </a:r>
          </a:p>
          <a:p>
            <a:r>
              <a:rPr lang="en-US" dirty="0" smtClean="0">
                <a:solidFill>
                  <a:schemeClr val="bg1"/>
                </a:solidFill>
              </a:rPr>
              <a:t>I was also the only instructor the students were taught by throughout the semester which provided a sense of conformity as the students bought into my classroom structure and expectations.</a:t>
            </a:r>
            <a:endParaRPr lang="en-US" dirty="0">
              <a:solidFill>
                <a:schemeClr val="bg1"/>
              </a:solidFill>
            </a:endParaRPr>
          </a:p>
        </p:txBody>
      </p:sp>
      <p:sp>
        <p:nvSpPr>
          <p:cNvPr id="10" name="Content Placeholder 9"/>
          <p:cNvSpPr>
            <a:spLocks noGrp="1"/>
          </p:cNvSpPr>
          <p:nvPr>
            <p:ph sz="quarter" idx="4"/>
          </p:nvPr>
        </p:nvSpPr>
        <p:spPr/>
        <p:txBody>
          <a:bodyPr>
            <a:normAutofit fontScale="55000" lnSpcReduction="20000"/>
          </a:bodyPr>
          <a:lstStyle/>
          <a:p>
            <a:r>
              <a:rPr lang="en-US" dirty="0" smtClean="0">
                <a:solidFill>
                  <a:schemeClr val="bg1"/>
                </a:solidFill>
              </a:rPr>
              <a:t>St George’s P.E. curriculum was much more traditional in the sense that the boys were divided into classes based on their “aggression” level. Emphasis is largely placed on sports performance and the boys are given a score out of 5 for the day</a:t>
            </a:r>
          </a:p>
          <a:p>
            <a:r>
              <a:rPr lang="en-US" dirty="0" smtClean="0">
                <a:solidFill>
                  <a:schemeClr val="bg1"/>
                </a:solidFill>
              </a:rPr>
              <a:t>The equipment is top of the line and with tennis courts, 2 gyms, 3 fields, and a track, facilities are always available.</a:t>
            </a:r>
          </a:p>
          <a:p>
            <a:r>
              <a:rPr lang="en-US" dirty="0" smtClean="0">
                <a:solidFill>
                  <a:schemeClr val="bg1"/>
                </a:solidFill>
              </a:rPr>
              <a:t>Class sizes were never more than 24 boys, and the senior classes were usually less than 15. This provides the teacher with a class that should theoretically be easier to manage.</a:t>
            </a:r>
          </a:p>
          <a:p>
            <a:r>
              <a:rPr lang="en-US" dirty="0" smtClean="0">
                <a:solidFill>
                  <a:schemeClr val="bg1"/>
                </a:solidFill>
              </a:rPr>
              <a:t>P.E. at Saints is broken up into sports, aquatics, planning and HCE. Each section is taught by a different instructor. This proved tricky as often the boys were just getting used to my expectations, but then they would leave for a week, and expectations would have to be reestablished.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d/d8/St._George's_School_Logo.png"/>
          <p:cNvPicPr>
            <a:picLocks noChangeAspect="1" noChangeArrowheads="1"/>
          </p:cNvPicPr>
          <p:nvPr/>
        </p:nvPicPr>
        <p:blipFill>
          <a:blip r:embed="rId2" cstate="print"/>
          <a:srcRect l="29412" r="28483" b="26172"/>
          <a:stretch>
            <a:fillRect/>
          </a:stretch>
        </p:blipFill>
        <p:spPr bwMode="auto">
          <a:xfrm>
            <a:off x="5410200" y="2743200"/>
            <a:ext cx="2983345" cy="2895600"/>
          </a:xfrm>
          <a:prstGeom prst="rect">
            <a:avLst/>
          </a:prstGeom>
          <a:noFill/>
        </p:spPr>
      </p:pic>
      <p:pic>
        <p:nvPicPr>
          <p:cNvPr id="1028" name="Picture 4" descr="http://www.pinetreefilm.ca/_/rsrc/1322610012258/config/pinetree-logo%20copy.jpg"/>
          <p:cNvPicPr>
            <a:picLocks noChangeAspect="1" noChangeArrowheads="1"/>
          </p:cNvPicPr>
          <p:nvPr/>
        </p:nvPicPr>
        <p:blipFill>
          <a:blip r:embed="rId3" cstate="print">
            <a:duotone>
              <a:schemeClr val="bg2">
                <a:shade val="45000"/>
                <a:satMod val="135000"/>
              </a:schemeClr>
              <a:prstClr val="white"/>
            </a:duotone>
          </a:blip>
          <a:srcRect b="20680"/>
          <a:stretch>
            <a:fillRect/>
          </a:stretch>
        </p:blipFill>
        <p:spPr bwMode="auto">
          <a:xfrm>
            <a:off x="609600" y="2590800"/>
            <a:ext cx="3796121" cy="2819400"/>
          </a:xfrm>
          <a:prstGeom prst="rect">
            <a:avLst/>
          </a:prstGeom>
          <a:ln>
            <a:noFill/>
          </a:ln>
          <a:effectLst>
            <a:softEdge rad="112500"/>
          </a:effectLst>
        </p:spPr>
      </p:pic>
      <p:sp>
        <p:nvSpPr>
          <p:cNvPr id="6" name="Title 5"/>
          <p:cNvSpPr>
            <a:spLocks noGrp="1"/>
          </p:cNvSpPr>
          <p:nvPr>
            <p:ph type="title"/>
          </p:nvPr>
        </p:nvSpPr>
        <p:spPr/>
        <p:txBody>
          <a:bodyPr/>
          <a:lstStyle/>
          <a:p>
            <a:r>
              <a:rPr lang="en-US" dirty="0" smtClean="0"/>
              <a:t>School Culture</a:t>
            </a:r>
            <a:endParaRPr lang="en-US" dirty="0"/>
          </a:p>
        </p:txBody>
      </p:sp>
      <p:sp>
        <p:nvSpPr>
          <p:cNvPr id="7" name="Text Placeholder 6"/>
          <p:cNvSpPr>
            <a:spLocks noGrp="1"/>
          </p:cNvSpPr>
          <p:nvPr>
            <p:ph type="body" idx="1"/>
          </p:nvPr>
        </p:nvSpPr>
        <p:spPr/>
        <p:txBody>
          <a:bodyPr>
            <a:normAutofit lnSpcReduction="10000"/>
          </a:bodyPr>
          <a:lstStyle/>
          <a:p>
            <a:pPr algn="ctr"/>
            <a:r>
              <a:rPr lang="en-US" dirty="0" err="1" smtClean="0"/>
              <a:t>Pinetree</a:t>
            </a:r>
            <a:r>
              <a:rPr lang="en-US" dirty="0" smtClean="0"/>
              <a:t> secondary school </a:t>
            </a:r>
            <a:endParaRPr lang="en-US" dirty="0"/>
          </a:p>
        </p:txBody>
      </p:sp>
      <p:sp>
        <p:nvSpPr>
          <p:cNvPr id="9" name="Text Placeholder 8"/>
          <p:cNvSpPr>
            <a:spLocks noGrp="1"/>
          </p:cNvSpPr>
          <p:nvPr>
            <p:ph type="body" sz="half" idx="3"/>
          </p:nvPr>
        </p:nvSpPr>
        <p:spPr/>
        <p:txBody>
          <a:bodyPr>
            <a:normAutofit lnSpcReduction="10000"/>
          </a:bodyPr>
          <a:lstStyle/>
          <a:p>
            <a:pPr algn="ctr"/>
            <a:r>
              <a:rPr lang="en-US" dirty="0" smtClean="0"/>
              <a:t>St George’s Senior School</a:t>
            </a:r>
            <a:endParaRPr lang="en-US" dirty="0"/>
          </a:p>
        </p:txBody>
      </p:sp>
      <p:sp>
        <p:nvSpPr>
          <p:cNvPr id="8" name="Content Placeholder 7"/>
          <p:cNvSpPr>
            <a:spLocks noGrp="1"/>
          </p:cNvSpPr>
          <p:nvPr>
            <p:ph sz="quarter" idx="2"/>
          </p:nvPr>
        </p:nvSpPr>
        <p:spPr/>
        <p:txBody>
          <a:bodyPr>
            <a:normAutofit fontScale="62500" lnSpcReduction="20000"/>
          </a:bodyPr>
          <a:lstStyle/>
          <a:p>
            <a:r>
              <a:rPr lang="en-US" dirty="0" smtClean="0">
                <a:solidFill>
                  <a:schemeClr val="bg1"/>
                </a:solidFill>
              </a:rPr>
              <a:t>From what I experienced the culture was very much focused on academics, particularly on mathematics. High achievements or awards are announced on the PA system and are posted on the school website.</a:t>
            </a:r>
          </a:p>
          <a:p>
            <a:r>
              <a:rPr lang="en-US" dirty="0" smtClean="0">
                <a:solidFill>
                  <a:schemeClr val="bg1"/>
                </a:solidFill>
              </a:rPr>
              <a:t>During my practicum, the school tried to organize a pep rally during period 3. Unfortunately, it was met with resistance from many teachers, and do to a lack of interest from pupils (they had to pay 2 dollars each), it was scrapped the day before it was meant to happen.</a:t>
            </a:r>
            <a:r>
              <a:rPr lang="en-US" dirty="0" smtClean="0">
                <a:solidFill>
                  <a:schemeClr val="bg1"/>
                </a:solidFill>
              </a:rPr>
              <a:t> </a:t>
            </a:r>
            <a:r>
              <a:rPr lang="en-US" dirty="0" smtClean="0">
                <a:solidFill>
                  <a:schemeClr val="bg1"/>
                </a:solidFill>
              </a:rPr>
              <a:t>Apparently this was not uncommon as “pride in the school” was something not many students had.</a:t>
            </a:r>
          </a:p>
        </p:txBody>
      </p:sp>
      <p:sp>
        <p:nvSpPr>
          <p:cNvPr id="10" name="Content Placeholder 9"/>
          <p:cNvSpPr>
            <a:spLocks noGrp="1"/>
          </p:cNvSpPr>
          <p:nvPr>
            <p:ph sz="quarter" idx="4"/>
          </p:nvPr>
        </p:nvSpPr>
        <p:spPr/>
        <p:txBody>
          <a:bodyPr>
            <a:normAutofit fontScale="62500" lnSpcReduction="20000"/>
          </a:bodyPr>
          <a:lstStyle/>
          <a:p>
            <a:r>
              <a:rPr lang="en-US" dirty="0" smtClean="0">
                <a:solidFill>
                  <a:schemeClr val="bg1"/>
                </a:solidFill>
              </a:rPr>
              <a:t>At St George’s, the students are mandated to participate in clubs and games. Assembly’s are held 3 times a week and are utilized to prepare students for upcoming events as well as to recognize both academic and athletic accomplishments.</a:t>
            </a:r>
          </a:p>
          <a:p>
            <a:r>
              <a:rPr lang="en-US" dirty="0" smtClean="0">
                <a:solidFill>
                  <a:schemeClr val="bg1"/>
                </a:solidFill>
              </a:rPr>
              <a:t>During my short 3 week CFE  students attended the May Fair, competed in a variety of athletic events, took part in academic challenges, and hosted a grandparents day.</a:t>
            </a:r>
          </a:p>
          <a:p>
            <a:r>
              <a:rPr lang="en-US" dirty="0" smtClean="0">
                <a:solidFill>
                  <a:schemeClr val="bg1"/>
                </a:solidFill>
              </a:rPr>
              <a:t>There was also a large number of alumni that attended sporting events, and other school events. Past students were definitely proud of their school and its traditions.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d/d8/St._George's_School_Logo.png"/>
          <p:cNvPicPr>
            <a:picLocks noChangeAspect="1" noChangeArrowheads="1"/>
          </p:cNvPicPr>
          <p:nvPr/>
        </p:nvPicPr>
        <p:blipFill>
          <a:blip r:embed="rId2" cstate="print"/>
          <a:srcRect l="29412" r="28483" b="26172"/>
          <a:stretch>
            <a:fillRect/>
          </a:stretch>
        </p:blipFill>
        <p:spPr bwMode="auto">
          <a:xfrm>
            <a:off x="5410200" y="2743200"/>
            <a:ext cx="2983345" cy="2895600"/>
          </a:xfrm>
          <a:prstGeom prst="rect">
            <a:avLst/>
          </a:prstGeom>
          <a:noFill/>
        </p:spPr>
      </p:pic>
      <p:pic>
        <p:nvPicPr>
          <p:cNvPr id="1028" name="Picture 4" descr="http://www.pinetreefilm.ca/_/rsrc/1322610012258/config/pinetree-logo%20copy.jpg"/>
          <p:cNvPicPr>
            <a:picLocks noChangeAspect="1" noChangeArrowheads="1"/>
          </p:cNvPicPr>
          <p:nvPr/>
        </p:nvPicPr>
        <p:blipFill>
          <a:blip r:embed="rId3" cstate="print">
            <a:duotone>
              <a:schemeClr val="bg2">
                <a:shade val="45000"/>
                <a:satMod val="135000"/>
              </a:schemeClr>
              <a:prstClr val="white"/>
            </a:duotone>
          </a:blip>
          <a:srcRect b="20680"/>
          <a:stretch>
            <a:fillRect/>
          </a:stretch>
        </p:blipFill>
        <p:spPr bwMode="auto">
          <a:xfrm>
            <a:off x="609600" y="2590800"/>
            <a:ext cx="3796121" cy="2819400"/>
          </a:xfrm>
          <a:prstGeom prst="rect">
            <a:avLst/>
          </a:prstGeom>
          <a:ln>
            <a:noFill/>
          </a:ln>
          <a:effectLst>
            <a:softEdge rad="112500"/>
          </a:effectLst>
        </p:spPr>
      </p:pic>
      <p:sp>
        <p:nvSpPr>
          <p:cNvPr id="6" name="Title 5"/>
          <p:cNvSpPr>
            <a:spLocks noGrp="1"/>
          </p:cNvSpPr>
          <p:nvPr>
            <p:ph type="title"/>
          </p:nvPr>
        </p:nvSpPr>
        <p:spPr/>
        <p:txBody>
          <a:bodyPr/>
          <a:lstStyle/>
          <a:p>
            <a:r>
              <a:rPr lang="en-US" dirty="0" smtClean="0"/>
              <a:t>Athletics</a:t>
            </a:r>
            <a:endParaRPr lang="en-US" dirty="0"/>
          </a:p>
        </p:txBody>
      </p:sp>
      <p:sp>
        <p:nvSpPr>
          <p:cNvPr id="7" name="Text Placeholder 6"/>
          <p:cNvSpPr>
            <a:spLocks noGrp="1"/>
          </p:cNvSpPr>
          <p:nvPr>
            <p:ph type="body" idx="1"/>
          </p:nvPr>
        </p:nvSpPr>
        <p:spPr/>
        <p:txBody>
          <a:bodyPr>
            <a:normAutofit lnSpcReduction="10000"/>
          </a:bodyPr>
          <a:lstStyle/>
          <a:p>
            <a:pPr algn="ctr"/>
            <a:r>
              <a:rPr lang="en-US" dirty="0" err="1" smtClean="0"/>
              <a:t>Pinetree</a:t>
            </a:r>
            <a:r>
              <a:rPr lang="en-US" dirty="0" smtClean="0"/>
              <a:t> secondary school </a:t>
            </a:r>
            <a:endParaRPr lang="en-US" dirty="0"/>
          </a:p>
        </p:txBody>
      </p:sp>
      <p:sp>
        <p:nvSpPr>
          <p:cNvPr id="9" name="Text Placeholder 8"/>
          <p:cNvSpPr>
            <a:spLocks noGrp="1"/>
          </p:cNvSpPr>
          <p:nvPr>
            <p:ph type="body" sz="half" idx="3"/>
          </p:nvPr>
        </p:nvSpPr>
        <p:spPr/>
        <p:txBody>
          <a:bodyPr>
            <a:normAutofit lnSpcReduction="10000"/>
          </a:bodyPr>
          <a:lstStyle/>
          <a:p>
            <a:pPr algn="ctr"/>
            <a:r>
              <a:rPr lang="en-US" dirty="0" smtClean="0"/>
              <a:t>St George’s Senior School</a:t>
            </a:r>
            <a:endParaRPr lang="en-US" dirty="0"/>
          </a:p>
        </p:txBody>
      </p:sp>
      <p:sp>
        <p:nvSpPr>
          <p:cNvPr id="8" name="Content Placeholder 7"/>
          <p:cNvSpPr>
            <a:spLocks noGrp="1"/>
          </p:cNvSpPr>
          <p:nvPr>
            <p:ph sz="quarter" idx="2"/>
          </p:nvPr>
        </p:nvSpPr>
        <p:spPr/>
        <p:txBody>
          <a:bodyPr>
            <a:normAutofit fontScale="55000" lnSpcReduction="20000"/>
          </a:bodyPr>
          <a:lstStyle/>
          <a:p>
            <a:r>
              <a:rPr lang="en-US" dirty="0" err="1" smtClean="0">
                <a:solidFill>
                  <a:schemeClr val="bg1"/>
                </a:solidFill>
              </a:rPr>
              <a:t>Pinetree</a:t>
            </a:r>
            <a:r>
              <a:rPr lang="en-US" dirty="0" smtClean="0">
                <a:solidFill>
                  <a:schemeClr val="bg1"/>
                </a:solidFill>
              </a:rPr>
              <a:t> is currently rebuilding its athletics programs. There are programs that do quite well, and others that do not do as well and what I have found to be the biggest precipitator of this is teachers commitment. Teachers in the public sector are not required to coach and often the commitment was very poor or minimal.</a:t>
            </a:r>
          </a:p>
          <a:p>
            <a:r>
              <a:rPr lang="en-US" dirty="0" smtClean="0">
                <a:solidFill>
                  <a:schemeClr val="bg1"/>
                </a:solidFill>
              </a:rPr>
              <a:t>I also felt that those students and coaches who did exceptionally well should be more recognized for those feats.</a:t>
            </a:r>
          </a:p>
          <a:p>
            <a:r>
              <a:rPr lang="en-US" dirty="0" smtClean="0">
                <a:solidFill>
                  <a:schemeClr val="bg1"/>
                </a:solidFill>
              </a:rPr>
              <a:t>As the tennis coach at the school, students would occasionally not show up for practices or games because they felt that their studies or an appointment should take priority over their athletics commitment .</a:t>
            </a:r>
          </a:p>
        </p:txBody>
      </p:sp>
      <p:sp>
        <p:nvSpPr>
          <p:cNvPr id="10" name="Content Placeholder 9"/>
          <p:cNvSpPr>
            <a:spLocks noGrp="1"/>
          </p:cNvSpPr>
          <p:nvPr>
            <p:ph sz="quarter" idx="4"/>
          </p:nvPr>
        </p:nvSpPr>
        <p:spPr/>
        <p:txBody>
          <a:bodyPr>
            <a:normAutofit fontScale="47500" lnSpcReduction="20000"/>
          </a:bodyPr>
          <a:lstStyle/>
          <a:p>
            <a:r>
              <a:rPr lang="en-US" dirty="0" smtClean="0">
                <a:solidFill>
                  <a:schemeClr val="bg1"/>
                </a:solidFill>
              </a:rPr>
              <a:t>St George’s requires that every student have a game choice per term. Likewise, every teacher is expected to coach or lead a game at least 2 out of the 3 semesters. In return, teachers have a reduced course load (something public school teachers do not receive).</a:t>
            </a:r>
          </a:p>
          <a:p>
            <a:r>
              <a:rPr lang="en-US" dirty="0" smtClean="0">
                <a:solidFill>
                  <a:schemeClr val="bg1"/>
                </a:solidFill>
              </a:rPr>
              <a:t>Teams or individuals that excel are rewarded in assembly's with a brief trophy ceremony and are congratulated by their schoolmates.</a:t>
            </a:r>
          </a:p>
          <a:p>
            <a:r>
              <a:rPr lang="en-US" dirty="0" smtClean="0">
                <a:solidFill>
                  <a:schemeClr val="bg1"/>
                </a:solidFill>
              </a:rPr>
              <a:t>As a coach for both the cricket and field hockey teams, it was apparent that teachers are not necessarily the experts in the sport, but the school is able to set aside money to hire community coaches to help with the teams (i.e. the school has a full time rowing coach).</a:t>
            </a:r>
          </a:p>
          <a:p>
            <a:r>
              <a:rPr lang="en-US" dirty="0" smtClean="0">
                <a:solidFill>
                  <a:schemeClr val="bg1"/>
                </a:solidFill>
              </a:rPr>
              <a:t>Athletics is a very proud tradition of Saints and was probably best demonstrated when the first XV rugby ran out of the tunnel for their district finals. Every Saints boy from both the junior and senior schools attending the game will form two rows which create the tunnel that the rugby team runs through.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d/d8/St._George's_School_Logo.png"/>
          <p:cNvPicPr>
            <a:picLocks noChangeAspect="1" noChangeArrowheads="1"/>
          </p:cNvPicPr>
          <p:nvPr/>
        </p:nvPicPr>
        <p:blipFill>
          <a:blip r:embed="rId2" cstate="print"/>
          <a:srcRect l="29412" r="28483" b="26172"/>
          <a:stretch>
            <a:fillRect/>
          </a:stretch>
        </p:blipFill>
        <p:spPr bwMode="auto">
          <a:xfrm>
            <a:off x="5410200" y="2743200"/>
            <a:ext cx="2983345" cy="2895600"/>
          </a:xfrm>
          <a:prstGeom prst="rect">
            <a:avLst/>
          </a:prstGeom>
          <a:noFill/>
        </p:spPr>
      </p:pic>
      <p:pic>
        <p:nvPicPr>
          <p:cNvPr id="1028" name="Picture 4" descr="http://www.pinetreefilm.ca/_/rsrc/1322610012258/config/pinetree-logo%20copy.jpg"/>
          <p:cNvPicPr>
            <a:picLocks noChangeAspect="1" noChangeArrowheads="1"/>
          </p:cNvPicPr>
          <p:nvPr/>
        </p:nvPicPr>
        <p:blipFill>
          <a:blip r:embed="rId3" cstate="print">
            <a:duotone>
              <a:schemeClr val="bg2">
                <a:shade val="45000"/>
                <a:satMod val="135000"/>
              </a:schemeClr>
              <a:prstClr val="white"/>
            </a:duotone>
          </a:blip>
          <a:srcRect b="20680"/>
          <a:stretch>
            <a:fillRect/>
          </a:stretch>
        </p:blipFill>
        <p:spPr bwMode="auto">
          <a:xfrm>
            <a:off x="609600" y="2590800"/>
            <a:ext cx="3796121" cy="2819400"/>
          </a:xfrm>
          <a:prstGeom prst="rect">
            <a:avLst/>
          </a:prstGeom>
          <a:ln>
            <a:noFill/>
          </a:ln>
          <a:effectLst>
            <a:softEdge rad="112500"/>
          </a:effectLst>
        </p:spPr>
      </p:pic>
      <p:sp>
        <p:nvSpPr>
          <p:cNvPr id="6" name="Title 5"/>
          <p:cNvSpPr>
            <a:spLocks noGrp="1"/>
          </p:cNvSpPr>
          <p:nvPr>
            <p:ph type="title"/>
          </p:nvPr>
        </p:nvSpPr>
        <p:spPr/>
        <p:txBody>
          <a:bodyPr/>
          <a:lstStyle/>
          <a:p>
            <a:r>
              <a:rPr lang="en-US" dirty="0" smtClean="0"/>
              <a:t>Teacher Morale</a:t>
            </a:r>
            <a:endParaRPr lang="en-US" dirty="0"/>
          </a:p>
        </p:txBody>
      </p:sp>
      <p:sp>
        <p:nvSpPr>
          <p:cNvPr id="7" name="Text Placeholder 6"/>
          <p:cNvSpPr>
            <a:spLocks noGrp="1"/>
          </p:cNvSpPr>
          <p:nvPr>
            <p:ph type="body" idx="1"/>
          </p:nvPr>
        </p:nvSpPr>
        <p:spPr/>
        <p:txBody>
          <a:bodyPr>
            <a:normAutofit lnSpcReduction="10000"/>
          </a:bodyPr>
          <a:lstStyle/>
          <a:p>
            <a:pPr algn="ctr"/>
            <a:r>
              <a:rPr lang="en-US" dirty="0" err="1" smtClean="0"/>
              <a:t>Pinetree</a:t>
            </a:r>
            <a:r>
              <a:rPr lang="en-US" dirty="0" smtClean="0"/>
              <a:t> secondary school </a:t>
            </a:r>
            <a:endParaRPr lang="en-US" dirty="0"/>
          </a:p>
        </p:txBody>
      </p:sp>
      <p:sp>
        <p:nvSpPr>
          <p:cNvPr id="9" name="Text Placeholder 8"/>
          <p:cNvSpPr>
            <a:spLocks noGrp="1"/>
          </p:cNvSpPr>
          <p:nvPr>
            <p:ph type="body" sz="half" idx="3"/>
          </p:nvPr>
        </p:nvSpPr>
        <p:spPr/>
        <p:txBody>
          <a:bodyPr>
            <a:normAutofit lnSpcReduction="10000"/>
          </a:bodyPr>
          <a:lstStyle/>
          <a:p>
            <a:pPr algn="ctr"/>
            <a:r>
              <a:rPr lang="en-US" dirty="0" smtClean="0"/>
              <a:t>St George’s Senior School</a:t>
            </a:r>
            <a:endParaRPr lang="en-US" dirty="0"/>
          </a:p>
        </p:txBody>
      </p:sp>
      <p:sp>
        <p:nvSpPr>
          <p:cNvPr id="8" name="Content Placeholder 7"/>
          <p:cNvSpPr>
            <a:spLocks noGrp="1"/>
          </p:cNvSpPr>
          <p:nvPr>
            <p:ph sz="quarter" idx="2"/>
          </p:nvPr>
        </p:nvSpPr>
        <p:spPr/>
        <p:txBody>
          <a:bodyPr>
            <a:normAutofit fontScale="77500" lnSpcReduction="20000"/>
          </a:bodyPr>
          <a:lstStyle/>
          <a:p>
            <a:r>
              <a:rPr lang="en-US" dirty="0" smtClean="0">
                <a:solidFill>
                  <a:schemeClr val="bg1"/>
                </a:solidFill>
              </a:rPr>
              <a:t>For the most part the teachers at </a:t>
            </a:r>
            <a:r>
              <a:rPr lang="en-US" dirty="0" err="1" smtClean="0">
                <a:solidFill>
                  <a:schemeClr val="bg1"/>
                </a:solidFill>
              </a:rPr>
              <a:t>P</a:t>
            </a:r>
            <a:r>
              <a:rPr lang="en-US" dirty="0" err="1" smtClean="0">
                <a:solidFill>
                  <a:schemeClr val="bg1"/>
                </a:solidFill>
              </a:rPr>
              <a:t>inetree</a:t>
            </a:r>
            <a:r>
              <a:rPr lang="en-US" dirty="0" smtClean="0">
                <a:solidFill>
                  <a:schemeClr val="bg1"/>
                </a:solidFill>
              </a:rPr>
              <a:t> cared deeply about their students and put their best effort forth to teach the curriculum. However, there were certainly clear instances of fatigue and burnout which at times created a stressful working environment for colleagues. Teachers often complained about administrative decisions and generally had a sense of doom and gloom towards any curriculum changes. </a:t>
            </a:r>
          </a:p>
        </p:txBody>
      </p:sp>
      <p:sp>
        <p:nvSpPr>
          <p:cNvPr id="10" name="Content Placeholder 9"/>
          <p:cNvSpPr>
            <a:spLocks noGrp="1"/>
          </p:cNvSpPr>
          <p:nvPr>
            <p:ph sz="quarter" idx="4"/>
          </p:nvPr>
        </p:nvSpPr>
        <p:spPr/>
        <p:txBody>
          <a:bodyPr>
            <a:normAutofit fontScale="85000" lnSpcReduction="10000"/>
          </a:bodyPr>
          <a:lstStyle/>
          <a:p>
            <a:r>
              <a:rPr lang="en-US" dirty="0" smtClean="0">
                <a:solidFill>
                  <a:schemeClr val="bg1"/>
                </a:solidFill>
              </a:rPr>
              <a:t>St George’s teachers put a great pride into their work much like </a:t>
            </a:r>
            <a:r>
              <a:rPr lang="en-US" dirty="0" err="1" smtClean="0">
                <a:solidFill>
                  <a:schemeClr val="bg1"/>
                </a:solidFill>
              </a:rPr>
              <a:t>Pinetree</a:t>
            </a:r>
            <a:r>
              <a:rPr lang="en-US" dirty="0" smtClean="0">
                <a:solidFill>
                  <a:schemeClr val="bg1"/>
                </a:solidFill>
              </a:rPr>
              <a:t> teachers. The major difference (At least in the P.E department),was the reduced course load. Teachers at Saints generally worked longer hours (8-5), but because of smaller class sizes and reduced course loads the day felt significantly less stressful.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experiences</a:t>
            </a:r>
            <a:endParaRPr lang="en-US" dirty="0"/>
          </a:p>
        </p:txBody>
      </p:sp>
      <p:sp>
        <p:nvSpPr>
          <p:cNvPr id="3" name="Text Placeholder 2"/>
          <p:cNvSpPr>
            <a:spLocks noGrp="1"/>
          </p:cNvSpPr>
          <p:nvPr>
            <p:ph type="body" idx="1"/>
          </p:nvPr>
        </p:nvSpPr>
        <p:spPr/>
        <p:txBody>
          <a:bodyPr/>
          <a:lstStyle/>
          <a:p>
            <a:r>
              <a:rPr lang="en-US" dirty="0" err="1" smtClean="0"/>
              <a:t>Pinetree</a:t>
            </a:r>
            <a:endParaRPr lang="en-US" dirty="0"/>
          </a:p>
        </p:txBody>
      </p:sp>
      <p:sp>
        <p:nvSpPr>
          <p:cNvPr id="4" name="Text Placeholder 3"/>
          <p:cNvSpPr>
            <a:spLocks noGrp="1"/>
          </p:cNvSpPr>
          <p:nvPr>
            <p:ph type="body" sz="half" idx="3"/>
          </p:nvPr>
        </p:nvSpPr>
        <p:spPr/>
        <p:txBody>
          <a:bodyPr/>
          <a:lstStyle/>
          <a:p>
            <a:pPr algn="r"/>
            <a:r>
              <a:rPr lang="en-US" dirty="0" smtClean="0"/>
              <a:t>St George’s</a:t>
            </a:r>
            <a:endParaRPr lang="en-US" dirty="0"/>
          </a:p>
        </p:txBody>
      </p:sp>
      <p:pic>
        <p:nvPicPr>
          <p:cNvPr id="20482" name="Picture 2" descr="http://static1.squarespace.com/static/542cc7a8e4b0747dc3301b59/t/548faa6be4b0326bde05172a/1418701480929/10420167_10152838072645120_6246365109039647353_n.jpg"/>
          <p:cNvPicPr>
            <a:picLocks noChangeAspect="1" noChangeArrowheads="1"/>
          </p:cNvPicPr>
          <p:nvPr/>
        </p:nvPicPr>
        <p:blipFill>
          <a:blip r:embed="rId2" cstate="print"/>
          <a:srcRect/>
          <a:stretch>
            <a:fillRect/>
          </a:stretch>
        </p:blipFill>
        <p:spPr bwMode="auto">
          <a:xfrm>
            <a:off x="381000" y="2286000"/>
            <a:ext cx="3505200" cy="1759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4" name="Picture 4" descr="http://images.glaciermedia.ca/polopoly_fs/1.445908.1374228925!/fileImage/httpImage/image.jpg_gen/derivatives/landscape_563/img-0-8036332-jpg.jpg"/>
          <p:cNvPicPr>
            <a:picLocks noChangeAspect="1" noChangeArrowheads="1"/>
          </p:cNvPicPr>
          <p:nvPr/>
        </p:nvPicPr>
        <p:blipFill>
          <a:blip r:embed="rId3" cstate="print"/>
          <a:srcRect/>
          <a:stretch>
            <a:fillRect/>
          </a:stretch>
        </p:blipFill>
        <p:spPr bwMode="auto">
          <a:xfrm>
            <a:off x="304800" y="4572000"/>
            <a:ext cx="3124200" cy="1853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6" name="Picture 6" descr="http://static1.squarespace.com/static/542cc7a8e4b0747dc3301b59/t/553dd867e4b0771c9979715c/1430116479453/graduation.jpg"/>
          <p:cNvPicPr>
            <a:picLocks noChangeAspect="1" noChangeArrowheads="1"/>
          </p:cNvPicPr>
          <p:nvPr/>
        </p:nvPicPr>
        <p:blipFill>
          <a:blip r:embed="rId4" cstate="print"/>
          <a:srcRect/>
          <a:stretch>
            <a:fillRect/>
          </a:stretch>
        </p:blipFill>
        <p:spPr bwMode="auto">
          <a:xfrm>
            <a:off x="3657600" y="4191000"/>
            <a:ext cx="2667000" cy="1778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8" name="Picture 8" descr="http://www.incanada.com.cn/upload/2011-10/11102813514543.jpg"/>
          <p:cNvPicPr>
            <a:picLocks noChangeAspect="1" noChangeArrowheads="1"/>
          </p:cNvPicPr>
          <p:nvPr/>
        </p:nvPicPr>
        <p:blipFill>
          <a:blip r:embed="rId5" cstate="print"/>
          <a:srcRect/>
          <a:stretch>
            <a:fillRect/>
          </a:stretch>
        </p:blipFill>
        <p:spPr bwMode="auto">
          <a:xfrm>
            <a:off x="381000" y="228600"/>
            <a:ext cx="1925781" cy="1412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nz 13.jpg"/>
          <p:cNvPicPr>
            <a:picLocks noChangeAspect="1"/>
          </p:cNvPicPr>
          <p:nvPr/>
        </p:nvPicPr>
        <p:blipFill>
          <a:blip r:embed="rId6" cstate="print"/>
          <a:stretch>
            <a:fillRect/>
          </a:stretch>
        </p:blipFill>
        <p:spPr>
          <a:xfrm>
            <a:off x="6781800" y="3124200"/>
            <a:ext cx="21717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90" name="Picture 10" descr="http://sgscreed.com/wp-content/uploads/2014/11/campus1-900x600.jpg"/>
          <p:cNvPicPr>
            <a:picLocks noChangeAspect="1" noChangeArrowheads="1"/>
          </p:cNvPicPr>
          <p:nvPr/>
        </p:nvPicPr>
        <p:blipFill>
          <a:blip r:embed="rId7" cstate="print"/>
          <a:srcRect/>
          <a:stretch>
            <a:fillRect/>
          </a:stretch>
        </p:blipFill>
        <p:spPr bwMode="auto">
          <a:xfrm>
            <a:off x="6477000" y="228600"/>
            <a:ext cx="21717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
          <p:cNvPicPr>
            <a:picLocks noChangeAspect="1" noChangeArrowheads="1"/>
          </p:cNvPicPr>
          <p:nvPr/>
        </p:nvPicPr>
        <p:blipFill>
          <a:blip r:embed="rId8" cstate="print"/>
          <a:srcRect/>
          <a:stretch>
            <a:fillRect/>
          </a:stretch>
        </p:blipFill>
        <p:spPr bwMode="auto">
          <a:xfrm>
            <a:off x="6496050" y="4724400"/>
            <a:ext cx="2647950" cy="176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92" name="AutoShape 12" descr="data:image/jpeg;base64,/9j/4AAQSkZJRgABAQAAAQABAAD/2wCEAAkGBxQTEhUUExQVFhUVGBQYGBcYGRgYFxgYGBcYFxcYGBgYHCggHBolHBcVITEiJSkrLi4uFx8zODMsNygtLisBCgoKDg0OGxAQGywkHyQtLCwsLCwsLCwsLCw0LCwsLCwsLCwsLCwsLCwsLCwsLCwsLCwsLCwsLCwsLCwsLCwsLP/AABEIAMIBAwMBIgACEQEDEQH/xAAbAAABBQEBAAAAAAAAAAAAAAAEAAIDBQYBB//EAEIQAAECAwUEBwUGBQUAAwEAAAECEQADIQQFEjFBUWFxgQYTIjKRobFCUsHR8BRTcpKi4RUjYoKyBzPS4vE0Q2Mk/8QAGQEAAwEBAQAAAAAAAAAAAAAAAQIDAAQF/8QALREAAgICAgEDAgUEAwAAAAAAAAECEQMhEjEEE0FRMmEUInGRoSNS4fEFM8H/2gAMAwEAAhEDEQA/ANnZbP2j+H4iKbpFb7PIYTlMVd0MST8ubRpZcwIxqYlkEsKklwwG8mnOPD+kMxdvtK5i0pQopIlpSQUkAsCVEuqlRRi1CwrOMbRWTpmzsVokT26tTEhwldCeG3k8Sz7m2iMvKM0TMHVy0jCMRTUAl6tkauwVoMxr6Zd0tCpKcAUEoZAxZ9kNtr/7AlBBjNmHtVwnNMVc+QpNFpffr4x6ibIDpFbb7rBGUTcSnIwNgmmWsLlKIUkuNFA7o9Guf/UQFOC1IxaOGc8QaGMZeN0NkIqloUKK7Q8/GMpOIHFMtuk1ss8ycpUpBSg5OxU+rbt2e+KGdLUO0k4k5FOnhoYkEqgoOBNYlSGd1JG8Ak+kB/IRkqW4xA/Mcd0G2SazobtHu7K5kn3c3gUJALgqfN0ihdt/wieUshnFNxAY7Uk+hjACZ12rQkkfzEJbEnUBu+ndnSK20yCwVLJYZVqOUX8u1KlgKcFJoFOKs7AgE4TnQ7YqpktiVg4QXOEAsOHyjdGB5ZKw57w89/GDJM0FIBodDsOw7jSGypKVsQphStW3cOLRPbLCQHIDZnfo4bMUZw43xgElntDehEOwgVTVOzVPzT6Rd9FejBtSSoKSnCwL1J2UgS/LumWaZgVy2EbYzi6sKluisE8A4VZK7p37PiP2gC9rAe8mihk0F2mQFBwKUJTs/qTu3ROiclgkqFaAvCddD99gl32zrkEK76QyhtG2IJjKBlKfduO6Ir0sipaxNl0UKkaEbDuipvcTZ80LlJXgKEuA7BTlwW1/aHjFNiydI9FRc5ny7PMloJUpC0TAB3ZiWxcAaEfigG22Zco4VpwkUZj8Yuv9Lb6RZ5BlzCXclWpBcsd4gzpNPTa5oVKScLM+TkEg/CKSSrQkW7MNMUfqkDrMXV43fhU1PERVCQpSgEgknIRFoqiW2qBlhW1JHMUgGQYtbXdqkIAURm7a7PCKmzAMK+sb2MGyUx6x0MtclEguUpJOQGgAA9PWPMbBKxFnHP8A9jcXNZP5Q/mJDnLCH8S8PjlQs1aKTpPbBNtRUkUeh4UjILWCTnmfp41dvs7LX2nzAUWA5sM4zolS00oo7hi8AC36uUZ2FdAb7zCixTKXohXihPlhpChQnqUotjIGI4SyRmo6DnGK6S3D18wrkTUSZ6kiWtCw6QEpKQASGcMAkCnaWaxc2HpdY5oIE4oxBmX2T/asUeLZPbSO0iajaQF6jVG59I6YtV2QkmZq7+gEpNo6wzpkxAQELSpRdUxJHaURkM+yGFeL61VjTLlhKAAkGgGVXJ8yYEmSiVKKFLQa1QcQ/ulKqBwgmStRlkKUlRChVIIo1HG3OC1oVdjUS4pL1viXKmKlrSqgSXAd3GgzJ3BzsEaCXGY6VXbNWsqSkqQQAWJeg1ZlAfhz1I0nr3Kx7oFmTpc0Ey1pU2YBqOIzHOKi1WV9IGk2YpWlIxA4k0FT3g4OxPMnjkNDaJYfKEdNWuhmq0Zabd2oB3RNLmTZdVISsf1S5aj+pJjWWKUnCH1JEWBuNKhk3pBUX7COaPPk2CVNUpYQkFIdTLUgnRsDsrg0WFyWBCpjqIloKVYlKWgJDZOgl1cAHi1vK4Ae0kMc6RT26baQXUtS2GF1MSw2qbEc9TAujElqlygVCXNBCx2kpqnMtRSioMzgnJ6QDKsyTQFRI01zzDZ8oGmzlE96v9T+RdvKI5VoWCkKZxo1OILZ8IVsNFnJukpViFEsCQxcYqDIVBqOMGTJqFI6tU4sGZJOFmAAAcbAPAbI0Eno/MTKTPKUTklJJZSsTECpKCMTB/ExiL2tbLAKsSRRJIZSf6TV+DvSC7QFsurDeirOB1ROJJzBDAavoQYHvy/JloWlUxQIFBkG1akUwtnzzPzhOheWZ9l/8flAcnVBr3NXcdgEzIPsLgRV9Iuj/VLxBmzZJcblZB2rFp0BvyyyypNoYGjEuwbdFV0u6RyjPUJcwKQO6WA9N8HjqzJ7oBKhhSFzHfIlq8TAsghCiEg4SasTWBJtqE0HCCFZsxZW8Fs92sMlqme4rwhKHsuJakpU6OYOoO/6zja9DbD1gIwIWxdyNCNSaZ/GPNwZmwDiQI0vRi/51mfCU1y1HMAQ0e9gl1o1HTFYlHCyASkUSP2jBotJQsLSWI+vCLG+rXPtUwrVV20IFBoIrFXbM1fyjS70GPQ9NqMyYcRcrBG4ahoBscvESAMnPIGCpd3KBBq4IMH3bYwgqJQ5V83I+tkKgiuizqUXZk+vDdv9Y33Ri3WYBeMglI2dlqk7hzPzOMTaCslACdAXplm4B4MPKDk3GuYO0VYRkGCU8k6eEUi+PQj2QXxesolSirEE9kJRXNZIdWROWT5RSG2luwgS07S+L5nlGgXcWAMKevjn4QCu6BAdhVFEZw/q/Kn5wouv4YNkKAGzLzei4TVKVo3oJHkKRBZZdqkrPVTsqhwUnxQ3mDHoYTEQkJKjiAMXaIXRnbN06t0r/el9akasF+YZQ8DGjuz/AFPs0xkzQpBOwv8ApWyoHtl1SyCwbPKAZ/RxKkt2VBslAQOIeSPQbuvmzzv9ucgk6E4VeCoOWqPF09EyCcGNFc0KOEUHslx5Rf2a97xs7IaTPQBRx1a/GXT9MCma0bm2WZCyCpKSRUEgEgjJjAFpkgxRy+naMp8idJO0DrU+KO14pi0sN82eef5U6Ws+6FDEOKTUcxAaGseqQUpDpmYauUB86MRmx3Ro7qnJUGCgWA4sRmQawLZpiMISpxq9RrtGUHS7IhRCwUqYkgkAkUIooV11eHjRKXZDNk0intFiBOUX6soGMusIMZq3dH0qBpWMZeN3zJSgAey+TYvCobkY9e6mkZS/LE6hxhGhkzO2CbPCChK5wSrNIYD/ACjkzo6taWKVnY6004dkmNhdN3DZGiRYQ0amwN0eSq6NlOafFRPwjiLj/pT4E/GPSbdYRFam7y+R8IFB5GaslwOXZL7cCX8SDFxK6M07yuTD0Eaa77tPunwMXKbEWyhlEHI85tXR8DVR4kxWruZOyPRrdZhFFabLnAoZSM3Z7qD5Re3fdCQzgVoN5Z6baAnlGV6QTpllQhSFk9f1ygpNAgpmFBS1cRDBzTvRf2Lorea8JNoTSoddQWZw0ssWJHMxdYHViPIaf+DhsoqZ1jSp8LFipJ3EFiIzNsvu3Wdc6QZipnVqIUoFZCaDIpwsOIjWdGLMfs6VKX1ilhCipyol0JNVGpIduRhsuHgrNGdlWuxbolkWLdFyuzxLIkRz0Usju+7QKsK1PGLhNjDQ6yog2GSA2UdsscUlqsrRor6V/KmnYhf+JjzKbJGyMay+MtO0eIjkUtnsiSkFoUKGyxEcSKxwGOoNYsSHzMo6nKGrNI6DBAKUM+McI7XKEhWcdBrGMQzJAKqgEVzDxX264JEwjFLSc9PnFvrHDnGBZTybsnSj/wDz2qagZ4VHrE8GmBTDg0WNmv62yj/MkSpwHtSyZa24HECfywSnOJEwtIHJktl6b2csJomyCfvEEp5rl4kgcSIu7DeEqcMUqYiYnahQUPIxnlywQxAPGvrAE24pClYsASsZLR2VDgRUQHEPM3wXSKe8gCpPGM/KlWiU3VWpZHuzQJo5qV2/1Q5F6TysJmollq40FSXOzAXbxhXFhUka+7w0XiZqMBSpQS4NXAIBo4MZS6LUpZIAFAD4+EF2W8FLSo4e7sD+ypTlyGHZ35wYaBLZa2uyBIqqaf7jx0iv+ySiokpmVf2lNU1LYmEU829SfZT4RNZJylS1Lp2cWQ2AH4w3O/YHAubEuX1kyWZJCJQSUrKiQskOyXzz2nLSJrRPKCjqEpTLKiZvsqIDNhBDF+0DlmKxV2a0L6ozHGR8iBlzGusPl21ZlFRVUYshSmHbvPpB5s3EsLYpyYq56aHnFeu8Jh18oHXalnX0iLZVI8ytrlc49YAnrV9klWqs8IBpv3RcTp9pQFSsa51ArrUrmKSxDjCVAFtvCNdd90S1rUVMwS9SQHcbxtit6VyhZ0rUhCCUrSkA4lZljQFzrHbHyG6SRL00nsysqwTJiVrKZhIr3CoqJ3uD6x6t0YRhskoGhAqObRhbjnKmzpkuYmWyEJU6UqFSdpUQR8QY3loQlElkqDpCKA1Dh9sLmyvJqvuNCCiwxREOlqEVt3KTgGNVSpWZ2AHXIQNdixiJWogAE5ndtjn49FLNPJmjaImM8bYzFvUkqGEuGFfGDrXPl9WpKSkkBOg3O1NINdmH32oqkzEpZykgPGEmWKdqlPgf+caqwrlhKits0s2er5cor7cxmKwszluD0hWtWFMpUWW0AMGA4fNUKNNOt0sEgJWQNQ7cqiFB4fc1/YzItB2COotHaNNBrvMChUIKr4fGKUSDlWgb4cJ42wCVUjrxjBsuaK1GcSJVWK1JjrwAFlirDnitCy+Z+mh4nHbGAWKTWHAxXi0F9NPjDxazsEYAdipCCoBTa6BxshwtY3xgBSlwCtXaPD5x1VqTtgbrQSaj6eCYvLrXVXaZsJ7xTQDMMKnKm+JLEoFMwkgUyxEOGLMB3u1hzimk3irRA5qY/wCMTyr3USR1Y7Le0WLh6HBWJ0/gpaKHpPdsycpJQpmBSRXWukaa5JATZgCQ8tJT3iD3UhLJyLsX4Q3+JK+7T+f/AKx0Xkr7sfn/AOsapdG5IsZWHqcTpfJnVifE7NkzOYdLSnqio4XqO8rE7jCAMmZz4wAm81fdj83/AFjpvRX3f6v2gU/g3JfJCqcX2hhTmrLflCJxZE601HCGqvNT9zZr+0RzbyU1EAGjFxt2NA4sbkg+7V9opUUu1CoOKEE0cVZ9fGA+kt3/AGiWpEtQT2wpJbs9kkgEZgeY2QPOvhYSlxV1Ahx/SxNOMOl3ysPVJqAWJ14pGww8eUaa9hHJA3Ry6FSSuYouqZhDB2SEvqQHfgI1VtwiW4KCVYcISllAAHFiL5vwiql3wcsBNBXEMyAT6tEn8VP3Z/MI0nKTbYycQ+x4erxEpGHG6SgFRJHZYmvgNsQWDNiQlwQFFIIBpoabc4G/ih+7P5hHP4qfuz+YQtP4GtfIbbFDGcNQAA7M5AAJbi8GWtaAglKsRWxAYDCBmKJBGyprFN/FT92fzJjv8WP3avFPzg1L4Da+Q+xWhCUnG7kjIE01JYilYAtJeYpssRY7nz8IYq9j92rxT84jN6n7tXin5xqlXRrRZzLxQ5ZKyHoXUH5Ex2Kg3t/+a/FPzhQ/OYKiUwXCx18PjECVQ4H4RrEJ8cR2e04w7EVIrTLXhEc6zKmAIScJKpdWdwFpJDbwCOcaKfISqaFIwJAAcJGFy5JLHVn1bfAcktNjKDauinLjNxDccak25IGBQBTidVGGVEgHSp011ijvyyJAM2WwQO8nY+RG7aIZ6FobYLMZh2AZn4DfGnsNklJH+2gmneZai+RSD5iKWyEIDe6z8dYmmXioMxbC5DABnzbwjjeW5fY7fSUI/cPvOUZYcSRMo5SEYVCgrUMB5ViCz2JM+qZOHVgoAgbCXwuIrJnSJkgOyZnebsqo+TuQ7mvlBMu8EqShgA4dgDUJOfEw7iltWT5N6dMdedwqQnEhWMDMa0fJqGgekUiAVHCkOTGqkW6uwGgpVtASBXftgBElKFLmCmIht3vDx9IbHlT0Ty4aXJCsPR8EErOIjQEJTtbEczug1N2oQT2JaaBWi1JGoLuSWBo+ZEQyLYzmiiauXzOdNsDXhewUsslyrE4cIAoAjDtqfLWJ527obCqVlzd1sK0jCBh7SSogBJqc9hLQDf12EylLkJR1ocpQ7JWBoG1LsDtBfaALgvBK5eB6Ak0zVsBGQIc1i5lrDBmptji9V45WmegsKyRpo8psvTGaZgQqUkEqCS6iCHUEkMUio2QdePSWaibMly7OVhBCcSSXJKQrIINa74n/ANQLCgWiXOSAkuhSj7+FVXYd6gqdu6B7mtqZk3+YzGpeo4NsLtzMe7ggskOd6o8PyP6U+LW7Fc/S9U2amUqThckFWJyCElXdCBsji+mKitSEWdSilSw4UC+F3OHDsD7o0k0yVlCsCTMQ+Fea0ggpbFmQxZuEZzondyUqmWlYBUpUzqwWbDi7SjvzbhCqLbpGtLYXY73nLXhVZZ0sMHWpBYBqOydcoPNoLFgC1TRVAKk6Nl5RfWK09as4gmYhZNFhRzxMQEV0FQ7Uivl2NGMqRLCSEvhC5owkg1SFKNSPd2iHeOK0xOTe0UtotJDqUUpBY9oMMgHD8IiReUt+zMl10xA18Y0U+3y+rEsyv5agx6x14iAUljQHNtw3gR5re90JlzZapY/lrWlLe4vFVIqXS1RzgTxVsaM70b6wUSeKj4l/jBgVAdnDCJwaPo7E79j7c4mrGJ0gnIE8A8dMtXunwMW1zlJxlAIS4AdictoixheWx1Ey2E7D4Q0mNUDGXvJf81f4jDKVmaoiUqGKXEalxQXL0i69a0Kl9WpNQCXJALFwwY5eMMAviqFFbOvSWkkFaHG1QBhRThL4F5L5M9Y+kbIGNJKhQlIJB35QZK6QS/axBwkgBK1Z/hTnF7KuwNr5D0idFiSNviY838T9jr9IEui3iYFmWFAhqqQpO00xAbIKnT1FNB2hrpxiRKkS68j9PBUpSFVBHGOHNlkp8vY9Tx8UZ4lFdoEsV6EliXd651IYuDuavCJqpoe4duTa8oCvGwpHalsKudOb6ftFbeEuZNSUJmpCAHcjrFFQqAA4ASDxfYI6sPkc1TZyeR47xuzUsa556QPNJrnElzz+tlIWXdmU4wlxmcLlnzZ9YItdn7MQjJqVFZpONmEvmfUAZuSdTsqY0NzKJQGpQcMtDtjM28OsD6rGxuKR2RsO6nHdlHXklUTkgrkGSnG3xivtdrKkHYJigptjFQB4kpHOLdSNIGsVjSlJQzgkkk6klyYj4+RJtstnVRSKXovNUoTAdCnkcIxDx9YbfZCQkqL5tv3RprJY0y8SUhKQSVU1JzpGb6WyajOnx+jFfInznyWiGFUmhvRiYAtYJGemW9vKNX9pYMMv3jLXL2lJACRhFSNX0+PKNDh45x5md/mPX8ZarsrOldhM+UkhsSFpNdQSxS+nsl/6YycqQJK64qvVKSoBtrAsMq7tI3toBwlt3qIoV2CYZilOClVMJTlU5HOr6x3+F5U4YnH2OD/kcMJZlL3olWOr7oK1H2Us/NzAVpGFkJdgAkUfKD7psC0UWorNasBTZQCBbXJZeQz1Md/j5eUnZ5eaFRRIm0lILef7RDZ79mKDZVSHfPKngPKFMYAk5QIu1oaj6Cg10H1sMWm3yEgvyk1qtJV+xPpFVNUFLINe0hWTF0kKy5ecWCpf1lFLLlK60liAkHPaQPGOqNPTIJabNBJvFYUksUlJcUcK3Kejb98SG1JCVpXjUkqSUh2YEFiogkBVQGY8maKiffLCqQSni5Zg2W4DdugKb0kAZcyWSEkMgFmJyZ9g03COmUoxja9iKU5s29y29aysLXMDsUqDpAajAAAEMAwozQVNtM1JbrFHfiJeBrBMRMQlaFEoUHBZiRwNYU+7kzDVSww9lak55901jxsuVNuVHp48bSqwgXjN99Xl8oFmqKi5qSX57YCs134pikpXNwp16xZOzU7YJmXSrSdNH5D6piTyxRRY2zIdL+kMyWTJQMBIBxhQKmJ2N2ctr1il/jc1CQMSQcCRjwArrWpoSd5iy6Z9G5oX1oVjSQkKJYKfLJIAaM/Ju9UxxkUgd4tQPtHyi8Jp7RNxa0wf7OpValyanM747FisYS1KMKPHIrzxfI/4Tyf7f5R6+Ej6eO4U7onEvj4/KH9WPon5x4NnbRB9nSdnlEnUJ0AiQSBDvs44RKW2VjJpaBVWYHTy+cNXYwMgfSDUyNij9cGiNc0hQSo1U7HMFs3DAj6rDRj8CTk32Ms6cOQiW3EKRspCKyNQfL5wJeNuSmUsrokJU6tBTdXyikexG3VGbmXU7zMSc2Aeucau6JeFIB2etfSMleU6ULFLlldZ02WHBepU9G/pH08bBEwAABJYUGTUiuSTa2JH8rtD542eMQBDZesTYt4HiYeJb6/D0iKdBk2+x6JoapAUNresZ3pUtBUFElQLClTQZZ0i/wCpTuig6QSsU6zy0+2pT8E4SfJ4p6l6BCNOyK6ViWs9kqwJOtS7MAGZq5wZOvQ0LJlpAzJc135PyhgsoNqmv3cCW54f+Jg2XYUPkI5MtWehiyqKFZLWhaXBOZ212eUFSkDT0hyLGNAG8vGCZNnAz8o6MbXHRxZrlK2MUgborLdd79oZiLxYA1bjnAUyePZ7W85fXB4pjyShLkiE4KSpmbvKxEppqWEVEu61JmJQQ9XNcqbOY8I0N5yZi50llDA6itmGQBAbPc++ILbKWLXICe4pMzEdmFJIro5I8I7PxNuySwqqBlyKsRlr+8Vt6WBaZRmClXID5aHhGxmSEiqqNw+OUA2uWtQIScII12b9300U/G21xX6iR8Wk7PN0SMZDLLlyrdWLGy3SlK0qUVKQM0q1fc+W7XLWCLTcE1K3QoNwI+bQbYrJOx9tKau5oabAGAHwjujmwyW5HJLHli9I2N3Ls5lulyNAAU8Qfr94rZNwoUvVVExDZ0skJwUAbfzO3OKu87ZiWwoEUA36/LlHmtqcqXR3q4xt9lvcVnZBU2Z9PowSsGJrvZMtKdwfLPXXbCUY5JyuTZ0RVIoekagmUXGZHl2vgIzouFkYldlRzL0GYA84uemS5+GWJCUqZWJWLOjFIAJGdXgO97+T1aRMlzETJr9gAKIzrmAQ4bnDx5UuJlSlbMJPlzwpWGRMWHLKShZB3ggGFG0uYrTIlgzFpOGoYHfqHhQ7zU64op6uT+/+EbMS9hV4k/5PHcKhqP7h8mgVcqZ7OEPm5w/pSC/jCRdoPeU/Jhydz5xx692Yn+3pGakE7AqvgAfWHpt7+yofiYepfyhkqzYcgk+I8cxE6Kew34W/aFfH2DTOGco7uAJPiph6xEZbF9TRyXPBhQDcIIMxOpI4gj4QkhKsq8DG5Ubj8gapZ0J8B+8VF/XX10vCXzBzOm0DMVyMaIy4ZMAaAsjXQeKZlv4AgyZcpYxJSXAyDuS7DiYuk2cjuqI8SPD5NBTbhBIy+UD1Ze4OCK9NoUnvZe8Mueo9N8E4qPQxMEPkKwJPsipfbTUZqlg6aqQNDu14wykpCtUKassdsZy7brnJtQmrmLWQ+eEBsJTkE0z0aNhJCSkKQygQ4O0cPnHJks4g7D60EH1XHRlFMpLPIm/aZiyo4VJSGKgoUAZgEhtdTnpF1JLaAwwTUpUauTpmTwSKmJ0pWoaITyJ5AUHnE5S5bZRKjq5tHNBx+JjiJiz3Qw2l/LX0iSXZkprmdpqf2icCHjJJE57YGuV7zq9PCA7ehRBAcONCQfEVHERcqliIZ8tu9+UZ/wBx09eEPyYlIydlsk4KrMKs+8MuKjDbRjE1LKBIqGDK31eid7RdWiYqYQEd0e17I/CNTv8AWJZN3BBcgudNTvUdB9CH9Vp7A4JaA7NLWrtKP/v9L5nfBE1BI0bQU+ng3q3r9DhDCl9PrlGU7ZuJVrlRJKktXbB/UjZ5w1KANILkFIFvKf1con2jQcT8ozl2SccxKd9eAqYnv614pmEGiKc/a+XKDOish1qVsDDif/POOuK9PE37kW+U6NAJWyGKlboMKS22I1I2x59s6iptiMuPCIp1lC0kGpYlL1qMxXd6QXaJb6w1IYPqDAsOjF2uyTis4CAmjB20G6OxszdC19qWlOE1Fcto5FxyhQ6zSQtRDQ+oB5fHOHjDqPA/OFhMcCY57KUOoci3ERzBvB5/CGqQNY6lI2QLAdwKGYI5NDVyAc0p5hzE6ZqtCeAiQA+0Bzp6VjWHoBVZxoSOBPo7QxUojJTnekH0aLJkDME8Mvn5x2ZN0SydzN6P5wLYeRV9TM1CTzY+DRPLWBmhXqP0OYmNmVmWAO/PlnE2AJDmu8lgOQ+cYFoE+0hVHbd3fItE4SBmeQr55QOu3Y6S0lY292X4tXkDDZNiq6mqO6kYU+VTzPKG412C0wKyWjqp02WgOlQ6xADEhyy0glgO1XmYkmSpiy6lBA2Jqeaj8BziC0Sgm1yUpo0ubvYaU4wbNKgfZPin5w+R9Ne6FguztlkpR3RnnqTvJNTBTwKlStUFtxB+R8okE5OpbiCn1iG7LKISk0iWTLJqzDUl/omHSwkZkKOwFxzI+ERTLUVHCkYlDklHH5CLRI029E0+1JlimtHZ1HckacoqjJVMPboDkga/i28MuMWVmsJJJ7ymqo0CR6JEKaQmiOatTuGwRTony3Uf3B1gIZqr/Sn5nyhqgSXPM/PbD8Md6knOJN7HSSRCthDUpyiYynppD0pAhrMiMogG+LT1UtStck8Tl9bosT5RjOlluxTAgZIz/EfkPUxfBDnOvYTJLjGyoQY23Riz4ZILd4k/AekYiVUgDMlvGPTLBKCUJSMkgDwDR1eZOopEvHjuyQiGTAHLboKUIHnI1jzjrAJwiFY3fD0gmcIjIgWGiEFoUSFG+FAsJNlDiswHZr1kkspRSr3VDAf1/B4sPtA9lvU+PyaFlFx7ApJ9HEyVZsBvNIcUpGZfhT9/KGKJObxLKkFnNN5p/wCwphJWfZDDbl5msJMtRyqd0OM1IpmfAeAqfKIrVeCEUUqpyQmpPBKanjDJN6QLCUpbM8hU+MRz7UmWHOFA2nPxOvCAVTpszICUnaplTD/aKDmTwh0mxhJxVUr31HErl7vANDcUu/4Nti+1rX/toYe/MceCO8ebcYemyA1mEr/E2EcEDsjiXO+JhTOsdUHG6FcvjQePyJUwaQ3EdaQ4QDfVs6mUpZzySNqjkPjygRjbpAbSVgVjPWWuatPdlpEoHeS6vNxFr1bZ1gXo9dqkSkpriU6l7So1LnRqDlFthQjYpX6R/wAj5Q+V3LXS0LDSI5Eg5ksDqdeA1iZ2oAw12nj8oabSra/EAjzyh6Zg1SOIcfOJUPv3BZ9lxM3Z2sBiPPSC7HZWFOygat5DaYnRJSGUokDROp8NN7Q5TqOaaZAFgBwLRVX7iOTeiKdOegonZt3nbAq0tBVpQRmCIDKCTug2ZIUd0pHFRKlDxgcUMTLOcJSYlUNI4QwhmZJldfNqEmWpXuh+J0HjHmy5hUSSXJJJ4mpMaPpnbsShLfLtK4nIchXmIzDx6XiY+ML+TlzSt18Ft0ckY56NiXUeWXm0eiSaCMf0Is/fmcEj1PwjYy8o5PLlyyV8F8KqJ0LjmIkQ9QoIiUWDRzleSIJiXgVVILmmIFphR1si5wo4YUajEnUJmdlQC9xDiIlXGhNZcxco7EF080l0wWpajTIbBQeAhyEbTy/aAsjitMDjfYCidaZeQlzht7i/Eun0iC139gDzJc1KthAY/wB74Wi5I3t6xGSNj8YKyRf1R/bQOD9mVUgTJwxdYlKDpKIJ5zPkBB1ksiEdxLPmdTxJqYHn3RKUcWHAr3kdg/phn2Sen/bnYh7s0P8AqTXxh24y0nX2/wBf+gprtWWzbWhA7IrBa1p/3ZC/xIPWJ4kCogyy3jJXRK0k7CcJ/KawjxySv/IeaZKWzjjk5eeUSFDZx2VKK6J0zL0HExMYYS2zeTkIpLEkWu0daonqJJ7H9a9SPLy3wy+bSZ837JIU4/8AumDIDVI9PLa2hs1mTKQEBICUhgPid8XX9Nb7f8L/ACTf5n9iZU5wyRhT5nidYSQBxhilRxIJLJFfrOIPY/Qikk7vODESgjOqvd0T+LfuiPrQiiaq1Vs3J+cNl7TBWgPYlqJLnm8Plp5RwjWI1KMExKucxoTyMNXN2gHl8RWIiNTDDNcxrNRKAnUEcC/kfnEwQDkocwR6OIGBh6TDJmaJ0yVGgrwIPpAl6zRLQVKySCf24wQCBWMr05vMsmU59418B8eUXxY+ckic5cVZjbbOK1qUrNRJPEwK8dmLh1lk41pQPaIHiax7Gkjh7Z6H0YsuCzofNQxH+6o8mi6SKQyzSwEgApyFHblVoJKFe6eOnjHgyblJs9JJJUMWcoimLeHzDEawGjPoKIVPV4iKXEELygXFUiFsPFDGEKISqOw3Ik8Fv6n+4Y9IenKFCjnLkBNY6TWFCgoI+ZEsmOQoyFJzlFZftnQZSiUpJGRIBPjChRXC6mv1Jy+lmX6NWhZWUlSmGjlvCNreqimzpwkj+Ws0pUDPjHIUdflpLL+xHD9BQf6eJH2clqlZc6nLM+MaNecKFHL5H/bL9SuL6EPn6RJKpIcaqrv4woUTiNIhlRIvSFCgIYmm5CBjnChQQCXlEcmFCjIxJpHXhQodAZLM0jzjpMf58zj8BChR3eF9TIeR9JQzYP6N/wDyJfFX+JjsKO/N9D/RnNj+pHo+yJZayMiRwhQo8NHpFxJSFIJIc7TUxWTs4UKDMSPYMqINTChRIoQNChQo6UT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4" name="AutoShape 14" descr="data:image/jpeg;base64,/9j/4AAQSkZJRgABAQAAAQABAAD/2wCEAAkGBxQTEhUUExQVFhUVGBQYGBcYGRgYFxgYGBcYFxcYGBgYHCggHBolHBcVITEiJSkrLi4uFx8zODMsNygtLisBCgoKDg0OGxAQGywkHyQtLCwsLCwsLCwsLCw0LCwsLCwsLCwsLCwsLCwsLCwsLCwsLCwsLCwsLCwsLCwsLCwsLP/AABEIAMIBAwMBIgACEQEDEQH/xAAbAAABBQEBAAAAAAAAAAAAAAAEAAIDBQYBB//EAEIQAAECAwUEBwUGBQUAAwEAAAECEQADIQQFEjFBUWFxgQYTIjKRobFCUsHR8BRTcpKi4RUjYoKyBzPS4vE0Q2Mk/8QAGQEAAwEBAQAAAAAAAAAAAAAAAQIDAAQF/8QALREAAgICAgEDAgUEAwAAAAAAAAECEQMhEjEEE0FRMmEUInGRoSNS4fEFM8H/2gAMAwEAAhEDEQA/ANnZbP2j+H4iKbpFb7PIYTlMVd0MST8ubRpZcwIxqYlkEsKklwwG8mnOPD+kMxdvtK5i0pQopIlpSQUkAsCVEuqlRRi1CwrOMbRWTpmzsVokT26tTEhwldCeG3k8Sz7m2iMvKM0TMHVy0jCMRTUAl6tkauwVoMxr6Zd0tCpKcAUEoZAxZ9kNtr/7AlBBjNmHtVwnNMVc+QpNFpffr4x6ibIDpFbb7rBGUTcSnIwNgmmWsLlKIUkuNFA7o9Guf/UQFOC1IxaOGc8QaGMZeN0NkIqloUKK7Q8/GMpOIHFMtuk1ss8ycpUpBSg5OxU+rbt2e+KGdLUO0k4k5FOnhoYkEqgoOBNYlSGd1JG8Ak+kB/IRkqW4xA/Mcd0G2SazobtHu7K5kn3c3gUJALgqfN0ihdt/wieUshnFNxAY7Uk+hjACZ12rQkkfzEJbEnUBu+ndnSK20yCwVLJYZVqOUX8u1KlgKcFJoFOKs7AgE4TnQ7YqpktiVg4QXOEAsOHyjdGB5ZKw57w89/GDJM0FIBodDsOw7jSGypKVsQphStW3cOLRPbLCQHIDZnfo4bMUZw43xgElntDehEOwgVTVOzVPzT6Rd9FejBtSSoKSnCwL1J2UgS/LumWaZgVy2EbYzi6sKluisE8A4VZK7p37PiP2gC9rAe8mihk0F2mQFBwKUJTs/qTu3ROiclgkqFaAvCddD99gl32zrkEK76QyhtG2IJjKBlKfduO6Ir0sipaxNl0UKkaEbDuipvcTZ80LlJXgKEuA7BTlwW1/aHjFNiydI9FRc5ny7PMloJUpC0TAB3ZiWxcAaEfigG22Zco4VpwkUZj8Yuv9Lb6RZ5BlzCXclWpBcsd4gzpNPTa5oVKScLM+TkEg/CKSSrQkW7MNMUfqkDrMXV43fhU1PERVCQpSgEgknIRFoqiW2qBlhW1JHMUgGQYtbXdqkIAURm7a7PCKmzAMK+sb2MGyUx6x0MtclEguUpJOQGgAA9PWPMbBKxFnHP8A9jcXNZP5Q/mJDnLCH8S8PjlQs1aKTpPbBNtRUkUeh4UjILWCTnmfp41dvs7LX2nzAUWA5sM4zolS00oo7hi8AC36uUZ2FdAb7zCixTKXohXihPlhpChQnqUotjIGI4SyRmo6DnGK6S3D18wrkTUSZ6kiWtCw6QEpKQASGcMAkCnaWaxc2HpdY5oIE4oxBmX2T/asUeLZPbSO0iajaQF6jVG59I6YtV2QkmZq7+gEpNo6wzpkxAQELSpRdUxJHaURkM+yGFeL61VjTLlhKAAkGgGVXJ8yYEmSiVKKFLQa1QcQ/ulKqBwgmStRlkKUlRChVIIo1HG3OC1oVdjUS4pL1viXKmKlrSqgSXAd3GgzJ3BzsEaCXGY6VXbNWsqSkqQQAWJeg1ZlAfhz1I0nr3Kx7oFmTpc0Ey1pU2YBqOIzHOKi1WV9IGk2YpWlIxA4k0FT3g4OxPMnjkNDaJYfKEdNWuhmq0Zabd2oB3RNLmTZdVISsf1S5aj+pJjWWKUnCH1JEWBuNKhk3pBUX7COaPPk2CVNUpYQkFIdTLUgnRsDsrg0WFyWBCpjqIloKVYlKWgJDZOgl1cAHi1vK4Ae0kMc6RT26baQXUtS2GF1MSw2qbEc9TAujElqlygVCXNBCx2kpqnMtRSioMzgnJ6QDKsyTQFRI01zzDZ8oGmzlE96v9T+RdvKI5VoWCkKZxo1OILZ8IVsNFnJukpViFEsCQxcYqDIVBqOMGTJqFI6tU4sGZJOFmAAAcbAPAbI0Eno/MTKTPKUTklJJZSsTECpKCMTB/ExiL2tbLAKsSRRJIZSf6TV+DvSC7QFsurDeirOB1ROJJzBDAavoQYHvy/JloWlUxQIFBkG1akUwtnzzPzhOheWZ9l/8flAcnVBr3NXcdgEzIPsLgRV9Iuj/VLxBmzZJcblZB2rFp0BvyyyypNoYGjEuwbdFV0u6RyjPUJcwKQO6WA9N8HjqzJ7oBKhhSFzHfIlq8TAsghCiEg4SasTWBJtqE0HCCFZsxZW8Fs92sMlqme4rwhKHsuJakpU6OYOoO/6zja9DbD1gIwIWxdyNCNSaZ/GPNwZmwDiQI0vRi/51mfCU1y1HMAQ0e9gl1o1HTFYlHCyASkUSP2jBotJQsLSWI+vCLG+rXPtUwrVV20IFBoIrFXbM1fyjS70GPQ9NqMyYcRcrBG4ahoBscvESAMnPIGCpd3KBBq4IMH3bYwgqJQ5V83I+tkKgiuizqUXZk+vDdv9Y33Ri3WYBeMglI2dlqk7hzPzOMTaCslACdAXplm4B4MPKDk3GuYO0VYRkGCU8k6eEUi+PQj2QXxesolSirEE9kJRXNZIdWROWT5RSG2luwgS07S+L5nlGgXcWAMKevjn4QCu6BAdhVFEZw/q/Kn5wouv4YNkKAGzLzei4TVKVo3oJHkKRBZZdqkrPVTsqhwUnxQ3mDHoYTEQkJKjiAMXaIXRnbN06t0r/el9akasF+YZQ8DGjuz/AFPs0xkzQpBOwv8ApWyoHtl1SyCwbPKAZ/RxKkt2VBslAQOIeSPQbuvmzzv9ucgk6E4VeCoOWqPF09EyCcGNFc0KOEUHslx5Rf2a97xs7IaTPQBRx1a/GXT9MCma0bm2WZCyCpKSRUEgEgjJjAFpkgxRy+naMp8idJO0DrU+KO14pi0sN82eef5U6Ws+6FDEOKTUcxAaGseqQUpDpmYauUB86MRmx3Ro7qnJUGCgWA4sRmQawLZpiMISpxq9RrtGUHS7IhRCwUqYkgkAkUIooV11eHjRKXZDNk0intFiBOUX6soGMusIMZq3dH0qBpWMZeN3zJSgAey+TYvCobkY9e6mkZS/LE6hxhGhkzO2CbPCChK5wSrNIYD/ACjkzo6taWKVnY6004dkmNhdN3DZGiRYQ0amwN0eSq6NlOafFRPwjiLj/pT4E/GPSbdYRFam7y+R8IFB5GaslwOXZL7cCX8SDFxK6M07yuTD0Eaa77tPunwMXKbEWyhlEHI85tXR8DVR4kxWruZOyPRrdZhFFabLnAoZSM3Z7qD5Re3fdCQzgVoN5Z6baAnlGV6QTpllQhSFk9f1ygpNAgpmFBS1cRDBzTvRf2Lorea8JNoTSoddQWZw0ssWJHMxdYHViPIaf+DhsoqZ1jSp8LFipJ3EFiIzNsvu3Wdc6QZipnVqIUoFZCaDIpwsOIjWdGLMfs6VKX1ilhCipyol0JNVGpIduRhsuHgrNGdlWuxbolkWLdFyuzxLIkRz0Usju+7QKsK1PGLhNjDQ6yog2GSA2UdsscUlqsrRor6V/KmnYhf+JjzKbJGyMay+MtO0eIjkUtnsiSkFoUKGyxEcSKxwGOoNYsSHzMo6nKGrNI6DBAKUM+McI7XKEhWcdBrGMQzJAKqgEVzDxX264JEwjFLSc9PnFvrHDnGBZTybsnSj/wDz2qagZ4VHrE8GmBTDg0WNmv62yj/MkSpwHtSyZa24HECfywSnOJEwtIHJktl6b2csJomyCfvEEp5rl4kgcSIu7DeEqcMUqYiYnahQUPIxnlywQxAPGvrAE24pClYsASsZLR2VDgRUQHEPM3wXSKe8gCpPGM/KlWiU3VWpZHuzQJo5qV2/1Q5F6TysJmollq40FSXOzAXbxhXFhUka+7w0XiZqMBSpQS4NXAIBo4MZS6LUpZIAFAD4+EF2W8FLSo4e7sD+ypTlyGHZ35wYaBLZa2uyBIqqaf7jx0iv+ySiokpmVf2lNU1LYmEU829SfZT4RNZJylS1Lp2cWQ2AH4w3O/YHAubEuX1kyWZJCJQSUrKiQskOyXzz2nLSJrRPKCjqEpTLKiZvsqIDNhBDF+0DlmKxV2a0L6ozHGR8iBlzGusPl21ZlFRVUYshSmHbvPpB5s3EsLYpyYq56aHnFeu8Jh18oHXalnX0iLZVI8ytrlc49YAnrV9klWqs8IBpv3RcTp9pQFSsa51ArrUrmKSxDjCVAFtvCNdd90S1rUVMwS9SQHcbxtit6VyhZ0rUhCCUrSkA4lZljQFzrHbHyG6SRL00nsysqwTJiVrKZhIr3CoqJ3uD6x6t0YRhskoGhAqObRhbjnKmzpkuYmWyEJU6UqFSdpUQR8QY3loQlElkqDpCKA1Dh9sLmyvJqvuNCCiwxREOlqEVt3KTgGNVSpWZ2AHXIQNdixiJWogAE5ndtjn49FLNPJmjaImM8bYzFvUkqGEuGFfGDrXPl9WpKSkkBOg3O1NINdmH32oqkzEpZykgPGEmWKdqlPgf+caqwrlhKits0s2er5cor7cxmKwszluD0hWtWFMpUWW0AMGA4fNUKNNOt0sEgJWQNQ7cqiFB4fc1/YzItB2COotHaNNBrvMChUIKr4fGKUSDlWgb4cJ42wCVUjrxjBsuaK1GcSJVWK1JjrwAFlirDnitCy+Z+mh4nHbGAWKTWHAxXi0F9NPjDxazsEYAdipCCoBTa6BxshwtY3xgBSlwCtXaPD5x1VqTtgbrQSaj6eCYvLrXVXaZsJ7xTQDMMKnKm+JLEoFMwkgUyxEOGLMB3u1hzimk3irRA5qY/wCMTyr3USR1Y7Le0WLh6HBWJ0/gpaKHpPdsycpJQpmBSRXWukaa5JATZgCQ8tJT3iD3UhLJyLsX4Q3+JK+7T+f/AKx0Xkr7sfn/AOsapdG5IsZWHqcTpfJnVifE7NkzOYdLSnqio4XqO8rE7jCAMmZz4wAm81fdj83/AFjpvRX3f6v2gU/g3JfJCqcX2hhTmrLflCJxZE601HCGqvNT9zZr+0RzbyU1EAGjFxt2NA4sbkg+7V9opUUu1CoOKEE0cVZ9fGA+kt3/AGiWpEtQT2wpJbs9kkgEZgeY2QPOvhYSlxV1Ahx/SxNOMOl3ysPVJqAWJ14pGww8eUaa9hHJA3Ry6FSSuYouqZhDB2SEvqQHfgI1VtwiW4KCVYcISllAAHFiL5vwiql3wcsBNBXEMyAT6tEn8VP3Z/MI0nKTbYycQ+x4erxEpGHG6SgFRJHZYmvgNsQWDNiQlwQFFIIBpoabc4G/ih+7P5hHP4qfuz+YQtP4GtfIbbFDGcNQAA7M5AAJbi8GWtaAglKsRWxAYDCBmKJBGyprFN/FT92fzJjv8WP3avFPzg1L4Da+Q+xWhCUnG7kjIE01JYilYAtJeYpssRY7nz8IYq9j92rxT84jN6n7tXin5xqlXRrRZzLxQ5ZKyHoXUH5Ex2Kg3t/+a/FPzhQ/OYKiUwXCx18PjECVQ4H4RrEJ8cR2e04w7EVIrTLXhEc6zKmAIScJKpdWdwFpJDbwCOcaKfISqaFIwJAAcJGFy5JLHVn1bfAcktNjKDauinLjNxDccak25IGBQBTidVGGVEgHSp011ijvyyJAM2WwQO8nY+RG7aIZ6FobYLMZh2AZn4DfGnsNklJH+2gmneZai+RSD5iKWyEIDe6z8dYmmXioMxbC5DABnzbwjjeW5fY7fSUI/cPvOUZYcSRMo5SEYVCgrUMB5ViCz2JM+qZOHVgoAgbCXwuIrJnSJkgOyZnebsqo+TuQ7mvlBMu8EqShgA4dgDUJOfEw7iltWT5N6dMdedwqQnEhWMDMa0fJqGgekUiAVHCkOTGqkW6uwGgpVtASBXftgBElKFLmCmIht3vDx9IbHlT0Ty4aXJCsPR8EErOIjQEJTtbEczug1N2oQT2JaaBWi1JGoLuSWBo+ZEQyLYzmiiauXzOdNsDXhewUsslyrE4cIAoAjDtqfLWJ527obCqVlzd1sK0jCBh7SSogBJqc9hLQDf12EylLkJR1ocpQ7JWBoG1LsDtBfaALgvBK5eB6Ak0zVsBGQIc1i5lrDBmptji9V45WmegsKyRpo8psvTGaZgQqUkEqCS6iCHUEkMUio2QdePSWaibMly7OVhBCcSSXJKQrIINa74n/ANQLCgWiXOSAkuhSj7+FVXYd6gqdu6B7mtqZk3+YzGpeo4NsLtzMe7ggskOd6o8PyP6U+LW7Fc/S9U2amUqThckFWJyCElXdCBsji+mKitSEWdSilSw4UC+F3OHDsD7o0k0yVlCsCTMQ+Fea0ggpbFmQxZuEZzondyUqmWlYBUpUzqwWbDi7SjvzbhCqLbpGtLYXY73nLXhVZZ0sMHWpBYBqOydcoPNoLFgC1TRVAKk6Nl5RfWK09as4gmYhZNFhRzxMQEV0FQ7Uivl2NGMqRLCSEvhC5owkg1SFKNSPd2iHeOK0xOTe0UtotJDqUUpBY9oMMgHD8IiReUt+zMl10xA18Y0U+3y+rEsyv5agx6x14iAUljQHNtw3gR5re90JlzZapY/lrWlLe4vFVIqXS1RzgTxVsaM70b6wUSeKj4l/jBgVAdnDCJwaPo7E79j7c4mrGJ0gnIE8A8dMtXunwMW1zlJxlAIS4AdictoixheWx1Ey2E7D4Q0mNUDGXvJf81f4jDKVmaoiUqGKXEalxQXL0i69a0Kl9WpNQCXJALFwwY5eMMAviqFFbOvSWkkFaHG1QBhRThL4F5L5M9Y+kbIGNJKhQlIJB35QZK6QS/axBwkgBK1Z/hTnF7KuwNr5D0idFiSNviY838T9jr9IEui3iYFmWFAhqqQpO00xAbIKnT1FNB2hrpxiRKkS68j9PBUpSFVBHGOHNlkp8vY9Tx8UZ4lFdoEsV6EliXd651IYuDuavCJqpoe4duTa8oCvGwpHalsKudOb6ftFbeEuZNSUJmpCAHcjrFFQqAA4ASDxfYI6sPkc1TZyeR47xuzUsa556QPNJrnElzz+tlIWXdmU4wlxmcLlnzZ9YItdn7MQjJqVFZpONmEvmfUAZuSdTsqY0NzKJQGpQcMtDtjM28OsD6rGxuKR2RsO6nHdlHXklUTkgrkGSnG3xivtdrKkHYJigptjFQB4kpHOLdSNIGsVjSlJQzgkkk6klyYj4+RJtstnVRSKXovNUoTAdCnkcIxDx9YbfZCQkqL5tv3RprJY0y8SUhKQSVU1JzpGb6WyajOnx+jFfInznyWiGFUmhvRiYAtYJGemW9vKNX9pYMMv3jLXL2lJACRhFSNX0+PKNDh45x5md/mPX8ZarsrOldhM+UkhsSFpNdQSxS+nsl/6YycqQJK64qvVKSoBtrAsMq7tI3toBwlt3qIoV2CYZilOClVMJTlU5HOr6x3+F5U4YnH2OD/kcMJZlL3olWOr7oK1H2Us/NzAVpGFkJdgAkUfKD7psC0UWorNasBTZQCBbXJZeQz1Md/j5eUnZ5eaFRRIm0lILef7RDZ79mKDZVSHfPKngPKFMYAk5QIu1oaj6Cg10H1sMWm3yEgvyk1qtJV+xPpFVNUFLINe0hWTF0kKy5ecWCpf1lFLLlK60liAkHPaQPGOqNPTIJabNBJvFYUksUlJcUcK3Kejb98SG1JCVpXjUkqSUh2YEFiogkBVQGY8maKiffLCqQSni5Zg2W4DdugKb0kAZcyWSEkMgFmJyZ9g03COmUoxja9iKU5s29y29aysLXMDsUqDpAajAAAEMAwozQVNtM1JbrFHfiJeBrBMRMQlaFEoUHBZiRwNYU+7kzDVSww9lak55901jxsuVNuVHp48bSqwgXjN99Xl8oFmqKi5qSX57YCs134pikpXNwp16xZOzU7YJmXSrSdNH5D6piTyxRRY2zIdL+kMyWTJQMBIBxhQKmJ2N2ctr1il/jc1CQMSQcCRjwArrWpoSd5iy6Z9G5oX1oVjSQkKJYKfLJIAaM/Ju9UxxkUgd4tQPtHyi8Jp7RNxa0wf7OpValyanM747FisYS1KMKPHIrzxfI/4Tyf7f5R6+Ej6eO4U7onEvj4/KH9WPon5x4NnbRB9nSdnlEnUJ0AiQSBDvs44RKW2VjJpaBVWYHTy+cNXYwMgfSDUyNij9cGiNc0hQSo1U7HMFs3DAj6rDRj8CTk32Ms6cOQiW3EKRspCKyNQfL5wJeNuSmUsrokJU6tBTdXyikexG3VGbmXU7zMSc2Aeucau6JeFIB2etfSMleU6ULFLlldZ02WHBepU9G/pH08bBEwAABJYUGTUiuSTa2JH8rtD542eMQBDZesTYt4HiYeJb6/D0iKdBk2+x6JoapAUNresZ3pUtBUFElQLClTQZZ0i/wCpTuig6QSsU6zy0+2pT8E4SfJ4p6l6BCNOyK6ViWs9kqwJOtS7MAGZq5wZOvQ0LJlpAzJc135PyhgsoNqmv3cCW54f+Jg2XYUPkI5MtWehiyqKFZLWhaXBOZ212eUFSkDT0hyLGNAG8vGCZNnAz8o6MbXHRxZrlK2MUgborLdd79oZiLxYA1bjnAUyePZ7W85fXB4pjyShLkiE4KSpmbvKxEppqWEVEu61JmJQQ9XNcqbOY8I0N5yZi50llDA6itmGQBAbPc++ILbKWLXICe4pMzEdmFJIro5I8I7PxNuySwqqBlyKsRlr+8Vt6WBaZRmClXID5aHhGxmSEiqqNw+OUA2uWtQIScII12b9300U/G21xX6iR8Wk7PN0SMZDLLlyrdWLGy3SlK0qUVKQM0q1fc+W7XLWCLTcE1K3QoNwI+bQbYrJOx9tKau5oabAGAHwjujmwyW5HJLHli9I2N3Ls5lulyNAAU8Qfr94rZNwoUvVVExDZ0skJwUAbfzO3OKu87ZiWwoEUA36/LlHmtqcqXR3q4xt9lvcVnZBU2Z9PowSsGJrvZMtKdwfLPXXbCUY5JyuTZ0RVIoekagmUXGZHl2vgIzouFkYldlRzL0GYA84uemS5+GWJCUqZWJWLOjFIAJGdXgO97+T1aRMlzETJr9gAKIzrmAQ4bnDx5UuJlSlbMJPlzwpWGRMWHLKShZB3ggGFG0uYrTIlgzFpOGoYHfqHhQ7zU64op6uT+/+EbMS9hV4k/5PHcKhqP7h8mgVcqZ7OEPm5w/pSC/jCRdoPeU/Jhydz5xx692Yn+3pGakE7AqvgAfWHpt7+yofiYepfyhkqzYcgk+I8cxE6Kew34W/aFfH2DTOGco7uAJPiph6xEZbF9TRyXPBhQDcIIMxOpI4gj4QkhKsq8DG5Ubj8gapZ0J8B+8VF/XX10vCXzBzOm0DMVyMaIy4ZMAaAsjXQeKZlv4AgyZcpYxJSXAyDuS7DiYuk2cjuqI8SPD5NBTbhBIy+UD1Ze4OCK9NoUnvZe8Mueo9N8E4qPQxMEPkKwJPsipfbTUZqlg6aqQNDu14wykpCtUKassdsZy7brnJtQmrmLWQ+eEBsJTkE0z0aNhJCSkKQygQ4O0cPnHJks4g7D60EH1XHRlFMpLPIm/aZiyo4VJSGKgoUAZgEhtdTnpF1JLaAwwTUpUauTpmTwSKmJ0pWoaITyJ5AUHnE5S5bZRKjq5tHNBx+JjiJiz3Qw2l/LX0iSXZkprmdpqf2icCHjJJE57YGuV7zq9PCA7ehRBAcONCQfEVHERcqliIZ8tu9+UZ/wBx09eEPyYlIydlsk4KrMKs+8MuKjDbRjE1LKBIqGDK31eid7RdWiYqYQEd0e17I/CNTv8AWJZN3BBcgudNTvUdB9CH9Vp7A4JaA7NLWrtKP/v9L5nfBE1BI0bQU+ng3q3r9DhDCl9PrlGU7ZuJVrlRJKktXbB/UjZ5w1KANILkFIFvKf1con2jQcT8ozl2SccxKd9eAqYnv614pmEGiKc/a+XKDOish1qVsDDif/POOuK9PE37kW+U6NAJWyGKlboMKS22I1I2x59s6iptiMuPCIp1lC0kGpYlL1qMxXd6QXaJb6w1IYPqDAsOjF2uyTis4CAmjB20G6OxszdC19qWlOE1Fcto5FxyhQ6zSQtRDQ+oB5fHOHjDqPA/OFhMcCY57KUOoci3ERzBvB5/CGqQNY6lI2QLAdwKGYI5NDVyAc0p5hzE6ZqtCeAiQA+0Bzp6VjWHoBVZxoSOBPo7QxUojJTnekH0aLJkDME8Mvn5x2ZN0SydzN6P5wLYeRV9TM1CTzY+DRPLWBmhXqP0OYmNmVmWAO/PlnE2AJDmu8lgOQ+cYFoE+0hVHbd3fItE4SBmeQr55QOu3Y6S0lY292X4tXkDDZNiq6mqO6kYU+VTzPKG412C0wKyWjqp02WgOlQ6xADEhyy0glgO1XmYkmSpiy6lBA2Jqeaj8BziC0Sgm1yUpo0ubvYaU4wbNKgfZPin5w+R9Ne6FguztlkpR3RnnqTvJNTBTwKlStUFtxB+R8okE5OpbiCn1iG7LKISk0iWTLJqzDUl/omHSwkZkKOwFxzI+ERTLUVHCkYlDklHH5CLRI029E0+1JlimtHZ1HckacoqjJVMPboDkga/i28MuMWVmsJJJ7ymqo0CR6JEKaQmiOatTuGwRTony3Uf3B1gIZqr/Sn5nyhqgSXPM/PbD8Md6knOJN7HSSRCthDUpyiYynppD0pAhrMiMogG+LT1UtStck8Tl9bosT5RjOlluxTAgZIz/EfkPUxfBDnOvYTJLjGyoQY23Riz4ZILd4k/AekYiVUgDMlvGPTLBKCUJSMkgDwDR1eZOopEvHjuyQiGTAHLboKUIHnI1jzjrAJwiFY3fD0gmcIjIgWGiEFoUSFG+FAsJNlDiswHZr1kkspRSr3VDAf1/B4sPtA9lvU+PyaFlFx7ApJ9HEyVZsBvNIcUpGZfhT9/KGKJObxLKkFnNN5p/wCwphJWfZDDbl5msJMtRyqd0OM1IpmfAeAqfKIrVeCEUUqpyQmpPBKanjDJN6QLCUpbM8hU+MRz7UmWHOFA2nPxOvCAVTpszICUnaplTD/aKDmTwh0mxhJxVUr31HErl7vANDcUu/4Nti+1rX/toYe/MceCO8ebcYemyA1mEr/E2EcEDsjiXO+JhTOsdUHG6FcvjQePyJUwaQ3EdaQ4QDfVs6mUpZzySNqjkPjygRjbpAbSVgVjPWWuatPdlpEoHeS6vNxFr1bZ1gXo9dqkSkpriU6l7So1LnRqDlFthQjYpX6R/wAj5Q+V3LXS0LDSI5Eg5ksDqdeA1iZ2oAw12nj8oabSra/EAjzyh6Zg1SOIcfOJUPv3BZ9lxM3Z2sBiPPSC7HZWFOygat5DaYnRJSGUokDROp8NN7Q5TqOaaZAFgBwLRVX7iOTeiKdOegonZt3nbAq0tBVpQRmCIDKCTug2ZIUd0pHFRKlDxgcUMTLOcJSYlUNI4QwhmZJldfNqEmWpXuh+J0HjHmy5hUSSXJJJ4mpMaPpnbsShLfLtK4nIchXmIzDx6XiY+ML+TlzSt18Ft0ckY56NiXUeWXm0eiSaCMf0Is/fmcEj1PwjYy8o5PLlyyV8F8KqJ0LjmIkQ9QoIiUWDRzleSIJiXgVVILmmIFphR1si5wo4YUajEnUJmdlQC9xDiIlXGhNZcxco7EF080l0wWpajTIbBQeAhyEbTy/aAsjitMDjfYCidaZeQlzht7i/Eun0iC139gDzJc1KthAY/wB74Wi5I3t6xGSNj8YKyRf1R/bQOD9mVUgTJwxdYlKDpKIJ5zPkBB1ksiEdxLPmdTxJqYHn3RKUcWHAr3kdg/phn2Sen/bnYh7s0P8AqTXxh24y0nX2/wBf+gprtWWzbWhA7IrBa1p/3ZC/xIPWJ4kCogyy3jJXRK0k7CcJ/KawjxySv/IeaZKWzjjk5eeUSFDZx2VKK6J0zL0HExMYYS2zeTkIpLEkWu0daonqJJ7H9a9SPLy3wy+bSZ837JIU4/8AumDIDVI9PLa2hs1mTKQEBICUhgPid8XX9Nb7f8L/ACTf5n9iZU5wyRhT5nidYSQBxhilRxIJLJFfrOIPY/Qikk7vODESgjOqvd0T+LfuiPrQiiaq1Vs3J+cNl7TBWgPYlqJLnm8Plp5RwjWI1KMExKucxoTyMNXN2gHl8RWIiNTDDNcxrNRKAnUEcC/kfnEwQDkocwR6OIGBh6TDJmaJ0yVGgrwIPpAl6zRLQVKySCf24wQCBWMr05vMsmU59418B8eUXxY+ckic5cVZjbbOK1qUrNRJPEwK8dmLh1lk41pQPaIHiax7Gkjh7Z6H0YsuCzofNQxH+6o8mi6SKQyzSwEgApyFHblVoJKFe6eOnjHgyblJs9JJJUMWcoimLeHzDEawGjPoKIVPV4iKXEELygXFUiFsPFDGEKISqOw3Ik8Fv6n+4Y9IenKFCjnLkBNY6TWFCgoI+ZEsmOQoyFJzlFZftnQZSiUpJGRIBPjChRXC6mv1Jy+lmX6NWhZWUlSmGjlvCNreqimzpwkj+Ws0pUDPjHIUdflpLL+xHD9BQf6eJH2clqlZc6nLM+MaNecKFHL5H/bL9SuL6EPn6RJKpIcaqrv4woUTiNIhlRIvSFCgIYmm5CBjnChQQCXlEcmFCjIxJpHXhQodAZLM0jzjpMf58zj8BChR3eF9TIeR9JQzYP6N/wDyJfFX+JjsKO/N9D/RnNj+pHo+yJZayMiRwhQo8NHpFxJSFIJIc7TUxWTs4UKDMSPYMqINTChRIoQNChQo6UT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6" name="AutoShape 16" descr="data:image/jpeg;base64,/9j/4AAQSkZJRgABAQAAAQABAAD/2wCEAAkGBxQTEhUUExQVFhUVGBQYGBcYGRgYFxgYGBcYFxcYGBgYHCggHBolHBcVITEiJSkrLi4uFx8zODMsNygtLisBCgoKDg0OGxAQGywkHyQtLCwsLCwsLCwsLCw0LCwsLCwsLCwsLCwsLCwsLCwsLCwsLCwsLCwsLCwsLCwsLCwsLP/AABEIAMIBAwMBIgACEQEDEQH/xAAbAAABBQEBAAAAAAAAAAAAAAAEAAIDBQYBB//EAEIQAAECAwUEBwUGBQUAAwEAAAECEQADIQQFEjFBUWFxgQYTIjKRobFCUsHR8BRTcpKi4RUjYoKyBzPS4vE0Q2Mk/8QAGQEAAwEBAQAAAAAAAAAAAAAAAQIDAAQF/8QALREAAgICAgEDAgUEAwAAAAAAAAECEQMhEjEEE0FRMmEUInGRoSNS4fEFM8H/2gAMAwEAAhEDEQA/ANnZbP2j+H4iKbpFb7PIYTlMVd0MST8ubRpZcwIxqYlkEsKklwwG8mnOPD+kMxdvtK5i0pQopIlpSQUkAsCVEuqlRRi1CwrOMbRWTpmzsVokT26tTEhwldCeG3k8Sz7m2iMvKM0TMHVy0jCMRTUAl6tkauwVoMxr6Zd0tCpKcAUEoZAxZ9kNtr/7AlBBjNmHtVwnNMVc+QpNFpffr4x6ibIDpFbb7rBGUTcSnIwNgmmWsLlKIUkuNFA7o9Guf/UQFOC1IxaOGc8QaGMZeN0NkIqloUKK7Q8/GMpOIHFMtuk1ss8ycpUpBSg5OxU+rbt2e+KGdLUO0k4k5FOnhoYkEqgoOBNYlSGd1JG8Ak+kB/IRkqW4xA/Mcd0G2SazobtHu7K5kn3c3gUJALgqfN0ihdt/wieUshnFNxAY7Uk+hjACZ12rQkkfzEJbEnUBu+ndnSK20yCwVLJYZVqOUX8u1KlgKcFJoFOKs7AgE4TnQ7YqpktiVg4QXOEAsOHyjdGB5ZKw57w89/GDJM0FIBodDsOw7jSGypKVsQphStW3cOLRPbLCQHIDZnfo4bMUZw43xgElntDehEOwgVTVOzVPzT6Rd9FejBtSSoKSnCwL1J2UgS/LumWaZgVy2EbYzi6sKluisE8A4VZK7p37PiP2gC9rAe8mihk0F2mQFBwKUJTs/qTu3ROiclgkqFaAvCddD99gl32zrkEK76QyhtG2IJjKBlKfduO6Ir0sipaxNl0UKkaEbDuipvcTZ80LlJXgKEuA7BTlwW1/aHjFNiydI9FRc5ny7PMloJUpC0TAB3ZiWxcAaEfigG22Zco4VpwkUZj8Yuv9Lb6RZ5BlzCXclWpBcsd4gzpNPTa5oVKScLM+TkEg/CKSSrQkW7MNMUfqkDrMXV43fhU1PERVCQpSgEgknIRFoqiW2qBlhW1JHMUgGQYtbXdqkIAURm7a7PCKmzAMK+sb2MGyUx6x0MtclEguUpJOQGgAA9PWPMbBKxFnHP8A9jcXNZP5Q/mJDnLCH8S8PjlQs1aKTpPbBNtRUkUeh4UjILWCTnmfp41dvs7LX2nzAUWA5sM4zolS00oo7hi8AC36uUZ2FdAb7zCixTKXohXihPlhpChQnqUotjIGI4SyRmo6DnGK6S3D18wrkTUSZ6kiWtCw6QEpKQASGcMAkCnaWaxc2HpdY5oIE4oxBmX2T/asUeLZPbSO0iajaQF6jVG59I6YtV2QkmZq7+gEpNo6wzpkxAQELSpRdUxJHaURkM+yGFeL61VjTLlhKAAkGgGVXJ8yYEmSiVKKFLQa1QcQ/ulKqBwgmStRlkKUlRChVIIo1HG3OC1oVdjUS4pL1viXKmKlrSqgSXAd3GgzJ3BzsEaCXGY6VXbNWsqSkqQQAWJeg1ZlAfhz1I0nr3Kx7oFmTpc0Ey1pU2YBqOIzHOKi1WV9IGk2YpWlIxA4k0FT3g4OxPMnjkNDaJYfKEdNWuhmq0Zabd2oB3RNLmTZdVISsf1S5aj+pJjWWKUnCH1JEWBuNKhk3pBUX7COaPPk2CVNUpYQkFIdTLUgnRsDsrg0WFyWBCpjqIloKVYlKWgJDZOgl1cAHi1vK4Ae0kMc6RT26baQXUtS2GF1MSw2qbEc9TAujElqlygVCXNBCx2kpqnMtRSioMzgnJ6QDKsyTQFRI01zzDZ8oGmzlE96v9T+RdvKI5VoWCkKZxo1OILZ8IVsNFnJukpViFEsCQxcYqDIVBqOMGTJqFI6tU4sGZJOFmAAAcbAPAbI0Eno/MTKTPKUTklJJZSsTECpKCMTB/ExiL2tbLAKsSRRJIZSf6TV+DvSC7QFsurDeirOB1ROJJzBDAavoQYHvy/JloWlUxQIFBkG1akUwtnzzPzhOheWZ9l/8flAcnVBr3NXcdgEzIPsLgRV9Iuj/VLxBmzZJcblZB2rFp0BvyyyypNoYGjEuwbdFV0u6RyjPUJcwKQO6WA9N8HjqzJ7oBKhhSFzHfIlq8TAsghCiEg4SasTWBJtqE0HCCFZsxZW8Fs92sMlqme4rwhKHsuJakpU6OYOoO/6zja9DbD1gIwIWxdyNCNSaZ/GPNwZmwDiQI0vRi/51mfCU1y1HMAQ0e9gl1o1HTFYlHCyASkUSP2jBotJQsLSWI+vCLG+rXPtUwrVV20IFBoIrFXbM1fyjS70GPQ9NqMyYcRcrBG4ahoBscvESAMnPIGCpd3KBBq4IMH3bYwgqJQ5V83I+tkKgiuizqUXZk+vDdv9Y33Ri3WYBeMglI2dlqk7hzPzOMTaCslACdAXplm4B4MPKDk3GuYO0VYRkGCU8k6eEUi+PQj2QXxesolSirEE9kJRXNZIdWROWT5RSG2luwgS07S+L5nlGgXcWAMKevjn4QCu6BAdhVFEZw/q/Kn5wouv4YNkKAGzLzei4TVKVo3oJHkKRBZZdqkrPVTsqhwUnxQ3mDHoYTEQkJKjiAMXaIXRnbN06t0r/el9akasF+YZQ8DGjuz/AFPs0xkzQpBOwv8ApWyoHtl1SyCwbPKAZ/RxKkt2VBslAQOIeSPQbuvmzzv9ucgk6E4VeCoOWqPF09EyCcGNFc0KOEUHslx5Rf2a97xs7IaTPQBRx1a/GXT9MCma0bm2WZCyCpKSRUEgEgjJjAFpkgxRy+naMp8idJO0DrU+KO14pi0sN82eef5U6Ws+6FDEOKTUcxAaGseqQUpDpmYauUB86MRmx3Ro7qnJUGCgWA4sRmQawLZpiMISpxq9RrtGUHS7IhRCwUqYkgkAkUIooV11eHjRKXZDNk0intFiBOUX6soGMusIMZq3dH0qBpWMZeN3zJSgAey+TYvCobkY9e6mkZS/LE6hxhGhkzO2CbPCChK5wSrNIYD/ACjkzo6taWKVnY6004dkmNhdN3DZGiRYQ0amwN0eSq6NlOafFRPwjiLj/pT4E/GPSbdYRFam7y+R8IFB5GaslwOXZL7cCX8SDFxK6M07yuTD0Eaa77tPunwMXKbEWyhlEHI85tXR8DVR4kxWruZOyPRrdZhFFabLnAoZSM3Z7qD5Re3fdCQzgVoN5Z6baAnlGV6QTpllQhSFk9f1ygpNAgpmFBS1cRDBzTvRf2Lorea8JNoTSoddQWZw0ssWJHMxdYHViPIaf+DhsoqZ1jSp8LFipJ3EFiIzNsvu3Wdc6QZipnVqIUoFZCaDIpwsOIjWdGLMfs6VKX1ilhCipyol0JNVGpIduRhsuHgrNGdlWuxbolkWLdFyuzxLIkRz0Usju+7QKsK1PGLhNjDQ6yog2GSA2UdsscUlqsrRor6V/KmnYhf+JjzKbJGyMay+MtO0eIjkUtnsiSkFoUKGyxEcSKxwGOoNYsSHzMo6nKGrNI6DBAKUM+McI7XKEhWcdBrGMQzJAKqgEVzDxX264JEwjFLSc9PnFvrHDnGBZTybsnSj/wDz2qagZ4VHrE8GmBTDg0WNmv62yj/MkSpwHtSyZa24HECfywSnOJEwtIHJktl6b2csJomyCfvEEp5rl4kgcSIu7DeEqcMUqYiYnahQUPIxnlywQxAPGvrAE24pClYsASsZLR2VDgRUQHEPM3wXSKe8gCpPGM/KlWiU3VWpZHuzQJo5qV2/1Q5F6TysJmollq40FSXOzAXbxhXFhUka+7w0XiZqMBSpQS4NXAIBo4MZS6LUpZIAFAD4+EF2W8FLSo4e7sD+ypTlyGHZ35wYaBLZa2uyBIqqaf7jx0iv+ySiokpmVf2lNU1LYmEU829SfZT4RNZJylS1Lp2cWQ2AH4w3O/YHAubEuX1kyWZJCJQSUrKiQskOyXzz2nLSJrRPKCjqEpTLKiZvsqIDNhBDF+0DlmKxV2a0L6ozHGR8iBlzGusPl21ZlFRVUYshSmHbvPpB5s3EsLYpyYq56aHnFeu8Jh18oHXalnX0iLZVI8ytrlc49YAnrV9klWqs8IBpv3RcTp9pQFSsa51ArrUrmKSxDjCVAFtvCNdd90S1rUVMwS9SQHcbxtit6VyhZ0rUhCCUrSkA4lZljQFzrHbHyG6SRL00nsysqwTJiVrKZhIr3CoqJ3uD6x6t0YRhskoGhAqObRhbjnKmzpkuYmWyEJU6UqFSdpUQR8QY3loQlElkqDpCKA1Dh9sLmyvJqvuNCCiwxREOlqEVt3KTgGNVSpWZ2AHXIQNdixiJWogAE5ndtjn49FLNPJmjaImM8bYzFvUkqGEuGFfGDrXPl9WpKSkkBOg3O1NINdmH32oqkzEpZykgPGEmWKdqlPgf+caqwrlhKits0s2er5cor7cxmKwszluD0hWtWFMpUWW0AMGA4fNUKNNOt0sEgJWQNQ7cqiFB4fc1/YzItB2COotHaNNBrvMChUIKr4fGKUSDlWgb4cJ42wCVUjrxjBsuaK1GcSJVWK1JjrwAFlirDnitCy+Z+mh4nHbGAWKTWHAxXi0F9NPjDxazsEYAdipCCoBTa6BxshwtY3xgBSlwCtXaPD5x1VqTtgbrQSaj6eCYvLrXVXaZsJ7xTQDMMKnKm+JLEoFMwkgUyxEOGLMB3u1hzimk3irRA5qY/wCMTyr3USR1Y7Le0WLh6HBWJ0/gpaKHpPdsycpJQpmBSRXWukaa5JATZgCQ8tJT3iD3UhLJyLsX4Q3+JK+7T+f/AKx0Xkr7sfn/AOsapdG5IsZWHqcTpfJnVifE7NkzOYdLSnqio4XqO8rE7jCAMmZz4wAm81fdj83/AFjpvRX3f6v2gU/g3JfJCqcX2hhTmrLflCJxZE601HCGqvNT9zZr+0RzbyU1EAGjFxt2NA4sbkg+7V9opUUu1CoOKEE0cVZ9fGA+kt3/AGiWpEtQT2wpJbs9kkgEZgeY2QPOvhYSlxV1Ahx/SxNOMOl3ysPVJqAWJ14pGww8eUaa9hHJA3Ry6FSSuYouqZhDB2SEvqQHfgI1VtwiW4KCVYcISllAAHFiL5vwiql3wcsBNBXEMyAT6tEn8VP3Z/MI0nKTbYycQ+x4erxEpGHG6SgFRJHZYmvgNsQWDNiQlwQFFIIBpoabc4G/ih+7P5hHP4qfuz+YQtP4GtfIbbFDGcNQAA7M5AAJbi8GWtaAglKsRWxAYDCBmKJBGyprFN/FT92fzJjv8WP3avFPzg1L4Da+Q+xWhCUnG7kjIE01JYilYAtJeYpssRY7nz8IYq9j92rxT84jN6n7tXin5xqlXRrRZzLxQ5ZKyHoXUH5Ex2Kg3t/+a/FPzhQ/OYKiUwXCx18PjECVQ4H4RrEJ8cR2e04w7EVIrTLXhEc6zKmAIScJKpdWdwFpJDbwCOcaKfISqaFIwJAAcJGFy5JLHVn1bfAcktNjKDauinLjNxDccak25IGBQBTidVGGVEgHSp011ijvyyJAM2WwQO8nY+RG7aIZ6FobYLMZh2AZn4DfGnsNklJH+2gmneZai+RSD5iKWyEIDe6z8dYmmXioMxbC5DABnzbwjjeW5fY7fSUI/cPvOUZYcSRMo5SEYVCgrUMB5ViCz2JM+qZOHVgoAgbCXwuIrJnSJkgOyZnebsqo+TuQ7mvlBMu8EqShgA4dgDUJOfEw7iltWT5N6dMdedwqQnEhWMDMa0fJqGgekUiAVHCkOTGqkW6uwGgpVtASBXftgBElKFLmCmIht3vDx9IbHlT0Ty4aXJCsPR8EErOIjQEJTtbEczug1N2oQT2JaaBWi1JGoLuSWBo+ZEQyLYzmiiauXzOdNsDXhewUsslyrE4cIAoAjDtqfLWJ527obCqVlzd1sK0jCBh7SSogBJqc9hLQDf12EylLkJR1ocpQ7JWBoG1LsDtBfaALgvBK5eB6Ak0zVsBGQIc1i5lrDBmptji9V45WmegsKyRpo8psvTGaZgQqUkEqCS6iCHUEkMUio2QdePSWaibMly7OVhBCcSSXJKQrIINa74n/ANQLCgWiXOSAkuhSj7+FVXYd6gqdu6B7mtqZk3+YzGpeo4NsLtzMe7ggskOd6o8PyP6U+LW7Fc/S9U2amUqThckFWJyCElXdCBsji+mKitSEWdSilSw4UC+F3OHDsD7o0k0yVlCsCTMQ+Fea0ggpbFmQxZuEZzondyUqmWlYBUpUzqwWbDi7SjvzbhCqLbpGtLYXY73nLXhVZZ0sMHWpBYBqOydcoPNoLFgC1TRVAKk6Nl5RfWK09as4gmYhZNFhRzxMQEV0FQ7Uivl2NGMqRLCSEvhC5owkg1SFKNSPd2iHeOK0xOTe0UtotJDqUUpBY9oMMgHD8IiReUt+zMl10xA18Y0U+3y+rEsyv5agx6x14iAUljQHNtw3gR5re90JlzZapY/lrWlLe4vFVIqXS1RzgTxVsaM70b6wUSeKj4l/jBgVAdnDCJwaPo7E79j7c4mrGJ0gnIE8A8dMtXunwMW1zlJxlAIS4AdictoixheWx1Ey2E7D4Q0mNUDGXvJf81f4jDKVmaoiUqGKXEalxQXL0i69a0Kl9WpNQCXJALFwwY5eMMAviqFFbOvSWkkFaHG1QBhRThL4F5L5M9Y+kbIGNJKhQlIJB35QZK6QS/axBwkgBK1Z/hTnF7KuwNr5D0idFiSNviY838T9jr9IEui3iYFmWFAhqqQpO00xAbIKnT1FNB2hrpxiRKkS68j9PBUpSFVBHGOHNlkp8vY9Tx8UZ4lFdoEsV6EliXd651IYuDuavCJqpoe4duTa8oCvGwpHalsKudOb6ftFbeEuZNSUJmpCAHcjrFFQqAA4ASDxfYI6sPkc1TZyeR47xuzUsa556QPNJrnElzz+tlIWXdmU4wlxmcLlnzZ9YItdn7MQjJqVFZpONmEvmfUAZuSdTsqY0NzKJQGpQcMtDtjM28OsD6rGxuKR2RsO6nHdlHXklUTkgrkGSnG3xivtdrKkHYJigptjFQB4kpHOLdSNIGsVjSlJQzgkkk6klyYj4+RJtstnVRSKXovNUoTAdCnkcIxDx9YbfZCQkqL5tv3RprJY0y8SUhKQSVU1JzpGb6WyajOnx+jFfInznyWiGFUmhvRiYAtYJGemW9vKNX9pYMMv3jLXL2lJACRhFSNX0+PKNDh45x5md/mPX8ZarsrOldhM+UkhsSFpNdQSxS+nsl/6YycqQJK64qvVKSoBtrAsMq7tI3toBwlt3qIoV2CYZilOClVMJTlU5HOr6x3+F5U4YnH2OD/kcMJZlL3olWOr7oK1H2Us/NzAVpGFkJdgAkUfKD7psC0UWorNasBTZQCBbXJZeQz1Md/j5eUnZ5eaFRRIm0lILef7RDZ79mKDZVSHfPKngPKFMYAk5QIu1oaj6Cg10H1sMWm3yEgvyk1qtJV+xPpFVNUFLINe0hWTF0kKy5ecWCpf1lFLLlK60liAkHPaQPGOqNPTIJabNBJvFYUksUlJcUcK3Kejb98SG1JCVpXjUkqSUh2YEFiogkBVQGY8maKiffLCqQSni5Zg2W4DdugKb0kAZcyWSEkMgFmJyZ9g03COmUoxja9iKU5s29y29aysLXMDsUqDpAajAAAEMAwozQVNtM1JbrFHfiJeBrBMRMQlaFEoUHBZiRwNYU+7kzDVSww9lak55901jxsuVNuVHp48bSqwgXjN99Xl8oFmqKi5qSX57YCs134pikpXNwp16xZOzU7YJmXSrSdNH5D6piTyxRRY2zIdL+kMyWTJQMBIBxhQKmJ2N2ctr1il/jc1CQMSQcCRjwArrWpoSd5iy6Z9G5oX1oVjSQkKJYKfLJIAaM/Ju9UxxkUgd4tQPtHyi8Jp7RNxa0wf7OpValyanM747FisYS1KMKPHIrzxfI/4Tyf7f5R6+Ej6eO4U7onEvj4/KH9WPon5x4NnbRB9nSdnlEnUJ0AiQSBDvs44RKW2VjJpaBVWYHTy+cNXYwMgfSDUyNij9cGiNc0hQSo1U7HMFs3DAj6rDRj8CTk32Ms6cOQiW3EKRspCKyNQfL5wJeNuSmUsrokJU6tBTdXyikexG3VGbmXU7zMSc2Aeucau6JeFIB2etfSMleU6ULFLlldZ02WHBepU9G/pH08bBEwAABJYUGTUiuSTa2JH8rtD542eMQBDZesTYt4HiYeJb6/D0iKdBk2+x6JoapAUNresZ3pUtBUFElQLClTQZZ0i/wCpTuig6QSsU6zy0+2pT8E4SfJ4p6l6BCNOyK6ViWs9kqwJOtS7MAGZq5wZOvQ0LJlpAzJc135PyhgsoNqmv3cCW54f+Jg2XYUPkI5MtWehiyqKFZLWhaXBOZ212eUFSkDT0hyLGNAG8vGCZNnAz8o6MbXHRxZrlK2MUgborLdd79oZiLxYA1bjnAUyePZ7W85fXB4pjyShLkiE4KSpmbvKxEppqWEVEu61JmJQQ9XNcqbOY8I0N5yZi50llDA6itmGQBAbPc++ILbKWLXICe4pMzEdmFJIro5I8I7PxNuySwqqBlyKsRlr+8Vt6WBaZRmClXID5aHhGxmSEiqqNw+OUA2uWtQIScII12b9300U/G21xX6iR8Wk7PN0SMZDLLlyrdWLGy3SlK0qUVKQM0q1fc+W7XLWCLTcE1K3QoNwI+bQbYrJOx9tKau5oabAGAHwjujmwyW5HJLHli9I2N3Ls5lulyNAAU8Qfr94rZNwoUvVVExDZ0skJwUAbfzO3OKu87ZiWwoEUA36/LlHmtqcqXR3q4xt9lvcVnZBU2Z9PowSsGJrvZMtKdwfLPXXbCUY5JyuTZ0RVIoekagmUXGZHl2vgIzouFkYldlRzL0GYA84uemS5+GWJCUqZWJWLOjFIAJGdXgO97+T1aRMlzETJr9gAKIzrmAQ4bnDx5UuJlSlbMJPlzwpWGRMWHLKShZB3ggGFG0uYrTIlgzFpOGoYHfqHhQ7zU64op6uT+/+EbMS9hV4k/5PHcKhqP7h8mgVcqZ7OEPm5w/pSC/jCRdoPeU/Jhydz5xx692Yn+3pGakE7AqvgAfWHpt7+yofiYepfyhkqzYcgk+I8cxE6Kew34W/aFfH2DTOGco7uAJPiph6xEZbF9TRyXPBhQDcIIMxOpI4gj4QkhKsq8DG5Ubj8gapZ0J8B+8VF/XX10vCXzBzOm0DMVyMaIy4ZMAaAsjXQeKZlv4AgyZcpYxJSXAyDuS7DiYuk2cjuqI8SPD5NBTbhBIy+UD1Ze4OCK9NoUnvZe8Mueo9N8E4qPQxMEPkKwJPsipfbTUZqlg6aqQNDu14wykpCtUKassdsZy7brnJtQmrmLWQ+eEBsJTkE0z0aNhJCSkKQygQ4O0cPnHJks4g7D60EH1XHRlFMpLPIm/aZiyo4VJSGKgoUAZgEhtdTnpF1JLaAwwTUpUauTpmTwSKmJ0pWoaITyJ5AUHnE5S5bZRKjq5tHNBx+JjiJiz3Qw2l/LX0iSXZkprmdpqf2icCHjJJE57YGuV7zq9PCA7ehRBAcONCQfEVHERcqliIZ8tu9+UZ/wBx09eEPyYlIydlsk4KrMKs+8MuKjDbRjE1LKBIqGDK31eid7RdWiYqYQEd0e17I/CNTv8AWJZN3BBcgudNTvUdB9CH9Vp7A4JaA7NLWrtKP/v9L5nfBE1BI0bQU+ng3q3r9DhDCl9PrlGU7ZuJVrlRJKktXbB/UjZ5w1KANILkFIFvKf1con2jQcT8ozl2SccxKd9eAqYnv614pmEGiKc/a+XKDOish1qVsDDif/POOuK9PE37kW+U6NAJWyGKlboMKS22I1I2x59s6iptiMuPCIp1lC0kGpYlL1qMxXd6QXaJb6w1IYPqDAsOjF2uyTis4CAmjB20G6OxszdC19qWlOE1Fcto5FxyhQ6zSQtRDQ+oB5fHOHjDqPA/OFhMcCY57KUOoci3ERzBvB5/CGqQNY6lI2QLAdwKGYI5NDVyAc0p5hzE6ZqtCeAiQA+0Bzp6VjWHoBVZxoSOBPo7QxUojJTnekH0aLJkDME8Mvn5x2ZN0SydzN6P5wLYeRV9TM1CTzY+DRPLWBmhXqP0OYmNmVmWAO/PlnE2AJDmu8lgOQ+cYFoE+0hVHbd3fItE4SBmeQr55QOu3Y6S0lY292X4tXkDDZNiq6mqO6kYU+VTzPKG412C0wKyWjqp02WgOlQ6xADEhyy0glgO1XmYkmSpiy6lBA2Jqeaj8BziC0Sgm1yUpo0ubvYaU4wbNKgfZPin5w+R9Ne6FguztlkpR3RnnqTvJNTBTwKlStUFtxB+R8okE5OpbiCn1iG7LKISk0iWTLJqzDUl/omHSwkZkKOwFxzI+ERTLUVHCkYlDklHH5CLRI029E0+1JlimtHZ1HckacoqjJVMPboDkga/i28MuMWVmsJJJ7ymqo0CR6JEKaQmiOatTuGwRTony3Uf3B1gIZqr/Sn5nyhqgSXPM/PbD8Md6knOJN7HSSRCthDUpyiYynppD0pAhrMiMogG+LT1UtStck8Tl9bosT5RjOlluxTAgZIz/EfkPUxfBDnOvYTJLjGyoQY23Riz4ZILd4k/AekYiVUgDMlvGPTLBKCUJSMkgDwDR1eZOopEvHjuyQiGTAHLboKUIHnI1jzjrAJwiFY3fD0gmcIjIgWGiEFoUSFG+FAsJNlDiswHZr1kkspRSr3VDAf1/B4sPtA9lvU+PyaFlFx7ApJ9HEyVZsBvNIcUpGZfhT9/KGKJObxLKkFnNN5p/wCwphJWfZDDbl5msJMtRyqd0OM1IpmfAeAqfKIrVeCEUUqpyQmpPBKanjDJN6QLCUpbM8hU+MRz7UmWHOFA2nPxOvCAVTpszICUnaplTD/aKDmTwh0mxhJxVUr31HErl7vANDcUu/4Nti+1rX/toYe/MceCO8ebcYemyA1mEr/E2EcEDsjiXO+JhTOsdUHG6FcvjQePyJUwaQ3EdaQ4QDfVs6mUpZzySNqjkPjygRjbpAbSVgVjPWWuatPdlpEoHeS6vNxFr1bZ1gXo9dqkSkpriU6l7So1LnRqDlFthQjYpX6R/wAj5Q+V3LXS0LDSI5Eg5ksDqdeA1iZ2oAw12nj8oabSra/EAjzyh6Zg1SOIcfOJUPv3BZ9lxM3Z2sBiPPSC7HZWFOygat5DaYnRJSGUokDROp8NN7Q5TqOaaZAFgBwLRVX7iOTeiKdOegonZt3nbAq0tBVpQRmCIDKCTug2ZIUd0pHFRKlDxgcUMTLOcJSYlUNI4QwhmZJldfNqEmWpXuh+J0HjHmy5hUSSXJJJ4mpMaPpnbsShLfLtK4nIchXmIzDx6XiY+ML+TlzSt18Ft0ckY56NiXUeWXm0eiSaCMf0Is/fmcEj1PwjYy8o5PLlyyV8F8KqJ0LjmIkQ9QoIiUWDRzleSIJiXgVVILmmIFphR1si5wo4YUajEnUJmdlQC9xDiIlXGhNZcxco7EF080l0wWpajTIbBQeAhyEbTy/aAsjitMDjfYCidaZeQlzht7i/Eun0iC139gDzJc1KthAY/wB74Wi5I3t6xGSNj8YKyRf1R/bQOD9mVUgTJwxdYlKDpKIJ5zPkBB1ksiEdxLPmdTxJqYHn3RKUcWHAr3kdg/phn2Sen/bnYh7s0P8AqTXxh24y0nX2/wBf+gprtWWzbWhA7IrBa1p/3ZC/xIPWJ4kCogyy3jJXRK0k7CcJ/KawjxySv/IeaZKWzjjk5eeUSFDZx2VKK6J0zL0HExMYYS2zeTkIpLEkWu0daonqJJ7H9a9SPLy3wy+bSZ837JIU4/8AumDIDVI9PLa2hs1mTKQEBICUhgPid8XX9Nb7f8L/ACTf5n9iZU5wyRhT5nidYSQBxhilRxIJLJFfrOIPY/Qikk7vODESgjOqvd0T+LfuiPrQiiaq1Vs3J+cNl7TBWgPYlqJLnm8Plp5RwjWI1KMExKucxoTyMNXN2gHl8RWIiNTDDNcxrNRKAnUEcC/kfnEwQDkocwR6OIGBh6TDJmaJ0yVGgrwIPpAl6zRLQVKySCf24wQCBWMr05vMsmU59418B8eUXxY+ckic5cVZjbbOK1qUrNRJPEwK8dmLh1lk41pQPaIHiax7Gkjh7Z6H0YsuCzofNQxH+6o8mi6SKQyzSwEgApyFHblVoJKFe6eOnjHgyblJs9JJJUMWcoimLeHzDEawGjPoKIVPV4iKXEELygXFUiFsPFDGEKISqOw3Ik8Fv6n+4Y9IenKFCjnLkBNY6TWFCgoI+ZEsmOQoyFJzlFZftnQZSiUpJGRIBPjChRXC6mv1Jy+lmX6NWhZWUlSmGjlvCNreqimzpwkj+Ws0pUDPjHIUdflpLL+xHD9BQf6eJH2clqlZc6nLM+MaNecKFHL5H/bL9SuL6EPn6RJKpIcaqrv4woUTiNIhlRIvSFCgIYmm5CBjnChQQCXlEcmFCjIxJpHXhQodAZLM0jzjpMf58zj8BChR3eF9TIeR9JQzYP6N/wDyJfFX+JjsKO/N9D/RnNj+pHo+yJZayMiRwhQo8NHpFxJSFIJIc7TUxWTs4UKDMSPYMqINTChRIoQNChQo6UT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8" name="AutoShape 18" descr="data:image/jpeg;base64,/9j/4AAQSkZJRgABAQAAAQABAAD/2wCEAAkGBxQTEhUUExQVFhUVGBQYGBcYGRgYFxgYGBcYFxcYGBgYHCggHBolHBcVITEiJSkrLi4uFx8zODMsNygtLisBCgoKDg0OGxAQGywkHyQtLCwsLCwsLCwsLCw0LCwsLCwsLCwsLCwsLCwsLCwsLCwsLCwsLCwsLCwsLCwsLCwsLP/AABEIAMIBAwMBIgACEQEDEQH/xAAbAAABBQEBAAAAAAAAAAAAAAAEAAIDBQYBB//EAEIQAAECAwUEBwUGBQUAAwEAAAECEQADIQQFEjFBUWFxgQYTIjKRobFCUsHR8BRTcpKi4RUjYoKyBzPS4vE0Q2Mk/8QAGQEAAwEBAQAAAAAAAAAAAAAAAQIDAAQF/8QALREAAgICAgEDAgUEAwAAAAAAAAECEQMhEjEEE0FRMmEUInGRoSNS4fEFM8H/2gAMAwEAAhEDEQA/ANnZbP2j+H4iKbpFb7PIYTlMVd0MST8ubRpZcwIxqYlkEsKklwwG8mnOPD+kMxdvtK5i0pQopIlpSQUkAsCVEuqlRRi1CwrOMbRWTpmzsVokT26tTEhwldCeG3k8Sz7m2iMvKM0TMHVy0jCMRTUAl6tkauwVoMxr6Zd0tCpKcAUEoZAxZ9kNtr/7AlBBjNmHtVwnNMVc+QpNFpffr4x6ibIDpFbb7rBGUTcSnIwNgmmWsLlKIUkuNFA7o9Guf/UQFOC1IxaOGc8QaGMZeN0NkIqloUKK7Q8/GMpOIHFMtuk1ss8ycpUpBSg5OxU+rbt2e+KGdLUO0k4k5FOnhoYkEqgoOBNYlSGd1JG8Ak+kB/IRkqW4xA/Mcd0G2SazobtHu7K5kn3c3gUJALgqfN0ihdt/wieUshnFNxAY7Uk+hjACZ12rQkkfzEJbEnUBu+ndnSK20yCwVLJYZVqOUX8u1KlgKcFJoFOKs7AgE4TnQ7YqpktiVg4QXOEAsOHyjdGB5ZKw57w89/GDJM0FIBodDsOw7jSGypKVsQphStW3cOLRPbLCQHIDZnfo4bMUZw43xgElntDehEOwgVTVOzVPzT6Rd9FejBtSSoKSnCwL1J2UgS/LumWaZgVy2EbYzi6sKluisE8A4VZK7p37PiP2gC9rAe8mihk0F2mQFBwKUJTs/qTu3ROiclgkqFaAvCddD99gl32zrkEK76QyhtG2IJjKBlKfduO6Ir0sipaxNl0UKkaEbDuipvcTZ80LlJXgKEuA7BTlwW1/aHjFNiydI9FRc5ny7PMloJUpC0TAB3ZiWxcAaEfigG22Zco4VpwkUZj8Yuv9Lb6RZ5BlzCXclWpBcsd4gzpNPTa5oVKScLM+TkEg/CKSSrQkW7MNMUfqkDrMXV43fhU1PERVCQpSgEgknIRFoqiW2qBlhW1JHMUgGQYtbXdqkIAURm7a7PCKmzAMK+sb2MGyUx6x0MtclEguUpJOQGgAA9PWPMbBKxFnHP8A9jcXNZP5Q/mJDnLCH8S8PjlQs1aKTpPbBNtRUkUeh4UjILWCTnmfp41dvs7LX2nzAUWA5sM4zolS00oo7hi8AC36uUZ2FdAb7zCixTKXohXihPlhpChQnqUotjIGI4SyRmo6DnGK6S3D18wrkTUSZ6kiWtCw6QEpKQASGcMAkCnaWaxc2HpdY5oIE4oxBmX2T/asUeLZPbSO0iajaQF6jVG59I6YtV2QkmZq7+gEpNo6wzpkxAQELSpRdUxJHaURkM+yGFeL61VjTLlhKAAkGgGVXJ8yYEmSiVKKFLQa1QcQ/ulKqBwgmStRlkKUlRChVIIo1HG3OC1oVdjUS4pL1viXKmKlrSqgSXAd3GgzJ3BzsEaCXGY6VXbNWsqSkqQQAWJeg1ZlAfhz1I0nr3Kx7oFmTpc0Ey1pU2YBqOIzHOKi1WV9IGk2YpWlIxA4k0FT3g4OxPMnjkNDaJYfKEdNWuhmq0Zabd2oB3RNLmTZdVISsf1S5aj+pJjWWKUnCH1JEWBuNKhk3pBUX7COaPPk2CVNUpYQkFIdTLUgnRsDsrg0WFyWBCpjqIloKVYlKWgJDZOgl1cAHi1vK4Ae0kMc6RT26baQXUtS2GF1MSw2qbEc9TAujElqlygVCXNBCx2kpqnMtRSioMzgnJ6QDKsyTQFRI01zzDZ8oGmzlE96v9T+RdvKI5VoWCkKZxo1OILZ8IVsNFnJukpViFEsCQxcYqDIVBqOMGTJqFI6tU4sGZJOFmAAAcbAPAbI0Eno/MTKTPKUTklJJZSsTECpKCMTB/ExiL2tbLAKsSRRJIZSf6TV+DvSC7QFsurDeirOB1ROJJzBDAavoQYHvy/JloWlUxQIFBkG1akUwtnzzPzhOheWZ9l/8flAcnVBr3NXcdgEzIPsLgRV9Iuj/VLxBmzZJcblZB2rFp0BvyyyypNoYGjEuwbdFV0u6RyjPUJcwKQO6WA9N8HjqzJ7oBKhhSFzHfIlq8TAsghCiEg4SasTWBJtqE0HCCFZsxZW8Fs92sMlqme4rwhKHsuJakpU6OYOoO/6zja9DbD1gIwIWxdyNCNSaZ/GPNwZmwDiQI0vRi/51mfCU1y1HMAQ0e9gl1o1HTFYlHCyASkUSP2jBotJQsLSWI+vCLG+rXPtUwrVV20IFBoIrFXbM1fyjS70GPQ9NqMyYcRcrBG4ahoBscvESAMnPIGCpd3KBBq4IMH3bYwgqJQ5V83I+tkKgiuizqUXZk+vDdv9Y33Ri3WYBeMglI2dlqk7hzPzOMTaCslACdAXplm4B4MPKDk3GuYO0VYRkGCU8k6eEUi+PQj2QXxesolSirEE9kJRXNZIdWROWT5RSG2luwgS07S+L5nlGgXcWAMKevjn4QCu6BAdhVFEZw/q/Kn5wouv4YNkKAGzLzei4TVKVo3oJHkKRBZZdqkrPVTsqhwUnxQ3mDHoYTEQkJKjiAMXaIXRnbN06t0r/el9akasF+YZQ8DGjuz/AFPs0xkzQpBOwv8ApWyoHtl1SyCwbPKAZ/RxKkt2VBslAQOIeSPQbuvmzzv9ucgk6E4VeCoOWqPF09EyCcGNFc0KOEUHslx5Rf2a97xs7IaTPQBRx1a/GXT9MCma0bm2WZCyCpKSRUEgEgjJjAFpkgxRy+naMp8idJO0DrU+KO14pi0sN82eef5U6Ws+6FDEOKTUcxAaGseqQUpDpmYauUB86MRmx3Ro7qnJUGCgWA4sRmQawLZpiMISpxq9RrtGUHS7IhRCwUqYkgkAkUIooV11eHjRKXZDNk0intFiBOUX6soGMusIMZq3dH0qBpWMZeN3zJSgAey+TYvCobkY9e6mkZS/LE6hxhGhkzO2CbPCChK5wSrNIYD/ACjkzo6taWKVnY6004dkmNhdN3DZGiRYQ0amwN0eSq6NlOafFRPwjiLj/pT4E/GPSbdYRFam7y+R8IFB5GaslwOXZL7cCX8SDFxK6M07yuTD0Eaa77tPunwMXKbEWyhlEHI85tXR8DVR4kxWruZOyPRrdZhFFabLnAoZSM3Z7qD5Re3fdCQzgVoN5Z6baAnlGV6QTpllQhSFk9f1ygpNAgpmFBS1cRDBzTvRf2Lorea8JNoTSoddQWZw0ssWJHMxdYHViPIaf+DhsoqZ1jSp8LFipJ3EFiIzNsvu3Wdc6QZipnVqIUoFZCaDIpwsOIjWdGLMfs6VKX1ilhCipyol0JNVGpIduRhsuHgrNGdlWuxbolkWLdFyuzxLIkRz0Usju+7QKsK1PGLhNjDQ6yog2GSA2UdsscUlqsrRor6V/KmnYhf+JjzKbJGyMay+MtO0eIjkUtnsiSkFoUKGyxEcSKxwGOoNYsSHzMo6nKGrNI6DBAKUM+McI7XKEhWcdBrGMQzJAKqgEVzDxX264JEwjFLSc9PnFvrHDnGBZTybsnSj/wDz2qagZ4VHrE8GmBTDg0WNmv62yj/MkSpwHtSyZa24HECfywSnOJEwtIHJktl6b2csJomyCfvEEp5rl4kgcSIu7DeEqcMUqYiYnahQUPIxnlywQxAPGvrAE24pClYsASsZLR2VDgRUQHEPM3wXSKe8gCpPGM/KlWiU3VWpZHuzQJo5qV2/1Q5F6TysJmollq40FSXOzAXbxhXFhUka+7w0XiZqMBSpQS4NXAIBo4MZS6LUpZIAFAD4+EF2W8FLSo4e7sD+ypTlyGHZ35wYaBLZa2uyBIqqaf7jx0iv+ySiokpmVf2lNU1LYmEU829SfZT4RNZJylS1Lp2cWQ2AH4w3O/YHAubEuX1kyWZJCJQSUrKiQskOyXzz2nLSJrRPKCjqEpTLKiZvsqIDNhBDF+0DlmKxV2a0L6ozHGR8iBlzGusPl21ZlFRVUYshSmHbvPpB5s3EsLYpyYq56aHnFeu8Jh18oHXalnX0iLZVI8ytrlc49YAnrV9klWqs8IBpv3RcTp9pQFSsa51ArrUrmKSxDjCVAFtvCNdd90S1rUVMwS9SQHcbxtit6VyhZ0rUhCCUrSkA4lZljQFzrHbHyG6SRL00nsysqwTJiVrKZhIr3CoqJ3uD6x6t0YRhskoGhAqObRhbjnKmzpkuYmWyEJU6UqFSdpUQR8QY3loQlElkqDpCKA1Dh9sLmyvJqvuNCCiwxREOlqEVt3KTgGNVSpWZ2AHXIQNdixiJWogAE5ndtjn49FLNPJmjaImM8bYzFvUkqGEuGFfGDrXPl9WpKSkkBOg3O1NINdmH32oqkzEpZykgPGEmWKdqlPgf+caqwrlhKits0s2er5cor7cxmKwszluD0hWtWFMpUWW0AMGA4fNUKNNOt0sEgJWQNQ7cqiFB4fc1/YzItB2COotHaNNBrvMChUIKr4fGKUSDlWgb4cJ42wCVUjrxjBsuaK1GcSJVWK1JjrwAFlirDnitCy+Z+mh4nHbGAWKTWHAxXi0F9NPjDxazsEYAdipCCoBTa6BxshwtY3xgBSlwCtXaPD5x1VqTtgbrQSaj6eCYvLrXVXaZsJ7xTQDMMKnKm+JLEoFMwkgUyxEOGLMB3u1hzimk3irRA5qY/wCMTyr3USR1Y7Le0WLh6HBWJ0/gpaKHpPdsycpJQpmBSRXWukaa5JATZgCQ8tJT3iD3UhLJyLsX4Q3+JK+7T+f/AKx0Xkr7sfn/AOsapdG5IsZWHqcTpfJnVifE7NkzOYdLSnqio4XqO8rE7jCAMmZz4wAm81fdj83/AFjpvRX3f6v2gU/g3JfJCqcX2hhTmrLflCJxZE601HCGqvNT9zZr+0RzbyU1EAGjFxt2NA4sbkg+7V9opUUu1CoOKEE0cVZ9fGA+kt3/AGiWpEtQT2wpJbs9kkgEZgeY2QPOvhYSlxV1Ahx/SxNOMOl3ysPVJqAWJ14pGww8eUaa9hHJA3Ry6FSSuYouqZhDB2SEvqQHfgI1VtwiW4KCVYcISllAAHFiL5vwiql3wcsBNBXEMyAT6tEn8VP3Z/MI0nKTbYycQ+x4erxEpGHG6SgFRJHZYmvgNsQWDNiQlwQFFIIBpoabc4G/ih+7P5hHP4qfuz+YQtP4GtfIbbFDGcNQAA7M5AAJbi8GWtaAglKsRWxAYDCBmKJBGyprFN/FT92fzJjv8WP3avFPzg1L4Da+Q+xWhCUnG7kjIE01JYilYAtJeYpssRY7nz8IYq9j92rxT84jN6n7tXin5xqlXRrRZzLxQ5ZKyHoXUH5Ex2Kg3t/+a/FPzhQ/OYKiUwXCx18PjECVQ4H4RrEJ8cR2e04w7EVIrTLXhEc6zKmAIScJKpdWdwFpJDbwCOcaKfISqaFIwJAAcJGFy5JLHVn1bfAcktNjKDauinLjNxDccak25IGBQBTidVGGVEgHSp011ijvyyJAM2WwQO8nY+RG7aIZ6FobYLMZh2AZn4DfGnsNklJH+2gmneZai+RSD5iKWyEIDe6z8dYmmXioMxbC5DABnzbwjjeW5fY7fSUI/cPvOUZYcSRMo5SEYVCgrUMB5ViCz2JM+qZOHVgoAgbCXwuIrJnSJkgOyZnebsqo+TuQ7mvlBMu8EqShgA4dgDUJOfEw7iltWT5N6dMdedwqQnEhWMDMa0fJqGgekUiAVHCkOTGqkW6uwGgpVtASBXftgBElKFLmCmIht3vDx9IbHlT0Ty4aXJCsPR8EErOIjQEJTtbEczug1N2oQT2JaaBWi1JGoLuSWBo+ZEQyLYzmiiauXzOdNsDXhewUsslyrE4cIAoAjDtqfLWJ527obCqVlzd1sK0jCBh7SSogBJqc9hLQDf12EylLkJR1ocpQ7JWBoG1LsDtBfaALgvBK5eB6Ak0zVsBGQIc1i5lrDBmptji9V45WmegsKyRpo8psvTGaZgQqUkEqCS6iCHUEkMUio2QdePSWaibMly7OVhBCcSSXJKQrIINa74n/ANQLCgWiXOSAkuhSj7+FVXYd6gqdu6B7mtqZk3+YzGpeo4NsLtzMe7ggskOd6o8PyP6U+LW7Fc/S9U2amUqThckFWJyCElXdCBsji+mKitSEWdSilSw4UC+F3OHDsD7o0k0yVlCsCTMQ+Fea0ggpbFmQxZuEZzondyUqmWlYBUpUzqwWbDi7SjvzbhCqLbpGtLYXY73nLXhVZZ0sMHWpBYBqOydcoPNoLFgC1TRVAKk6Nl5RfWK09as4gmYhZNFhRzxMQEV0FQ7Uivl2NGMqRLCSEvhC5owkg1SFKNSPd2iHeOK0xOTe0UtotJDqUUpBY9oMMgHD8IiReUt+zMl10xA18Y0U+3y+rEsyv5agx6x14iAUljQHNtw3gR5re90JlzZapY/lrWlLe4vFVIqXS1RzgTxVsaM70b6wUSeKj4l/jBgVAdnDCJwaPo7E79j7c4mrGJ0gnIE8A8dMtXunwMW1zlJxlAIS4AdictoixheWx1Ey2E7D4Q0mNUDGXvJf81f4jDKVmaoiUqGKXEalxQXL0i69a0Kl9WpNQCXJALFwwY5eMMAviqFFbOvSWkkFaHG1QBhRThL4F5L5M9Y+kbIGNJKhQlIJB35QZK6QS/axBwkgBK1Z/hTnF7KuwNr5D0idFiSNviY838T9jr9IEui3iYFmWFAhqqQpO00xAbIKnT1FNB2hrpxiRKkS68j9PBUpSFVBHGOHNlkp8vY9Tx8UZ4lFdoEsV6EliXd651IYuDuavCJqpoe4duTa8oCvGwpHalsKudOb6ftFbeEuZNSUJmpCAHcjrFFQqAA4ASDxfYI6sPkc1TZyeR47xuzUsa556QPNJrnElzz+tlIWXdmU4wlxmcLlnzZ9YItdn7MQjJqVFZpONmEvmfUAZuSdTsqY0NzKJQGpQcMtDtjM28OsD6rGxuKR2RsO6nHdlHXklUTkgrkGSnG3xivtdrKkHYJigptjFQB4kpHOLdSNIGsVjSlJQzgkkk6klyYj4+RJtstnVRSKXovNUoTAdCnkcIxDx9YbfZCQkqL5tv3RprJY0y8SUhKQSVU1JzpGb6WyajOnx+jFfInznyWiGFUmhvRiYAtYJGemW9vKNX9pYMMv3jLXL2lJACRhFSNX0+PKNDh45x5md/mPX8ZarsrOldhM+UkhsSFpNdQSxS+nsl/6YycqQJK64qvVKSoBtrAsMq7tI3toBwlt3qIoV2CYZilOClVMJTlU5HOr6x3+F5U4YnH2OD/kcMJZlL3olWOr7oK1H2Us/NzAVpGFkJdgAkUfKD7psC0UWorNasBTZQCBbXJZeQz1Md/j5eUnZ5eaFRRIm0lILef7RDZ79mKDZVSHfPKngPKFMYAk5QIu1oaj6Cg10H1sMWm3yEgvyk1qtJV+xPpFVNUFLINe0hWTF0kKy5ecWCpf1lFLLlK60liAkHPaQPGOqNPTIJabNBJvFYUksUlJcUcK3Kejb98SG1JCVpXjUkqSUh2YEFiogkBVQGY8maKiffLCqQSni5Zg2W4DdugKb0kAZcyWSEkMgFmJyZ9g03COmUoxja9iKU5s29y29aysLXMDsUqDpAajAAAEMAwozQVNtM1JbrFHfiJeBrBMRMQlaFEoUHBZiRwNYU+7kzDVSww9lak55901jxsuVNuVHp48bSqwgXjN99Xl8oFmqKi5qSX57YCs134pikpXNwp16xZOzU7YJmXSrSdNH5D6piTyxRRY2zIdL+kMyWTJQMBIBxhQKmJ2N2ctr1il/jc1CQMSQcCRjwArrWpoSd5iy6Z9G5oX1oVjSQkKJYKfLJIAaM/Ju9UxxkUgd4tQPtHyi8Jp7RNxa0wf7OpValyanM747FisYS1KMKPHIrzxfI/4Tyf7f5R6+Ej6eO4U7onEvj4/KH9WPon5x4NnbRB9nSdnlEnUJ0AiQSBDvs44RKW2VjJpaBVWYHTy+cNXYwMgfSDUyNij9cGiNc0hQSo1U7HMFs3DAj6rDRj8CTk32Ms6cOQiW3EKRspCKyNQfL5wJeNuSmUsrokJU6tBTdXyikexG3VGbmXU7zMSc2Aeucau6JeFIB2etfSMleU6ULFLlldZ02WHBepU9G/pH08bBEwAABJYUGTUiuSTa2JH8rtD542eMQBDZesTYt4HiYeJb6/D0iKdBk2+x6JoapAUNresZ3pUtBUFElQLClTQZZ0i/wCpTuig6QSsU6zy0+2pT8E4SfJ4p6l6BCNOyK6ViWs9kqwJOtS7MAGZq5wZOvQ0LJlpAzJc135PyhgsoNqmv3cCW54f+Jg2XYUPkI5MtWehiyqKFZLWhaXBOZ212eUFSkDT0hyLGNAG8vGCZNnAz8o6MbXHRxZrlK2MUgborLdd79oZiLxYA1bjnAUyePZ7W85fXB4pjyShLkiE4KSpmbvKxEppqWEVEu61JmJQQ9XNcqbOY8I0N5yZi50llDA6itmGQBAbPc++ILbKWLXICe4pMzEdmFJIro5I8I7PxNuySwqqBlyKsRlr+8Vt6WBaZRmClXID5aHhGxmSEiqqNw+OUA2uWtQIScII12b9300U/G21xX6iR8Wk7PN0SMZDLLlyrdWLGy3SlK0qUVKQM0q1fc+W7XLWCLTcE1K3QoNwI+bQbYrJOx9tKau5oabAGAHwjujmwyW5HJLHli9I2N3Ls5lulyNAAU8Qfr94rZNwoUvVVExDZ0skJwUAbfzO3OKu87ZiWwoEUA36/LlHmtqcqXR3q4xt9lvcVnZBU2Z9PowSsGJrvZMtKdwfLPXXbCUY5JyuTZ0RVIoekagmUXGZHl2vgIzouFkYldlRzL0GYA84uemS5+GWJCUqZWJWLOjFIAJGdXgO97+T1aRMlzETJr9gAKIzrmAQ4bnDx5UuJlSlbMJPlzwpWGRMWHLKShZB3ggGFG0uYrTIlgzFpOGoYHfqHhQ7zU64op6uT+/+EbMS9hV4k/5PHcKhqP7h8mgVcqZ7OEPm5w/pSC/jCRdoPeU/Jhydz5xx692Yn+3pGakE7AqvgAfWHpt7+yofiYepfyhkqzYcgk+I8cxE6Kew34W/aFfH2DTOGco7uAJPiph6xEZbF9TRyXPBhQDcIIMxOpI4gj4QkhKsq8DG5Ubj8gapZ0J8B+8VF/XX10vCXzBzOm0DMVyMaIy4ZMAaAsjXQeKZlv4AgyZcpYxJSXAyDuS7DiYuk2cjuqI8SPD5NBTbhBIy+UD1Ze4OCK9NoUnvZe8Mueo9N8E4qPQxMEPkKwJPsipfbTUZqlg6aqQNDu14wykpCtUKassdsZy7brnJtQmrmLWQ+eEBsJTkE0z0aNhJCSkKQygQ4O0cPnHJks4g7D60EH1XHRlFMpLPIm/aZiyo4VJSGKgoUAZgEhtdTnpF1JLaAwwTUpUauTpmTwSKmJ0pWoaITyJ5AUHnE5S5bZRKjq5tHNBx+JjiJiz3Qw2l/LX0iSXZkprmdpqf2icCHjJJE57YGuV7zq9PCA7ehRBAcONCQfEVHERcqliIZ8tu9+UZ/wBx09eEPyYlIydlsk4KrMKs+8MuKjDbRjE1LKBIqGDK31eid7RdWiYqYQEd0e17I/CNTv8AWJZN3BBcgudNTvUdB9CH9Vp7A4JaA7NLWrtKP/v9L5nfBE1BI0bQU+ng3q3r9DhDCl9PrlGU7ZuJVrlRJKktXbB/UjZ5w1KANILkFIFvKf1con2jQcT8ozl2SccxKd9eAqYnv614pmEGiKc/a+XKDOish1qVsDDif/POOuK9PE37kW+U6NAJWyGKlboMKS22I1I2x59s6iptiMuPCIp1lC0kGpYlL1qMxXd6QXaJb6w1IYPqDAsOjF2uyTis4CAmjB20G6OxszdC19qWlOE1Fcto5FxyhQ6zSQtRDQ+oB5fHOHjDqPA/OFhMcCY57KUOoci3ERzBvB5/CGqQNY6lI2QLAdwKGYI5NDVyAc0p5hzE6ZqtCeAiQA+0Bzp6VjWHoBVZxoSOBPo7QxUojJTnekH0aLJkDME8Mvn5x2ZN0SydzN6P5wLYeRV9TM1CTzY+DRPLWBmhXqP0OYmNmVmWAO/PlnE2AJDmu8lgOQ+cYFoE+0hVHbd3fItE4SBmeQr55QOu3Y6S0lY292X4tXkDDZNiq6mqO6kYU+VTzPKG412C0wKyWjqp02WgOlQ6xADEhyy0glgO1XmYkmSpiy6lBA2Jqeaj8BziC0Sgm1yUpo0ubvYaU4wbNKgfZPin5w+R9Ne6FguztlkpR3RnnqTvJNTBTwKlStUFtxB+R8okE5OpbiCn1iG7LKISk0iWTLJqzDUl/omHSwkZkKOwFxzI+ERTLUVHCkYlDklHH5CLRI029E0+1JlimtHZ1HckacoqjJVMPboDkga/i28MuMWVmsJJJ7ymqo0CR6JEKaQmiOatTuGwRTony3Uf3B1gIZqr/Sn5nyhqgSXPM/PbD8Md6knOJN7HSSRCthDUpyiYynppD0pAhrMiMogG+LT1UtStck8Tl9bosT5RjOlluxTAgZIz/EfkPUxfBDnOvYTJLjGyoQY23Riz4ZILd4k/AekYiVUgDMlvGPTLBKCUJSMkgDwDR1eZOopEvHjuyQiGTAHLboKUIHnI1jzjrAJwiFY3fD0gmcIjIgWGiEFoUSFG+FAsJNlDiswHZr1kkspRSr3VDAf1/B4sPtA9lvU+PyaFlFx7ApJ9HEyVZsBvNIcUpGZfhT9/KGKJObxLKkFnNN5p/wCwphJWfZDDbl5msJMtRyqd0OM1IpmfAeAqfKIrVeCEUUqpyQmpPBKanjDJN6QLCUpbM8hU+MRz7UmWHOFA2nPxOvCAVTpszICUnaplTD/aKDmTwh0mxhJxVUr31HErl7vANDcUu/4Nti+1rX/toYe/MceCO8ebcYemyA1mEr/E2EcEDsjiXO+JhTOsdUHG6FcvjQePyJUwaQ3EdaQ4QDfVs6mUpZzySNqjkPjygRjbpAbSVgVjPWWuatPdlpEoHeS6vNxFr1bZ1gXo9dqkSkpriU6l7So1LnRqDlFthQjYpX6R/wAj5Q+V3LXS0LDSI5Eg5ksDqdeA1iZ2oAw12nj8oabSra/EAjzyh6Zg1SOIcfOJUPv3BZ9lxM3Z2sBiPPSC7HZWFOygat5DaYnRJSGUokDROp8NN7Q5TqOaaZAFgBwLRVX7iOTeiKdOegonZt3nbAq0tBVpQRmCIDKCTug2ZIUd0pHFRKlDxgcUMTLOcJSYlUNI4QwhmZJldfNqEmWpXuh+J0HjHmy5hUSSXJJJ4mpMaPpnbsShLfLtK4nIchXmIzDx6XiY+ML+TlzSt18Ft0ckY56NiXUeWXm0eiSaCMf0Is/fmcEj1PwjYy8o5PLlyyV8F8KqJ0LjmIkQ9QoIiUWDRzleSIJiXgVVILmmIFphR1si5wo4YUajEnUJmdlQC9xDiIlXGhNZcxco7EF080l0wWpajTIbBQeAhyEbTy/aAsjitMDjfYCidaZeQlzht7i/Eun0iC139gDzJc1KthAY/wB74Wi5I3t6xGSNj8YKyRf1R/bQOD9mVUgTJwxdYlKDpKIJ5zPkBB1ksiEdxLPmdTxJqYHn3RKUcWHAr3kdg/phn2Sen/bnYh7s0P8AqTXxh24y0nX2/wBf+gprtWWzbWhA7IrBa1p/3ZC/xIPWJ4kCogyy3jJXRK0k7CcJ/KawjxySv/IeaZKWzjjk5eeUSFDZx2VKK6J0zL0HExMYYS2zeTkIpLEkWu0daonqJJ7H9a9SPLy3wy+bSZ837JIU4/8AumDIDVI9PLa2hs1mTKQEBICUhgPid8XX9Nb7f8L/ACTf5n9iZU5wyRhT5nidYSQBxhilRxIJLJFfrOIPY/Qikk7vODESgjOqvd0T+LfuiPrQiiaq1Vs3J+cNl7TBWgPYlqJLnm8Plp5RwjWI1KMExKucxoTyMNXN2gHl8RWIiNTDDNcxrNRKAnUEcC/kfnEwQDkocwR6OIGBh6TDJmaJ0yVGgrwIPpAl6zRLQVKySCf24wQCBWMr05vMsmU59418B8eUXxY+ckic5cVZjbbOK1qUrNRJPEwK8dmLh1lk41pQPaIHiax7Gkjh7Z6H0YsuCzofNQxH+6o8mi6SKQyzSwEgApyFHblVoJKFe6eOnjHgyblJs9JJJUMWcoimLeHzDEawGjPoKIVPV4iKXEELygXFUiFsPFDGEKISqOw3Ik8Fv6n+4Y9IenKFCjnLkBNY6TWFCgoI+ZEsmOQoyFJzlFZftnQZSiUpJGRIBPjChRXC6mv1Jy+lmX6NWhZWUlSmGjlvCNreqimzpwkj+Ws0pUDPjHIUdflpLL+xHD9BQf6eJH2clqlZc6nLM+MaNecKFHL5H/bL9SuL6EPn6RJKpIcaqrv4woUTiNIhlRIvSFCgIYmm5CBjnChQQCXlEcmFCjIxJpHXhQodAZLM0jzjpMf58zj8BChR3eF9TIeR9JQzYP6N/wDyJfFX+JjsKO/N9D/RnNj+pHo+yJZayMiRwhQo8NHpFxJSFIJIc7TUxWTs4UKDMSPYMqINTChRIoQNChQo6UT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0" name="Picture 20" descr="http://www.pinetreefilm.ca/_/rsrc/1322610012258/config/pinetree-logo%20copy.jpg"/>
          <p:cNvPicPr>
            <a:picLocks noChangeAspect="1" noChangeArrowheads="1"/>
          </p:cNvPicPr>
          <p:nvPr/>
        </p:nvPicPr>
        <p:blipFill>
          <a:blip r:embed="rId9" cstate="print"/>
          <a:srcRect/>
          <a:stretch>
            <a:fillRect/>
          </a:stretch>
        </p:blipFill>
        <p:spPr bwMode="auto">
          <a:xfrm>
            <a:off x="2667000" y="1371600"/>
            <a:ext cx="895188" cy="838200"/>
          </a:xfrm>
          <a:prstGeom prst="rect">
            <a:avLst/>
          </a:prstGeom>
          <a:ln>
            <a:noFill/>
          </a:ln>
          <a:effectLst>
            <a:outerShdw blurRad="292100" dist="139700" dir="2700000" algn="tl" rotWithShape="0">
              <a:srgbClr val="333333">
                <a:alpha val="65000"/>
              </a:srgbClr>
            </a:outerShdw>
          </a:effectLst>
        </p:spPr>
      </p:pic>
      <p:pic>
        <p:nvPicPr>
          <p:cNvPr id="20502" name="Picture 22" descr="http://upload.wikimedia.org/wikipedia/commons/d/d8/St._George's_School_Logo.png"/>
          <p:cNvPicPr>
            <a:picLocks noChangeAspect="1" noChangeArrowheads="1"/>
          </p:cNvPicPr>
          <p:nvPr/>
        </p:nvPicPr>
        <p:blipFill>
          <a:blip r:embed="rId10" cstate="print"/>
          <a:srcRect/>
          <a:stretch>
            <a:fillRect/>
          </a:stretch>
        </p:blipFill>
        <p:spPr bwMode="auto">
          <a:xfrm>
            <a:off x="4953000" y="1447800"/>
            <a:ext cx="1300121" cy="719668"/>
          </a:xfrm>
          <a:prstGeom prst="rect">
            <a:avLst/>
          </a:prstGeom>
          <a:ln>
            <a:noFill/>
          </a:ln>
          <a:effectLst>
            <a:outerShdw blurRad="292100" dist="139700" dir="2700000" algn="tl" rotWithShape="0">
              <a:srgbClr val="333333">
                <a:alpha val="65000"/>
              </a:srgbClr>
            </a:outerShdw>
          </a:effectLst>
        </p:spPr>
      </p:pic>
      <p:pic>
        <p:nvPicPr>
          <p:cNvPr id="20" name="Picture 19" descr="NZ shield 3.jpg"/>
          <p:cNvPicPr>
            <a:picLocks noChangeAspect="1"/>
          </p:cNvPicPr>
          <p:nvPr/>
        </p:nvPicPr>
        <p:blipFill>
          <a:blip r:embed="rId11" cstate="print"/>
          <a:stretch>
            <a:fillRect/>
          </a:stretch>
        </p:blipFill>
        <p:spPr>
          <a:xfrm>
            <a:off x="4038600" y="2362200"/>
            <a:ext cx="2618641" cy="132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508</TotalTime>
  <Words>994</Words>
  <Application>Microsoft Office PowerPoint</Application>
  <PresentationFormat>On-screen Show (4:3)</PresentationFormat>
  <Paragraphs>39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CFE Final Reflection</vt:lpstr>
      <vt:lpstr>Physical Education</vt:lpstr>
      <vt:lpstr>School Culture</vt:lpstr>
      <vt:lpstr>Athletics</vt:lpstr>
      <vt:lpstr>Teacher Morale</vt:lpstr>
      <vt:lpstr>My experiences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CFE Weekly Reflection 2</dc:title>
  <dc:creator>Frank Ashley</dc:creator>
  <cp:lastModifiedBy>Frank Ashley</cp:lastModifiedBy>
  <cp:revision>47</cp:revision>
  <dcterms:created xsi:type="dcterms:W3CDTF">2015-05-08T17:47:47Z</dcterms:created>
  <dcterms:modified xsi:type="dcterms:W3CDTF">2015-05-15T19:47:59Z</dcterms:modified>
</cp:coreProperties>
</file>