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4" r:id="rId2"/>
    <p:sldId id="261" r:id="rId3"/>
    <p:sldId id="262" r:id="rId4"/>
    <p:sldId id="263" r:id="rId5"/>
    <p:sldId id="265" r:id="rId6"/>
    <p:sldId id="266" r:id="rId7"/>
    <p:sldId id="267" r:id="rId8"/>
    <p:sldId id="256" r:id="rId9"/>
    <p:sldId id="257" r:id="rId10"/>
    <p:sldId id="258" r:id="rId11"/>
    <p:sldId id="259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F40A9-8D28-42CF-9DA5-648B9BE07C38}" type="datetimeFigureOut">
              <a:rPr lang="en-US" smtClean="0"/>
              <a:t>12/7/2014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AF136-5E8B-4702-ADD7-37D28169BF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fontAlgn="base"/>
            <a:r>
              <a:rPr lang="en-US" sz="1600" dirty="0" smtClean="0"/>
              <a:t>One key highlight of aerobic metabolism is the ability to burn fat as fuel. Our bodies have a seemingly unlimited capacity for storing fat and fat provides over twice as much energy per gram than protein or carbohydrate, making it a very attractive choice for energy production. In prolonged activities where intensity is low, the body will use fat as a main energy source and spare the use of muscle glycogen and blood glucose so that it is available for use if exercise intensity increases and oxygen availability is decreased. </a:t>
            </a:r>
          </a:p>
          <a:p>
            <a:pPr lvl="1" fontAlgn="base"/>
            <a:r>
              <a:rPr lang="en-US" sz="1600" dirty="0" smtClean="0"/>
              <a:t>Keep in mind that aerobic metabolism doesn’t use one substrate exclusively. Although you may be burning mostly fat, a steady supply of carbohydrate is still necessary for the breakdown of fat into an energy source.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AF136-5E8B-4702-ADD7-37D28169BFA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D852CA-48A1-4E5D-AC0C-23AF5845D30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8AB3BE-5ECE-4E6F-890D-BFF4B292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D852CA-48A1-4E5D-AC0C-23AF5845D30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AB3BE-5ECE-4E6F-890D-BFF4B292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D852CA-48A1-4E5D-AC0C-23AF5845D30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AB3BE-5ECE-4E6F-890D-BFF4B292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D852CA-48A1-4E5D-AC0C-23AF5845D30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AB3BE-5ECE-4E6F-890D-BFF4B2929D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D852CA-48A1-4E5D-AC0C-23AF5845D30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AB3BE-5ECE-4E6F-890D-BFF4B2929D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D852CA-48A1-4E5D-AC0C-23AF5845D30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AB3BE-5ECE-4E6F-890D-BFF4B2929D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D852CA-48A1-4E5D-AC0C-23AF5845D30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AB3BE-5ECE-4E6F-890D-BFF4B292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D852CA-48A1-4E5D-AC0C-23AF5845D30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AB3BE-5ECE-4E6F-890D-BFF4B2929D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D852CA-48A1-4E5D-AC0C-23AF5845D30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AB3BE-5ECE-4E6F-890D-BFF4B292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5D852CA-48A1-4E5D-AC0C-23AF5845D30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8AB3BE-5ECE-4E6F-890D-BFF4B292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D852CA-48A1-4E5D-AC0C-23AF5845D30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8AB3BE-5ECE-4E6F-890D-BFF4B2929D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5D852CA-48A1-4E5D-AC0C-23AF5845D30A}" type="datetimeFigureOut">
              <a:rPr lang="en-US" smtClean="0"/>
              <a:pPr/>
              <a:t>12/7/2014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8AB3BE-5ECE-4E6F-890D-BFF4B2929D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google.ca/url?sa=i&amp;source=images&amp;cd=&amp;cad=rja&amp;uact=8&amp;ved=0CAgQjRw&amp;url=http://www.clipartpanda.com/categories/family-running-clipart&amp;ei=R-N7VM2KMsSuogT9vYKQBQ&amp;psig=AFQjCNErc7pe4hQK-UYJrLFxVfKWoo4q-Q&amp;ust=1417491655943498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hot-thai-kitchen.com/pineapple-fried-ric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8lsSkjKG_G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CAcQjRw&amp;url=http://www.med-health.net/What-Do-Carbohydrates-Do.html&amp;ei=LOF7VNX2B9DnoASCg4G4Aw&amp;bvm=bv.80642063,d.cGU&amp;psig=AFQjCNF6TcLDtdN8ycVamDFvMpF-OUbi2Q&amp;ust=1417491106237557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www.nutritionvalu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a/url?sa=i&amp;rct=j&amp;q=&amp;esrc=s&amp;source=images&amp;cd=&amp;cad=rja&amp;uact=8&amp;ved=0CAcQjRw&amp;url=http://www.precisionnutrition.com/research-review-balancing-fats&amp;ei=TuJ7VPOqKcKzogTthIGoCg&amp;psig=AFQjCNGqmgQgWgG586oF4HNGo_rc3BfwVQ&amp;ust=1417491374917385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en-CA" dirty="0" smtClean="0"/>
              <a:t>When I eat food... Where does it go... And why do people call it fuel?!</a:t>
            </a:r>
            <a:endParaRPr lang="en-CA" dirty="0"/>
          </a:p>
        </p:txBody>
      </p:sp>
      <p:pic>
        <p:nvPicPr>
          <p:cNvPr id="21506" name="Picture 2" descr="http://www.bedfordbusinessdirectory.com/dagwo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90800"/>
            <a:ext cx="3419856" cy="3200400"/>
          </a:xfrm>
          <a:prstGeom prst="rect">
            <a:avLst/>
          </a:prstGeom>
          <a:noFill/>
        </p:spPr>
      </p:pic>
      <p:pic>
        <p:nvPicPr>
          <p:cNvPr id="21508" name="Picture 4" descr="http://upload.wikimedia.org/wikipedia/commons/thumb/c/c5/Digestive_system_diagram_edit.svg/340px-Digestive_system_diagram_edi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981200"/>
            <a:ext cx="3238500" cy="4486275"/>
          </a:xfrm>
          <a:prstGeom prst="rect">
            <a:avLst/>
          </a:prstGeom>
          <a:noFill/>
        </p:spPr>
      </p:pic>
      <p:pic>
        <p:nvPicPr>
          <p:cNvPr id="21510" name="Picture 6" descr="http://t0.gstatic.com/images?q=tbn:ANd9GcST7pOAvBMdJJYbdP9vXIX4hLfEupsz38g2Q57Eg5JvPs8322iNX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2330" y="2514600"/>
            <a:ext cx="271167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b="1" u="sng" dirty="0" err="1" smtClean="0"/>
              <a:t>Glycolosis</a:t>
            </a:r>
            <a:r>
              <a:rPr lang="en-US" b="1" u="sng" dirty="0" smtClean="0"/>
              <a:t> System</a:t>
            </a:r>
          </a:p>
          <a:p>
            <a:pPr lvl="1" fontAlgn="base"/>
            <a:r>
              <a:rPr lang="en-US" dirty="0" smtClean="0"/>
              <a:t>Provides enough ATP to fuel 1-3 minutes of intense activity </a:t>
            </a:r>
          </a:p>
          <a:p>
            <a:pPr lvl="1" fontAlgn="base"/>
            <a:r>
              <a:rPr lang="en-US" dirty="0" smtClean="0"/>
              <a:t>Glucose is the only fuel that can be used during </a:t>
            </a:r>
            <a:r>
              <a:rPr lang="en-US" dirty="0" err="1" smtClean="0"/>
              <a:t>glycolosis</a:t>
            </a:r>
            <a:r>
              <a:rPr lang="en-US" dirty="0" smtClean="0"/>
              <a:t> (the breakdown of glucose)</a:t>
            </a:r>
          </a:p>
          <a:p>
            <a:pPr lvl="1" fontAlgn="base"/>
            <a:r>
              <a:rPr lang="en-US" dirty="0" smtClean="0"/>
              <a:t>ATP is created as glucose is converted into 2 molecules of </a:t>
            </a:r>
            <a:r>
              <a:rPr lang="en-US" dirty="0" err="1" smtClean="0"/>
              <a:t>pyruvate</a:t>
            </a:r>
            <a:endParaRPr lang="en-US" dirty="0" smtClean="0"/>
          </a:p>
          <a:p>
            <a:pPr lvl="1" fontAlgn="base"/>
            <a:r>
              <a:rPr lang="en-US" dirty="0" smtClean="0"/>
              <a:t>A bi-product of the </a:t>
            </a:r>
            <a:r>
              <a:rPr lang="en-US" dirty="0" err="1" smtClean="0"/>
              <a:t>glycolisis</a:t>
            </a:r>
            <a:r>
              <a:rPr lang="en-US" dirty="0" smtClean="0"/>
              <a:t> system is lactic acid which can cause fatigue and muscle soreness</a:t>
            </a:r>
          </a:p>
          <a:p>
            <a:pPr fontAlgn="base"/>
            <a:endParaRPr lang="en-US" dirty="0" smtClean="0"/>
          </a:p>
          <a:p>
            <a:pPr fontAlgn="base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Hockey</a:t>
            </a:r>
            <a:endParaRPr lang="en-US" dirty="0"/>
          </a:p>
        </p:txBody>
      </p:sp>
      <p:pic>
        <p:nvPicPr>
          <p:cNvPr id="15362" name="Picture 2" descr="http://hockeylandcanada.files.wordpress.com/2013/11/ovechkin2-fantasy-hockey-whats-the-point-m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362200"/>
            <a:ext cx="3801448" cy="2529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458200" cy="3886200"/>
          </a:xfrm>
        </p:spPr>
        <p:txBody>
          <a:bodyPr>
            <a:noAutofit/>
          </a:bodyPr>
          <a:lstStyle/>
          <a:p>
            <a:pPr fontAlgn="base"/>
            <a:endParaRPr lang="en-US" sz="1600" dirty="0" smtClean="0"/>
          </a:p>
          <a:p>
            <a:pPr fontAlgn="base"/>
            <a:r>
              <a:rPr lang="en-US" sz="2000" b="1" u="sng" dirty="0" smtClean="0"/>
              <a:t>The  Aerobic System</a:t>
            </a:r>
          </a:p>
          <a:p>
            <a:pPr lvl="1" fontAlgn="base"/>
            <a:r>
              <a:rPr lang="en-US" sz="2000" dirty="0" smtClean="0"/>
              <a:t>Used more heavily during low-intensity activity.</a:t>
            </a:r>
          </a:p>
          <a:p>
            <a:pPr lvl="1" fontAlgn="base"/>
            <a:r>
              <a:rPr lang="en-US" sz="2000" dirty="0" smtClean="0"/>
              <a:t>Can use carbohydrates, </a:t>
            </a:r>
            <a:r>
              <a:rPr lang="en-US" sz="2000" b="1" dirty="0" smtClean="0"/>
              <a:t>fats</a:t>
            </a:r>
            <a:r>
              <a:rPr lang="en-US" sz="2000" dirty="0" smtClean="0"/>
              <a:t> or proteins to produce energy</a:t>
            </a:r>
          </a:p>
          <a:p>
            <a:pPr lvl="1" fontAlgn="base"/>
            <a:r>
              <a:rPr lang="en-US" sz="2000" dirty="0" smtClean="0"/>
              <a:t>Requires adequate oxygen levels available to the working muscles</a:t>
            </a:r>
          </a:p>
          <a:p>
            <a:pPr lvl="1" fontAlgn="base"/>
            <a:r>
              <a:rPr lang="en-US" sz="2000" dirty="0" smtClean="0"/>
              <a:t>In </a:t>
            </a:r>
            <a:r>
              <a:rPr lang="en-US" sz="2000" dirty="0" smtClean="0"/>
              <a:t>prolonged activities where intensity is low, the body will use fat as a main energy source and spare the use of muscle glycogen and blood glucose so that it is available for use if exercise intensity increases and oxygen availability is decreased. </a:t>
            </a:r>
            <a:endParaRPr lang="en-US" sz="2000" dirty="0"/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Marathon running</a:t>
            </a:r>
            <a:endParaRPr lang="en-US" dirty="0"/>
          </a:p>
        </p:txBody>
      </p:sp>
      <p:pic>
        <p:nvPicPr>
          <p:cNvPr id="14340" name="Picture 4" descr="http://i2.mirror.co.uk/incoming/article95597.ece/alternates/s615/image-5-for-london-2012-marathon-test-event-gallery-8364203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52400"/>
            <a:ext cx="2962275" cy="1970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All </a:t>
            </a:r>
            <a:r>
              <a:rPr lang="en-US" b="1" dirty="0" smtClean="0"/>
              <a:t>3 systems are working simultaneously </a:t>
            </a:r>
            <a:r>
              <a:rPr lang="en-US" dirty="0" smtClean="0"/>
              <a:t>to fuel the body during exercise. </a:t>
            </a:r>
          </a:p>
          <a:p>
            <a:r>
              <a:rPr lang="en-US" dirty="0"/>
              <a:t>C</a:t>
            </a:r>
            <a:r>
              <a:rPr lang="en-US" dirty="0" smtClean="0"/>
              <a:t>ertain characteristics such as </a:t>
            </a:r>
            <a:r>
              <a:rPr lang="en-US" b="1" dirty="0" smtClean="0"/>
              <a:t>exercise duration and intensity will determine the predominate system </a:t>
            </a:r>
            <a:r>
              <a:rPr lang="en-US" dirty="0" smtClean="0"/>
              <a:t>and thus how long the activity can be performed at that level. </a:t>
            </a:r>
          </a:p>
          <a:p>
            <a:pPr fontAlgn="base"/>
            <a:r>
              <a:rPr lang="en-US" dirty="0" smtClean="0"/>
              <a:t>One </a:t>
            </a:r>
            <a:r>
              <a:rPr lang="en-US" dirty="0"/>
              <a:t>big reason for having </a:t>
            </a:r>
            <a:r>
              <a:rPr lang="en-US" dirty="0" smtClean="0"/>
              <a:t>a balanced meal before </a:t>
            </a:r>
            <a:r>
              <a:rPr lang="en-US" dirty="0"/>
              <a:t>a workout, as well </a:t>
            </a:r>
            <a:r>
              <a:rPr lang="en-US" dirty="0" smtClean="0"/>
              <a:t>as a balanced diet </a:t>
            </a:r>
            <a:r>
              <a:rPr lang="en-US" dirty="0"/>
              <a:t>on a daily basis, is to </a:t>
            </a:r>
            <a:r>
              <a:rPr lang="en-US" b="1" dirty="0"/>
              <a:t>prevent the use of protein as a fuel source.</a:t>
            </a:r>
          </a:p>
          <a:p>
            <a:pPr fontAlgn="base"/>
            <a:r>
              <a:rPr lang="en-US" b="1" dirty="0"/>
              <a:t>Protein is usually spared from being used as an energy source</a:t>
            </a:r>
            <a:r>
              <a:rPr lang="en-US" dirty="0"/>
              <a:t> and is used predominately by the body for tissue maintenance, growth, and repair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b="1" dirty="0"/>
              <a:t>glycogen stores are depleted</a:t>
            </a:r>
            <a:r>
              <a:rPr lang="en-US" dirty="0"/>
              <a:t>, amino acids from muscle protein can be used to produce glucose</a:t>
            </a:r>
            <a:r>
              <a:rPr lang="en-US" dirty="0" smtClean="0"/>
              <a:t>.</a:t>
            </a:r>
          </a:p>
          <a:p>
            <a:pPr fontAlgn="base"/>
            <a:r>
              <a:rPr lang="en-US" b="1" dirty="0" smtClean="0"/>
              <a:t>A chronic </a:t>
            </a:r>
            <a:r>
              <a:rPr lang="en-US" b="1" dirty="0"/>
              <a:t>low carbohydrate diet, or an overall low-energy diet that cannot keep up with the body’s demands</a:t>
            </a:r>
            <a:r>
              <a:rPr lang="en-US" dirty="0"/>
              <a:t>. If the body consistently relies on protein for fuel, muscle protein stores will begin to decrease along with lean body mass, which can be detrimental to performance.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So why is it important that I eat a balanced diet?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5486400"/>
            <a:ext cx="7924800" cy="804672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>
                <a:hlinkClick r:id="rId2"/>
              </a:rPr>
              <a:t>http://hot-thai-kitchen.com/pineapple-fried-rice/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Pineapple Fried Rice.... </a:t>
            </a:r>
            <a:r>
              <a:rPr lang="en-CA" dirty="0" err="1" smtClean="0"/>
              <a:t>Mmmmm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Recipe – Serves 2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600200"/>
          <a:ext cx="838200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6547"/>
                <a:gridCol w="4665453"/>
              </a:tblGrid>
              <a:tr h="3352800"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r>
                        <a:rPr lang="en-CA" dirty="0" smtClean="0"/>
                        <a:t>8 Shrimp</a:t>
                      </a:r>
                    </a:p>
                    <a:p>
                      <a:r>
                        <a:rPr lang="en-CA" dirty="0" smtClean="0"/>
                        <a:t>1 egg</a:t>
                      </a:r>
                    </a:p>
                    <a:p>
                      <a:r>
                        <a:rPr lang="en-CA" dirty="0" smtClean="0"/>
                        <a:t>250 grams of cooked rice</a:t>
                      </a:r>
                    </a:p>
                    <a:p>
                      <a:r>
                        <a:rPr lang="en-CA" dirty="0" smtClean="0"/>
                        <a:t>¼ cup small diced onions</a:t>
                      </a:r>
                    </a:p>
                    <a:p>
                      <a:r>
                        <a:rPr lang="en-CA" dirty="0" smtClean="0"/>
                        <a:t>1 Tbsp Thai soy sauce</a:t>
                      </a:r>
                    </a:p>
                    <a:p>
                      <a:r>
                        <a:rPr lang="en-CA" dirty="0" smtClean="0"/>
                        <a:t>1 tsp fish sauce</a:t>
                      </a:r>
                    </a:p>
                    <a:p>
                      <a:r>
                        <a:rPr lang="en-CA" dirty="0" smtClean="0"/>
                        <a:t>1 tsp sugar</a:t>
                      </a:r>
                    </a:p>
                    <a:p>
                      <a:r>
                        <a:rPr lang="en-CA" dirty="0" smtClean="0"/>
                        <a:t>1/8 tsp salt</a:t>
                      </a:r>
                    </a:p>
                    <a:p>
                      <a:r>
                        <a:rPr lang="en-CA" dirty="0" smtClean="0"/>
                        <a:t>1 tsp curry 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¼ tsp White pepper</a:t>
                      </a:r>
                    </a:p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 smtClean="0"/>
                    </a:p>
                    <a:p>
                      <a:r>
                        <a:rPr lang="en-CA" dirty="0" smtClean="0"/>
                        <a:t>1 tsp prepared shrimp tomalley</a:t>
                      </a:r>
                    </a:p>
                    <a:p>
                      <a:r>
                        <a:rPr lang="en-CA" dirty="0" smtClean="0"/>
                        <a:t>½ cup Pineapple, fresh if you can, cut into small pieces</a:t>
                      </a:r>
                    </a:p>
                    <a:p>
                      <a:r>
                        <a:rPr lang="en-CA" dirty="0" smtClean="0"/>
                        <a:t>⅓ cup roasted or fried cashews, unsalted</a:t>
                      </a:r>
                    </a:p>
                    <a:p>
                      <a:r>
                        <a:rPr lang="en-CA" dirty="0" smtClean="0"/>
                        <a:t>2 green onions, chopped</a:t>
                      </a:r>
                    </a:p>
                    <a:p>
                      <a:r>
                        <a:rPr lang="en-CA" dirty="0" smtClean="0"/>
                        <a:t>½ cup tomatoes, seeds removed, cut into half inch cubes</a:t>
                      </a:r>
                    </a:p>
                    <a:p>
                      <a:r>
                        <a:rPr lang="en-CA" dirty="0" smtClean="0"/>
                        <a:t>Cucumber slices for serving</a:t>
                      </a:r>
                    </a:p>
                    <a:p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5410200"/>
            <a:ext cx="8229600" cy="957071"/>
          </a:xfrm>
        </p:spPr>
        <p:txBody>
          <a:bodyPr>
            <a:normAutofit/>
          </a:bodyPr>
          <a:lstStyle/>
          <a:p>
            <a:r>
              <a:rPr lang="en-CA" dirty="0" smtClean="0">
                <a:hlinkClick r:id="rId2"/>
              </a:rPr>
              <a:t>https://www.youtube.com/watch?v=8lsSkjKG_G8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>
            <a:normAutofit/>
          </a:bodyPr>
          <a:lstStyle/>
          <a:p>
            <a:r>
              <a:rPr lang="en-CA" dirty="0" smtClean="0"/>
              <a:t>How to make it – the quick version!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2286000" y="28288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  <a:p>
            <a:endParaRPr lang="en-CA" dirty="0"/>
          </a:p>
        </p:txBody>
      </p:sp>
      <p:pic>
        <p:nvPicPr>
          <p:cNvPr id="1026" name="Picture 2" descr="http://www.recipematcher.com/assets/photos/recipes/large/9382c32ee2a69a0c40c1c315230460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6400800" cy="3599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633472"/>
          </a:xfrm>
        </p:spPr>
        <p:txBody>
          <a:bodyPr/>
          <a:lstStyle/>
          <a:p>
            <a:r>
              <a:rPr lang="en-CA" dirty="0" smtClean="0"/>
              <a:t>Total Fat:  22.8g/serving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Total Protein:  27.9g/serving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Total </a:t>
            </a:r>
            <a:r>
              <a:rPr lang="en-CA" dirty="0" err="1" smtClean="0"/>
              <a:t>Carbs</a:t>
            </a:r>
            <a:r>
              <a:rPr lang="en-CA" dirty="0" smtClean="0"/>
              <a:t>: 131.6g/serving</a:t>
            </a:r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Nutritional Value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5105400" y="6096000"/>
            <a:ext cx="3730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>
                <a:hlinkClick r:id="rId2"/>
              </a:rPr>
              <a:t>http://www.nutritionvalue.org</a:t>
            </a:r>
            <a:r>
              <a:rPr lang="en-CA" dirty="0" smtClean="0"/>
              <a:t>  </a:t>
            </a:r>
            <a:endParaRPr lang="en-CA" dirty="0"/>
          </a:p>
        </p:txBody>
      </p:sp>
      <p:sp>
        <p:nvSpPr>
          <p:cNvPr id="20482" name="AutoShape 2" descr="data:image/jpeg;base64,/9j/4AAQSkZJRgABAQAAAQABAAD/2wCEAAkGBxQTEhUUExQVFhUWGBoXGBgYGRoeGhoYGBcXGBwcHh8aHCggHx0lHRoXITEhJSkrLi4uGB8zODMsNygtLisBCgoKDg0OGxAQGywmICQ3NCw0NDcsMDQvLDQsLCwsNC80NC8sNCw0NCwsLCwsNCw0LCwvLCwsLCwsLCwsLCwsLP/AABEIAJEBXAMBIgACEQEDEQH/xAAcAAACAgMBAQAAAAAAAAAAAAAABAMFAQIGBwj/xAA+EAACAQMDAgQEAwcDAwMFAAABAhEAAyEEEjEFQSJRYXEGE4GRMqGxFCNCUtHh8BViwQdTchai8SQzQ4KS/8QAGgEAAwEBAQEAAAAAAAAAAAAAAAIDAQQFBv/EADERAAICAQMCBAQFBQEBAAAAAAABAhEDEiExBEETUWHwBSJxwTKBkbHhFUJSodEjFP/aAAwDAQACEQMRAD8A9xooooAKKKKACiiigAooooAKKKKACiiigAooooAKKKKACiisGgANYrNFAGKxNZNVvXFc24tsVbn3gcUs5aYtjQjqkkPlxMSJoJrzH/WBbMsRuExEyD58GTPf1pUay7cVXBLEgMZmZIzmOQZEVw/1Bf4npf0yV1qPWS3nWZrya51O8CwuOZADDvjg8+WPvTdrrbELF9wncRAz5H/itXXx8jH8Nl/kenzWJrh06jcHDk+WSPpnvUNvq1/vdcGTwI74/FNOuuh5E/6fPzR3l68qgsxAA5Jrk+o/GPiK2gIHc5P2qp1msvXlCNcMLJkxJ7ZgDj271Wfs5Ez/AA4P2kcUs+p1fhKYujUd57lx/wCpL8SWME/yxFbj4hu93Pr/AFqnvW1bbvg7eJLKP1zUmCDMCOAJ4+vbH51LXLzLeHDyHv8AXnAJN64cnGAAO2QP1qa38RXf4H3ehI9O9U2nG4EXE2bsBSQ0jzxiKyQAu0ACO36d6NcvMPDg+x0HT/iq8YDqpJ7Cf1/tT/8A6xtghWRgxzAgmOJjyrjUukAkbj6TE+39qxb1jGGZSCBEGJ9pJp1mmu4kumg3weiWfiCw38RX/wAgRVjZ1Ct+FgfY15i18nAx3BM+/wDntWvT9RdWWLKGBmVkAj68mqrqX3RGXRrsz1SazNc50frpaFuxnhvL0aO9dCDXTGSkrRxTg4Omb0VgGs0wgUUUUAFFFYNAGCaxurBrFAG26jdWtL39dbT8TqPSaG0uTUm+BuazNVw6vZ/7i1Muvtnh1+9Lrj5muEl2Y3NZpX9tt/zr9xUiX1PBB+tbaM0smoqPdWZrTDeitJrM0AbUViigArBNFR3LqrywH1oujUiSiq+51iyDG6fYGlrnxLYE5aR2jP5mkeWC5aKLDkfEWXNJ9RH4ff8A4pMfEtmJO8fQf1qI9atXoFtiSD3GIpJZYOOzGjhyRdtM5TrOlS1deFPi8c9h7f53qqsDaQgLCdzRHJxI49Z+9dP8TWJAafQD1Ncn1XVi0q3Gn90wYqZ8STDf+0n7V42WlPSe9hk5YlIg1AdVZ5IuJLAxggAkg/aPtT6X96KR4lbMTiD70xd0/ikTtI48x2zVN8M2f3T2yfFprrWuf4T4l5PkfypNVpvyK2rXqT/tlzeU27tpBgEDwMOcxJmR9qk/bbltGbZuC4ZRzGcjGDxijXXBbu2blxYBYW2Ij8LGBx/u2mferxbcMeRAEk9x5zwaNXcV+RX9Lvi7wR2MYmM805Yt7A5hgAZ8RmR6Z4Hkax03RqvzI/FJ7wBE4A4A7/WntzD8QGRJUn0yPWtUthZPcpet6BjbL2SJ52fwt7DsSPviuM0/xRPhLEQYzggjBEZIrstFq0NtxEtbcqMQVUkEV558b/DqftO+xcVdw3PubhvMQCZPfHNXwzUtpMlki4q4o6ex1kEDxTPEiZ/z1qeUZw5BJQdmgGe20GDx+VcNpEt2id1y5cP+0bR+pn+1WVjr+0fu7YJJJlmJP044qja7CpPudxp7oJJxjy9IHt65qqfXQ7B3tKoPhIaSR6gDFcV1PrVxhLsRGQoMLwewxn+lLXLihVMNDDdIGR3nt3rKlRvyo749WtAx81fI4b8sVN/qO4A2blrcCFMkjHc57156kkIwMknGDkZwR2/sKm+WRH4TJzzkVj1Lubsz0/T6lgPFE+Y/t2rvOl9Ztm2oZwGiDNfPmk6neRmWWCjgGI9uffNdj0vrqXSFbwuABEmGgcjyNUjneMjk6eOU9pRwRIMj0rcGvP8A4d6y9t0Vsqx2tnieD9674Gu/FlWRWjy8+F4pUySisCs1UgFYNZqs+IepCxYZyQDws/zH/JrG0lbNjFydIzrurWrRhmG7so5qk6h8VMPDatje34dxx+VcvpiIkGTzPJMnOfMmakJEhzEgECPUjt9K86fVyfGx6uPooLncsLmruuP3lxvoTEn2qNtPiZJ9yaWuahDAMYONxj6xWo1NvjcWzJ8XA/pXJPJfLOuOOuEMqVHiwe2Bx6TUl69t5x6RNLXNYMncNo4WeCO5g/lUOls6i8Sy2iydmkQfbNI570jdO1y2H7d8kZmTniMdu57Vm2SuZMHyJMf55VRv1EoxW6vy2GIZgCPp69qyOr2twkttHMGJ9pkUqzPuN4XkXSdSfdtVjxyZ59Y7U7Z11xTPzWJjMZHPqcVU7FZd9iLqjPh/Es/zKP14pLX6m7ZCm7blW/ABIkRyZ57YqqzSXDJeHCTo6y31i4Mbi0+cY+wrVdXdVTc+ax3MeY8Mdoiq7oOqa+yh0KAiVlCNwXkA49Ktg222260IOdhnHPJ7t+lI+tmo6pXRCeOEZaUlYn/rN9laHgDhv0n+lMaXU6hlBe4YjLfhB+nNSae9KwihUnOMT6TzFbG0rHxbifU1fHlyZFaewslBf2pCOo15QwHJAzz/AHqt/wBUJYASSTx4sepPFWWq6FbdgdpG0zIY8+2QajvdA3fxsD2Jg/0rJQysrHJiSEG1qbtoIkZMRJPpSGqZSZMY+ue2IqXXfC2oJAS8iAd/lncfcz3qG78Kaon/AO+kd/CwP5VJ48nkXjkxLuYTUMB4iGI4gYA96a6P1Am8o2gCDkexNV7fCWojF9fTwsKW0PwxqtPdt3S4cB5bxEkAyDggSBNZGGRNNjSniaaTPQeoLNs+0/3rz7r90MjW8SysuQDyOK74vuTGZXH2rynrF4lj6E1nWJ+JFozoFcZJnRdO6kv7Dp3c5NqD7r4T+lVPRtcv7beH8F2wtyP99s7Z99sVXdHuTorYwdj3U+m+f0NJaa4V1anztXB6xK1N7ZJr6/8ASuleHF97+9F38Q9TJtuoYFSIEAkg/Wuh03WWNiy/hPzLYncPQD864Lqjn5bYjwkfkTOatuk3Y09qT/8AiWB9OaTdYrXmUkk8iXoXt/qpMjA49sYn/PIVQfFXVXiyLbSxLA+aiAcny5qn671gKSBzAODzyI+9V1zcqEAjeRu9fbmqYcErUpMSeSKVIdPViA212O4eN5OYmP14qq1dt2IAZYOSSefQ96isu6MqsGMgZiI7mcdvP3qSzqNzEIwxyMY8vM//ADXdHHpdo5JT1ckzjEx2J2jzHYVDob+5QQNs4MGIaOAI+vM1NctA9mJmfxEE7QfLtxWSAqyiyRPh4gkZycfWtVVQPmyK8i7iWO5cYgyD5SM1v+1IpINwQfwgCSCex9OKmtvvXdG1iBJ5gTkQYnHepmUKAxVQDMMV8JPeMRisbXDN9RC6pN0HxKEMjjaRgGYP5034maChj3H/ABmtPmNAEoSWOcRAHHP3Nbq+dqCVEyQD4SCIBjjnz+9DtgqRFcdgpC5b+EkYkdh6DzPelrWuZMOW+ZOCOccTGK3D3WukEfuxgyJEic+v0rXWkkHbtJ7r5r5+lMkuGLb5PSvhLfqihBwCC7eUf8165auV5D/0dtw138KptECcyT6/WvWrJrq6SKUHRwddNynTHVNb1ChqUV1HCBqr650u3qbfy7s7ecGDNWF+8F5pO5rBU55ILaTKQjLmJ5/1PoF2wYtgNaj+GZB9vKteg/D1y6he+WtyCF43c854Hp3ruLrjk0jc1IZgs14vVSxxlseriy5XGjnD8FkwTfkSN0giR3jPNWOq6JpLdtiLaqoGWE7gOJnv9au7zqFA4pU2TBhS24d+I9q4srcZ6Etu9cm+LOW7f2OT6T8GXXvN89/3CN4YObo5HfwjOfrHnXellRQqgBVEADgCqK+t4GQre4rGt6lwrHa0CZBGfKYimw9Xs1ocX+42THPK027RPremabUMDdtqznAMkNj1FVes+AdK+FN1D5K4MfRgat7ekV1WcMCJ2GTxOfKmtfqbS5LFSvMZMetM89JydEtUk9MGyq+HvhKzpd0XbrsylSW24k4KlQNpFXWu6bau7Rdtpc28Fjkcce8UkuuXaEVWO4YnmD+lK/tdgylzcIOMnBB7H9RNTXWxbrb/AHz5cUY8WST1O/f5lxecqCFweAGAx7H/AImqtDdNi/vjcobbjnB5/KrJ9cgAWC4PmRIxNV7KWtubZa5bIjaILrPMe3kaJSUppxd+nv36GQTS3VHP/AvWU1NsW9xFy2oDL2ke4ma7FEzNeaaPoz6HW/tSeLTOIuEDKs0ZPl7ds16KmqVo2kZzzXpYMkKqx+og29S4GDGT581sGB4rSZ7D7VHe1KLy6r9RXVrS3bOTS3sSlD9KjJ8/vVfqev2UEm5MeX/xVXqPi1JMKxjucT9KlLqcUe5aHTZZdi91d8JEk5IGBPJjt2pXU3VO4BhIwRIxXP8AUPiZCDIfMSA3BnHFZta0+Jfki0f5nMkz3HJP96k+ojLjguumlFJsQ+GeuG276a6ZKu3y2keJCSR9pj6Vz3xINt1lPJJOB51a6/4ftvdNxrjC4o/hZcAeYHc4rHXenNdUXFyQAoH8RgY9fyqOVa1F90dGJqEn5MoOgELZvg/9wMB/5Ln81NJtdA1No8SLiknyKz/xTem0lyxdYXMfMtbu8BkY4z5hue9Ia6+CUburr9iYP5E0ri/E37r7UUT/APP6P72SdUMq0eRqazeX9msz/wBsflWmut7cT/b71BpHjSLMH5bOk/XB+1LFXjr1GlKp/kVl4776CBExPpNb6ld5YlirHAzHHHIpN7sX1b1gCp+s2SGDKFPddx/57+1dqVOK9Dmb2bMrqlI2/i24J88AVppAgadoUkhQRJBxn+/vXe/DPwfo71sXSTeD9srB7gwZJme9XJ6TpEvoo064PAk4M9pg8+Xao5Opx49txVbPL/mgSIEiTiI5gSDkYrHz+ApEkjGMbu3+Yr2m78LaUmf2e2SfSP0qu1fwZo1G46cAgyPllwQRmZmovrYL8SZvPBv0T4WtadB81VuXTG5mAIB8gOIq01nT7d1dlxFZO3ofMeRrWyzFIB3/APnhvuBn6imNJZCgFhBPbdMfavPydVJ/NHg3RXPJQ9L+DNPYZmK/MaSQXiAOQAAPzyav7vT0e21sgBWUqQBGD7VNrPwhhBjmttO0+la+snLJQmn5bPEPifpv7Lee1JbYQEbbnxAGT2qvt6UhiQslomczPtXe/Fnwpc1eouXkcEMBCsGBAHOR270t0D4fsKyi9eCX24tkQPucMe+DXrLqIONpmpVyXPwzYSxYG5wGbxMByBGAfIVaafXMTKPA/pVdqPhi8rbrbK3uSMe3H5+dUWv1V+w7JetOJGGUeEk+RB2x9Zq+PLBqoslKGp2z034e+Ii7i28GSQD3kdq64V5V/wBPUu3tRudCEtgMpkHxHEEjnuea9UFd+Jtx3PO6iMVOoifU7ZIkdqrFsHlvt/WrvUtCmqS/qVyAwJ8prh6yGNS1Se5Xp3Jqka213gk8cRVPd0v74bTxmCfKnR1K1bUK7wxzAyc+1YsW/wB58z+HaYJxyR51508ePJpvd8v0O6DlC/LsY1Cs7ETAHJpy/qGX+Fo9BSV/VDcF/mIFO3dRHnU/lTk4ypvuZJPa0LjqY86ZsaoMCTwMmlb15WGQD71FYtgEKBAdvyg0ry5Yb6kzXCLXFG3UerIiwIUvMQMf/tFVfSdZca2RbCfNVoY+a5gg/qK3Pw+WDFnLopICgAEe7f2pfpd03Itoj6cq4CrA4HJY9/auXI5yalL8q9fIvGONQajv5++Ta11C7cuBQbeTALj8RHIEZj1qfT2wsoLAJklgY2k9zLGsdd0afOQwDcBUBoIBlhPfn1Gaa1er0wvhbik3MgSPCYHnxP8ASpqPNvh1v7YOSaTiuUSacNO1kX5eQNoIdMdoJBFS/saWAvySS5wWYsSfeMfYVV2zcuMU+QuntDhwwz7BRz9aZuajD2k3t8sBkdv4myGUH2z9aq5SUWlXo9rJOLbW/wBV2HNbYa9YZLoQMRyrQM4JOPKuT6tpbGms3bts3XCgIuSwSI3OxmY/SnNTqbYtFdapcOfw21cttnE7fIU7qHtWLauij5DwCUSSdw2+Mc+WarqlOKlJX+40NWJ0n/w4ix193ELvIImRJB+1Ye9cJkhzOeDR8W9K/ZrPzdJaQI5LblvPAP8AKi/hgicRiDXMdJ6nqdQYS05PmxwMT7xHpVo9LqWqHHqda6mN13ZfAOWhoEwILCM98Sasul/D4eQ7TmPxMuSYEyOBn7io+k9Ma2QxKOTt+YQwO2RJAMTOOInNdX+2hVBKjx5AaONozIB+vfFdGPGo8k8uRv8ACKt0i1azbSYlmI8T+HsC2Bnz5pvXXn2nb+MHCMTJnuSgwO/lx7UjfO5Aha2hJ2nw+EsCPCSTwQcZnHFRXbqw7MCoa5BNicBEH49jZ4H3qyXkQdvk3v3vGwa2RdcwM/iIAIgR4gM5PFbXgRG8kmVCKZY7iIyw8hJkjy8qL94uxe3GxSFeGyojmWBG08cTk1LcQ3EIByfDcAZRDCDsAIiTAkAetbQN1uK39N85pYBoG3xAYYT4SJMggVzHVegLfVhZBViO0FQQJwBnGJP5V0I0xYOSfGAX+T4OApO0kRCjn13GKwuqa2ihEeNo3yeCQBvVjKkBT+EHms9Te1Hn/wARPdtbS6EbgM8+n0445pHo3UJs3h/vnieRn869BI3P8lSzNtKtkbAR45LHg7e0/pTXS+hNAHysH+LEf396jkzRxwrTyNT1Jt8Hjur3k/hb3g03Y163E+Vew44YxEDsa9d6h8Hm4sAoD2nP/FUWm/6S2muM1zUN4SNyogBnnkk4I9Kri63Fkj821EZ6k7Tss/8Apx8P/K0isLhm4WYgZQ5wwB4MQD7Ve67ppLK4YB18sSP60/0TpaaeytlCxVBALRP5AVuNMMmSfevI6jI8mRtdymOoqjXQ9VDeFoFwCSs5jz/T706RI3T4Yn1qrXRB3g/w5xyJPpxMflTmu3KFKzA5rlcp6W2jXBaqTM3tSseES3l5VoCWH4SfyrNmypO8LDHkjv702WjGT9KatUdUnt9DG1HZIg0m6YIAHvP5VvcsmPFG30MVKlsHMEUvrLwHhbAAkk8feiMKj6e/T7C3ctjF1dqEoC3n5x3iaUtaeztB+WATgFgPftVd1TrZ+X/9KUdjiZwPODBzNecdZ6t1JTJtMo7tJcdu4wOa6sWCWT5YtKu3vcfhWz1i+yKkI4njbOP7VtoALiFGhgeVOY/r714NaTVau+GBY3HgeDEwPQ9gK7/onwvrtK9u6Lpc53IHZgORkHDDvIrofw6MJKTmrXvzF8S1R6n0F006C0qBUBJ8Pr+tX6XQRINVfQ7AayjOJcjxSIz7VarbA4Ar3eljljBKbv8Ac8jO4OWyFOrKShA5Nc9p+jgMGZpPkMD710fUUJEjkfpXPapzP5V5vxHHDxVOUbfY6+klLQ4xdDi6RFJIVQTyYz960u7e+ahv3iqqCcx96WKFuSQPKuTJ1Kj8qiXhBvds3GtUblWA0eH3qh1IuqxIu3B6hGI/vXQhO39KNv8An+CuHI5zdsvCajwinsEPHzGOP4lR1JHqCsVZ29fawDJ2/hLCY+sTW5tmo203+f4aTXOP4UY9MuTezq7dtiyz4sttbBPnDT+VRNqtO10OpKXB/t/EI9Kifp4NL3Oiqc1vj5appV9DVjx827M9UDXVdAtq6f4T81rbA95HNQdG6CDZuIyMhB3je/zF4ggTkDHH1pt7DxDhLqjjeMj2YZqbQ3xbBRbLAPjDz6dxVYZIbJ/s/wCTHqUfl/f+fsaaK09xGDIkgSm3KMK06Jq0UH5g2NOAo8MeXHNNaLSgHcitbKyPEZXvOIphul53XGBnnFPDpsrSlCP68fZiSyw3jJ7e/qVPUunBzuS9c2knAxH1FZ0+iKqy7mIYZDGeferbS3tOUMRs8xkEjHbgg4qZLltvw7eII7gVV/DcknepL6WL/wDVSqip0ugVLJG1dqsCuBAJwY+lK9QZFiZzxG6J7HFX+o0c8uQoOAAPLMz3mqbq3TywEq5AMyrREemJz2qkOkywa8kbDNGXJU3byTFtHZ3hztEzvJnxnCxtNJmyceJme6Y3NgKD5bQwAjGYmmbF6211x4TtG35cKonPOCTyTIMcVW2r6qJW2ASHKkgidp8OQIAkYkniuyiqJUtNtCW2UqjJMGJlo3EgfixGSMRWn7UqF0cW37gDxTMINxSCDuEDz+1RdI1q3ARvAJEDIBLE+IeL8TTI+tTfN/dFre1SkIByxYDDGWggTjyzQjWM6lGQMzIqYP71FJILAGMkkE4BBFI3tUEcqYQBQd20x8xxALKyZJgR3xTNrpkA3E3MxYM0uSN20DiR7dgalYKV2btigRecG2wHi4J8Ud8TgVopFqb7i5JKE2Y8J3SuDnaG8SnPB4BxW+gL8FsOWKTuJJEfhjCqI/C1WWn+Hwrhvns6YIUgEERCw3P2x6VZ2OlBWLszEkkxgDPooFc+TPGKdMNSF9PZtbgpGRj8MAmPz5/OrVuODWVYcCBWj3woJbgf5FeZKep7sVu+DTT3AZhgQPypNUuFyw8PYnt/etNP4VaeSKm0fU1YbSNkY8xXJjaly6/Ms4uNuKsZtXRk8QIJ9aytldsqZ9R/nNaOylSAw+9IWJtkww9pH6fWmU3B7q/UVQtOnRN0izsuXGG6H5LRz27T505qbrDgVU6nryCVcGP5l7fQ/wDFY0nV+wuJc8gcP7U8m5Q3b+v8DPFK9TRb2VYAsTmMCq5NW2+PET6VLpepm4F8Btg/zHJ9vIe9barUi2TjaJx61z5lGqTboIpptNbsftExnHua5z436W+qtr8i4odZw07WBHGO/r60xqNV8yJYADtP61LYur5g1XH1MoNKCv6h4LW75KEdPa0FVxtwPb6Uxp3ROWP5VcC9uJEQR3IxUyaJGAJVSeeKZxuWzH10vmK/RaLToxdLSJccQWAUMRVnprijEGqd/hzT/ONwm5vJBPiMYwIngVf6fSzx9PP607jPJNaJWyUnFLyLTpd/Mdqugapun6Vt2RFXIFfVfDlNYameN1OnXsDClbtlRmKbNR3Enmu2StEYuihvHJwB6mly3qKsNZpQOB+U0ibDeR//AJ/oK+W6nHljkaabPUxyi0abvWs/WsjTN5XKkXpzH+FvctUVhzy4g/8AY7nBcsij1oMdzUev0t22AV05uee1gSPoSJqSxbWFLgIW4UgA/aqro875jX1M8SHZmhdfOt7abvwifXFIdR65YtnYsOxkQCMHyPlJxRpOoulkm6luxBACgkiScRgSSTVsfQO/nf6GPJtsb9S1fyXtbhNtyVYjs0eH/kU/Z1ysu5SIz9I5nsIrmura+2/7u/8AMVdymSvgkZB8Jx9T2q709kHbtKBVErExtIgnPMivQxYYY18qIydrci0fxDYuXBatOXUydyK20mc+KNpzTy9QVrjWi67xHhHYRI57+ntVX1Atbt/uAknaiDIUBmCyYkwKm1Ort2Ia7dUOAScQDAyfv61SxaJGFvTW2O0AyWDRALtjieSSB70abU7lQ3FAciCR2J8to4+1cz1zT6nUWluI21Lm12tsc2yIOJHHfNXFpRct4LCZhxG4ERkYiOfQzSdx2qRBf6/8ost2xeCBiA6pvRge/hJMfSq7p/SUvi69q+zW3ykuZRxmACZgCMMDimrHTASq3L7MbbFgUJUOG43AGJGccZqXrW6x+8tvbVB4IYSTuIgL5Sf0rdS7DJb1e5Y/slnZbuXlVHRQNwbbEDILKRI9DikepaS4Li/KHhYETI2ksIlh3AxSumFhibNxpa6u65aNwkMGBGA3nBwPKrfpXSQly3ta7stJtto2AMjJJMtjA8q2tRl6HyV2n+E2vpN1wDiUCwkqT+FgQ0Hk9jVvoPhS1bYPtBfEnBDRjaRHBq5kw0QTiJkEmsOSuAAMy0TAHnVFjiuwjyzfcp73wkGdrgvMgLbiqgbduPAQcETn61vqPhayWcsY3lTCqAMCIIiDPlT2qsK5WZH+4MQp+1TftIEDAGQCCdp4x7/3o0Q4ozxMnNlPpPh57dhra3N1xZI3CFzkD/aO2Kk0/TbyoQzCR/CPF6/xcVaXb6xMyZ7HB9JqNW3b2MkSAAo474IzHoY71z5Ojwz7f7HWfJ7RRsbqOVuKAAJkRmfbvTIub1kHP61ZXkk+FBu7kqIbGMmkb2nNvxN/EeFHE59q8bqfh8oSbhbj77+h1RzRmlezNFQNhhmoNTogJKQG7A8fUVI11jx4R59/7VCqENCDc58zkx71xuO1Vf7/APS0bW9iKXEfw3P3b8EHifQ04ugVVIRcnvU1i4XB3DawrMOOTIqbcVwvf0HcnxZUD4ZZ7bbmUlpMd1Pas9J+Gls5I3v5/wBBTXUdUyDwzuJ7dh9axpuuni4GB84lT/StWbaqdenf8hn4zWrkk+QTcE9jNMdVg2Lm4SApOOfpQuvBIwCPMVPdwZnwkVmFwVtP9SU3K1aOU6G042PH+4Y/OrptDbBBkrPYTFOLcU4DqD64poW4ElgT2kiKrHHqbpe/1GyZ3d8Fdetq0BWX2kUyR4R4lEcZFaWn3GHVZ9hW50KniPapUp24pvtXAjl2kxhbYdYYg+o5qXS6JgcGRT3SkHBGat1WK9/pfhePJGM2+P1POy9S4txQlpLLjkn60/RRXu48agqRwylqdhWCKzRVBTXbWNtb0UAabawRUlFAHPazrD/MW2ti8ZaCxQhQIOZqDXqW2naJnkjz/SunilNVoQ4YNkMIIqGXFqLY8mnseW6npRXUANYS7bLgfMYnepMtJ8OQDjnuKseoaN7ri9cb91Zlwi5LXO2DA8In7113/pxFbeshguwQTAA48M7SfUiqf/Trm9i8yMKSRtP+4qBzNcrxygjpWRSZWdP1qX3dtphAIOeYByo5/tTOkaVa4JCksA7MJx3AIPeQBVjbtog2gbQMnaPxE8/ekOsuWtqiyhZkjGI3AsJ9RIpG0UW7ooLepv8A7QVFwsBGGVeGzGMz2nirnW9LWVuv4mUHev8ACTGIB96dTTJG4Akk7S38v+edJpo1LbiXDTiTMD2H61lOjXJSfkYt3GNwlA2QNyx+Ff7xR1ZtQqsbIJk7Y7wcAiMYn8qauarbdFtQVZgcxiIMUtoPmgEACCsFgdx3fzCBn2ilS3Nb2K7pOnvI7G9FxmAg7QIjmduJ4zSXVLWnvai1uvM4VwHtCTLdsgwCPOCeKb1fUtXpmhrYe0SAGY7XBPOP4h37VrpNO1+6XNpgLZb5fIJJEEmR5z59qbZMzdqzqNHplTbtt25WSIIDbeBuaJLZ9c02LQA/GSWH4yfDPlAP6VWdD6cLblrh+ZdJZwSxhQQAVA4j9atnRJkLJGU7jfBECPQzx61dbog9mY/aJB3GDJ2+FpgAAcjJmcionc7bcp8wyASPCUOYLTmKlv6zaoYziZMZxyFAzNQMyi6rJcClh8xkckyNpAPODJBj0NG4G0GQnLgNtbsARG4j8orVzkNI8KZ2jCspg88d+1YsM3zAHTazJAuADmYJmfaBFY0V/wAbhdh3YJbD+EkNugfUHg0I1m3zSqK0i0CTyuCI5MD2rGn0wWGQvt3SxkKu0jJz5H2rOotliZcwAuxlackwVMcdufOsjTMu4li+1TuSfCwJGZIAU8z6UUFmL+qIIiNzGEYGVOJMkxmAabFwOFBBaeSR4ZHr/TyqsW6NwChZ/EAJKqpBBOMR2+ppq1q1KBkeQsxskjy7Y/4oQNDGp0gcMjAEHPOZHH6CkNUi21BKnJUlNgZh5iZgU1ZO05aFAgngbj5EnkzS2FdQboMghVMEzjcTBnOKScIt3W40ZNd9jm/9WFt32vILEwBxJ7yf0py71kwAFAnO7sfbyrobWktsGCohLGWB5PrW/wDogYCFA+kDt2+9eTk+GZXbgzsXV4v7kUhu2HzkHvIPNTC1bjwlTV5a+HkFTDoVvvUYfBs071RS/MSXW41w2coqAmNkeordjcTyZfI10/8AoSAypIqO50o+lTn8F6iG63GXXY2c6yWyAZI/2xMVa6DQll8hTtnogmWq2tWQogV3fDPhmSEnPKkjn6jrE1UWV9rpS9800vT0/lFNVmvcXTYl/ajgeWb7kNrTKvAqaiiqxioqkhG2+QooopjAooooAKKKKACiiigAooooAKVu6MGfWmqKxxT5NTa4EW6ePMAe1IajopyASwJkBjgH0q9oqbwxY6ySRyuv+HPmJtZQ0wTJ7jyilW6KVdXyrLggNgiIiOD512lalRSPp49h1nl3OWtoCSIlk4kQQD5HuK0s9B/e/OCwxEEgkflMH7V1HyRMwPtW0Vi6Zd2a877HLa34atXT40dgc57GI58j5VYp08osKBG2ABAjy5FXEURVFhihHmkzm79plUBwxA5JOTjyXEf1oYZUMVnaw8J7QPFOArDia6G5Zn+tJv03OCBiJIk0jxNcDrKnyUdofh2qCwkiTvIOVktP9Sa21Fy8SrW7Y3Ou194G1QswIB3CfrVxp+mbAAW3x3YCfyrW7oLhnaVUHymTjzrPDkb4isSLlj28PY9yBkqeBFR3GhQzQVbwjYD/ABd2Kj9OJqb/AE4r4FkfzGBknvnk1jUaO5cHgLq6zB4VjEZmce3lSOLG1ITtAIzbLTBWIO4K0k98t2AjHFWBtyCGAbdgyO3lHf2qTRdMughrjgwoBXMSOTwP0p1dBBkECDPH9TTrGxZZEUbsjKVw38kmBtIyMHHfB8hUeptmNkOEFuBctEACMAQeTHpXRvoVKlTkHmMT9qE0SRG2QPPP61vgszxkc/YRSISA6qBJzGBAZQRuJiZ9KZt9F3Pvgbiu3fAn6AjFXqadRwqj6CpaZYV3FeZ9hbT6QKAOYpmiiqpUSbsKKKK0wKIoooAKKKKACiiigAooooAKKKKACiiigAooooAKKKKACiiigAooooAKKKKACiiigDBooooAKKKKAA1iiihAYreiigDRq2oooAKzRRQAUUUUAFFFFABRRRQAUUUUAFFFFABRRRQAUUUUAFFFFABRRRQ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1438" y="-1143000"/>
            <a:ext cx="57150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484" name="AutoShape 4" descr="data:image/jpeg;base64,/9j/4AAQSkZJRgABAQAAAQABAAD/2wCEAAkGBxQTEhUUExQVFhUWGBoXGBgYGRoeGhoYGBcXGBwcHh8aHCggHx0lHRoXITEhJSkrLi4uGB8zODMsNygtLisBCgoKDg0OGxAQGywmICQ3NCw0NDcsMDQvLDQsLCwsNC80NC8sNCw0NCwsLCwsNCw0LCwvLCwsLCwsLCwsLCwsLP/AABEIAJEBXAMBIgACEQEDEQH/xAAcAAACAgMBAQAAAAAAAAAAAAAABAMFAQIGBwj/xAA+EAACAQMDAgQEAwcDAwMFAAABAhEAAyEEEjEFQSJRYXEGE4GRMqGxFCNCUtHh8BViwQdTchai8SQzQ4KS/8QAGgEAAwEBAQEAAAAAAAAAAAAAAAIDAQQFBv/EADERAAICAQMCBAQFBQEBAAAAAAABAhEDEiExBEETUWHwBSJxwTKBkbHhFUJSodEjFP/aAAwDAQACEQMRAD8A9xooooAKKKKACiiigAooooAKKKKACiiigAooooAKKKKACiisGgANYrNFAGKxNZNVvXFc24tsVbn3gcUs5aYtjQjqkkPlxMSJoJrzH/WBbMsRuExEyD58GTPf1pUay7cVXBLEgMZmZIzmOQZEVw/1Bf4npf0yV1qPWS3nWZrya51O8CwuOZADDvjg8+WPvTdrrbELF9wncRAz5H/itXXx8jH8Nl/kenzWJrh06jcHDk+WSPpnvUNvq1/vdcGTwI74/FNOuuh5E/6fPzR3l68qgsxAA5Jrk+o/GPiK2gIHc5P2qp1msvXlCNcMLJkxJ7ZgDj271Wfs5Ez/AA4P2kcUs+p1fhKYujUd57lx/wCpL8SWME/yxFbj4hu93Pr/AFqnvW1bbvg7eJLKP1zUmCDMCOAJ4+vbH51LXLzLeHDyHv8AXnAJN64cnGAAO2QP1qa38RXf4H3ehI9O9U2nG4EXE2bsBSQ0jzxiKyQAu0ACO36d6NcvMPDg+x0HT/iq8YDqpJ7Cf1/tT/8A6xtghWRgxzAgmOJjyrjUukAkbj6TE+39qxb1jGGZSCBEGJ9pJp1mmu4kumg3weiWfiCw38RX/wAgRVjZ1Ct+FgfY15i18nAx3BM+/wDntWvT9RdWWLKGBmVkAj68mqrqX3RGXRrsz1SazNc50frpaFuxnhvL0aO9dCDXTGSkrRxTg4Omb0VgGs0wgUUUUAFFFYNAGCaxurBrFAG26jdWtL39dbT8TqPSaG0uTUm+BuazNVw6vZ/7i1Muvtnh1+9Lrj5muEl2Y3NZpX9tt/zr9xUiX1PBB+tbaM0smoqPdWZrTDeitJrM0AbUViigArBNFR3LqrywH1oujUiSiq+51iyDG6fYGlrnxLYE5aR2jP5mkeWC5aKLDkfEWXNJ9RH4ff8A4pMfEtmJO8fQf1qI9atXoFtiSD3GIpJZYOOzGjhyRdtM5TrOlS1deFPi8c9h7f53qqsDaQgLCdzRHJxI49Z+9dP8TWJAafQD1Ncn1XVi0q3Gn90wYqZ8STDf+0n7V42WlPSe9hk5YlIg1AdVZ5IuJLAxggAkg/aPtT6X96KR4lbMTiD70xd0/ikTtI48x2zVN8M2f3T2yfFprrWuf4T4l5PkfypNVpvyK2rXqT/tlzeU27tpBgEDwMOcxJmR9qk/bbltGbZuC4ZRzGcjGDxijXXBbu2blxYBYW2Ij8LGBx/u2mferxbcMeRAEk9x5zwaNXcV+RX9Lvi7wR2MYmM805Yt7A5hgAZ8RmR6Z4Hkax03RqvzI/FJ7wBE4A4A7/WntzD8QGRJUn0yPWtUthZPcpet6BjbL2SJ52fwt7DsSPviuM0/xRPhLEQYzggjBEZIrstFq0NtxEtbcqMQVUkEV558b/DqftO+xcVdw3PubhvMQCZPfHNXwzUtpMlki4q4o6ex1kEDxTPEiZ/z1qeUZw5BJQdmgGe20GDx+VcNpEt2id1y5cP+0bR+pn+1WVjr+0fu7YJJJlmJP044qja7CpPudxp7oJJxjy9IHt65qqfXQ7B3tKoPhIaSR6gDFcV1PrVxhLsRGQoMLwewxn+lLXLihVMNDDdIGR3nt3rKlRvyo749WtAx81fI4b8sVN/qO4A2blrcCFMkjHc57156kkIwMknGDkZwR2/sKm+WRH4TJzzkVj1Lubsz0/T6lgPFE+Y/t2rvOl9Ztm2oZwGiDNfPmk6neRmWWCjgGI9uffNdj0vrqXSFbwuABEmGgcjyNUjneMjk6eOU9pRwRIMj0rcGvP8A4d6y9t0Vsqx2tnieD9674Gu/FlWRWjy8+F4pUySisCs1UgFYNZqs+IepCxYZyQDws/zH/JrG0lbNjFydIzrurWrRhmG7so5qk6h8VMPDatje34dxx+VcvpiIkGTzPJMnOfMmakJEhzEgECPUjt9K86fVyfGx6uPooLncsLmruuP3lxvoTEn2qNtPiZJ9yaWuahDAMYONxj6xWo1NvjcWzJ8XA/pXJPJfLOuOOuEMqVHiwe2Bx6TUl69t5x6RNLXNYMncNo4WeCO5g/lUOls6i8Sy2iydmkQfbNI570jdO1y2H7d8kZmTniMdu57Vm2SuZMHyJMf55VRv1EoxW6vy2GIZgCPp69qyOr2twkttHMGJ9pkUqzPuN4XkXSdSfdtVjxyZ59Y7U7Z11xTPzWJjMZHPqcVU7FZd9iLqjPh/Es/zKP14pLX6m7ZCm7blW/ABIkRyZ57YqqzSXDJeHCTo6y31i4Mbi0+cY+wrVdXdVTc+ax3MeY8Mdoiq7oOqa+yh0KAiVlCNwXkA49Ktg222260IOdhnHPJ7t+lI+tmo6pXRCeOEZaUlYn/rN9laHgDhv0n+lMaXU6hlBe4YjLfhB+nNSae9KwihUnOMT6TzFbG0rHxbifU1fHlyZFaewslBf2pCOo15QwHJAzz/AHqt/wBUJYASSTx4sepPFWWq6FbdgdpG0zIY8+2QajvdA3fxsD2Jg/0rJQysrHJiSEG1qbtoIkZMRJPpSGqZSZMY+ue2IqXXfC2oJAS8iAd/lncfcz3qG78Kaon/AO+kd/CwP5VJ48nkXjkxLuYTUMB4iGI4gYA96a6P1Am8o2gCDkexNV7fCWojF9fTwsKW0PwxqtPdt3S4cB5bxEkAyDggSBNZGGRNNjSniaaTPQeoLNs+0/3rz7r90MjW8SysuQDyOK74vuTGZXH2rynrF4lj6E1nWJ+JFozoFcZJnRdO6kv7Dp3c5NqD7r4T+lVPRtcv7beH8F2wtyP99s7Z99sVXdHuTorYwdj3U+m+f0NJaa4V1anztXB6xK1N7ZJr6/8ASuleHF97+9F38Q9TJtuoYFSIEAkg/Wuh03WWNiy/hPzLYncPQD864Lqjn5bYjwkfkTOatuk3Y09qT/8AiWB9OaTdYrXmUkk8iXoXt/qpMjA49sYn/PIVQfFXVXiyLbSxLA+aiAcny5qn671gKSBzAODzyI+9V1zcqEAjeRu9fbmqYcErUpMSeSKVIdPViA212O4eN5OYmP14qq1dt2IAZYOSSefQ96isu6MqsGMgZiI7mcdvP3qSzqNzEIwxyMY8vM//ADXdHHpdo5JT1ckzjEx2J2jzHYVDob+5QQNs4MGIaOAI+vM1NctA9mJmfxEE7QfLtxWSAqyiyRPh4gkZycfWtVVQPmyK8i7iWO5cYgyD5SM1v+1IpINwQfwgCSCex9OKmtvvXdG1iBJ5gTkQYnHepmUKAxVQDMMV8JPeMRisbXDN9RC6pN0HxKEMjjaRgGYP5034maChj3H/ABmtPmNAEoSWOcRAHHP3Nbq+dqCVEyQD4SCIBjjnz+9DtgqRFcdgpC5b+EkYkdh6DzPelrWuZMOW+ZOCOccTGK3D3WukEfuxgyJEic+v0rXWkkHbtJ7r5r5+lMkuGLb5PSvhLfqihBwCC7eUf8165auV5D/0dtw138KptECcyT6/WvWrJrq6SKUHRwddNynTHVNb1ChqUV1HCBqr650u3qbfy7s7ecGDNWF+8F5pO5rBU55ILaTKQjLmJ5/1PoF2wYtgNaj+GZB9vKteg/D1y6he+WtyCF43c854Hp3ruLrjk0jc1IZgs14vVSxxlseriy5XGjnD8FkwTfkSN0giR3jPNWOq6JpLdtiLaqoGWE7gOJnv9au7zqFA4pU2TBhS24d+I9q4srcZ6Etu9cm+LOW7f2OT6T8GXXvN89/3CN4YObo5HfwjOfrHnXellRQqgBVEADgCqK+t4GQre4rGt6lwrHa0CZBGfKYimw9Xs1ocX+42THPK027RPremabUMDdtqznAMkNj1FVes+AdK+FN1D5K4MfRgat7ekV1WcMCJ2GTxOfKmtfqbS5LFSvMZMetM89JydEtUk9MGyq+HvhKzpd0XbrsylSW24k4KlQNpFXWu6bau7Rdtpc28Fjkcce8UkuuXaEVWO4YnmD+lK/tdgylzcIOMnBB7H9RNTXWxbrb/AHz5cUY8WST1O/f5lxecqCFweAGAx7H/AImqtDdNi/vjcobbjnB5/KrJ9cgAWC4PmRIxNV7KWtubZa5bIjaILrPMe3kaJSUppxd+nv36GQTS3VHP/AvWU1NsW9xFy2oDL2ke4ma7FEzNeaaPoz6HW/tSeLTOIuEDKs0ZPl7ds16KmqVo2kZzzXpYMkKqx+og29S4GDGT581sGB4rSZ7D7VHe1KLy6r9RXVrS3bOTS3sSlD9KjJ8/vVfqev2UEm5MeX/xVXqPi1JMKxjucT9KlLqcUe5aHTZZdi91d8JEk5IGBPJjt2pXU3VO4BhIwRIxXP8AUPiZCDIfMSA3BnHFZta0+Jfki0f5nMkz3HJP96k+ojLjguumlFJsQ+GeuG276a6ZKu3y2keJCSR9pj6Vz3xINt1lPJJOB51a6/4ftvdNxrjC4o/hZcAeYHc4rHXenNdUXFyQAoH8RgY9fyqOVa1F90dGJqEn5MoOgELZvg/9wMB/5Ln81NJtdA1No8SLiknyKz/xTem0lyxdYXMfMtbu8BkY4z5hue9Ia6+CUburr9iYP5E0ri/E37r7UUT/APP6P72SdUMq0eRqazeX9msz/wBsflWmut7cT/b71BpHjSLMH5bOk/XB+1LFXjr1GlKp/kVl4776CBExPpNb6ld5YlirHAzHHHIpN7sX1b1gCp+s2SGDKFPddx/57+1dqVOK9Dmb2bMrqlI2/i24J88AVppAgadoUkhQRJBxn+/vXe/DPwfo71sXSTeD9srB7gwZJme9XJ6TpEvoo064PAk4M9pg8+Xao5Opx49txVbPL/mgSIEiTiI5gSDkYrHz+ApEkjGMbu3+Yr2m78LaUmf2e2SfSP0qu1fwZo1G46cAgyPllwQRmZmovrYL8SZvPBv0T4WtadB81VuXTG5mAIB8gOIq01nT7d1dlxFZO3ofMeRrWyzFIB3/APnhvuBn6imNJZCgFhBPbdMfavPydVJ/NHg3RXPJQ9L+DNPYZmK/MaSQXiAOQAAPzyav7vT0e21sgBWUqQBGD7VNrPwhhBjmttO0+la+snLJQmn5bPEPifpv7Lee1JbYQEbbnxAGT2qvt6UhiQslomczPtXe/Fnwpc1eouXkcEMBCsGBAHOR270t0D4fsKyi9eCX24tkQPucMe+DXrLqIONpmpVyXPwzYSxYG5wGbxMByBGAfIVaafXMTKPA/pVdqPhi8rbrbK3uSMe3H5+dUWv1V+w7JetOJGGUeEk+RB2x9Zq+PLBqoslKGp2z034e+Ii7i28GSQD3kdq64V5V/wBPUu3tRudCEtgMpkHxHEEjnuea9UFd+Jtx3PO6iMVOoifU7ZIkdqrFsHlvt/WrvUtCmqS/qVyAwJ8prh6yGNS1Se5Xp3Jqka213gk8cRVPd0v74bTxmCfKnR1K1bUK7wxzAyc+1YsW/wB58z+HaYJxyR51508ePJpvd8v0O6DlC/LsY1Cs7ETAHJpy/qGX+Fo9BSV/VDcF/mIFO3dRHnU/lTk4ypvuZJPa0LjqY86ZsaoMCTwMmlb15WGQD71FYtgEKBAdvyg0ry5Yb6kzXCLXFG3UerIiwIUvMQMf/tFVfSdZca2RbCfNVoY+a5gg/qK3Pw+WDFnLopICgAEe7f2pfpd03Itoj6cq4CrA4HJY9/auXI5yalL8q9fIvGONQajv5++Ta11C7cuBQbeTALj8RHIEZj1qfT2wsoLAJklgY2k9zLGsdd0afOQwDcBUBoIBlhPfn1Gaa1er0wvhbik3MgSPCYHnxP8ASpqPNvh1v7YOSaTiuUSacNO1kX5eQNoIdMdoJBFS/saWAvySS5wWYsSfeMfYVV2zcuMU+QuntDhwwz7BRz9aZuajD2k3t8sBkdv4myGUH2z9aq5SUWlXo9rJOLbW/wBV2HNbYa9YZLoQMRyrQM4JOPKuT6tpbGms3bts3XCgIuSwSI3OxmY/SnNTqbYtFdapcOfw21cttnE7fIU7qHtWLauij5DwCUSSdw2+Mc+WarqlOKlJX+40NWJ0n/w4ix193ELvIImRJB+1Ye9cJkhzOeDR8W9K/ZrPzdJaQI5LblvPAP8AKi/hgicRiDXMdJ6nqdQYS05PmxwMT7xHpVo9LqWqHHqda6mN13ZfAOWhoEwILCM98Sasul/D4eQ7TmPxMuSYEyOBn7io+k9Ma2QxKOTt+YQwO2RJAMTOOInNdX+2hVBKjx5AaONozIB+vfFdGPGo8k8uRv8ACKt0i1azbSYlmI8T+HsC2Bnz5pvXXn2nb+MHCMTJnuSgwO/lx7UjfO5Aha2hJ2nw+EsCPCSTwQcZnHFRXbqw7MCoa5BNicBEH49jZ4H3qyXkQdvk3v3vGwa2RdcwM/iIAIgR4gM5PFbXgRG8kmVCKZY7iIyw8hJkjy8qL94uxe3GxSFeGyojmWBG08cTk1LcQ3EIByfDcAZRDCDsAIiTAkAetbQN1uK39N85pYBoG3xAYYT4SJMggVzHVegLfVhZBViO0FQQJwBnGJP5V0I0xYOSfGAX+T4OApO0kRCjn13GKwuqa2ihEeNo3yeCQBvVjKkBT+EHms9Te1Hn/wARPdtbS6EbgM8+n0445pHo3UJs3h/vnieRn869BI3P8lSzNtKtkbAR45LHg7e0/pTXS+hNAHysH+LEf396jkzRxwrTyNT1Jt8Hjur3k/hb3g03Y163E+Vew44YxEDsa9d6h8Hm4sAoD2nP/FUWm/6S2muM1zUN4SNyogBnnkk4I9Kri63Fkj821EZ6k7Tss/8Apx8P/K0isLhm4WYgZQ5wwB4MQD7Ve67ppLK4YB18sSP60/0TpaaeytlCxVBALRP5AVuNMMmSfevI6jI8mRtdymOoqjXQ9VDeFoFwCSs5jz/T706RI3T4Yn1qrXRB3g/w5xyJPpxMflTmu3KFKzA5rlcp6W2jXBaqTM3tSseES3l5VoCWH4SfyrNmypO8LDHkjv702WjGT9KatUdUnt9DG1HZIg0m6YIAHvP5VvcsmPFG30MVKlsHMEUvrLwHhbAAkk8feiMKj6e/T7C3ctjF1dqEoC3n5x3iaUtaeztB+WATgFgPftVd1TrZ+X/9KUdjiZwPODBzNecdZ6t1JTJtMo7tJcdu4wOa6sWCWT5YtKu3vcfhWz1i+yKkI4njbOP7VtoALiFGhgeVOY/r714NaTVau+GBY3HgeDEwPQ9gK7/onwvrtK9u6Lpc53IHZgORkHDDvIrofw6MJKTmrXvzF8S1R6n0F006C0qBUBJ8Pr+tX6XQRINVfQ7AayjOJcjxSIz7VarbA4Ar3eljljBKbv8Ac8jO4OWyFOrKShA5Nc9p+jgMGZpPkMD710fUUJEjkfpXPapzP5V5vxHHDxVOUbfY6+klLQ4xdDi6RFJIVQTyYz960u7e+ahv3iqqCcx96WKFuSQPKuTJ1Kj8qiXhBvds3GtUblWA0eH3qh1IuqxIu3B6hGI/vXQhO39KNv8An+CuHI5zdsvCajwinsEPHzGOP4lR1JHqCsVZ29fawDJ2/hLCY+sTW5tmo203+f4aTXOP4UY9MuTezq7dtiyz4sttbBPnDT+VRNqtO10OpKXB/t/EI9Kifp4NL3Oiqc1vj5appV9DVjx827M9UDXVdAtq6f4T81rbA95HNQdG6CDZuIyMhB3je/zF4ggTkDHH1pt7DxDhLqjjeMj2YZqbQ3xbBRbLAPjDz6dxVYZIbJ/s/wCTHqUfl/f+fsaaK09xGDIkgSm3KMK06Jq0UH5g2NOAo8MeXHNNaLSgHcitbKyPEZXvOIphul53XGBnnFPDpsrSlCP68fZiSyw3jJ7e/qVPUunBzuS9c2knAxH1FZ0+iKqy7mIYZDGeferbS3tOUMRs8xkEjHbgg4qZLltvw7eII7gVV/DcknepL6WL/wDVSqip0ugVLJG1dqsCuBAJwY+lK9QZFiZzxG6J7HFX+o0c8uQoOAAPLMz3mqbq3TywEq5AMyrREemJz2qkOkywa8kbDNGXJU3byTFtHZ3hztEzvJnxnCxtNJmyceJme6Y3NgKD5bQwAjGYmmbF6211x4TtG35cKonPOCTyTIMcVW2r6qJW2ASHKkgidp8OQIAkYkniuyiqJUtNtCW2UqjJMGJlo3EgfixGSMRWn7UqF0cW37gDxTMINxSCDuEDz+1RdI1q3ARvAJEDIBLE+IeL8TTI+tTfN/dFre1SkIByxYDDGWggTjyzQjWM6lGQMzIqYP71FJILAGMkkE4BBFI3tUEcqYQBQd20x8xxALKyZJgR3xTNrpkA3E3MxYM0uSN20DiR7dgalYKV2btigRecG2wHi4J8Ud8TgVopFqb7i5JKE2Y8J3SuDnaG8SnPB4BxW+gL8FsOWKTuJJEfhjCqI/C1WWn+Hwrhvns6YIUgEERCw3P2x6VZ2OlBWLszEkkxgDPooFc+TPGKdMNSF9PZtbgpGRj8MAmPz5/OrVuODWVYcCBWj3woJbgf5FeZKep7sVu+DTT3AZhgQPypNUuFyw8PYnt/etNP4VaeSKm0fU1YbSNkY8xXJjaly6/Ms4uNuKsZtXRk8QIJ9aytldsqZ9R/nNaOylSAw+9IWJtkww9pH6fWmU3B7q/UVQtOnRN0izsuXGG6H5LRz27T505qbrDgVU6nryCVcGP5l7fQ/wDFY0nV+wuJc8gcP7U8m5Q3b+v8DPFK9TRb2VYAsTmMCq5NW2+PET6VLpepm4F8Btg/zHJ9vIe9barUi2TjaJx61z5lGqTboIpptNbsftExnHua5z436W+qtr8i4odZw07WBHGO/r60xqNV8yJYADtP61LYur5g1XH1MoNKCv6h4LW75KEdPa0FVxtwPb6Uxp3ROWP5VcC9uJEQR3IxUyaJGAJVSeeKZxuWzH10vmK/RaLToxdLSJccQWAUMRVnprijEGqd/hzT/ONwm5vJBPiMYwIngVf6fSzx9PP607jPJNaJWyUnFLyLTpd/Mdqugapun6Vt2RFXIFfVfDlNYameN1OnXsDClbtlRmKbNR3Enmu2StEYuihvHJwB6mly3qKsNZpQOB+U0ibDeR//AJ/oK+W6nHljkaabPUxyi0abvWs/WsjTN5XKkXpzH+FvctUVhzy4g/8AY7nBcsij1oMdzUev0t22AV05uee1gSPoSJqSxbWFLgIW4UgA/aqro875jX1M8SHZmhdfOt7abvwifXFIdR65YtnYsOxkQCMHyPlJxRpOoulkm6luxBACgkiScRgSSTVsfQO/nf6GPJtsb9S1fyXtbhNtyVYjs0eH/kU/Z1ysu5SIz9I5nsIrmura+2/7u/8AMVdymSvgkZB8Jx9T2q709kHbtKBVErExtIgnPMivQxYYY18qIydrci0fxDYuXBatOXUydyK20mc+KNpzTy9QVrjWi67xHhHYRI57+ntVX1Atbt/uAknaiDIUBmCyYkwKm1Ort2Ia7dUOAScQDAyfv61SxaJGFvTW2O0AyWDRALtjieSSB70abU7lQ3FAciCR2J8to4+1cz1zT6nUWluI21Lm12tsc2yIOJHHfNXFpRct4LCZhxG4ERkYiOfQzSdx2qRBf6/8ost2xeCBiA6pvRge/hJMfSq7p/SUvi69q+zW3ykuZRxmACZgCMMDimrHTASq3L7MbbFgUJUOG43AGJGccZqXrW6x+8tvbVB4IYSTuIgL5Sf0rdS7DJb1e5Y/slnZbuXlVHRQNwbbEDILKRI9DikepaS4Li/KHhYETI2ksIlh3AxSumFhibNxpa6u65aNwkMGBGA3nBwPKrfpXSQly3ta7stJtto2AMjJJMtjA8q2tRl6HyV2n+E2vpN1wDiUCwkqT+FgQ0Hk9jVvoPhS1bYPtBfEnBDRjaRHBq5kw0QTiJkEmsOSuAAMy0TAHnVFjiuwjyzfcp73wkGdrgvMgLbiqgbduPAQcETn61vqPhayWcsY3lTCqAMCIIiDPlT2qsK5WZH+4MQp+1TftIEDAGQCCdp4x7/3o0Q4ozxMnNlPpPh57dhra3N1xZI3CFzkD/aO2Kk0/TbyoQzCR/CPF6/xcVaXb6xMyZ7HB9JqNW3b2MkSAAo474IzHoY71z5Ojwz7f7HWfJ7RRsbqOVuKAAJkRmfbvTIub1kHP61ZXkk+FBu7kqIbGMmkb2nNvxN/EeFHE59q8bqfh8oSbhbj77+h1RzRmlezNFQNhhmoNTogJKQG7A8fUVI11jx4R59/7VCqENCDc58zkx71xuO1Vf7/APS0bW9iKXEfw3P3b8EHifQ04ugVVIRcnvU1i4XB3DawrMOOTIqbcVwvf0HcnxZUD4ZZ7bbmUlpMd1Pas9J+Gls5I3v5/wBBTXUdUyDwzuJ7dh9axpuuni4GB84lT/StWbaqdenf8hn4zWrkk+QTcE9jNMdVg2Lm4SApOOfpQuvBIwCPMVPdwZnwkVmFwVtP9SU3K1aOU6G042PH+4Y/OrptDbBBkrPYTFOLcU4DqD64poW4ElgT2kiKrHHqbpe/1GyZ3d8Fdetq0BWX2kUyR4R4lEcZFaWn3GHVZ9hW50KniPapUp24pvtXAjl2kxhbYdYYg+o5qXS6JgcGRT3SkHBGat1WK9/pfhePJGM2+P1POy9S4txQlpLLjkn60/RRXu48agqRwylqdhWCKzRVBTXbWNtb0UAabawRUlFAHPazrD/MW2ti8ZaCxQhQIOZqDXqW2naJnkjz/SunilNVoQ4YNkMIIqGXFqLY8mnseW6npRXUANYS7bLgfMYnepMtJ8OQDjnuKseoaN7ri9cb91Zlwi5LXO2DA8In7113/pxFbeshguwQTAA48M7SfUiqf/Trm9i8yMKSRtP+4qBzNcrxygjpWRSZWdP1qX3dtphAIOeYByo5/tTOkaVa4JCksA7MJx3AIPeQBVjbtog2gbQMnaPxE8/ekOsuWtqiyhZkjGI3AsJ9RIpG0UW7ooLepv8A7QVFwsBGGVeGzGMz2nirnW9LWVuv4mUHev8ACTGIB96dTTJG4Akk7S38v+edJpo1LbiXDTiTMD2H61lOjXJSfkYt3GNwlA2QNyx+Ff7xR1ZtQqsbIJk7Y7wcAiMYn8qauarbdFtQVZgcxiIMUtoPmgEACCsFgdx3fzCBn2ilS3Nb2K7pOnvI7G9FxmAg7QIjmduJ4zSXVLWnvai1uvM4VwHtCTLdsgwCPOCeKb1fUtXpmhrYe0SAGY7XBPOP4h37VrpNO1+6XNpgLZb5fIJJEEmR5z59qbZMzdqzqNHplTbtt25WSIIDbeBuaJLZ9c02LQA/GSWH4yfDPlAP6VWdD6cLblrh+ZdJZwSxhQQAVA4j9atnRJkLJGU7jfBECPQzx61dbog9mY/aJB3GDJ2+FpgAAcjJmcionc7bcp8wyASPCUOYLTmKlv6zaoYziZMZxyFAzNQMyi6rJcClh8xkckyNpAPODJBj0NG4G0GQnLgNtbsARG4j8orVzkNI8KZ2jCspg88d+1YsM3zAHTazJAuADmYJmfaBFY0V/wAbhdh3YJbD+EkNugfUHg0I1m3zSqK0i0CTyuCI5MD2rGn0wWGQvt3SxkKu0jJz5H2rOotliZcwAuxlackwVMcdufOsjTMu4li+1TuSfCwJGZIAU8z6UUFmL+qIIiNzGEYGVOJMkxmAabFwOFBBaeSR4ZHr/TyqsW6NwChZ/EAJKqpBBOMR2+ppq1q1KBkeQsxskjy7Y/4oQNDGp0gcMjAEHPOZHH6CkNUi21BKnJUlNgZh5iZgU1ZO05aFAgngbj5EnkzS2FdQboMghVMEzjcTBnOKScIt3W40ZNd9jm/9WFt32vILEwBxJ7yf0py71kwAFAnO7sfbyrobWktsGCohLGWB5PrW/wDogYCFA+kDt2+9eTk+GZXbgzsXV4v7kUhu2HzkHvIPNTC1bjwlTV5a+HkFTDoVvvUYfBs071RS/MSXW41w2coqAmNkeordjcTyZfI10/8AoSAypIqO50o+lTn8F6iG63GXXY2c6yWyAZI/2xMVa6DQll8hTtnogmWq2tWQogV3fDPhmSEnPKkjn6jrE1UWV9rpS9800vT0/lFNVmvcXTYl/ajgeWb7kNrTKvAqaiiqxioqkhG2+QooopjAooooAKKKKACiiigAooooAKVu6MGfWmqKxxT5NTa4EW6ePMAe1IajopyASwJkBjgH0q9oqbwxY6ySRyuv+HPmJtZQ0wTJ7jyilW6KVdXyrLggNgiIiOD512lalRSPp49h1nl3OWtoCSIlk4kQQD5HuK0s9B/e/OCwxEEgkflMH7V1HyRMwPtW0Vi6Zd2a877HLa34atXT40dgc57GI58j5VYp08osKBG2ABAjy5FXEURVFhihHmkzm79plUBwxA5JOTjyXEf1oYZUMVnaw8J7QPFOArDia6G5Zn+tJv03OCBiJIk0jxNcDrKnyUdofh2qCwkiTvIOVktP9Sa21Fy8SrW7Y3Ou194G1QswIB3CfrVxp+mbAAW3x3YCfyrW7oLhnaVUHymTjzrPDkb4isSLlj28PY9yBkqeBFR3GhQzQVbwjYD/ABd2Kj9OJqb/AE4r4FkfzGBknvnk1jUaO5cHgLq6zB4VjEZmce3lSOLG1ITtAIzbLTBWIO4K0k98t2AjHFWBtyCGAbdgyO3lHf2qTRdMughrjgwoBXMSOTwP0p1dBBkECDPH9TTrGxZZEUbsjKVw38kmBtIyMHHfB8hUeptmNkOEFuBctEACMAQeTHpXRvoVKlTkHmMT9qE0SRG2QPPP61vgszxkc/YRSISA6qBJzGBAZQRuJiZ9KZt9F3Pvgbiu3fAn6AjFXqadRwqj6CpaZYV3FeZ9hbT6QKAOYpmiiqpUSbsKKKK0wKIoooAKKKKACiiigAooooAKKKKACiiigAooooAKKKKACiiigAooooAKKKKACiiigDBooooAKKKKAA1iiihAYreiigDRq2oooAKzRRQAUUUUAFFFFABRRRQAUUUUAFFFFABRRRQAUUUUAFFFFABRRRQ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1438" y="-1143000"/>
            <a:ext cx="57150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486" name="AutoShape 6" descr="data:image/jpeg;base64,/9j/4AAQSkZJRgABAQAAAQABAAD/2wCEAAkGBxQTEhUUExQVFhUWGBoXGBgYGRoeGhoYGBcXGBwcHh8aHCggHx0lHRoXITEhJSkrLi4uGB8zODMsNygtLisBCgoKDg0OGxAQGywmICQ3NCw0NDcsMDQvLDQsLCwsNC80NC8sNCw0NCwsLCwsNCw0LCwvLCwsLCwsLCwsLCwsLP/AABEIAJEBXAMBIgACEQEDEQH/xAAcAAACAgMBAQAAAAAAAAAAAAAABAMFAQIGBwj/xAA+EAACAQMDAgQEAwcDAwMFAAABAhEAAyEEEjEFQSJRYXEGE4GRMqGxFCNCUtHh8BViwQdTchai8SQzQ4KS/8QAGgEAAwEBAQEAAAAAAAAAAAAAAAIDAQQFBv/EADERAAICAQMCBAQFBQEBAAAAAAABAhEDEiExBEETUWHwBSJxwTKBkbHhFUJSodEjFP/aAAwDAQACEQMRAD8A9xooooAKKKKACiiigAooooAKKKKACiiigAooooAKKKKACiisGgANYrNFAGKxNZNVvXFc24tsVbn3gcUs5aYtjQjqkkPlxMSJoJrzH/WBbMsRuExEyD58GTPf1pUay7cVXBLEgMZmZIzmOQZEVw/1Bf4npf0yV1qPWS3nWZrya51O8CwuOZADDvjg8+WPvTdrrbELF9wncRAz5H/itXXx8jH8Nl/kenzWJrh06jcHDk+WSPpnvUNvq1/vdcGTwI74/FNOuuh5E/6fPzR3l68qgsxAA5Jrk+o/GPiK2gIHc5P2qp1msvXlCNcMLJkxJ7ZgDj271Wfs5Ez/AA4P2kcUs+p1fhKYujUd57lx/wCpL8SWME/yxFbj4hu93Pr/AFqnvW1bbvg7eJLKP1zUmCDMCOAJ4+vbH51LXLzLeHDyHv8AXnAJN64cnGAAO2QP1qa38RXf4H3ehI9O9U2nG4EXE2bsBSQ0jzxiKyQAu0ACO36d6NcvMPDg+x0HT/iq8YDqpJ7Cf1/tT/8A6xtghWRgxzAgmOJjyrjUukAkbj6TE+39qxb1jGGZSCBEGJ9pJp1mmu4kumg3weiWfiCw38RX/wAgRVjZ1Ct+FgfY15i18nAx3BM+/wDntWvT9RdWWLKGBmVkAj68mqrqX3RGXRrsz1SazNc50frpaFuxnhvL0aO9dCDXTGSkrRxTg4Omb0VgGs0wgUUUUAFFFYNAGCaxurBrFAG26jdWtL39dbT8TqPSaG0uTUm+BuazNVw6vZ/7i1Muvtnh1+9Lrj5muEl2Y3NZpX9tt/zr9xUiX1PBB+tbaM0smoqPdWZrTDeitJrM0AbUViigArBNFR3LqrywH1oujUiSiq+51iyDG6fYGlrnxLYE5aR2jP5mkeWC5aKLDkfEWXNJ9RH4ff8A4pMfEtmJO8fQf1qI9atXoFtiSD3GIpJZYOOzGjhyRdtM5TrOlS1deFPi8c9h7f53qqsDaQgLCdzRHJxI49Z+9dP8TWJAafQD1Ncn1XVi0q3Gn90wYqZ8STDf+0n7V42WlPSe9hk5YlIg1AdVZ5IuJLAxggAkg/aPtT6X96KR4lbMTiD70xd0/ikTtI48x2zVN8M2f3T2yfFprrWuf4T4l5PkfypNVpvyK2rXqT/tlzeU27tpBgEDwMOcxJmR9qk/bbltGbZuC4ZRzGcjGDxijXXBbu2blxYBYW2Ij8LGBx/u2mferxbcMeRAEk9x5zwaNXcV+RX9Lvi7wR2MYmM805Yt7A5hgAZ8RmR6Z4Hkax03RqvzI/FJ7wBE4A4A7/WntzD8QGRJUn0yPWtUthZPcpet6BjbL2SJ52fwt7DsSPviuM0/xRPhLEQYzggjBEZIrstFq0NtxEtbcqMQVUkEV558b/DqftO+xcVdw3PubhvMQCZPfHNXwzUtpMlki4q4o6ex1kEDxTPEiZ/z1qeUZw5BJQdmgGe20GDx+VcNpEt2id1y5cP+0bR+pn+1WVjr+0fu7YJJJlmJP044qja7CpPudxp7oJJxjy9IHt65qqfXQ7B3tKoPhIaSR6gDFcV1PrVxhLsRGQoMLwewxn+lLXLihVMNDDdIGR3nt3rKlRvyo749WtAx81fI4b8sVN/qO4A2blrcCFMkjHc57156kkIwMknGDkZwR2/sKm+WRH4TJzzkVj1Lubsz0/T6lgPFE+Y/t2rvOl9Ztm2oZwGiDNfPmk6neRmWWCjgGI9uffNdj0vrqXSFbwuABEmGgcjyNUjneMjk6eOU9pRwRIMj0rcGvP8A4d6y9t0Vsqx2tnieD9674Gu/FlWRWjy8+F4pUySisCs1UgFYNZqs+IepCxYZyQDws/zH/JrG0lbNjFydIzrurWrRhmG7so5qk6h8VMPDatje34dxx+VcvpiIkGTzPJMnOfMmakJEhzEgECPUjt9K86fVyfGx6uPooLncsLmruuP3lxvoTEn2qNtPiZJ9yaWuahDAMYONxj6xWo1NvjcWzJ8XA/pXJPJfLOuOOuEMqVHiwe2Bx6TUl69t5x6RNLXNYMncNo4WeCO5g/lUOls6i8Sy2iydmkQfbNI570jdO1y2H7d8kZmTniMdu57Vm2SuZMHyJMf55VRv1EoxW6vy2GIZgCPp69qyOr2twkttHMGJ9pkUqzPuN4XkXSdSfdtVjxyZ59Y7U7Z11xTPzWJjMZHPqcVU7FZd9iLqjPh/Es/zKP14pLX6m7ZCm7blW/ABIkRyZ57YqqzSXDJeHCTo6y31i4Mbi0+cY+wrVdXdVTc+ax3MeY8Mdoiq7oOqa+yh0KAiVlCNwXkA49Ktg222260IOdhnHPJ7t+lI+tmo6pXRCeOEZaUlYn/rN9laHgDhv0n+lMaXU6hlBe4YjLfhB+nNSae9KwihUnOMT6TzFbG0rHxbifU1fHlyZFaewslBf2pCOo15QwHJAzz/AHqt/wBUJYASSTx4sepPFWWq6FbdgdpG0zIY8+2QajvdA3fxsD2Jg/0rJQysrHJiSEG1qbtoIkZMRJPpSGqZSZMY+ue2IqXXfC2oJAS8iAd/lncfcz3qG78Kaon/AO+kd/CwP5VJ48nkXjkxLuYTUMB4iGI4gYA96a6P1Am8o2gCDkexNV7fCWojF9fTwsKW0PwxqtPdt3S4cB5bxEkAyDggSBNZGGRNNjSniaaTPQeoLNs+0/3rz7r90MjW8SysuQDyOK74vuTGZXH2rynrF4lj6E1nWJ+JFozoFcZJnRdO6kv7Dp3c5NqD7r4T+lVPRtcv7beH8F2wtyP99s7Z99sVXdHuTorYwdj3U+m+f0NJaa4V1anztXB6xK1N7ZJr6/8ASuleHF97+9F38Q9TJtuoYFSIEAkg/Wuh03WWNiy/hPzLYncPQD864Lqjn5bYjwkfkTOatuk3Y09qT/8AiWB9OaTdYrXmUkk8iXoXt/qpMjA49sYn/PIVQfFXVXiyLbSxLA+aiAcny5qn671gKSBzAODzyI+9V1zcqEAjeRu9fbmqYcErUpMSeSKVIdPViA212O4eN5OYmP14qq1dt2IAZYOSSefQ96isu6MqsGMgZiI7mcdvP3qSzqNzEIwxyMY8vM//ADXdHHpdo5JT1ckzjEx2J2jzHYVDob+5QQNs4MGIaOAI+vM1NctA9mJmfxEE7QfLtxWSAqyiyRPh4gkZycfWtVVQPmyK8i7iWO5cYgyD5SM1v+1IpINwQfwgCSCex9OKmtvvXdG1iBJ5gTkQYnHepmUKAxVQDMMV8JPeMRisbXDN9RC6pN0HxKEMjjaRgGYP5034maChj3H/ABmtPmNAEoSWOcRAHHP3Nbq+dqCVEyQD4SCIBjjnz+9DtgqRFcdgpC5b+EkYkdh6DzPelrWuZMOW+ZOCOccTGK3D3WukEfuxgyJEic+v0rXWkkHbtJ7r5r5+lMkuGLb5PSvhLfqihBwCC7eUf8165auV5D/0dtw138KptECcyT6/WvWrJrq6SKUHRwddNynTHVNb1ChqUV1HCBqr650u3qbfy7s7ecGDNWF+8F5pO5rBU55ILaTKQjLmJ5/1PoF2wYtgNaj+GZB9vKteg/D1y6he+WtyCF43c854Hp3ruLrjk0jc1IZgs14vVSxxlseriy5XGjnD8FkwTfkSN0giR3jPNWOq6JpLdtiLaqoGWE7gOJnv9au7zqFA4pU2TBhS24d+I9q4srcZ6Etu9cm+LOW7f2OT6T8GXXvN89/3CN4YObo5HfwjOfrHnXellRQqgBVEADgCqK+t4GQre4rGt6lwrHa0CZBGfKYimw9Xs1ocX+42THPK027RPremabUMDdtqznAMkNj1FVes+AdK+FN1D5K4MfRgat7ekV1WcMCJ2GTxOfKmtfqbS5LFSvMZMetM89JydEtUk9MGyq+HvhKzpd0XbrsylSW24k4KlQNpFXWu6bau7Rdtpc28Fjkcce8UkuuXaEVWO4YnmD+lK/tdgylzcIOMnBB7H9RNTXWxbrb/AHz5cUY8WST1O/f5lxecqCFweAGAx7H/AImqtDdNi/vjcobbjnB5/KrJ9cgAWC4PmRIxNV7KWtubZa5bIjaILrPMe3kaJSUppxd+nv36GQTS3VHP/AvWU1NsW9xFy2oDL2ke4ma7FEzNeaaPoz6HW/tSeLTOIuEDKs0ZPl7ds16KmqVo2kZzzXpYMkKqx+og29S4GDGT581sGB4rSZ7D7VHe1KLy6r9RXVrS3bOTS3sSlD9KjJ8/vVfqev2UEm5MeX/xVXqPi1JMKxjucT9KlLqcUe5aHTZZdi91d8JEk5IGBPJjt2pXU3VO4BhIwRIxXP8AUPiZCDIfMSA3BnHFZta0+Jfki0f5nMkz3HJP96k+ojLjguumlFJsQ+GeuG276a6ZKu3y2keJCSR9pj6Vz3xINt1lPJJOB51a6/4ftvdNxrjC4o/hZcAeYHc4rHXenNdUXFyQAoH8RgY9fyqOVa1F90dGJqEn5MoOgELZvg/9wMB/5Ln81NJtdA1No8SLiknyKz/xTem0lyxdYXMfMtbu8BkY4z5hue9Ia6+CUburr9iYP5E0ri/E37r7UUT/APP6P72SdUMq0eRqazeX9msz/wBsflWmut7cT/b71BpHjSLMH5bOk/XB+1LFXjr1GlKp/kVl4776CBExPpNb6ld5YlirHAzHHHIpN7sX1b1gCp+s2SGDKFPddx/57+1dqVOK9Dmb2bMrqlI2/i24J88AVppAgadoUkhQRJBxn+/vXe/DPwfo71sXSTeD9srB7gwZJme9XJ6TpEvoo064PAk4M9pg8+Xao5Opx49txVbPL/mgSIEiTiI5gSDkYrHz+ApEkjGMbu3+Yr2m78LaUmf2e2SfSP0qu1fwZo1G46cAgyPllwQRmZmovrYL8SZvPBv0T4WtadB81VuXTG5mAIB8gOIq01nT7d1dlxFZO3ofMeRrWyzFIB3/APnhvuBn6imNJZCgFhBPbdMfavPydVJ/NHg3RXPJQ9L+DNPYZmK/MaSQXiAOQAAPzyav7vT0e21sgBWUqQBGD7VNrPwhhBjmttO0+la+snLJQmn5bPEPifpv7Lee1JbYQEbbnxAGT2qvt6UhiQslomczPtXe/Fnwpc1eouXkcEMBCsGBAHOR270t0D4fsKyi9eCX24tkQPucMe+DXrLqIONpmpVyXPwzYSxYG5wGbxMByBGAfIVaafXMTKPA/pVdqPhi8rbrbK3uSMe3H5+dUWv1V+w7JetOJGGUeEk+RB2x9Zq+PLBqoslKGp2z034e+Ii7i28GSQD3kdq64V5V/wBPUu3tRudCEtgMpkHxHEEjnuea9UFd+Jtx3PO6iMVOoifU7ZIkdqrFsHlvt/WrvUtCmqS/qVyAwJ8prh6yGNS1Se5Xp3Jqka213gk8cRVPd0v74bTxmCfKnR1K1bUK7wxzAyc+1YsW/wB58z+HaYJxyR51508ePJpvd8v0O6DlC/LsY1Cs7ETAHJpy/qGX+Fo9BSV/VDcF/mIFO3dRHnU/lTk4ypvuZJPa0LjqY86ZsaoMCTwMmlb15WGQD71FYtgEKBAdvyg0ry5Yb6kzXCLXFG3UerIiwIUvMQMf/tFVfSdZca2RbCfNVoY+a5gg/qK3Pw+WDFnLopICgAEe7f2pfpd03Itoj6cq4CrA4HJY9/auXI5yalL8q9fIvGONQajv5++Ta11C7cuBQbeTALj8RHIEZj1qfT2wsoLAJklgY2k9zLGsdd0afOQwDcBUBoIBlhPfn1Gaa1er0wvhbik3MgSPCYHnxP8ASpqPNvh1v7YOSaTiuUSacNO1kX5eQNoIdMdoJBFS/saWAvySS5wWYsSfeMfYVV2zcuMU+QuntDhwwz7BRz9aZuajD2k3t8sBkdv4myGUH2z9aq5SUWlXo9rJOLbW/wBV2HNbYa9YZLoQMRyrQM4JOPKuT6tpbGms3bts3XCgIuSwSI3OxmY/SnNTqbYtFdapcOfw21cttnE7fIU7qHtWLauij5DwCUSSdw2+Mc+WarqlOKlJX+40NWJ0n/w4ix193ELvIImRJB+1Ye9cJkhzOeDR8W9K/ZrPzdJaQI5LblvPAP8AKi/hgicRiDXMdJ6nqdQYS05PmxwMT7xHpVo9LqWqHHqda6mN13ZfAOWhoEwILCM98Sasul/D4eQ7TmPxMuSYEyOBn7io+k9Ma2QxKOTt+YQwO2RJAMTOOInNdX+2hVBKjx5AaONozIB+vfFdGPGo8k8uRv8ACKt0i1azbSYlmI8T+HsC2Bnz5pvXXn2nb+MHCMTJnuSgwO/lx7UjfO5Aha2hJ2nw+EsCPCSTwQcZnHFRXbqw7MCoa5BNicBEH49jZ4H3qyXkQdvk3v3vGwa2RdcwM/iIAIgR4gM5PFbXgRG8kmVCKZY7iIyw8hJkjy8qL94uxe3GxSFeGyojmWBG08cTk1LcQ3EIByfDcAZRDCDsAIiTAkAetbQN1uK39N85pYBoG3xAYYT4SJMggVzHVegLfVhZBViO0FQQJwBnGJP5V0I0xYOSfGAX+T4OApO0kRCjn13GKwuqa2ihEeNo3yeCQBvVjKkBT+EHms9Te1Hn/wARPdtbS6EbgM8+n0445pHo3UJs3h/vnieRn869BI3P8lSzNtKtkbAR45LHg7e0/pTXS+hNAHysH+LEf396jkzRxwrTyNT1Jt8Hjur3k/hb3g03Y163E+Vew44YxEDsa9d6h8Hm4sAoD2nP/FUWm/6S2muM1zUN4SNyogBnnkk4I9Kri63Fkj821EZ6k7Tss/8Apx8P/K0isLhm4WYgZQ5wwB4MQD7Ve67ppLK4YB18sSP60/0TpaaeytlCxVBALRP5AVuNMMmSfevI6jI8mRtdymOoqjXQ9VDeFoFwCSs5jz/T706RI3T4Yn1qrXRB3g/w5xyJPpxMflTmu3KFKzA5rlcp6W2jXBaqTM3tSseES3l5VoCWH4SfyrNmypO8LDHkjv702WjGT9KatUdUnt9DG1HZIg0m6YIAHvP5VvcsmPFG30MVKlsHMEUvrLwHhbAAkk8feiMKj6e/T7C3ctjF1dqEoC3n5x3iaUtaeztB+WATgFgPftVd1TrZ+X/9KUdjiZwPODBzNecdZ6t1JTJtMo7tJcdu4wOa6sWCWT5YtKu3vcfhWz1i+yKkI4njbOP7VtoALiFGhgeVOY/r714NaTVau+GBY3HgeDEwPQ9gK7/onwvrtK9u6Lpc53IHZgORkHDDvIrofw6MJKTmrXvzF8S1R6n0F006C0qBUBJ8Pr+tX6XQRINVfQ7AayjOJcjxSIz7VarbA4Ar3eljljBKbv8Ac8jO4OWyFOrKShA5Nc9p+jgMGZpPkMD710fUUJEjkfpXPapzP5V5vxHHDxVOUbfY6+klLQ4xdDi6RFJIVQTyYz960u7e+ahv3iqqCcx96WKFuSQPKuTJ1Kj8qiXhBvds3GtUblWA0eH3qh1IuqxIu3B6hGI/vXQhO39KNv8An+CuHI5zdsvCajwinsEPHzGOP4lR1JHqCsVZ29fawDJ2/hLCY+sTW5tmo203+f4aTXOP4UY9MuTezq7dtiyz4sttbBPnDT+VRNqtO10OpKXB/t/EI9Kifp4NL3Oiqc1vj5appV9DVjx827M9UDXVdAtq6f4T81rbA95HNQdG6CDZuIyMhB3je/zF4ggTkDHH1pt7DxDhLqjjeMj2YZqbQ3xbBRbLAPjDz6dxVYZIbJ/s/wCTHqUfl/f+fsaaK09xGDIkgSm3KMK06Jq0UH5g2NOAo8MeXHNNaLSgHcitbKyPEZXvOIphul53XGBnnFPDpsrSlCP68fZiSyw3jJ7e/qVPUunBzuS9c2knAxH1FZ0+iKqy7mIYZDGeferbS3tOUMRs8xkEjHbgg4qZLltvw7eII7gVV/DcknepL6WL/wDVSqip0ugVLJG1dqsCuBAJwY+lK9QZFiZzxG6J7HFX+o0c8uQoOAAPLMz3mqbq3TywEq5AMyrREemJz2qkOkywa8kbDNGXJU3byTFtHZ3hztEzvJnxnCxtNJmyceJme6Y3NgKD5bQwAjGYmmbF6211x4TtG35cKonPOCTyTIMcVW2r6qJW2ASHKkgidp8OQIAkYkniuyiqJUtNtCW2UqjJMGJlo3EgfixGSMRWn7UqF0cW37gDxTMINxSCDuEDz+1RdI1q3ARvAJEDIBLE+IeL8TTI+tTfN/dFre1SkIByxYDDGWggTjyzQjWM6lGQMzIqYP71FJILAGMkkE4BBFI3tUEcqYQBQd20x8xxALKyZJgR3xTNrpkA3E3MxYM0uSN20DiR7dgalYKV2btigRecG2wHi4J8Ud8TgVopFqb7i5JKE2Y8J3SuDnaG8SnPB4BxW+gL8FsOWKTuJJEfhjCqI/C1WWn+Hwrhvns6YIUgEERCw3P2x6VZ2OlBWLszEkkxgDPooFc+TPGKdMNSF9PZtbgpGRj8MAmPz5/OrVuODWVYcCBWj3woJbgf5FeZKep7sVu+DTT3AZhgQPypNUuFyw8PYnt/etNP4VaeSKm0fU1YbSNkY8xXJjaly6/Ms4uNuKsZtXRk8QIJ9aytldsqZ9R/nNaOylSAw+9IWJtkww9pH6fWmU3B7q/UVQtOnRN0izsuXGG6H5LRz27T505qbrDgVU6nryCVcGP5l7fQ/wDFY0nV+wuJc8gcP7U8m5Q3b+v8DPFK9TRb2VYAsTmMCq5NW2+PET6VLpepm4F8Btg/zHJ9vIe9barUi2TjaJx61z5lGqTboIpptNbsftExnHua5z436W+qtr8i4odZw07WBHGO/r60xqNV8yJYADtP61LYur5g1XH1MoNKCv6h4LW75KEdPa0FVxtwPb6Uxp3ROWP5VcC9uJEQR3IxUyaJGAJVSeeKZxuWzH10vmK/RaLToxdLSJccQWAUMRVnprijEGqd/hzT/ONwm5vJBPiMYwIngVf6fSzx9PP607jPJNaJWyUnFLyLTpd/Mdqugapun6Vt2RFXIFfVfDlNYameN1OnXsDClbtlRmKbNR3Enmu2StEYuihvHJwB6mly3qKsNZpQOB+U0ibDeR//AJ/oK+W6nHljkaabPUxyi0abvWs/WsjTN5XKkXpzH+FvctUVhzy4g/8AY7nBcsij1oMdzUev0t22AV05uee1gSPoSJqSxbWFLgIW4UgA/aqro875jX1M8SHZmhdfOt7abvwifXFIdR65YtnYsOxkQCMHyPlJxRpOoulkm6luxBACgkiScRgSSTVsfQO/nf6GPJtsb9S1fyXtbhNtyVYjs0eH/kU/Z1ysu5SIz9I5nsIrmura+2/7u/8AMVdymSvgkZB8Jx9T2q709kHbtKBVErExtIgnPMivQxYYY18qIydrci0fxDYuXBatOXUydyK20mc+KNpzTy9QVrjWi67xHhHYRI57+ntVX1Atbt/uAknaiDIUBmCyYkwKm1Ort2Ia7dUOAScQDAyfv61SxaJGFvTW2O0AyWDRALtjieSSB70abU7lQ3FAciCR2J8to4+1cz1zT6nUWluI21Lm12tsc2yIOJHHfNXFpRct4LCZhxG4ERkYiOfQzSdx2qRBf6/8ost2xeCBiA6pvRge/hJMfSq7p/SUvi69q+zW3ykuZRxmACZgCMMDimrHTASq3L7MbbFgUJUOG43AGJGccZqXrW6x+8tvbVB4IYSTuIgL5Sf0rdS7DJb1e5Y/slnZbuXlVHRQNwbbEDILKRI9DikepaS4Li/KHhYETI2ksIlh3AxSumFhibNxpa6u65aNwkMGBGA3nBwPKrfpXSQly3ta7stJtto2AMjJJMtjA8q2tRl6HyV2n+E2vpN1wDiUCwkqT+FgQ0Hk9jVvoPhS1bYPtBfEnBDRjaRHBq5kw0QTiJkEmsOSuAAMy0TAHnVFjiuwjyzfcp73wkGdrgvMgLbiqgbduPAQcETn61vqPhayWcsY3lTCqAMCIIiDPlT2qsK5WZH+4MQp+1TftIEDAGQCCdp4x7/3o0Q4ozxMnNlPpPh57dhra3N1xZI3CFzkD/aO2Kk0/TbyoQzCR/CPF6/xcVaXb6xMyZ7HB9JqNW3b2MkSAAo474IzHoY71z5Ojwz7f7HWfJ7RRsbqOVuKAAJkRmfbvTIub1kHP61ZXkk+FBu7kqIbGMmkb2nNvxN/EeFHE59q8bqfh8oSbhbj77+h1RzRmlezNFQNhhmoNTogJKQG7A8fUVI11jx4R59/7VCqENCDc58zkx71xuO1Vf7/APS0bW9iKXEfw3P3b8EHifQ04ugVVIRcnvU1i4XB3DawrMOOTIqbcVwvf0HcnxZUD4ZZ7bbmUlpMd1Pas9J+Gls5I3v5/wBBTXUdUyDwzuJ7dh9axpuuni4GB84lT/StWbaqdenf8hn4zWrkk+QTcE9jNMdVg2Lm4SApOOfpQuvBIwCPMVPdwZnwkVmFwVtP9SU3K1aOU6G042PH+4Y/OrptDbBBkrPYTFOLcU4DqD64poW4ElgT2kiKrHHqbpe/1GyZ3d8Fdetq0BWX2kUyR4R4lEcZFaWn3GHVZ9hW50KniPapUp24pvtXAjl2kxhbYdYYg+o5qXS6JgcGRT3SkHBGat1WK9/pfhePJGM2+P1POy9S4txQlpLLjkn60/RRXu48agqRwylqdhWCKzRVBTXbWNtb0UAabawRUlFAHPazrD/MW2ti8ZaCxQhQIOZqDXqW2naJnkjz/SunilNVoQ4YNkMIIqGXFqLY8mnseW6npRXUANYS7bLgfMYnepMtJ8OQDjnuKseoaN7ri9cb91Zlwi5LXO2DA8In7113/pxFbeshguwQTAA48M7SfUiqf/Trm9i8yMKSRtP+4qBzNcrxygjpWRSZWdP1qX3dtphAIOeYByo5/tTOkaVa4JCksA7MJx3AIPeQBVjbtog2gbQMnaPxE8/ekOsuWtqiyhZkjGI3AsJ9RIpG0UW7ooLepv8A7QVFwsBGGVeGzGMz2nirnW9LWVuv4mUHev8ACTGIB96dTTJG4Akk7S38v+edJpo1LbiXDTiTMD2H61lOjXJSfkYt3GNwlA2QNyx+Ff7xR1ZtQqsbIJk7Y7wcAiMYn8qauarbdFtQVZgcxiIMUtoPmgEACCsFgdx3fzCBn2ilS3Nb2K7pOnvI7G9FxmAg7QIjmduJ4zSXVLWnvai1uvM4VwHtCTLdsgwCPOCeKb1fUtXpmhrYe0SAGY7XBPOP4h37VrpNO1+6XNpgLZb5fIJJEEmR5z59qbZMzdqzqNHplTbtt25WSIIDbeBuaJLZ9c02LQA/GSWH4yfDPlAP6VWdD6cLblrh+ZdJZwSxhQQAVA4j9atnRJkLJGU7jfBECPQzx61dbog9mY/aJB3GDJ2+FpgAAcjJmcionc7bcp8wyASPCUOYLTmKlv6zaoYziZMZxyFAzNQMyi6rJcClh8xkckyNpAPODJBj0NG4G0GQnLgNtbsARG4j8orVzkNI8KZ2jCspg88d+1YsM3zAHTazJAuADmYJmfaBFY0V/wAbhdh3YJbD+EkNugfUHg0I1m3zSqK0i0CTyuCI5MD2rGn0wWGQvt3SxkKu0jJz5H2rOotliZcwAuxlackwVMcdufOsjTMu4li+1TuSfCwJGZIAU8z6UUFmL+qIIiNzGEYGVOJMkxmAabFwOFBBaeSR4ZHr/TyqsW6NwChZ/EAJKqpBBOMR2+ppq1q1KBkeQsxskjy7Y/4oQNDGp0gcMjAEHPOZHH6CkNUi21BKnJUlNgZh5iZgU1ZO05aFAgngbj5EnkzS2FdQboMghVMEzjcTBnOKScIt3W40ZNd9jm/9WFt32vILEwBxJ7yf0py71kwAFAnO7sfbyrobWktsGCohLGWB5PrW/wDogYCFA+kDt2+9eTk+GZXbgzsXV4v7kUhu2HzkHvIPNTC1bjwlTV5a+HkFTDoVvvUYfBs071RS/MSXW41w2coqAmNkeordjcTyZfI10/8AoSAypIqO50o+lTn8F6iG63GXXY2c6yWyAZI/2xMVa6DQll8hTtnogmWq2tWQogV3fDPhmSEnPKkjn6jrE1UWV9rpS9800vT0/lFNVmvcXTYl/ajgeWb7kNrTKvAqaiiqxioqkhG2+QooopjAooooAKKKKACiiigAooooAKVu6MGfWmqKxxT5NTa4EW6ePMAe1IajopyASwJkBjgH0q9oqbwxY6ySRyuv+HPmJtZQ0wTJ7jyilW6KVdXyrLggNgiIiOD512lalRSPp49h1nl3OWtoCSIlk4kQQD5HuK0s9B/e/OCwxEEgkflMH7V1HyRMwPtW0Vi6Zd2a877HLa34atXT40dgc57GI58j5VYp08osKBG2ABAjy5FXEURVFhihHmkzm79plUBwxA5JOTjyXEf1oYZUMVnaw8J7QPFOArDia6G5Zn+tJv03OCBiJIk0jxNcDrKnyUdofh2qCwkiTvIOVktP9Sa21Fy8SrW7Y3Ou194G1QswIB3CfrVxp+mbAAW3x3YCfyrW7oLhnaVUHymTjzrPDkb4isSLlj28PY9yBkqeBFR3GhQzQVbwjYD/ABd2Kj9OJqb/AE4r4FkfzGBknvnk1jUaO5cHgLq6zB4VjEZmce3lSOLG1ITtAIzbLTBWIO4K0k98t2AjHFWBtyCGAbdgyO3lHf2qTRdMughrjgwoBXMSOTwP0p1dBBkECDPH9TTrGxZZEUbsjKVw38kmBtIyMHHfB8hUeptmNkOEFuBctEACMAQeTHpXRvoVKlTkHmMT9qE0SRG2QPPP61vgszxkc/YRSISA6qBJzGBAZQRuJiZ9KZt9F3Pvgbiu3fAn6AjFXqadRwqj6CpaZYV3FeZ9hbT6QKAOYpmiiqpUSbsKKKK0wKIoooAKKKKACiiigAooooAKKKKACiiigAooooAKKKKACiiigAooooAKKKKACiiigDBooooAKKKKAA1iiihAYreiigDRq2oooAKzRRQAUUUUAFFFFABRRRQAUUUUAFFFFABRRRQAUUUUAFFFFABRRRQ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1438" y="-1143000"/>
            <a:ext cx="5715000" cy="23812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488" name="Picture 8" descr="http://www.med-health.net/images/10437344/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4533900" cy="1889125"/>
          </a:xfrm>
          <a:prstGeom prst="rect">
            <a:avLst/>
          </a:prstGeom>
          <a:noFill/>
        </p:spPr>
      </p:pic>
      <p:pic>
        <p:nvPicPr>
          <p:cNvPr id="20490" name="Picture 10" descr="http://www.rivertea.com/blog/wp-content/uploads/2014/01/vital_ingredients_artwork-copy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86200"/>
            <a:ext cx="4267200" cy="2020006"/>
          </a:xfrm>
          <a:prstGeom prst="rect">
            <a:avLst/>
          </a:prstGeom>
          <a:noFill/>
        </p:spPr>
      </p:pic>
      <p:pic>
        <p:nvPicPr>
          <p:cNvPr id="20492" name="Picture 12" descr="https://encrypted-tbn2.gstatic.com/images?q=tbn:ANd9GcSPZtyvjoxuuHINOd12-NGPQud-uKyT5XiztQRffsUOl2dPYmLZ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2950" y="304800"/>
            <a:ext cx="342105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Digestion... Its a stomach thing... Right?!</a:t>
            </a:r>
            <a:endParaRPr lang="en-CA" dirty="0"/>
          </a:p>
        </p:txBody>
      </p:sp>
      <p:pic>
        <p:nvPicPr>
          <p:cNvPr id="23556" name="Picture 4" descr="http://upload.wikimedia.org/wikipedia/en/0/02/Homer_Simpson_200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838200"/>
            <a:ext cx="3491625" cy="5712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4724400"/>
            <a:ext cx="3200400" cy="1600200"/>
          </a:xfrm>
        </p:spPr>
        <p:txBody>
          <a:bodyPr>
            <a:normAutofit/>
          </a:bodyPr>
          <a:lstStyle/>
          <a:p>
            <a:r>
              <a:rPr lang="en-CA" sz="1400" dirty="0" smtClean="0"/>
              <a:t>http://www.youtube.com/watch?v=08VyJOEcDos</a:t>
            </a:r>
            <a:endParaRPr lang="en-CA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Wrong!</a:t>
            </a:r>
            <a:endParaRPr lang="en-CA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81000"/>
            <a:ext cx="5168763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676400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Mouth</a:t>
            </a:r>
          </a:p>
          <a:p>
            <a:endParaRPr lang="en-CA" sz="3200" dirty="0" smtClean="0"/>
          </a:p>
          <a:p>
            <a:r>
              <a:rPr lang="en-CA" sz="3200" dirty="0" smtClean="0"/>
              <a:t>Stomach</a:t>
            </a:r>
          </a:p>
          <a:p>
            <a:endParaRPr lang="en-CA" sz="3200" dirty="0" smtClean="0"/>
          </a:p>
          <a:p>
            <a:r>
              <a:rPr lang="en-CA" sz="3200" dirty="0" smtClean="0"/>
              <a:t>Small intestine</a:t>
            </a:r>
            <a:endParaRPr lang="en-CA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visual.merriam-webster.com/images/human-being/anatomy/digestive-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7924800" cy="5373347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Now.... In English!</a:t>
            </a: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Yes… But how do we use our food as FUEL?!</a:t>
            </a:r>
            <a:endParaRPr lang="en-US" dirty="0"/>
          </a:p>
        </p:txBody>
      </p:sp>
      <p:pic>
        <p:nvPicPr>
          <p:cNvPr id="11266" name="Picture 2" descr="http://www.enduranceplanet.com/wp-content/uploads/Sports-Nutri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05600" cy="3933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962400" cy="43434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b="1" u="sng" dirty="0"/>
              <a:t>The </a:t>
            </a:r>
            <a:r>
              <a:rPr lang="en-US" b="1" u="sng" dirty="0" err="1"/>
              <a:t>Phosphagen</a:t>
            </a:r>
            <a:r>
              <a:rPr lang="en-US" b="1" u="sng" dirty="0"/>
              <a:t> </a:t>
            </a:r>
            <a:r>
              <a:rPr lang="en-US" b="1" u="sng" dirty="0" smtClean="0"/>
              <a:t>System</a:t>
            </a:r>
            <a:r>
              <a:rPr lang="en-US" dirty="0" smtClean="0"/>
              <a:t>  </a:t>
            </a:r>
          </a:p>
          <a:p>
            <a:pPr lvl="1" fontAlgn="base"/>
            <a:r>
              <a:rPr lang="en-US" dirty="0" smtClean="0"/>
              <a:t>Does not require oxygen</a:t>
            </a:r>
          </a:p>
          <a:p>
            <a:pPr lvl="1" fontAlgn="base"/>
            <a:r>
              <a:rPr lang="en-US" dirty="0" smtClean="0"/>
              <a:t>Called upon in a sudden increase in energy demand</a:t>
            </a:r>
          </a:p>
          <a:p>
            <a:pPr lvl="1" fontAlgn="base"/>
            <a:r>
              <a:rPr lang="en-US" dirty="0" smtClean="0"/>
              <a:t>Direct and quickest form of energy production </a:t>
            </a:r>
          </a:p>
          <a:p>
            <a:pPr lvl="1" fontAlgn="base"/>
            <a:r>
              <a:rPr lang="en-US" dirty="0" smtClean="0"/>
              <a:t>Can only supply enough energy for a very short period of time.</a:t>
            </a:r>
          </a:p>
          <a:p>
            <a:pPr lvl="1" fontAlgn="base"/>
            <a:r>
              <a:rPr lang="en-US" dirty="0" smtClean="0"/>
              <a:t>Relies on </a:t>
            </a:r>
            <a:r>
              <a:rPr lang="en-US" dirty="0" err="1" smtClean="0"/>
              <a:t>creatine</a:t>
            </a:r>
            <a:r>
              <a:rPr lang="en-US" dirty="0" smtClean="0"/>
              <a:t> phosphate which is in limited supply and is depleted quickly</a:t>
            </a:r>
          </a:p>
          <a:p>
            <a:pPr fontAlgn="base"/>
            <a:endParaRPr lang="en-US" dirty="0" smtClean="0"/>
          </a:p>
          <a:p>
            <a:pPr fontAlgn="base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Olympic weightlifting</a:t>
            </a:r>
            <a:endParaRPr lang="en-US" dirty="0"/>
          </a:p>
        </p:txBody>
      </p:sp>
      <p:pic>
        <p:nvPicPr>
          <p:cNvPr id="16386" name="Picture 2" descr="http://www.ultimaterob.com/wp-content/uploads/2012/06/weightlifting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57400"/>
            <a:ext cx="3810000" cy="278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</TotalTime>
  <Words>543</Words>
  <Application>Microsoft Office PowerPoint</Application>
  <PresentationFormat>On-screen Show (4:3)</PresentationFormat>
  <Paragraphs>71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When I eat food... Where does it go... And why do people call it fuel?!</vt:lpstr>
      <vt:lpstr>Pineapple Fried Rice.... Mmmmm Recipe – Serves 2</vt:lpstr>
      <vt:lpstr>How to make it – the quick version!</vt:lpstr>
      <vt:lpstr>Nutritional Value</vt:lpstr>
      <vt:lpstr>Digestion... Its a stomach thing... Right?!</vt:lpstr>
      <vt:lpstr>Wrong!</vt:lpstr>
      <vt:lpstr>Now.... In English!</vt:lpstr>
      <vt:lpstr>Yes… But how do we use our food as FUEL?!</vt:lpstr>
      <vt:lpstr>Olympic weightlifting</vt:lpstr>
      <vt:lpstr>Hockey</vt:lpstr>
      <vt:lpstr>Marathon running</vt:lpstr>
      <vt:lpstr>So why is it important that I eat a balanced diet?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and Sports Performance</dc:title>
  <dc:creator>Frank Ashley</dc:creator>
  <cp:lastModifiedBy>Frank Ashley</cp:lastModifiedBy>
  <cp:revision>24</cp:revision>
  <dcterms:created xsi:type="dcterms:W3CDTF">2014-11-26T17:12:40Z</dcterms:created>
  <dcterms:modified xsi:type="dcterms:W3CDTF">2014-12-07T21:47:38Z</dcterms:modified>
</cp:coreProperties>
</file>