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env.gov.bc.ca/bcparks/explore/parkpgs/garibaldi/group-info.pdf" TargetMode="External"/><Relationship Id="rId4" Type="http://schemas.openxmlformats.org/officeDocument/2006/relationships/hyperlink" Target="http://www.env.gov.bc.ca/bcparks/explore/parkpgs/garibaldi/group-info.pdf" TargetMode="External"/><Relationship Id="rId5" Type="http://schemas.openxmlformats.org/officeDocument/2006/relationships/hyperlink" Target="http://www.env.gov.bc.ca/bcparks/explore/parkpgs/garibaldi/group-info.pdf" TargetMode="External"/><Relationship Id="rId6" Type="http://schemas.openxmlformats.org/officeDocument/2006/relationships/image" Target="../media/image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Relationship Id="rId4" Type="http://schemas.openxmlformats.org/officeDocument/2006/relationships/image" Target="../media/image01.png"/><Relationship Id="rId5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l-i5Rw_SDME" TargetMode="External"/><Relationship Id="rId4" Type="http://schemas.openxmlformats.org/officeDocument/2006/relationships/hyperlink" Target="http://www.vancouvertrails.com/trails/black-tusk/#transportation" TargetMode="External"/><Relationship Id="rId10" Type="http://schemas.openxmlformats.org/officeDocument/2006/relationships/hyperlink" Target="http://www.vancouvertrails.com/trails/black-tusk/#transportation" TargetMode="External"/><Relationship Id="rId9" Type="http://schemas.openxmlformats.org/officeDocument/2006/relationships/hyperlink" Target="http://www.vancouvertrails.com/trails/black-tusk/#transportation" TargetMode="External"/><Relationship Id="rId5" Type="http://schemas.openxmlformats.org/officeDocument/2006/relationships/image" Target="../media/image03.png"/><Relationship Id="rId6" Type="http://schemas.openxmlformats.org/officeDocument/2006/relationships/hyperlink" Target="http://www.vancouvertrails.com/regions/whistler/" TargetMode="External"/><Relationship Id="rId7" Type="http://schemas.openxmlformats.org/officeDocument/2006/relationships/hyperlink" Target="http://www.vancouvertrails.com/trails/black-tusk/camping/" TargetMode="External"/><Relationship Id="rId8" Type="http://schemas.openxmlformats.org/officeDocument/2006/relationships/hyperlink" Target="http://www.vancouvertrails.com/trails/black-tusk/#dog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Overnight Field trip</a:t>
            </a:r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Garibaldi Lake &amp; Black Tusk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PLO’s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C1- Apply safety procedures in all physical activities across the activity categories</a:t>
            </a:r>
            <a:b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C2- Model proper use of equipment and facilities</a:t>
            </a:r>
            <a:b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C3- Apply fair play conduct in all physical activities across the activity categories</a:t>
            </a:r>
            <a:b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C4- Apply leadership in a wide range of physical activity situations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Logistical Plan/Considerations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Driving Route: Sea-to-Sky Highway, take a right just past Rubble Creek Bridge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50 Spots available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$10 per person</a:t>
            </a:r>
            <a:b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harvesting of natural </a:t>
            </a:r>
            <a:b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resources; this includes mushrooms</a:t>
            </a:r>
            <a:b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Fires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YOUTH GROUP INFORMATION PACKAGE FOR GARIBALDI PARK </a:t>
            </a:r>
          </a:p>
          <a:p>
            <a:pPr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				</a:t>
            </a:r>
          </a:p>
          <a:p>
            <a:pPr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			</a:t>
            </a:r>
          </a:p>
          <a:p>
            <a:pPr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9800" y="2062975"/>
            <a:ext cx="3127000" cy="23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Where?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Garibaldi provincial park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25" y="2178425"/>
            <a:ext cx="3368399" cy="252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262" y="1310012"/>
            <a:ext cx="2215824" cy="166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5225" y="3047424"/>
            <a:ext cx="2610574" cy="173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When?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Preferably in the spring (May) or early fall (September)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689" y="2442450"/>
            <a:ext cx="2833434" cy="202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225" y="2442450"/>
            <a:ext cx="3036923" cy="202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Who?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High school class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Preferably a Senior Physical Education class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b="19008" l="0" r="0" t="0"/>
          <a:stretch/>
        </p:blipFill>
        <p:spPr>
          <a:xfrm>
            <a:off x="1058625" y="2606650"/>
            <a:ext cx="3899575" cy="20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What?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3 day trip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Day 1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Arrive at Rubble Creek parking lot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Begin hike to Garibaldi lake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Make camp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Team building games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29532" l="1746" r="1765" t="47986"/>
          <a:stretch/>
        </p:blipFill>
        <p:spPr>
          <a:xfrm>
            <a:off x="2877400" y="0"/>
            <a:ext cx="6266599" cy="18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200150"/>
            <a:ext cx="5702099" cy="218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Day 2</a:t>
            </a:r>
          </a:p>
          <a:p>
            <a:pPr indent="-3238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Hike to Black Tusk</a:t>
            </a:r>
            <a:r>
              <a:rPr lang="en" sz="1500"/>
              <a:t> </a:t>
            </a:r>
          </a:p>
          <a:p>
            <a:pPr indent="-3238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 sz="1500"/>
              <a:t>Geology lesson (Black Tusk is a stratovolcano) at the summit</a:t>
            </a:r>
          </a:p>
          <a:p>
            <a:pPr indent="-3238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 sz="1500"/>
              <a:t>First Nations story “The landing place of the Thunderbird”</a:t>
            </a:r>
          </a:p>
          <a:p>
            <a:pPr indent="-3238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 sz="1500"/>
              <a:t>Geocaching </a:t>
            </a:r>
          </a:p>
          <a:p>
            <a:pPr indent="-3238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 sz="1500"/>
              <a:t>Hike back to camp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marR="190500" rtl="0">
              <a:lnSpc>
                <a:spcPct val="130000"/>
              </a:lnSpc>
              <a:spcBef>
                <a:spcPts val="800"/>
              </a:spcBef>
              <a:buNone/>
            </a:pPr>
            <a:r>
              <a:t/>
            </a:r>
            <a:endParaRPr sz="900" u="sng">
              <a:solidFill>
                <a:srgbClr val="B5E8E9"/>
              </a:solidFill>
              <a:latin typeface="Verdana"/>
              <a:ea typeface="Verdana"/>
              <a:cs typeface="Verdana"/>
              <a:sym typeface="Verdana"/>
              <a:hlinkClick r:id="rId4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322" y="3473823"/>
            <a:ext cx="4682275" cy="15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4373575" y="1379450"/>
            <a:ext cx="4395000" cy="16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b="1" lang="en" sz="2100">
                <a:solidFill>
                  <a:srgbClr val="B5E8E9"/>
                </a:solidFill>
                <a:latin typeface="Verdana"/>
                <a:ea typeface="Verdana"/>
                <a:cs typeface="Verdana"/>
                <a:sym typeface="Verdana"/>
              </a:rPr>
              <a:t>Black Tusk</a:t>
            </a:r>
          </a:p>
          <a:p>
            <a:pPr lvl="0" marR="190500" rtl="0" algn="r">
              <a:lnSpc>
                <a:spcPct val="130000"/>
              </a:lnSpc>
              <a:spcBef>
                <a:spcPts val="800"/>
              </a:spcBef>
              <a:buNone/>
            </a:pPr>
            <a:r>
              <a:rPr lang="en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Region: </a:t>
            </a:r>
            <a:r>
              <a:rPr lang="en" sz="900" u="sng">
                <a:solidFill>
                  <a:srgbClr val="B5E8E9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Whistler</a:t>
            </a:r>
          </a:p>
          <a:p>
            <a:pPr lvl="0" marR="190500" rtl="0" algn="r">
              <a:lnSpc>
                <a:spcPct val="130000"/>
              </a:lnSpc>
              <a:spcBef>
                <a:spcPts val="800"/>
              </a:spcBef>
              <a:buNone/>
            </a:pPr>
            <a:r>
              <a:rPr lang="en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Difficulty: Difficult</a:t>
            </a:r>
          </a:p>
          <a:p>
            <a:pPr lvl="0" marR="190500" rtl="0" algn="r">
              <a:lnSpc>
                <a:spcPct val="130000"/>
              </a:lnSpc>
              <a:spcBef>
                <a:spcPts val="800"/>
              </a:spcBef>
              <a:buNone/>
            </a:pPr>
            <a:r>
              <a:rPr lang="en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Time: 11 hours</a:t>
            </a:r>
          </a:p>
          <a:p>
            <a:pPr lvl="0" marR="190500" rtl="0" algn="r">
              <a:lnSpc>
                <a:spcPct val="130000"/>
              </a:lnSpc>
              <a:spcBef>
                <a:spcPts val="800"/>
              </a:spcBef>
              <a:buNone/>
            </a:pPr>
            <a:r>
              <a:rPr lang="en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Distance: 29km (round-trip)</a:t>
            </a:r>
          </a:p>
          <a:p>
            <a:pPr lvl="0" marR="190500" rtl="0" algn="r">
              <a:lnSpc>
                <a:spcPct val="130000"/>
              </a:lnSpc>
              <a:spcBef>
                <a:spcPts val="800"/>
              </a:spcBef>
              <a:buNone/>
            </a:pPr>
            <a:r>
              <a:rPr lang="en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Elevation Gain: 1740 meters</a:t>
            </a:r>
          </a:p>
          <a:p>
            <a:pPr lvl="0" marR="190500" rtl="0" algn="r">
              <a:lnSpc>
                <a:spcPct val="130000"/>
              </a:lnSpc>
              <a:spcBef>
                <a:spcPts val="800"/>
              </a:spcBef>
              <a:buNone/>
            </a:pPr>
            <a:r>
              <a:rPr lang="en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Season: July - October</a:t>
            </a:r>
          </a:p>
          <a:p>
            <a:pPr lvl="0" marR="190500" rtl="0" algn="r">
              <a:lnSpc>
                <a:spcPct val="130000"/>
              </a:lnSpc>
              <a:spcBef>
                <a:spcPts val="800"/>
              </a:spcBef>
              <a:buNone/>
            </a:pPr>
            <a:r>
              <a:rPr lang="en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Camping: </a:t>
            </a:r>
            <a:r>
              <a:rPr lang="en" sz="900" u="sng">
                <a:solidFill>
                  <a:srgbClr val="B5E8E9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Yes</a:t>
            </a:r>
          </a:p>
          <a:p>
            <a:pPr lvl="0" marR="190500" rtl="0" algn="r">
              <a:lnSpc>
                <a:spcPct val="130000"/>
              </a:lnSpc>
              <a:spcBef>
                <a:spcPts val="800"/>
              </a:spcBef>
              <a:buNone/>
            </a:pPr>
            <a:r>
              <a:rPr lang="en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Dog Friendly: </a:t>
            </a:r>
            <a:r>
              <a:rPr lang="en" sz="900" u="sng">
                <a:solidFill>
                  <a:srgbClr val="B5E8E9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No</a:t>
            </a:r>
          </a:p>
          <a:p>
            <a:pPr lvl="0" marR="190500" rtl="0" algn="r">
              <a:lnSpc>
                <a:spcPct val="130000"/>
              </a:lnSpc>
              <a:spcBef>
                <a:spcPts val="800"/>
              </a:spcBef>
              <a:buNone/>
            </a:pPr>
            <a:r>
              <a:rPr lang="en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Public Transit: </a:t>
            </a:r>
            <a:r>
              <a:rPr lang="en" sz="900" u="sng">
                <a:solidFill>
                  <a:srgbClr val="B5E8E9"/>
                </a:solidFill>
                <a:latin typeface="Verdana"/>
                <a:ea typeface="Verdana"/>
                <a:cs typeface="Verdana"/>
                <a:sym typeface="Verdana"/>
                <a:hlinkClick r:id="rId9"/>
              </a:rPr>
              <a:t>No</a:t>
            </a:r>
          </a:p>
          <a:p>
            <a:pPr lvl="0" marR="190500" rtl="0" algn="r">
              <a:lnSpc>
                <a:spcPct val="130000"/>
              </a:lnSpc>
              <a:spcBef>
                <a:spcPts val="800"/>
              </a:spcBef>
              <a:buNone/>
            </a:pPr>
            <a:r>
              <a:rPr lang="en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Approx. </a:t>
            </a:r>
            <a:r>
              <a:rPr lang="en" sz="900" u="sng">
                <a:solidFill>
                  <a:srgbClr val="B5E8E9"/>
                </a:solidFill>
                <a:latin typeface="Verdana"/>
                <a:ea typeface="Verdana"/>
                <a:cs typeface="Verdana"/>
                <a:sym typeface="Verdana"/>
                <a:hlinkClick r:id="rId10"/>
              </a:rPr>
              <a:t>1 hour 45 minutes from Vancouver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What?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Day 3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Pack up camp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Hike back to Rubble Creek parking lot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Arrive back at school for pick up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275" y="3481512"/>
            <a:ext cx="224790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322" y="1136550"/>
            <a:ext cx="4494949" cy="39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6879900" y="2196300"/>
            <a:ext cx="1961700" cy="138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100"/>
              <a:t>		 	 	 		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			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		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rtl="0">
              <a:spcBef>
                <a:spcPts val="0"/>
              </a:spcBef>
              <a:buNone/>
            </a:pPr>
            <a:r>
              <a:rPr lang="en" sz="1100"/>
              <a:t>		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					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						</a:t>
            </a:r>
          </a:p>
          <a:p>
            <a:pPr rtl="0">
              <a:spcBef>
                <a:spcPts val="0"/>
              </a:spcBef>
              <a:buNone/>
            </a:pPr>
            <a:r>
              <a:rPr lang="en" sz="900"/>
              <a:t>Smith, P. (1987) Outdoor education and its objectives. </a:t>
            </a:r>
            <a:r>
              <a:rPr i="1" lang="en" sz="900"/>
              <a:t>Geography </a:t>
            </a:r>
            <a:r>
              <a:rPr lang="en" sz="900"/>
              <a:t>72 (3), 209–16.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					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				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			</a:t>
            </a:r>
          </a:p>
          <a:p>
            <a:pPr rtl="0">
              <a:spcBef>
                <a:spcPts val="0"/>
              </a:spcBef>
              <a:buNone/>
            </a:pPr>
            <a:r>
              <a:rPr lang="en" sz="1100"/>
              <a:t>		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PLO’s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A5- Demonstrate a multitude of physical activities during the hike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B4- Apply principles of training into practice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B5-  apply movement concepts (including concepts associated with body awareness, spatial awareness, qualities of movement, and relationships) to improve their performance in demanding or complex physical activities across the activity categories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