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6" r:id="rId1"/>
    <p:sldMasterId id="2147483667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4825" cy="9083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5299" autoAdjust="0"/>
  </p:normalViewPr>
  <p:slideViewPr>
    <p:cSldViewPr snapToGrid="0" snapToObjects="1">
      <p:cViewPr varScale="1">
        <p:scale>
          <a:sx n="58" d="100"/>
          <a:sy n="58" d="100"/>
        </p:scale>
        <p:origin x="25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0212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3025" y="0"/>
            <a:ext cx="2970212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57287" y="681037"/>
            <a:ext cx="4541837" cy="34067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14825"/>
            <a:ext cx="5483224" cy="4087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28063"/>
            <a:ext cx="2970212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3025" y="8628063"/>
            <a:ext cx="2970212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62004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Weigh your argument relative to theirs – this is where you should target the focus of your rebuttal.</a:t>
            </a:r>
            <a:endParaRPr sz="13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NAME the three points: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e.g. My first point is about the economy, My second point is about the</a:t>
            </a:r>
            <a:r>
              <a:rPr lang="en-US" sz="1300" baseline="0" dirty="0"/>
              <a:t> environment.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300" baseline="0" dirty="0"/>
              <a:t>When you get to that point, reiterate and repeat. “My second point, about the environment…”</a:t>
            </a:r>
            <a:endParaRPr sz="13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Key point is: Structure! Not just an argument.</a:t>
            </a:r>
            <a:endParaRPr sz="13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Think</a:t>
            </a:r>
            <a:r>
              <a:rPr lang="en-US" sz="1300" baseline="0" dirty="0"/>
              <a:t> of it like a game, a rational competition to figure out ideas to support arguments (whether or not you agree with them)</a:t>
            </a:r>
          </a:p>
          <a:p>
            <a:pPr lvl="0" rtl="0">
              <a:spcBef>
                <a:spcPts val="0"/>
              </a:spcBef>
              <a:buNone/>
            </a:pPr>
            <a:endParaRPr lang="en-US" sz="1300" baseline="0" dirty="0"/>
          </a:p>
          <a:p>
            <a:pPr lvl="0" rtl="0">
              <a:spcBef>
                <a:spcPts val="0"/>
              </a:spcBef>
              <a:buNone/>
            </a:pPr>
            <a:r>
              <a:rPr lang="en-US" sz="1300" baseline="0" dirty="0"/>
              <a:t>Important to sound authoritative: think “you ARE the smartest person in the room.”</a:t>
            </a:r>
          </a:p>
          <a:p>
            <a:pPr lvl="0" rtl="0">
              <a:spcBef>
                <a:spcPts val="0"/>
              </a:spcBef>
              <a:buNone/>
            </a:pPr>
            <a:endParaRPr lang="en-US" sz="1300" baseline="0" dirty="0"/>
          </a:p>
          <a:p>
            <a:pPr lvl="0" rtl="0">
              <a:spcBef>
                <a:spcPts val="0"/>
              </a:spcBef>
              <a:buNone/>
            </a:pPr>
            <a:r>
              <a:rPr lang="en-US" sz="1300" baseline="0" dirty="0"/>
              <a:t>Emphasis on </a:t>
            </a:r>
          </a:p>
          <a:p>
            <a:pPr marL="400050" lvl="0" indent="-400050" rtl="0">
              <a:spcBef>
                <a:spcPts val="0"/>
              </a:spcBef>
              <a:buAutoNum type="romanLcParenBoth"/>
            </a:pPr>
            <a:r>
              <a:rPr lang="en-US" sz="1300" baseline="0" dirty="0"/>
              <a:t>Saying smart things</a:t>
            </a:r>
          </a:p>
          <a:p>
            <a:pPr marL="400050" lvl="0" indent="-400050" rtl="0">
              <a:spcBef>
                <a:spcPts val="0"/>
              </a:spcBef>
              <a:buAutoNum type="romanLcParenBoth"/>
            </a:pPr>
            <a:r>
              <a:rPr lang="en-US" sz="1300" baseline="0" dirty="0"/>
              <a:t>Saying them in an interesting way – strategies for getting attention of judge or audience</a:t>
            </a:r>
          </a:p>
          <a:p>
            <a:pPr marL="400050" lvl="0" indent="-400050" rtl="0">
              <a:spcBef>
                <a:spcPts val="0"/>
              </a:spcBef>
              <a:buAutoNum type="romanLcParenBoth"/>
            </a:pPr>
            <a:endParaRPr lang="en-US" sz="1300" baseline="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300" baseline="0" dirty="0"/>
              <a:t>Structure is KEY to achieving both. (Everyone is capable of saying smart things – key is ordering them logically)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US" sz="1300" baseline="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300" baseline="0" dirty="0"/>
              <a:t>Hamburger style: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300" baseline="0" dirty="0"/>
              <a:t>Say what you are going to say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300" baseline="0" dirty="0"/>
              <a:t>Say it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300" baseline="0" dirty="0"/>
              <a:t>Say what you said</a:t>
            </a:r>
            <a:endParaRPr sz="13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Examples are illustrative but they are NOT arguments in</a:t>
            </a:r>
            <a:r>
              <a:rPr lang="en-US" sz="1300" baseline="0" dirty="0"/>
              <a:t> and of themselves.</a:t>
            </a:r>
            <a:endParaRPr sz="13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endParaRPr sz="13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2695" y="681275"/>
            <a:ext cx="4570199" cy="3406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482" y="4314745"/>
            <a:ext cx="5483999" cy="4087799"/>
          </a:xfrm>
          <a:prstGeom prst="rect">
            <a:avLst/>
          </a:prstGeom>
        </p:spPr>
        <p:txBody>
          <a:bodyPr lIns="82075" tIns="82075" rIns="82075" bIns="82075" anchor="ctr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300" dirty="0"/>
              <a:t>Arguments</a:t>
            </a:r>
            <a:r>
              <a:rPr lang="en-US" sz="1300" baseline="0" dirty="0"/>
              <a:t> are inconsistent, at times, because underlying assumptions are contradictory</a:t>
            </a:r>
            <a:endParaRPr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22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3" name="Shape 23"/>
            <p:cNvSpPr/>
            <p:nvPr/>
          </p:nvSpPr>
          <p:spPr>
            <a:xfrm>
              <a:off x="0" y="0"/>
              <a:ext cx="2879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32" y="623"/>
              <a:ext cx="3264" cy="1199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5" name="Shape 25"/>
          <p:cNvGrpSpPr/>
          <p:nvPr/>
        </p:nvGrpSpPr>
        <p:grpSpPr>
          <a:xfrm>
            <a:off x="3632199" y="4889499"/>
            <a:ext cx="4876799" cy="319087"/>
            <a:chOff x="2287" y="3079"/>
            <a:chExt cx="3071" cy="201"/>
          </a:xfrm>
        </p:grpSpPr>
        <p:sp>
          <p:nvSpPr>
            <p:cNvPr id="26" name="Shape 26"/>
            <p:cNvSpPr/>
            <p:nvPr/>
          </p:nvSpPr>
          <p:spPr>
            <a:xfrm flipH="1">
              <a:off x="2287" y="3079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5195" y="3079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746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2822574" y="377824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746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5033962" y="2433637"/>
            <a:ext cx="5324474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995362" y="528637"/>
            <a:ext cx="5324474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746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1" name="Shape 101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SzPct val="100000"/>
              <a:defRPr sz="7200"/>
            </a:lvl1pPr>
            <a:lvl2pPr rtl="0">
              <a:spcBef>
                <a:spcPts val="0"/>
              </a:spcBef>
              <a:buSzPct val="100000"/>
              <a:defRPr sz="7200"/>
            </a:lvl2pPr>
            <a:lvl3pPr rtl="0">
              <a:spcBef>
                <a:spcPts val="0"/>
              </a:spcBef>
              <a:buSzPct val="100000"/>
              <a:defRPr sz="7200"/>
            </a:lvl3pPr>
            <a:lvl4pPr rtl="0">
              <a:spcBef>
                <a:spcPts val="0"/>
              </a:spcBef>
              <a:buSzPct val="100000"/>
              <a:defRPr sz="7200"/>
            </a:lvl4pPr>
            <a:lvl5pPr rtl="0">
              <a:spcBef>
                <a:spcPts val="0"/>
              </a:spcBef>
              <a:buSzPct val="100000"/>
              <a:defRPr sz="7200"/>
            </a:lvl5pPr>
            <a:lvl6pPr rtl="0">
              <a:spcBef>
                <a:spcPts val="0"/>
              </a:spcBef>
              <a:buSzPct val="100000"/>
              <a:defRPr sz="7200"/>
            </a:lvl6pPr>
            <a:lvl7pPr rtl="0">
              <a:spcBef>
                <a:spcPts val="0"/>
              </a:spcBef>
              <a:buSzPct val="100000"/>
              <a:defRPr sz="7200"/>
            </a:lvl7pPr>
            <a:lvl8pPr rtl="0">
              <a:spcBef>
                <a:spcPts val="0"/>
              </a:spcBef>
              <a:buSzPct val="100000"/>
              <a:defRPr sz="7200"/>
            </a:lvl8pPr>
            <a:lvl9pPr rtl="0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6" name="Shape 106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11" name="Shape 111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799" cy="496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799" cy="496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17" name="Shape 117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22" name="Shape 122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67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6600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2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SzPct val="100000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0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SzPct val="100000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400" cy="4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buSzPct val="53846"/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SzPct val="77777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746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760912" y="2362200"/>
            <a:ext cx="3770311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" name="Shape 10"/>
            <p:cNvGrpSpPr/>
            <p:nvPr/>
          </p:nvGrpSpPr>
          <p:grpSpPr>
            <a:xfrm>
              <a:off x="0" y="0"/>
              <a:ext cx="2015" cy="4320"/>
              <a:chOff x="0" y="0"/>
              <a:chExt cx="2015" cy="4320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0" y="0"/>
                <a:ext cx="479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rm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288" y="0"/>
                <a:ext cx="1727" cy="734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rmAutofit fontScale="25000" lnSpcReduction="20000"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" name="Shape 13"/>
            <p:cNvGrpSpPr/>
            <p:nvPr/>
          </p:nvGrpSpPr>
          <p:grpSpPr>
            <a:xfrm>
              <a:off x="144" y="1247"/>
              <a:ext cx="4656" cy="201"/>
              <a:chOff x="144" y="1247"/>
              <a:chExt cx="4656" cy="201"/>
            </a:xfrm>
          </p:grpSpPr>
          <p:sp>
            <p:nvSpPr>
              <p:cNvPr id="14" name="Shape 14"/>
              <p:cNvSpPr/>
              <p:nvPr/>
            </p:nvSpPr>
            <p:spPr>
              <a:xfrm>
                <a:off x="383" y="1247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rm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 flipH="1">
                <a:off x="144" y="1247"/>
                <a:ext cx="247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rmAutofit fontScale="77500" lnSpcReduction="20000"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7462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l" rtl="0">
              <a:spcBef>
                <a:spcPts val="0"/>
              </a:spcBef>
              <a:defRPr sz="2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50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50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40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Debate 101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Basic Debate Workshop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Your turn!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7077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5400"/>
              <a:t>This house would cut funding to NASA   </a:t>
            </a:r>
          </a:p>
          <a:p>
            <a:pPr lvl="0" algn="l" rtl="0">
              <a:spcBef>
                <a:spcPts val="0"/>
              </a:spcBef>
              <a:buNone/>
            </a:pPr>
            <a:endParaRPr sz="2200"/>
          </a:p>
        </p:txBody>
      </p:sp>
      <p:sp>
        <p:nvSpPr>
          <p:cNvPr id="189" name="Shape 189"/>
          <p:cNvSpPr txBox="1"/>
          <p:nvPr/>
        </p:nvSpPr>
        <p:spPr>
          <a:xfrm>
            <a:off x="457289" y="5307727"/>
            <a:ext cx="8229600" cy="1248000"/>
          </a:xfrm>
          <a:prstGeom prst="rect">
            <a:avLst/>
          </a:prstGeom>
          <a:noFill/>
          <a:ln>
            <a:noFill/>
          </a:ln>
        </p:spPr>
        <p:txBody>
          <a:bodyPr lIns="82275" tIns="82275" rIns="82275" bIns="82275" anchor="t" anchorCtr="0">
            <a:normAutofit/>
          </a:bodyPr>
          <a:lstStyle/>
          <a:p>
            <a:pPr lvl="0" algn="ctr" rtl="0">
              <a:spcBef>
                <a:spcPts val="600"/>
              </a:spcBef>
              <a:buNone/>
            </a:pPr>
            <a:r>
              <a:rPr lang="en-US" sz="2700" i="1">
                <a:solidFill>
                  <a:schemeClr val="dk1"/>
                </a:solidFill>
              </a:rPr>
              <a:t>What arguments can you make in favour of this? </a:t>
            </a:r>
          </a:p>
          <a:p>
            <a:pPr lvl="0" algn="ctr" rtl="0">
              <a:spcBef>
                <a:spcPts val="600"/>
              </a:spcBef>
              <a:buNone/>
            </a:pPr>
            <a:r>
              <a:rPr lang="en-US" sz="2700" i="1">
                <a:solidFill>
                  <a:schemeClr val="dk1"/>
                </a:solidFill>
              </a:rPr>
              <a:t>Opposed to this?</a:t>
            </a:r>
          </a:p>
          <a:p>
            <a:pPr lvl="0" rtl="0">
              <a:spcBef>
                <a:spcPts val="0"/>
              </a:spcBef>
              <a:buNone/>
            </a:pPr>
            <a:endParaRPr sz="1300" i="1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Rebuttal/Refutation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What is Rebuttal?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Disproving, or undermining the arguments of your opponent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How do you make a rebuttal?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Sum up their argument.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Indicate why they are wrong and explain.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Tree analogy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A case is built like a tree with a trunk, branches, and leaves 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Go for the trunk 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Rebuttal/Refutation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Look at their arguments, do they make “sense”?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Have they made mistakes or assumptions?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Do their arguments actually support their thesis?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What are the practical implications?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Does the argument contain logical fallacies (contradicts itself), or contradict earlier arguments?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Are there any counter examples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Your Turn!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6158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4300"/>
              <a:t>"We should cut NASA's budget because it is using up money that could be spent on better things, and does not produce benefits for society" 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457200" y="52159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82275" tIns="82275" rIns="82275" bIns="82275" anchor="ctr" anchorCtr="0">
            <a:normAutofit/>
          </a:bodyPr>
          <a:lstStyle/>
          <a:p>
            <a:pPr lvl="0" algn="ctr" rtl="0">
              <a:spcBef>
                <a:spcPts val="600"/>
              </a:spcBef>
              <a:buNone/>
            </a:pPr>
            <a:r>
              <a:rPr lang="en-US" sz="2700" i="1">
                <a:solidFill>
                  <a:schemeClr val="dk1"/>
                </a:solidFill>
              </a:rPr>
              <a:t>Why is this wrong? </a:t>
            </a:r>
          </a:p>
          <a:p>
            <a:pPr lvl="0" algn="ctr" rtl="0">
              <a:spcBef>
                <a:spcPts val="600"/>
              </a:spcBef>
              <a:buNone/>
            </a:pPr>
            <a:r>
              <a:rPr lang="en-US" sz="2700" i="1">
                <a:solidFill>
                  <a:schemeClr val="dk1"/>
                </a:solidFill>
              </a:rPr>
              <a:t>How can you refute it?</a:t>
            </a:r>
          </a:p>
          <a:p>
            <a:pPr lvl="0" rtl="0">
              <a:spcBef>
                <a:spcPts val="0"/>
              </a:spcBef>
              <a:buNone/>
            </a:pPr>
            <a:endParaRPr sz="13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Presentation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Signposting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Say what you're going to say, say it, say what you said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Makes it easy for Judge to follow you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Crutch Words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Things you use to let your mind catch up with your mouth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Not worst thing, but try not to use too much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Try replacing with Better Crutch Words </a:t>
            </a:r>
          </a:p>
          <a:p>
            <a:pPr marL="1231900" lvl="2" indent="-3429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200"/>
              <a:t>Silence, on that point, furthermore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Your turn!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5400"/>
              <a:t>What sort of crutch words do you use while speaking?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Presentation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Mannerisms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Keep eye contact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Speak loud and clear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Hand gestures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Monotone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Nerves!!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Want to learn more?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endParaRPr dirty="0"/>
          </a:p>
          <a:p>
            <a:pPr lvl="0" algn="ctr" rtl="0">
              <a:spcBef>
                <a:spcPts val="0"/>
              </a:spcBef>
              <a:buNone/>
            </a:pPr>
            <a:r>
              <a:rPr lang="en-US" dirty="0"/>
              <a:t>UBC Debate Society (UBCDS)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dirty="0"/>
              <a:t> </a:t>
            </a:r>
            <a:endParaRPr dirty="0"/>
          </a:p>
          <a:p>
            <a:pPr lvl="0" algn="ctr" rtl="0">
              <a:spcBef>
                <a:spcPts val="0"/>
              </a:spcBef>
              <a:buNone/>
            </a:pPr>
            <a:r>
              <a:rPr lang="en-US" dirty="0" err="1"/>
              <a:t>www.ubcdebate.com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5400"/>
              <a:t>What comes to mind when you think of debate?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What is Debate?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A debate is a formalized argument. It provides a structure for different parties to exchange thoughts and discussion on an issue.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Takes many forms: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Classroom debates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Politics: Elections and Parliament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Thesis Defense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Talking to Profs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Non-Verbal Debate?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Understanding Debate = Understanding Papers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Academic discourse, interacting with others and develop your own stance on the issue in a methodical fashion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Acknowledge opposing views/findings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Debate is an organizational tool; a thought skeleton (come back to later)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Universal Skill – Critical Thinking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Debate Structure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topic for debate is called a motion or resolution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Job of Proposition to Define/Explain the motion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Teams of 2 or 3 are assigned to either the </a:t>
            </a:r>
            <a:r>
              <a:rPr lang="en-US" u="sng"/>
              <a:t>proposition</a:t>
            </a:r>
            <a:r>
              <a:rPr lang="en-US"/>
              <a:t> (for) or </a:t>
            </a:r>
            <a:r>
              <a:rPr lang="en-US" u="sng"/>
              <a:t>opposition</a:t>
            </a:r>
            <a:r>
              <a:rPr lang="en-US"/>
              <a:t> (against) side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You may find yourself disagreeing with the side you're defending, but that's part of the fun!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two sides will alternate in giving speeches for or against the motion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Speech Structure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Basic Version: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State your position, and explain how you’re going to defend it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Go through your arguments, illustrating them with examples as necessary, and showing why they are relevant/support your case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Address the opposing side’s arguments, and why they are wrong! (Rebuttal)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/>
              <a:t>Summarize your main points, and why your side is stronger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How does this work with 4, 6, or 8 people?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Similarities/Differences with Paper Structure?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Papers and “Imaginary Debates”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2233507"/>
            <a:ext cx="4968899" cy="43341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Organizing your papers the same way you would a debate provides a structural core that you can then develop into a paper – it helps keep everything organized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5531062" y="2233440"/>
            <a:ext cx="3155700" cy="4334100"/>
          </a:xfrm>
          <a:prstGeom prst="rect">
            <a:avLst/>
          </a:prstGeom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rmAutofit fontScale="92500" lnSpcReduction="10000"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700"/>
              <a:t>Resolution: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700"/>
              <a:t>Def’n:	</a:t>
            </a:r>
          </a:p>
          <a:p>
            <a:pPr marL="406400" lvl="0" indent="0" rtl="0">
              <a:spcBef>
                <a:spcPts val="0"/>
              </a:spcBef>
              <a:buNone/>
            </a:pPr>
            <a:r>
              <a:rPr lang="en-US" sz="2200"/>
              <a:t>1) Defined Term            </a:t>
            </a:r>
          </a:p>
          <a:p>
            <a:pPr marL="0" lvl="0" indent="406400" rtl="0">
              <a:spcBef>
                <a:spcPts val="0"/>
              </a:spcBef>
              <a:buNone/>
            </a:pPr>
            <a:r>
              <a:rPr lang="en-US" sz="2200"/>
              <a:t>2) Defined Term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700"/>
              <a:t>Arguments: 	</a:t>
            </a:r>
          </a:p>
          <a:p>
            <a:pPr marL="406400" lvl="0" indent="0" rtl="0">
              <a:spcBef>
                <a:spcPts val="0"/>
              </a:spcBef>
              <a:buNone/>
            </a:pPr>
            <a:r>
              <a:rPr lang="en-US" sz="2200"/>
              <a:t>1) tagline  	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/>
              <a:t> 		- argument 	</a:t>
            </a:r>
          </a:p>
          <a:p>
            <a:pPr marL="406400" lvl="0" indent="0" rtl="0">
              <a:spcBef>
                <a:spcPts val="0"/>
              </a:spcBef>
              <a:buNone/>
            </a:pPr>
            <a:r>
              <a:rPr lang="en-US" sz="2200"/>
              <a:t>2) tagline 	        </a:t>
            </a:r>
          </a:p>
          <a:p>
            <a:pPr marL="825500" lvl="0" indent="0" rtl="0">
              <a:spcBef>
                <a:spcPts val="0"/>
              </a:spcBef>
              <a:buNone/>
            </a:pPr>
            <a:r>
              <a:rPr lang="en-US" sz="2200"/>
              <a:t>- argument 	</a:t>
            </a:r>
          </a:p>
          <a:p>
            <a:pPr marL="406400" lvl="0" indent="0" rtl="0">
              <a:spcBef>
                <a:spcPts val="0"/>
              </a:spcBef>
              <a:buNone/>
            </a:pPr>
            <a:r>
              <a:rPr lang="en-US" sz="2200"/>
              <a:t>3) tagline 	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/>
              <a:t> 		- argument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700"/>
              <a:t>Caseline: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94132" y="1681650"/>
            <a:ext cx="8434500" cy="552000"/>
          </a:xfrm>
          <a:prstGeom prst="rect">
            <a:avLst/>
          </a:prstGeom>
          <a:noFill/>
          <a:ln>
            <a:noFill/>
          </a:ln>
        </p:spPr>
        <p:txBody>
          <a:bodyPr lIns="82275" tIns="82275" rIns="82275" bIns="82275" anchor="t" anchorCtr="0">
            <a:normAutofit fontScale="92500" lnSpcReduction="10000"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i="1">
                <a:solidFill>
                  <a:schemeClr val="dk1"/>
                </a:solidFill>
              </a:rPr>
              <a:t>What does a case “look like”?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Argumentation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 lnSpcReduction="10000"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At its most fundamental level, an argument consists of 3 things: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 dirty="0"/>
              <a:t>Statement (What you're proving)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 dirty="0"/>
              <a:t>Explanation (Why it is true)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 dirty="0"/>
              <a:t>Example (When it worked)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Must tell judge/room </a:t>
            </a:r>
            <a:r>
              <a:rPr lang="en-US" u="sng" dirty="0"/>
              <a:t>Why</a:t>
            </a:r>
            <a:r>
              <a:rPr lang="en-US" dirty="0"/>
              <a:t> something is true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 dirty="0"/>
              <a:t>Need to say the logical links that justify statement</a:t>
            </a:r>
          </a:p>
          <a:p>
            <a:pPr marL="825500" indent="-355600">
              <a:buSzPct val="80000"/>
              <a:buFont typeface="Arial"/>
              <a:buChar char="○"/>
            </a:pPr>
            <a:endParaRPr lang="en-US" b="1" dirty="0"/>
          </a:p>
          <a:p>
            <a:pPr marL="825500" indent="-355600">
              <a:buSzPct val="80000"/>
              <a:buFont typeface="Arial"/>
              <a:buChar char="○"/>
            </a:pPr>
            <a:r>
              <a:rPr lang="en-US" b="1" dirty="0"/>
              <a:t>Tip: When you are preparing the argument…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-US" b="1" dirty="0">
                <a:solidFill>
                  <a:srgbClr val="FF0000"/>
                </a:solidFill>
              </a:rPr>
              <a:t>Keep asking why, till you can’t ask the question any more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Argumentation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3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Arguments not Examples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Example should be used to back up argument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Example is not an argument on it’s own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Internally Consistent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Arguments need to not contradict each other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Relevance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You have a limited amount of time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Focus on the arguments that prove your case </a:t>
            </a:r>
          </a:p>
          <a:p>
            <a:pPr marL="4064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Logical Fallacies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Slippery slope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Appeal to Authority </a:t>
            </a:r>
          </a:p>
          <a:p>
            <a:pPr marL="825500" lvl="1" indent="-3556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-US"/>
              <a:t>Straw Manning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923</Words>
  <Application>Microsoft Macintosh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Wingdings</vt:lpstr>
      <vt:lpstr>Custom Theme</vt:lpstr>
      <vt:lpstr>biz</vt:lpstr>
      <vt:lpstr>   Debate 101</vt:lpstr>
      <vt:lpstr>PowerPoint Presentation</vt:lpstr>
      <vt:lpstr>What is Debate?</vt:lpstr>
      <vt:lpstr>Non-Verbal Debate?</vt:lpstr>
      <vt:lpstr>Debate Structure</vt:lpstr>
      <vt:lpstr>Speech Structure</vt:lpstr>
      <vt:lpstr>Papers and “Imaginary Debates”</vt:lpstr>
      <vt:lpstr>Argumentation</vt:lpstr>
      <vt:lpstr>Argumentation</vt:lpstr>
      <vt:lpstr>Your turn!</vt:lpstr>
      <vt:lpstr>Rebuttal/Refutation</vt:lpstr>
      <vt:lpstr>Rebuttal/Refutation</vt:lpstr>
      <vt:lpstr>Your Turn!</vt:lpstr>
      <vt:lpstr>Presentation</vt:lpstr>
      <vt:lpstr>Your turn!</vt:lpstr>
      <vt:lpstr>Presentation</vt:lpstr>
      <vt:lpstr>Want to learn more?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Debate 101</dc:title>
  <cp:lastModifiedBy>Microsoft Office User</cp:lastModifiedBy>
  <cp:revision>8</cp:revision>
  <dcterms:modified xsi:type="dcterms:W3CDTF">2018-09-05T18:07:33Z</dcterms:modified>
</cp:coreProperties>
</file>