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56" r:id="rId3"/>
    <p:sldId id="266" r:id="rId4"/>
    <p:sldId id="267" r:id="rId5"/>
    <p:sldId id="284" r:id="rId6"/>
    <p:sldId id="268" r:id="rId7"/>
    <p:sldId id="269" r:id="rId8"/>
    <p:sldId id="271" r:id="rId9"/>
    <p:sldId id="273" r:id="rId10"/>
    <p:sldId id="270" r:id="rId11"/>
    <p:sldId id="274" r:id="rId12"/>
    <p:sldId id="275" r:id="rId13"/>
    <p:sldId id="272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7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7015" autoAdjust="0"/>
  </p:normalViewPr>
  <p:slideViewPr>
    <p:cSldViewPr snapToGrid="0">
      <p:cViewPr varScale="1">
        <p:scale>
          <a:sx n="42" d="100"/>
          <a:sy n="42" d="100"/>
        </p:scale>
        <p:origin x="64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D3265-3578-4B1E-BF43-E0FACC1B7969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5C2EF-D313-4522-8532-D4E573498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25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8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8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72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29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03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37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20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2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4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7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78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26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11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8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6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1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5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8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20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5C2EF-D313-4522-8532-D4E573498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1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94A03-217C-4413-A40F-50717F63E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A9DBE-2233-4689-8FF3-41584D180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08009-5867-4286-AE2C-5DDAABEE1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7F0B9-B7B0-4B2A-ADFB-60A6E89B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BB8B1-7A23-41A9-9409-78BEDC28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8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3F6B-554C-4285-BBC8-EBBFD3AB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E9AF9-5CF6-4365-82F2-F8F916FC5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D0C1B-C74B-4A0E-9774-EA770D0E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590DB-65BD-45CE-96AA-14F69CED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F2C51-1B55-4566-8316-D2C8FEB0E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7B9CAB-3967-4F41-BE8C-606C5D5B9A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73E09-74DF-4F40-BD84-92FBE03CD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3145-CFC7-4310-8662-583784D6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BFCF-E9B9-49D8-B16F-981E52F9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93A38-CE88-4D85-8A77-C6AF5B28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66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78F25-5872-4245-B295-3B61185B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FF1C0-8FAF-47A0-B090-B9EE98B53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094A-749A-4023-86BC-AE1B484A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5DF09-715E-47A8-94BF-0077BAEA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2EAC3-7FAF-4987-BBE7-76871E1F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0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6DD2-8F07-43A5-891E-ECE3D1870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3AD75-1003-4F58-96B3-97637C86B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4CEF1-0628-440E-AD7B-6B85CF68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C5BF2-1B89-4309-A525-72AC50C6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F3D5E-B515-4559-80D3-0CA77C0B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9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E130-74A7-4B22-AC3E-A2A1DB4D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2E2E2-C483-4C2C-B017-C32DF91F7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5037D-8AF6-4BE8-9E76-B08534275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CED03-61AB-4CB9-A525-03CE03E7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BE104-CDCC-4F47-BB61-04FF5980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CF162-1925-4334-A0C4-4D65ADEC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0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F41E-3940-4A20-9435-B267F391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4A824-7106-4DD3-B42B-4C7206FBA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91D2A-3737-4725-8E3D-A93B10030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479D87-784C-4F35-893E-61777F55F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8E048-FF31-479A-8274-64FA6EED8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F2FF8-157B-4C01-B91C-88138C7D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C8C13C-4139-499B-BB1B-DF0CD1EA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5CA2D-D0F1-4A05-98FB-085E000B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1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241B4-6F59-4FE6-B87D-4306EC7C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E4430-4A2F-464A-AF52-1FFFAF77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936B8-F5E2-4270-A262-D664042A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A4450-6359-407C-9351-ABDCD685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9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693B4-BB7C-438F-A4B4-AEE7AB70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C7B88-657C-4D97-8766-8E113A60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A6379-B289-4672-865B-52B7A244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95FC-011A-4207-BFA6-1E0355B5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0E2D0-4DEF-49A8-B966-51535303D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CAA5B-4F92-459F-9F85-8600BE3D0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8DEE9-43B7-4FD4-99F3-50C81FB4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5D6DB-6735-4601-AA09-C954D53F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94482-AE7E-457F-91DE-3D0ED400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5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DBB17-3DBE-4C5B-891B-AB255AE3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2E0CB5-6B30-41C4-B16F-067F0E0E8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2128E-3B3A-410C-8F67-09C45F28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13E2D-B8BD-4864-BD6A-11536444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776AE-0800-4623-B238-75AA32764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22F36-2189-4993-BEDE-FAD06A35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9BF6D-F453-4FB7-B795-B7C5A11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A70F-A4EE-4886-9D8A-21113B9F9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E68E-BB37-432D-91F1-2FDDE292F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4BA9C-9CE4-460F-BE6D-BBF2491B6E2F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0F902-664A-41F1-91A2-527DFF377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EC08A-65F3-43FE-819C-5CE4302A0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ADD97-ADD8-4876-9BEA-7B64B579E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lyme/treatment/index.html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cdc.gov/lyme/transmission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dc.gov/lyme/stats/index.html" TargetMode="External"/><Relationship Id="rId5" Type="http://schemas.openxmlformats.org/officeDocument/2006/relationships/hyperlink" Target="https://canlyme.com/lyme-basics/symptoms/" TargetMode="External"/><Relationship Id="rId4" Type="http://schemas.openxmlformats.org/officeDocument/2006/relationships/hyperlink" Target="https://www.cdc.gov/mmwr/volumes/64/wr/mm6453a1.htm?s_cid=mm6453a1_w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ickencounter.org/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www.ct.gov/caes/lib/cae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iodiversityinformatics.amnh.org/open_source/maxent/" TargetMode="External"/><Relationship Id="rId5" Type="http://schemas.openxmlformats.org/officeDocument/2006/relationships/hyperlink" Target="https://link.springer.com/content/pdf/10.1007/s11882-009-0077-3.pdf" TargetMode="External"/><Relationship Id="rId4" Type="http://schemas.openxmlformats.org/officeDocument/2006/relationships/hyperlink" Target="https://sciencing.com/kind-climate-do-ticks-survive-8734880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13674"/>
          <a:stretch/>
        </p:blipFill>
        <p:spPr>
          <a:xfrm>
            <a:off x="0" y="-1341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29">
            <a:extLst>
              <a:ext uri="{FF2B5EF4-FFF2-40B4-BE49-F238E27FC236}">
                <a16:creationId xmlns:a16="http://schemas.microsoft.com/office/drawing/2014/main" id="{8859A19D-44E2-4CC5-87F6-F9FBF405D373}"/>
              </a:ext>
            </a:extLst>
          </p:cNvPr>
          <p:cNvSpPr txBox="1">
            <a:spLocks/>
          </p:cNvSpPr>
          <p:nvPr/>
        </p:nvSpPr>
        <p:spPr>
          <a:xfrm>
            <a:off x="201033" y="3926580"/>
            <a:ext cx="7172889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Lyme Disease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Northeastern USA</a:t>
            </a:r>
          </a:p>
        </p:txBody>
      </p:sp>
      <p:sp>
        <p:nvSpPr>
          <p:cNvPr id="8" name="Shape 230">
            <a:extLst>
              <a:ext uri="{FF2B5EF4-FFF2-40B4-BE49-F238E27FC236}">
                <a16:creationId xmlns:a16="http://schemas.microsoft.com/office/drawing/2014/main" id="{0EAB80DA-D628-432D-B2C5-E32EC8AA8CBB}"/>
              </a:ext>
            </a:extLst>
          </p:cNvPr>
          <p:cNvSpPr txBox="1">
            <a:spLocks/>
          </p:cNvSpPr>
          <p:nvPr/>
        </p:nvSpPr>
        <p:spPr>
          <a:xfrm>
            <a:off x="201032" y="6176203"/>
            <a:ext cx="9739921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Lato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sym typeface="Lato"/>
              </a:rPr>
              <a:t>Alexander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sym typeface="Lato"/>
              </a:rPr>
              <a:t>Coster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sym typeface="Lato"/>
              </a:rPr>
              <a:t>, Chelsey Cu, Kateryna Baranova, Lakshmi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sym typeface="Lato"/>
              </a:rPr>
              <a:t>Soundarapandian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AFAFA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300"/>
              <a:buFont typeface="Lato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15495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BF97C-5BFB-4240-9C8E-993E2D796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1E6C-F57D-4328-A848-1B7902C26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235">
            <a:extLst>
              <a:ext uri="{FF2B5EF4-FFF2-40B4-BE49-F238E27FC236}">
                <a16:creationId xmlns:a16="http://schemas.microsoft.com/office/drawing/2014/main" id="{974B7C92-EAF6-41DF-AA72-2F3D5EAB1CFA}"/>
              </a:ext>
            </a:extLst>
          </p:cNvPr>
          <p:cNvSpPr txBox="1">
            <a:spLocks/>
          </p:cNvSpPr>
          <p:nvPr/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3600" dirty="0"/>
          </a:p>
        </p:txBody>
      </p:sp>
      <p:pic>
        <p:nvPicPr>
          <p:cNvPr id="1026" name="Picture 2" descr="https://lh3.googleusercontent.com/luK5-4Qnsh08MPegU5t--O2tCKPIq9SGg1CWVvgYuc3sQZ8AaQZQ2i9N_9qdg-XtiwmdWXZ4i8fh_YQTlXbP_DOSAiKgwsnEsQYhwpyGE_7j-4SM3CGzjlO7DDR2zAuid-fd1K_2iQ">
            <a:extLst>
              <a:ext uri="{FF2B5EF4-FFF2-40B4-BE49-F238E27FC236}">
                <a16:creationId xmlns:a16="http://schemas.microsoft.com/office/drawing/2014/main" id="{C5D30708-51F0-4C74-89BC-83DE40934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43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9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47769" y="207869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810546" y="207869"/>
            <a:ext cx="4400578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Model 2 – Climatic &amp; Vegetation Variables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DF6D3140-7C56-41E2-AF89-826DBD507EF2}"/>
              </a:ext>
            </a:extLst>
          </p:cNvPr>
          <p:cNvSpPr txBox="1">
            <a:spLocks/>
          </p:cNvSpPr>
          <p:nvPr/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dirty="0">
              <a:latin typeface="Montserrat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59F78-9614-43E4-B621-DD5E9C69EC57}"/>
              </a:ext>
            </a:extLst>
          </p:cNvPr>
          <p:cNvSpPr/>
          <p:nvPr/>
        </p:nvSpPr>
        <p:spPr>
          <a:xfrm>
            <a:off x="547768" y="2317188"/>
            <a:ext cx="46633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Prediction accuracy: 74%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Mean temperature of coldest quarter, annual mean temperature, isothermal, and ecoregion </a:t>
            </a:r>
          </a:p>
        </p:txBody>
      </p:sp>
      <p:pic>
        <p:nvPicPr>
          <p:cNvPr id="2050" name="Picture 2" descr="https://lh6.googleusercontent.com/MqEaZOQC6VccFSuC7n3zLJY9ROSvQcmFC7JqjbuSsou1u0337u3-cNAbPpoNiEK23vZv9ppTAXv2Qet_7HToUFV4Qph6kXjZBDDQD5itJvlpS_eTTR-L81G2wqzOCRMzg4EakQXk0Q">
            <a:extLst>
              <a:ext uri="{FF2B5EF4-FFF2-40B4-BE49-F238E27FC236}">
                <a16:creationId xmlns:a16="http://schemas.microsoft.com/office/drawing/2014/main" id="{A73DA572-B478-4342-8F6A-BB7B1CFCF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24" y="-1"/>
            <a:ext cx="6980876" cy="688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0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47769" y="207869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810547" y="207869"/>
            <a:ext cx="5338794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Model 2 – Climatic and Vegetation Variables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DF6D3140-7C56-41E2-AF89-826DBD507EF2}"/>
              </a:ext>
            </a:extLst>
          </p:cNvPr>
          <p:cNvSpPr txBox="1">
            <a:spLocks/>
          </p:cNvSpPr>
          <p:nvPr/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dirty="0">
              <a:latin typeface="Montserrat" panose="020B0604020202020204" charset="0"/>
            </a:endParaRPr>
          </a:p>
        </p:txBody>
      </p:sp>
      <p:pic>
        <p:nvPicPr>
          <p:cNvPr id="3074" name="Picture 2" descr="https://lh4.googleusercontent.com/uqEwVMJdGnOu_vUnmzWPT0B4kDxsaJnEGBIXjeQFX7m2wY2CPcPQKf-nmqMgeutaegPDxWrogcVNLpy5cDJgYUm_TucTmMUtl4CHvNZte_rBzx27aGaLDGjWAS-yrlgOn9-wh2nUgg">
            <a:extLst>
              <a:ext uri="{FF2B5EF4-FFF2-40B4-BE49-F238E27FC236}">
                <a16:creationId xmlns:a16="http://schemas.microsoft.com/office/drawing/2014/main" id="{B316739E-9333-4187-8290-92A08AA1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40" y="0"/>
            <a:ext cx="6087962" cy="68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Dn5VBmM5VMI5kueK0OkmDNGm74NqylH96qLDU3i8IEnRL3X5agiemyDiJ47nsjkE9o0BGWG-eB3TFTmQS9Q_z3aTk26t8fNbgqY9Sa5gChhVUoa-U6wcP6AuHB4XozI1mo647ABMZA">
            <a:extLst>
              <a:ext uri="{FF2B5EF4-FFF2-40B4-BE49-F238E27FC236}">
                <a16:creationId xmlns:a16="http://schemas.microsoft.com/office/drawing/2014/main" id="{A2093FAF-6A5C-41CF-93B3-D789B2A44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9" y="2048270"/>
            <a:ext cx="5601570" cy="37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33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BF97C-5BFB-4240-9C8E-993E2D796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1E6C-F57D-4328-A848-1B7902C26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235">
            <a:extLst>
              <a:ext uri="{FF2B5EF4-FFF2-40B4-BE49-F238E27FC236}">
                <a16:creationId xmlns:a16="http://schemas.microsoft.com/office/drawing/2014/main" id="{974B7C92-EAF6-41DF-AA72-2F3D5EAB1CFA}"/>
              </a:ext>
            </a:extLst>
          </p:cNvPr>
          <p:cNvSpPr txBox="1">
            <a:spLocks/>
          </p:cNvSpPr>
          <p:nvPr/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3600" dirty="0"/>
          </a:p>
        </p:txBody>
      </p:sp>
      <p:pic>
        <p:nvPicPr>
          <p:cNvPr id="4098" name="Picture 2" descr="https://lh6.googleusercontent.com/F84m2MZ9j_pmfnvQ7pQxSONNtwyaZVe4luvg1erRbT85zUmwbz-7W5RJMSk5CQQGwv2We-HQzzisTtxu71396jZRq_jn9gR1MU1XSMt4iZg1VcGvkvg9fZCVoHdHh6NCU-G1qw127w">
            <a:extLst>
              <a:ext uri="{FF2B5EF4-FFF2-40B4-BE49-F238E27FC236}">
                <a16:creationId xmlns:a16="http://schemas.microsoft.com/office/drawing/2014/main" id="{A9EF9298-63D2-44F1-B0C5-3BAF5926E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47769" y="207869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547768" y="207869"/>
            <a:ext cx="4976732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Model 3 – Climatic, Vegetation &amp; Host Variables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DF6D3140-7C56-41E2-AF89-826DBD507EF2}"/>
              </a:ext>
            </a:extLst>
          </p:cNvPr>
          <p:cNvSpPr txBox="1">
            <a:spLocks/>
          </p:cNvSpPr>
          <p:nvPr/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dirty="0">
              <a:latin typeface="Montserrat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59F78-9614-43E4-B621-DD5E9C69EC57}"/>
              </a:ext>
            </a:extLst>
          </p:cNvPr>
          <p:cNvSpPr/>
          <p:nvPr/>
        </p:nvSpPr>
        <p:spPr>
          <a:xfrm>
            <a:off x="547768" y="2317188"/>
            <a:ext cx="49767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Prediction accuracy: 74%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Mean temperature of coldest quarter, ecoregions and isothermal are the most important when looking in tandem with other variables</a:t>
            </a:r>
          </a:p>
        </p:txBody>
      </p:sp>
      <p:pic>
        <p:nvPicPr>
          <p:cNvPr id="5122" name="Picture 2" descr="https://lh5.googleusercontent.com/i1SdZmjEv6F-IY2cWzdlrH9u4vHNatsvH17NF1K6NinA9swd9pdDhlvXsa-vEH-eVR-wWwlOSb-oH02lng4yd5vo7O6ZoAG4mVihCJ2lQBL5HMc6iClqCa-O1_nOKETLSxoZSfhZTg">
            <a:extLst>
              <a:ext uri="{FF2B5EF4-FFF2-40B4-BE49-F238E27FC236}">
                <a16:creationId xmlns:a16="http://schemas.microsoft.com/office/drawing/2014/main" id="{18CFBF5F-7CB8-4FE3-9D5C-DA7426CD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0"/>
            <a:ext cx="6667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78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47769" y="207869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810547" y="207869"/>
            <a:ext cx="5338794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Model 3 – Climatic, Vegetation &amp; Host Variables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DF6D3140-7C56-41E2-AF89-826DBD507EF2}"/>
              </a:ext>
            </a:extLst>
          </p:cNvPr>
          <p:cNvSpPr txBox="1">
            <a:spLocks/>
          </p:cNvSpPr>
          <p:nvPr/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dirty="0">
              <a:latin typeface="Montserrat" panose="020B0604020202020204" charset="0"/>
            </a:endParaRPr>
          </a:p>
        </p:txBody>
      </p:sp>
      <p:pic>
        <p:nvPicPr>
          <p:cNvPr id="6146" name="Picture 2" descr="https://lh5.googleusercontent.com/FR5F5WsIEvca2xAqvusozpYI0EO_VT1MlkYfGMEdeWB6KQDv9wJlyix-0j8dbaa9DYaS1B_GwZWxa-XcLqJiN913eaxEUMMCqWQAUryDYG5Y0TLVpHNfZsl888uDHrYHXo9SLYOlZA">
            <a:extLst>
              <a:ext uri="{FF2B5EF4-FFF2-40B4-BE49-F238E27FC236}">
                <a16:creationId xmlns:a16="http://schemas.microsoft.com/office/drawing/2014/main" id="{57C1B9E5-39BF-4C1B-A9BA-BC2EABFA2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8" y="199463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Uf68xz569w2W5O_aoQZkLW_wvpmslr7920cJ4wJExpoFGgR1RNmkmRwtOaBcOwayhnS5gJyM3-z5UIeBixPzSJqQYSjUGV8_--aAhgWWywd2Xy3bluT-F6KrafYwIGhd2y3EPNQCFA">
            <a:extLst>
              <a:ext uri="{FF2B5EF4-FFF2-40B4-BE49-F238E27FC236}">
                <a16:creationId xmlns:a16="http://schemas.microsoft.com/office/drawing/2014/main" id="{90E3850A-EA2B-4D2D-A96A-25BA707D9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768" y="3576"/>
            <a:ext cx="5960247" cy="68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6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BF97C-5BFB-4240-9C8E-993E2D796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1E6C-F57D-4328-A848-1B7902C26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235">
            <a:extLst>
              <a:ext uri="{FF2B5EF4-FFF2-40B4-BE49-F238E27FC236}">
                <a16:creationId xmlns:a16="http://schemas.microsoft.com/office/drawing/2014/main" id="{974B7C92-EAF6-41DF-AA72-2F3D5EAB1CFA}"/>
              </a:ext>
            </a:extLst>
          </p:cNvPr>
          <p:cNvSpPr txBox="1">
            <a:spLocks/>
          </p:cNvSpPr>
          <p:nvPr/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3600" dirty="0"/>
          </a:p>
        </p:txBody>
      </p:sp>
      <p:pic>
        <p:nvPicPr>
          <p:cNvPr id="7170" name="Picture 2" descr="https://lh4.googleusercontent.com/bYwP3D2YRhl5SgrOAiqBgAXZ6JyiEVjbNJ7TBU0WgsT0kbKo7Whd8fMMuDCgb65bbZhqKLeaCiAd94lEE6YkCrfEzcgiw3XNM1k4_uWtpTOK74_-6hCp8QLrNXrf8tqSttgqUNgXnA">
            <a:extLst>
              <a:ext uri="{FF2B5EF4-FFF2-40B4-BE49-F238E27FC236}">
                <a16:creationId xmlns:a16="http://schemas.microsoft.com/office/drawing/2014/main" id="{03E1D46D-5383-42EC-828B-D14AEDC3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381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19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47769" y="207869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810546" y="207869"/>
            <a:ext cx="4400578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Model 4 – 2050 Extrapolation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DF6D3140-7C56-41E2-AF89-826DBD507EF2}"/>
              </a:ext>
            </a:extLst>
          </p:cNvPr>
          <p:cNvSpPr txBox="1">
            <a:spLocks/>
          </p:cNvSpPr>
          <p:nvPr/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dirty="0">
              <a:latin typeface="Montserrat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59F78-9614-43E4-B621-DD5E9C69EC57}"/>
              </a:ext>
            </a:extLst>
          </p:cNvPr>
          <p:cNvSpPr/>
          <p:nvPr/>
        </p:nvSpPr>
        <p:spPr>
          <a:xfrm>
            <a:off x="547768" y="2317188"/>
            <a:ext cx="466335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Prediction accuracy: 74%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Mean temperature of coldest quarter is still the highest variable both in isolation and with the most closely correlated variables</a:t>
            </a:r>
          </a:p>
        </p:txBody>
      </p:sp>
      <p:pic>
        <p:nvPicPr>
          <p:cNvPr id="10242" name="Picture 2" descr="https://lh5.googleusercontent.com/b3ug_iONhhIUQDxoUqQOsHDOUtOH8x6yInxyNwgmlwEPsWHqPXfzKBPCVKZJ0kRsQaV0Uyof6FOi2qfhgVT5gmbUxdGibv4cbfsmsb1HWSWVk6Gf_PtgWuykhGekGu-4nV2HN3Mrsg">
            <a:extLst>
              <a:ext uri="{FF2B5EF4-FFF2-40B4-BE49-F238E27FC236}">
                <a16:creationId xmlns:a16="http://schemas.microsoft.com/office/drawing/2014/main" id="{488BD585-1B06-4AF8-8400-E041C1EF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24" y="0"/>
            <a:ext cx="6980878" cy="686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58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47769" y="207869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810547" y="207869"/>
            <a:ext cx="5338794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Model 4 – 2050 Extrapolation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DF6D3140-7C56-41E2-AF89-826DBD507EF2}"/>
              </a:ext>
            </a:extLst>
          </p:cNvPr>
          <p:cNvSpPr txBox="1">
            <a:spLocks/>
          </p:cNvSpPr>
          <p:nvPr/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dirty="0">
              <a:latin typeface="Montserrat" panose="020B0604020202020204" charset="0"/>
            </a:endParaRPr>
          </a:p>
        </p:txBody>
      </p:sp>
      <p:pic>
        <p:nvPicPr>
          <p:cNvPr id="9218" name="Picture 2" descr="https://lh4.googleusercontent.com/RQtEWrONN0Ni5LwQbDA0jyxX16Q8XidiNwDndki23xqkRoN0ybJvqv5j6_29p2tf61IZTNHRzshBmLkZ52KeQq8VdpBV_sfnUXIKNaWGZXnlUUPCL6I7D2VdaxaQPzpKEgvOtQQWhg">
            <a:extLst>
              <a:ext uri="{FF2B5EF4-FFF2-40B4-BE49-F238E27FC236}">
                <a16:creationId xmlns:a16="http://schemas.microsoft.com/office/drawing/2014/main" id="{A3CEB68C-8224-4584-A857-E1D5E1067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608"/>
            <a:ext cx="5992286" cy="39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3.googleusercontent.com/ItnhqQYBKaWmRpkoxR0kI4bRKHHfW05c3HFL-HcKD5fAhhIGO8LcZ3xtWnsUpTwVfZ1wER8EefbFqXffkT7GR9SLnRFYt9BHEaFXBazbek_VRMcKV88fHl_SYw6SXZK-7mVzbLCkgg">
            <a:extLst>
              <a:ext uri="{FF2B5EF4-FFF2-40B4-BE49-F238E27FC236}">
                <a16:creationId xmlns:a16="http://schemas.microsoft.com/office/drawing/2014/main" id="{0A744542-D32A-4040-B685-6F66BAB4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78" y="1649609"/>
            <a:ext cx="6214222" cy="39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0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BF97C-5BFB-4240-9C8E-993E2D796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1E6C-F57D-4328-A848-1B7902C26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235">
            <a:extLst>
              <a:ext uri="{FF2B5EF4-FFF2-40B4-BE49-F238E27FC236}">
                <a16:creationId xmlns:a16="http://schemas.microsoft.com/office/drawing/2014/main" id="{974B7C92-EAF6-41DF-AA72-2F3D5EAB1CFA}"/>
              </a:ext>
            </a:extLst>
          </p:cNvPr>
          <p:cNvSpPr txBox="1">
            <a:spLocks/>
          </p:cNvSpPr>
          <p:nvPr/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3600" dirty="0"/>
          </a:p>
        </p:txBody>
      </p:sp>
      <p:pic>
        <p:nvPicPr>
          <p:cNvPr id="8196" name="Picture 4" descr="https://lh6.googleusercontent.com/UKAGuRwYpB-xC9x4cBzOU8F7RZRwNGfDv9J7TSfGFsoTdwRkn9MIj049nWdcxdauNHfhCkBo26W-sQrtgrg3Vbwa0L2XdFuJwx5pePLwPKYqRMIqSKwq_aUzGzwZTWaYNLvfvDjB1g">
            <a:extLst>
              <a:ext uri="{FF2B5EF4-FFF2-40B4-BE49-F238E27FC236}">
                <a16:creationId xmlns:a16="http://schemas.microsoft.com/office/drawing/2014/main" id="{D1083DC0-C09F-418F-B0CD-9678359ED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0"/>
            <a:ext cx="887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44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BF97C-5BFB-4240-9C8E-993E2D796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1E6C-F57D-4328-A848-1B7902C26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79864" y="330626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hape 235">
            <a:extLst>
              <a:ext uri="{FF2B5EF4-FFF2-40B4-BE49-F238E27FC236}">
                <a16:creationId xmlns:a16="http://schemas.microsoft.com/office/drawing/2014/main" id="{974B7C92-EAF6-41DF-AA72-2F3D5EAB1CFA}"/>
              </a:ext>
            </a:extLst>
          </p:cNvPr>
          <p:cNvSpPr txBox="1">
            <a:spLocks/>
          </p:cNvSpPr>
          <p:nvPr/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3600" dirty="0"/>
          </a:p>
        </p:txBody>
      </p:sp>
      <p:sp>
        <p:nvSpPr>
          <p:cNvPr id="8" name="Shape 236">
            <a:extLst>
              <a:ext uri="{FF2B5EF4-FFF2-40B4-BE49-F238E27FC236}">
                <a16:creationId xmlns:a16="http://schemas.microsoft.com/office/drawing/2014/main" id="{8C587AE4-7FA5-466F-B288-569C33BD10D2}"/>
              </a:ext>
            </a:extLst>
          </p:cNvPr>
          <p:cNvSpPr txBox="1"/>
          <p:nvPr/>
        </p:nvSpPr>
        <p:spPr>
          <a:xfrm>
            <a:off x="1297500" y="2106394"/>
            <a:ext cx="6243923" cy="245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Montserrat"/>
                <a:ea typeface="Montserrat"/>
                <a:cs typeface="Montserrat"/>
                <a:sym typeface="Montserrat"/>
              </a:rPr>
              <a:t>Introduction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Montserrat"/>
                <a:ea typeface="Average"/>
                <a:cs typeface="Average"/>
                <a:sym typeface="Montserrat"/>
              </a:rPr>
              <a:t>Background Information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Montserrat"/>
                <a:ea typeface="Average"/>
                <a:cs typeface="Average"/>
                <a:sym typeface="Montserrat"/>
              </a:rPr>
              <a:t>Methodology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Montserrat"/>
                <a:ea typeface="Average"/>
                <a:cs typeface="Average"/>
                <a:sym typeface="Montserrat"/>
              </a:rPr>
              <a:t>Results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Montserrat"/>
                <a:ea typeface="Average"/>
                <a:cs typeface="Average"/>
                <a:sym typeface="Montserrat"/>
              </a:rPr>
              <a:t>Implications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Montserrat"/>
                <a:ea typeface="Average"/>
                <a:cs typeface="Average"/>
                <a:sym typeface="Montserrat"/>
              </a:rPr>
              <a:t>Conclusions</a:t>
            </a:r>
            <a:endParaRPr sz="2800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1230505" y="435419"/>
            <a:ext cx="7172889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937223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BF97C-5BFB-4240-9C8E-993E2D796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1E6C-F57D-4328-A848-1B7902C26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79864" y="330626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hape 235">
            <a:extLst>
              <a:ext uri="{FF2B5EF4-FFF2-40B4-BE49-F238E27FC236}">
                <a16:creationId xmlns:a16="http://schemas.microsoft.com/office/drawing/2014/main" id="{974B7C92-EAF6-41DF-AA72-2F3D5EAB1CFA}"/>
              </a:ext>
            </a:extLst>
          </p:cNvPr>
          <p:cNvSpPr txBox="1">
            <a:spLocks/>
          </p:cNvSpPr>
          <p:nvPr/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3600" dirty="0"/>
          </a:p>
        </p:txBody>
      </p:sp>
      <p:sp>
        <p:nvSpPr>
          <p:cNvPr id="8" name="Shape 236">
            <a:extLst>
              <a:ext uri="{FF2B5EF4-FFF2-40B4-BE49-F238E27FC236}">
                <a16:creationId xmlns:a16="http://schemas.microsoft.com/office/drawing/2014/main" id="{8C587AE4-7FA5-466F-B288-569C33BD10D2}"/>
              </a:ext>
            </a:extLst>
          </p:cNvPr>
          <p:cNvSpPr txBox="1"/>
          <p:nvPr/>
        </p:nvSpPr>
        <p:spPr>
          <a:xfrm>
            <a:off x="548732" y="3265963"/>
            <a:ext cx="11132728" cy="245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Cases reported basis of patient residence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Time of contraction could be different from symptoms and reporting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Inconsistent methods of tracking human cases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Use of administrative boundaries for reporting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No strategic field sampling to validate current range predictions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Loss of accuracy due to data conversions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Assumption that optimal tick habitat determines </a:t>
            </a:r>
            <a:r>
              <a:rPr lang="en-US" sz="2800" dirty="0" err="1">
                <a:latin typeface="Montserrat" panose="020B0604020202020204" charset="0"/>
              </a:rPr>
              <a:t>lyme</a:t>
            </a:r>
            <a:r>
              <a:rPr lang="en-US" sz="2800" dirty="0">
                <a:latin typeface="Montserrat" panose="020B0604020202020204" charset="0"/>
              </a:rPr>
              <a:t> disease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800" dirty="0">
                <a:latin typeface="Montserrat" panose="020B0604020202020204" charset="0"/>
              </a:rPr>
              <a:t>Some variables (vegetation, host populations) assumed unchanged</a:t>
            </a:r>
            <a:br>
              <a:rPr lang="en-US" sz="2800" dirty="0">
                <a:latin typeface="Montserrat" panose="020B0604020202020204" charset="0"/>
              </a:rPr>
            </a:br>
            <a:br>
              <a:rPr lang="en-US" sz="2800" dirty="0">
                <a:latin typeface="Montserrat" panose="020B0604020202020204" charset="0"/>
              </a:rPr>
            </a:br>
            <a:endParaRPr lang="en-US" sz="2800" dirty="0">
              <a:latin typeface="Montserrat" panose="020B0604020202020204" charset="0"/>
            </a:endParaRPr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579865" y="240838"/>
            <a:ext cx="11273046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Discussion, Understanding the Problems and Limitations</a:t>
            </a:r>
          </a:p>
        </p:txBody>
      </p:sp>
    </p:spTree>
    <p:extLst>
      <p:ext uri="{BB962C8B-B14F-4D97-AF65-F5344CB8AC3E}">
        <p14:creationId xmlns:p14="http://schemas.microsoft.com/office/powerpoint/2010/main" val="228461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-1341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29">
            <a:extLst>
              <a:ext uri="{FF2B5EF4-FFF2-40B4-BE49-F238E27FC236}">
                <a16:creationId xmlns:a16="http://schemas.microsoft.com/office/drawing/2014/main" id="{8859A19D-44E2-4CC5-87F6-F9FBF405D373}"/>
              </a:ext>
            </a:extLst>
          </p:cNvPr>
          <p:cNvSpPr txBox="1">
            <a:spLocks/>
          </p:cNvSpPr>
          <p:nvPr/>
        </p:nvSpPr>
        <p:spPr>
          <a:xfrm>
            <a:off x="201032" y="4726680"/>
            <a:ext cx="7172889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sym typeface="Montserrat"/>
              </a:rPr>
              <a:t>Questions?</a:t>
            </a:r>
          </a:p>
        </p:txBody>
      </p:sp>
      <p:sp>
        <p:nvSpPr>
          <p:cNvPr id="8" name="Shape 230">
            <a:extLst>
              <a:ext uri="{FF2B5EF4-FFF2-40B4-BE49-F238E27FC236}">
                <a16:creationId xmlns:a16="http://schemas.microsoft.com/office/drawing/2014/main" id="{0EAB80DA-D628-432D-B2C5-E32EC8AA8CBB}"/>
              </a:ext>
            </a:extLst>
          </p:cNvPr>
          <p:cNvSpPr txBox="1">
            <a:spLocks/>
          </p:cNvSpPr>
          <p:nvPr/>
        </p:nvSpPr>
        <p:spPr>
          <a:xfrm>
            <a:off x="201032" y="6176203"/>
            <a:ext cx="9739921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300"/>
              <a:buFont typeface="Lato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2048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-1341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F6C275-EF0D-486E-8B81-8D31FE616DE8}"/>
              </a:ext>
            </a:extLst>
          </p:cNvPr>
          <p:cNvSpPr txBox="1"/>
          <p:nvPr/>
        </p:nvSpPr>
        <p:spPr>
          <a:xfrm>
            <a:off x="-217170" y="718107"/>
            <a:ext cx="12409170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21A99-A006-4F7E-87BB-FEA2B337473B}"/>
              </a:ext>
            </a:extLst>
          </p:cNvPr>
          <p:cNvSpPr/>
          <p:nvPr/>
        </p:nvSpPr>
        <p:spPr>
          <a:xfrm>
            <a:off x="178172" y="701695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Adams, D. A., Thomas, K. R.,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Jajosky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R.A., Foster, L.,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Baroi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G., Sharp, P., (…), Anderson, W. J. (2017). Summary of Notifiable Infectious Diseases and Conditions – United States, 2015. Retrieved from </a:t>
            </a:r>
            <a:r>
              <a:rPr lang="en-US" dirty="0">
                <a:solidFill>
                  <a:srgbClr val="222222"/>
                </a:solidFill>
                <a:latin typeface="Libre Franklin"/>
                <a:hlinkClick r:id="rId4"/>
              </a:rPr>
              <a:t>https://www.cdc.gov/mmwr/volumes/64/wr/mm6453a1.htm?s_cid=mm6453a1_w</a:t>
            </a:r>
            <a:endParaRPr lang="en-US" dirty="0">
              <a:solidFill>
                <a:srgbClr val="333333"/>
              </a:solidFill>
              <a:latin typeface="Libre Franklin"/>
            </a:endParaRPr>
          </a:p>
          <a:p>
            <a:r>
              <a:rPr lang="en-US" dirty="0" err="1">
                <a:solidFill>
                  <a:srgbClr val="333333"/>
                </a:solidFill>
                <a:latin typeface="Libre Franklin"/>
              </a:rPr>
              <a:t>Aucott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J. N., Crowder, L. A.,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Kortte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K. B. (2013). Development of a foundation for a case definition of post-treatment Lyme disease syndrome.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International Journal of Infectious Diseases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v.17:6, e443-e449. Retrieved from https://ac-els-cdn-com.ezproxy.library.ubc.ca/S1201971213000465/1-s2.0-S1201971213000465- main.pdf?_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tid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=ec915307-d0d8-468e-a242-c43bf9b4fb14&amp;acdnat=1524086719_4420c1c17ab43c9701e32aabd5b8dcd0</a:t>
            </a: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Brownstein, J. S., Holford, T. R., &amp; Fish, D. (2003). A climate-based model predicts the spatial distribution of the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lyme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 disease vector </a:t>
            </a:r>
            <a:r>
              <a:rPr lang="en-US" i="1" dirty="0" err="1">
                <a:solidFill>
                  <a:srgbClr val="333333"/>
                </a:solidFill>
                <a:latin typeface="Libre Franklin"/>
              </a:rPr>
              <a:t>Ixodes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Libre Franklin"/>
              </a:rPr>
              <a:t>scapularis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 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in the United States.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Environmental Health Perspectives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111 (9)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1152-1157.</a:t>
            </a: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Canadian Lyme Disease Foundation. (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n.d.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). Symptoms. Retrieved from </a:t>
            </a:r>
            <a:r>
              <a:rPr lang="en-US" dirty="0">
                <a:solidFill>
                  <a:srgbClr val="222222"/>
                </a:solidFill>
                <a:latin typeface="Libre Franklin"/>
                <a:hlinkClick r:id="rId5"/>
              </a:rPr>
              <a:t>https://canlyme.com/lyme-basics/symptoms/</a:t>
            </a:r>
            <a:endParaRPr lang="en-US" dirty="0">
              <a:solidFill>
                <a:srgbClr val="333333"/>
              </a:solidFill>
              <a:latin typeface="Libre Franklin"/>
            </a:endParaRP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Centers for Disease Control and Prevention. (2017). Lyme Disease: Data Statistics. Retrieved from </a:t>
            </a:r>
            <a:r>
              <a:rPr lang="en-US" dirty="0">
                <a:solidFill>
                  <a:srgbClr val="222222"/>
                </a:solidFill>
                <a:latin typeface="Libre Franklin"/>
                <a:hlinkClick r:id="rId6"/>
              </a:rPr>
              <a:t>https://www.cdc.gov/lyme/stats/index.html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 </a:t>
            </a: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Centers for Disease Control and Prevention. (2015). Lyme Disease: Transmission. Retrieved from </a:t>
            </a:r>
            <a:r>
              <a:rPr lang="en-US" dirty="0">
                <a:solidFill>
                  <a:srgbClr val="222222"/>
                </a:solidFill>
                <a:latin typeface="Libre Franklin"/>
                <a:hlinkClick r:id="rId7"/>
              </a:rPr>
              <a:t>https://www.cdc.gov/lyme/transmission/index.html</a:t>
            </a:r>
            <a:endParaRPr lang="en-US" dirty="0">
              <a:solidFill>
                <a:srgbClr val="333333"/>
              </a:solidFill>
              <a:latin typeface="Libre Franklin"/>
            </a:endParaRP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Centers for Disease Control and Prevention. (2017). Lyme Disease: Treatment. Retrieved from </a:t>
            </a:r>
            <a:r>
              <a:rPr lang="en-US" dirty="0">
                <a:solidFill>
                  <a:srgbClr val="222222"/>
                </a:solidFill>
                <a:latin typeface="Libre Franklin"/>
                <a:hlinkClick r:id="rId8"/>
              </a:rPr>
              <a:t>https://www.cdc.gov/lyme/treatment/index.html</a:t>
            </a:r>
            <a:endParaRPr lang="en-US" dirty="0">
              <a:solidFill>
                <a:srgbClr val="222222"/>
              </a:solidFill>
              <a:latin typeface="Libre Franklin"/>
            </a:endParaRP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Cheng, A.,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et al.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 (2017). Analyzing the potential risk of climate change on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lyme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 disease in eastern Ontario, Canada using time series remotely sensed temperature data and tick population modelling.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Remote Sensing, 9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609. </a:t>
            </a: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Chen, D.,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et al.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 (2015). Analyzing the correlation between deer habitat and the component of the risk for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lyme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 disease in eastern Ontario, Canada: a GIS approach.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ISPRS International Journal of Geo-Information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4 (1)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105-123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. </a:t>
            </a:r>
            <a:endParaRPr lang="en-US" dirty="0">
              <a:solidFill>
                <a:srgbClr val="333333"/>
              </a:solidFill>
              <a:latin typeface="Libre Franklin"/>
            </a:endParaRPr>
          </a:p>
          <a:p>
            <a:r>
              <a:rPr lang="en-US" dirty="0" err="1">
                <a:solidFill>
                  <a:srgbClr val="333333"/>
                </a:solidFill>
                <a:latin typeface="Libre Franklin"/>
              </a:rPr>
              <a:t>Ozdeneral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E. (2015). GIS and remote sensing in the exploration of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lyme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 disease epidemiology.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International Journal of Environmental Research and Public Health,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12 (12)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15182-15203. </a:t>
            </a:r>
          </a:p>
        </p:txBody>
      </p:sp>
      <p:sp>
        <p:nvSpPr>
          <p:cNvPr id="6" name="Shape 229">
            <a:extLst>
              <a:ext uri="{FF2B5EF4-FFF2-40B4-BE49-F238E27FC236}">
                <a16:creationId xmlns:a16="http://schemas.microsoft.com/office/drawing/2014/main" id="{8859A19D-44E2-4CC5-87F6-F9FBF405D373}"/>
              </a:ext>
            </a:extLst>
          </p:cNvPr>
          <p:cNvSpPr txBox="1">
            <a:spLocks/>
          </p:cNvSpPr>
          <p:nvPr/>
        </p:nvSpPr>
        <p:spPr>
          <a:xfrm>
            <a:off x="109592" y="-207723"/>
            <a:ext cx="7172889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91780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-1341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F6C275-EF0D-486E-8B81-8D31FE616DE8}"/>
              </a:ext>
            </a:extLst>
          </p:cNvPr>
          <p:cNvSpPr txBox="1"/>
          <p:nvPr/>
        </p:nvSpPr>
        <p:spPr>
          <a:xfrm>
            <a:off x="-217170" y="718107"/>
            <a:ext cx="12409170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221A99-A006-4F7E-87BB-FEA2B337473B}"/>
              </a:ext>
            </a:extLst>
          </p:cNvPr>
          <p:cNvSpPr/>
          <p:nvPr/>
        </p:nvSpPr>
        <p:spPr>
          <a:xfrm>
            <a:off x="178172" y="861715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Libre Franklin"/>
              </a:rPr>
              <a:t>Malysa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S. (2017).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What kind of climate do ticks survive in?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 Retrieved from </a:t>
            </a:r>
            <a:r>
              <a:rPr lang="en-US" dirty="0">
                <a:solidFill>
                  <a:srgbClr val="222222"/>
                </a:solidFill>
                <a:latin typeface="Libre Franklin"/>
                <a:hlinkClick r:id="rId4"/>
              </a:rPr>
              <a:t>https://sciencing.com/kind-climate-do-ticks-survive-8734880.html</a:t>
            </a:r>
            <a:endParaRPr lang="en-US" dirty="0">
              <a:solidFill>
                <a:srgbClr val="333333"/>
              </a:solidFill>
              <a:latin typeface="Libre Franklin"/>
            </a:endParaRP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Marques, A. R. (2010). Lyme Disease: A Review.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Current Asthma and Allergy Reports – Springer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v.10, 13–20. Retrieved from </a:t>
            </a:r>
            <a:r>
              <a:rPr lang="en-US" dirty="0">
                <a:solidFill>
                  <a:srgbClr val="222222"/>
                </a:solidFill>
                <a:latin typeface="Libre Franklin"/>
                <a:hlinkClick r:id="rId5"/>
              </a:rPr>
              <a:t>https://link.springer.com/content/pdf/10.1007%2Fs11882-009-0077-3.pdf</a:t>
            </a:r>
            <a:endParaRPr lang="en-US" dirty="0">
              <a:solidFill>
                <a:srgbClr val="333333"/>
              </a:solidFill>
              <a:latin typeface="Libre Franklin"/>
            </a:endParaRPr>
          </a:p>
          <a:p>
            <a:r>
              <a:rPr lang="en-US" dirty="0" err="1">
                <a:solidFill>
                  <a:srgbClr val="333333"/>
                </a:solidFill>
                <a:latin typeface="Libre Franklin"/>
              </a:rPr>
              <a:t>Ozdeneral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E. (2015). GIS and remote sensing in the exploration of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lyme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 disease epidemiology.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International Journal of Environmental Research and Public Health,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12 (12)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15182-15203. </a:t>
            </a: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Phillips, S. J., Anderson, R. P. &amp;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Schapire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R. E. (2006). Maximum entropy modeling of species geographic distributions.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Ecological Modelling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190 (3),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 231–259. </a:t>
            </a: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Phillips, S.J.,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Dudik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M. &amp;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Schapire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R.E. (2018) Maxent software for modeling species niches and distributions (Version 3.4.1). Retrieved from</a:t>
            </a:r>
            <a:r>
              <a:rPr lang="en-US" dirty="0">
                <a:solidFill>
                  <a:srgbClr val="222222"/>
                </a:solidFill>
                <a:latin typeface="Libre Franklin"/>
                <a:hlinkClick r:id="rId6"/>
              </a:rPr>
              <a:t> http://biodiversityinformatics.amnh.org/open_source/maxent/</a:t>
            </a:r>
            <a:endParaRPr lang="en-US" dirty="0">
              <a:solidFill>
                <a:srgbClr val="333333"/>
              </a:solidFill>
              <a:latin typeface="Libre Franklin"/>
            </a:endParaRP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Peterson, A. T., &amp; Raghavan, R. K. (2017). The geographic distribution of </a:t>
            </a:r>
            <a:r>
              <a:rPr lang="en-US" i="1" dirty="0" err="1">
                <a:solidFill>
                  <a:srgbClr val="333333"/>
                </a:solidFill>
                <a:latin typeface="Libre Franklin"/>
              </a:rPr>
              <a:t>Ixodes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 </a:t>
            </a:r>
            <a:r>
              <a:rPr lang="en-US" i="1" dirty="0" err="1">
                <a:solidFill>
                  <a:srgbClr val="333333"/>
                </a:solidFill>
                <a:latin typeface="Libre Franklin"/>
              </a:rPr>
              <a:t>scapularis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 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(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Acari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: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Ixodidae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) revisited: the importance of assumptions about error balance.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Journal of Medical Entomology,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54 (4),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 1080-1084. </a:t>
            </a:r>
          </a:p>
          <a:p>
            <a:r>
              <a:rPr lang="en-US" dirty="0" err="1">
                <a:solidFill>
                  <a:srgbClr val="333333"/>
                </a:solidFill>
                <a:latin typeface="Libre Franklin"/>
              </a:rPr>
              <a:t>Seukep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S. E.,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et al. 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(2015). An examination of the demographic and environmental variables correlated with </a:t>
            </a:r>
            <a:r>
              <a:rPr lang="en-US" dirty="0" err="1">
                <a:solidFill>
                  <a:srgbClr val="333333"/>
                </a:solidFill>
                <a:latin typeface="Libre Franklin"/>
              </a:rPr>
              <a:t>lyme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 disease emergence in Virginia. </a:t>
            </a:r>
            <a:r>
              <a:rPr lang="en-US" i="1" dirty="0" err="1">
                <a:solidFill>
                  <a:srgbClr val="333333"/>
                </a:solidFill>
                <a:latin typeface="Libre Franklin"/>
              </a:rPr>
              <a:t>EcoHealth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12 (4),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 634-644. </a:t>
            </a: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Stafford, K. C. &amp; Williams, S. C. (2014). Deer, Ticks, and Lyme Disease: Deer Management as a Strategy for the Reduction of Lyme Disease.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The Connecticut Agricultural Experiment Station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. Retrieved from </a:t>
            </a:r>
            <a:r>
              <a:rPr lang="en-US" dirty="0">
                <a:solidFill>
                  <a:srgbClr val="222222"/>
                </a:solidFill>
                <a:latin typeface="Libre Franklin"/>
                <a:hlinkClick r:id="rId7"/>
              </a:rPr>
              <a:t>http://www.ct.gov/caes/lib/caes/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documents/publications/fact_sheets/entomology/deer_&amp;_ticks_fact_sheet.pdf</a:t>
            </a:r>
          </a:p>
          <a:p>
            <a:r>
              <a:rPr lang="en-US" dirty="0">
                <a:solidFill>
                  <a:srgbClr val="333333"/>
                </a:solidFill>
                <a:latin typeface="Libre Franklin"/>
              </a:rPr>
              <a:t>University of Rhode Island. (2018). Tick Encounter Resource Center. Retrieved from </a:t>
            </a:r>
            <a:r>
              <a:rPr lang="en-US" dirty="0">
                <a:solidFill>
                  <a:srgbClr val="222222"/>
                </a:solidFill>
                <a:latin typeface="Libre Franklin"/>
                <a:hlinkClick r:id="rId8"/>
              </a:rPr>
              <a:t>http://www.tickencounter.org/</a:t>
            </a:r>
            <a:endParaRPr lang="en-US" dirty="0">
              <a:solidFill>
                <a:srgbClr val="333333"/>
              </a:solidFill>
              <a:latin typeface="Libre Franklin"/>
            </a:endParaRPr>
          </a:p>
          <a:p>
            <a:r>
              <a:rPr lang="en-US" dirty="0" err="1">
                <a:solidFill>
                  <a:srgbClr val="333333"/>
                </a:solidFill>
                <a:latin typeface="Libre Franklin"/>
              </a:rPr>
              <a:t>Wormser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G.P.,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et al. 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(2007). The Clinical Assessment, Treatment, and Prevention of Lyme Disease, Human Granulocytic Anaplasmosis, and Babesiosis: Clinical Practice and Guidelines by Infectious Disease Society of America.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 Clinical Infectious Diseases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 </a:t>
            </a:r>
            <a:r>
              <a:rPr lang="en-US" i="1" dirty="0">
                <a:solidFill>
                  <a:srgbClr val="333333"/>
                </a:solidFill>
                <a:latin typeface="Libre Franklin"/>
              </a:rPr>
              <a:t>45 (7)</a:t>
            </a:r>
            <a:r>
              <a:rPr lang="en-US" dirty="0">
                <a:solidFill>
                  <a:srgbClr val="333333"/>
                </a:solidFill>
                <a:latin typeface="Libre Franklin"/>
              </a:rPr>
              <a:t>, 1089-1134.</a:t>
            </a:r>
          </a:p>
        </p:txBody>
      </p:sp>
      <p:sp>
        <p:nvSpPr>
          <p:cNvPr id="6" name="Shape 229">
            <a:extLst>
              <a:ext uri="{FF2B5EF4-FFF2-40B4-BE49-F238E27FC236}">
                <a16:creationId xmlns:a16="http://schemas.microsoft.com/office/drawing/2014/main" id="{8859A19D-44E2-4CC5-87F6-F9FBF405D373}"/>
              </a:ext>
            </a:extLst>
          </p:cNvPr>
          <p:cNvSpPr txBox="1">
            <a:spLocks/>
          </p:cNvSpPr>
          <p:nvPr/>
        </p:nvSpPr>
        <p:spPr>
          <a:xfrm>
            <a:off x="109592" y="-207723"/>
            <a:ext cx="7172889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9230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BF97C-5BFB-4240-9C8E-993E2D796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1E6C-F57D-4328-A848-1B7902C26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79864" y="330626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hape 235">
            <a:extLst>
              <a:ext uri="{FF2B5EF4-FFF2-40B4-BE49-F238E27FC236}">
                <a16:creationId xmlns:a16="http://schemas.microsoft.com/office/drawing/2014/main" id="{974B7C92-EAF6-41DF-AA72-2F3D5EAB1CFA}"/>
              </a:ext>
            </a:extLst>
          </p:cNvPr>
          <p:cNvSpPr txBox="1">
            <a:spLocks/>
          </p:cNvSpPr>
          <p:nvPr/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3600" dirty="0"/>
          </a:p>
        </p:txBody>
      </p:sp>
      <p:sp>
        <p:nvSpPr>
          <p:cNvPr id="8" name="Shape 236">
            <a:extLst>
              <a:ext uri="{FF2B5EF4-FFF2-40B4-BE49-F238E27FC236}">
                <a16:creationId xmlns:a16="http://schemas.microsoft.com/office/drawing/2014/main" id="{8C587AE4-7FA5-466F-B288-569C33BD10D2}"/>
              </a:ext>
            </a:extLst>
          </p:cNvPr>
          <p:cNvSpPr txBox="1"/>
          <p:nvPr/>
        </p:nvSpPr>
        <p:spPr>
          <a:xfrm>
            <a:off x="579864" y="2318826"/>
            <a:ext cx="6941076" cy="245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>
              <a:buSzPts val="1300"/>
              <a:buChar char="●"/>
            </a:pPr>
            <a:r>
              <a:rPr lang="en-US" sz="2800" dirty="0">
                <a:latin typeface="Montserrat" panose="020B0604020202020204" charset="0"/>
              </a:rPr>
              <a:t>Test the occurrence of Lyme disease in northeastern United States in relation to climate and land cover change</a:t>
            </a:r>
          </a:p>
          <a:p>
            <a:pPr marL="914400" lvl="1" indent="-298450">
              <a:buSzPts val="1100"/>
              <a:buChar char="○"/>
            </a:pPr>
            <a:r>
              <a:rPr lang="en-US" sz="2800" dirty="0">
                <a:latin typeface="Montserrat" panose="020B0604020202020204" charset="0"/>
              </a:rPr>
              <a:t>Focusing on 14 states identified by the Centre for Disease Control and Prevention (CDC)</a:t>
            </a:r>
          </a:p>
          <a:p>
            <a:pPr marL="457200" lvl="0" indent="-311150">
              <a:buSzPts val="1300"/>
              <a:buChar char="●"/>
            </a:pPr>
            <a:r>
              <a:rPr lang="en-US" sz="2800" dirty="0">
                <a:latin typeface="Montserrat" panose="020B0604020202020204" charset="0"/>
              </a:rPr>
              <a:t>Used several environmental variables and </a:t>
            </a:r>
            <a:r>
              <a:rPr lang="en-US" sz="2800" dirty="0" err="1">
                <a:latin typeface="Montserrat" panose="020B0604020202020204" charset="0"/>
              </a:rPr>
              <a:t>MaxEnt</a:t>
            </a:r>
            <a:r>
              <a:rPr lang="en-US" sz="2800" dirty="0">
                <a:latin typeface="Montserrat" panose="020B0604020202020204" charset="0"/>
              </a:rPr>
              <a:t> technology </a:t>
            </a:r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1230505" y="435419"/>
            <a:ext cx="7172889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22877-EF6E-4EF1-AA01-4D8AB0567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564" y="2743200"/>
            <a:ext cx="3924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2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BF97C-5BFB-4240-9C8E-993E2D796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1E6C-F57D-4328-A848-1B7902C26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79864" y="330626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hape 235">
            <a:extLst>
              <a:ext uri="{FF2B5EF4-FFF2-40B4-BE49-F238E27FC236}">
                <a16:creationId xmlns:a16="http://schemas.microsoft.com/office/drawing/2014/main" id="{974B7C92-EAF6-41DF-AA72-2F3D5EAB1CFA}"/>
              </a:ext>
            </a:extLst>
          </p:cNvPr>
          <p:cNvSpPr txBox="1">
            <a:spLocks/>
          </p:cNvSpPr>
          <p:nvPr/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3600" dirty="0"/>
          </a:p>
        </p:txBody>
      </p:sp>
      <p:sp>
        <p:nvSpPr>
          <p:cNvPr id="8" name="Shape 236">
            <a:extLst>
              <a:ext uri="{FF2B5EF4-FFF2-40B4-BE49-F238E27FC236}">
                <a16:creationId xmlns:a16="http://schemas.microsoft.com/office/drawing/2014/main" id="{8C587AE4-7FA5-466F-B288-569C33BD10D2}"/>
              </a:ext>
            </a:extLst>
          </p:cNvPr>
          <p:cNvSpPr txBox="1"/>
          <p:nvPr/>
        </p:nvSpPr>
        <p:spPr>
          <a:xfrm>
            <a:off x="605883" y="2764799"/>
            <a:ext cx="5926612" cy="2452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>
              <a:buSzPts val="1300"/>
              <a:buChar char="●"/>
            </a:pPr>
            <a:r>
              <a:rPr lang="en-US" sz="2800" dirty="0"/>
              <a:t>Largest vector-borne disease in the United States, and an endemic in Europe and Asia </a:t>
            </a:r>
          </a:p>
          <a:p>
            <a:pPr marL="457200" lvl="0" indent="-311150">
              <a:buSzPts val="1300"/>
              <a:buChar char="●"/>
            </a:pPr>
            <a:r>
              <a:rPr lang="en-US" sz="2800" dirty="0"/>
              <a:t>Caused by black-legged ticks, which are a parasite to the host white-tailed deer </a:t>
            </a:r>
          </a:p>
          <a:p>
            <a:pPr marL="457200" lvl="0" indent="-311150">
              <a:buSzPts val="1300"/>
              <a:buChar char="●"/>
            </a:pPr>
            <a:r>
              <a:rPr lang="en-US" sz="2800" dirty="0"/>
              <a:t>Flu-like symptoms develop into multi-organ and system issues </a:t>
            </a:r>
          </a:p>
          <a:p>
            <a:pPr marL="457200" lvl="0" indent="-311150">
              <a:buSzPts val="1300"/>
              <a:buChar char="●"/>
            </a:pPr>
            <a:r>
              <a:rPr lang="en-US" sz="2800" dirty="0"/>
              <a:t>Has seen an increase over the last few years </a:t>
            </a:r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867099" y="240838"/>
            <a:ext cx="7172889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Background – What is Lyme Disease?</a:t>
            </a:r>
          </a:p>
        </p:txBody>
      </p:sp>
      <p:pic>
        <p:nvPicPr>
          <p:cNvPr id="9" name="Shape 254">
            <a:extLst>
              <a:ext uri="{FF2B5EF4-FFF2-40B4-BE49-F238E27FC236}">
                <a16:creationId xmlns:a16="http://schemas.microsoft.com/office/drawing/2014/main" id="{E15B3B4F-D5A5-456B-9A7C-FDB8857DCD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2494" y="1861373"/>
            <a:ext cx="5053624" cy="3698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78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-1341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4BBC7-87B6-46F7-9AF8-A64B17679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465" y="0"/>
            <a:ext cx="8863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3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-1143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BF97C-5BFB-4240-9C8E-993E2D7962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1E6C-F57D-4328-A848-1B7902C26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79864" y="330626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hape 235">
            <a:extLst>
              <a:ext uri="{FF2B5EF4-FFF2-40B4-BE49-F238E27FC236}">
                <a16:creationId xmlns:a16="http://schemas.microsoft.com/office/drawing/2014/main" id="{974B7C92-EAF6-41DF-AA72-2F3D5EAB1CFA}"/>
              </a:ext>
            </a:extLst>
          </p:cNvPr>
          <p:cNvSpPr txBox="1">
            <a:spLocks/>
          </p:cNvSpPr>
          <p:nvPr/>
        </p:nvSpPr>
        <p:spPr>
          <a:xfrm>
            <a:off x="1297500" y="1132625"/>
            <a:ext cx="7038900" cy="48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3600" dirty="0"/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1230505" y="435419"/>
            <a:ext cx="7172889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Methodology</a:t>
            </a:r>
          </a:p>
        </p:txBody>
      </p:sp>
      <p:sp>
        <p:nvSpPr>
          <p:cNvPr id="9" name="Shape 261">
            <a:extLst>
              <a:ext uri="{FF2B5EF4-FFF2-40B4-BE49-F238E27FC236}">
                <a16:creationId xmlns:a16="http://schemas.microsoft.com/office/drawing/2014/main" id="{9F397F83-4D40-4635-84D6-5525750FFA60}"/>
              </a:ext>
            </a:extLst>
          </p:cNvPr>
          <p:cNvSpPr txBox="1"/>
          <p:nvPr/>
        </p:nvSpPr>
        <p:spPr>
          <a:xfrm>
            <a:off x="465475" y="1300999"/>
            <a:ext cx="6003905" cy="445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54050" lvl="0" indent="-514350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2800" dirty="0">
                <a:latin typeface="Montserrat" panose="020B0604020202020204" charset="0"/>
              </a:rPr>
              <a:t>Research data</a:t>
            </a:r>
            <a:endParaRPr sz="2800" dirty="0">
              <a:latin typeface="Montserrat" panose="020B0604020202020204" charset="0"/>
            </a:endParaRPr>
          </a:p>
          <a:p>
            <a:pPr marL="654050" lvl="0" indent="-514350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2800" dirty="0">
                <a:latin typeface="Montserrat" panose="020B0604020202020204" charset="0"/>
              </a:rPr>
              <a:t>Gather data</a:t>
            </a:r>
            <a:endParaRPr lang="en-US" sz="2800" dirty="0">
              <a:latin typeface="Montserrat" panose="020B0604020202020204" charset="0"/>
            </a:endParaRPr>
          </a:p>
          <a:p>
            <a:pPr marL="1111250" lvl="1" indent="-514350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US" sz="2800" dirty="0">
                <a:latin typeface="Montserrat" panose="020B0604020202020204" charset="0"/>
              </a:rPr>
              <a:t>World-</a:t>
            </a:r>
            <a:r>
              <a:rPr lang="en-US" sz="2800" dirty="0" err="1">
                <a:latin typeface="Montserrat" panose="020B0604020202020204" charset="0"/>
              </a:rPr>
              <a:t>Clim</a:t>
            </a:r>
            <a:r>
              <a:rPr lang="en-US" sz="2800" dirty="0">
                <a:latin typeface="Montserrat" panose="020B0604020202020204" charset="0"/>
              </a:rPr>
              <a:t>, IPCC Climate Data, PRISM Climate Group, CGIAR, </a:t>
            </a:r>
            <a:r>
              <a:rPr lang="en-US" sz="2800" dirty="0" err="1">
                <a:latin typeface="Montserrat" panose="020B0604020202020204" charset="0"/>
              </a:rPr>
              <a:t>etc</a:t>
            </a:r>
            <a:endParaRPr lang="en-US" sz="2800" dirty="0">
              <a:latin typeface="Montserrat" panose="020B0604020202020204" charset="0"/>
            </a:endParaRPr>
          </a:p>
          <a:p>
            <a:pPr marL="1111250" lvl="1" indent="-514350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2800" dirty="0">
                <a:latin typeface="Montserrat" panose="020B0604020202020204" charset="0"/>
              </a:rPr>
              <a:t>Parse data</a:t>
            </a:r>
            <a:endParaRPr sz="2800" dirty="0">
              <a:latin typeface="Montserrat" panose="020B0604020202020204" charset="0"/>
            </a:endParaRPr>
          </a:p>
          <a:p>
            <a:pPr marL="1568450" lvl="2" indent="-514350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2800" dirty="0">
                <a:latin typeface="Montserrat" panose="020B0604020202020204" charset="0"/>
              </a:rPr>
              <a:t>Vector to Raster</a:t>
            </a:r>
            <a:endParaRPr sz="2800" dirty="0">
              <a:latin typeface="Montserrat" panose="020B0604020202020204" charset="0"/>
            </a:endParaRPr>
          </a:p>
          <a:p>
            <a:pPr marL="1568450" lvl="2" indent="-514350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2800" dirty="0">
                <a:latin typeface="Montserrat" panose="020B0604020202020204" charset="0"/>
              </a:rPr>
              <a:t>Fix cell size, projection, extent</a:t>
            </a:r>
            <a:endParaRPr sz="2800" dirty="0">
              <a:latin typeface="Montserrat" panose="020B0604020202020204" charset="0"/>
            </a:endParaRPr>
          </a:p>
          <a:p>
            <a:pPr marL="1568450" lvl="2" indent="-51435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2800" dirty="0">
                <a:latin typeface="Montserrat" panose="020B0604020202020204" charset="0"/>
              </a:rPr>
              <a:t>Raster to ASCII</a:t>
            </a:r>
            <a:endParaRPr sz="2800" dirty="0">
              <a:latin typeface="Montserrat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7B979B-2165-462D-B2A9-5341AF3BF8B0}"/>
              </a:ext>
            </a:extLst>
          </p:cNvPr>
          <p:cNvSpPr/>
          <p:nvPr/>
        </p:nvSpPr>
        <p:spPr>
          <a:xfrm>
            <a:off x="6185319" y="1269785"/>
            <a:ext cx="542374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lnSpc>
                <a:spcPct val="150000"/>
              </a:lnSpc>
              <a:buSzPct val="100000"/>
            </a:pPr>
            <a:r>
              <a:rPr lang="en-GB" sz="2800" b="1" dirty="0">
                <a:latin typeface="Montserrat" panose="020B0604020202020204" charset="0"/>
              </a:rPr>
              <a:t>Model 1:</a:t>
            </a:r>
            <a:r>
              <a:rPr lang="en-GB" sz="2800" dirty="0">
                <a:latin typeface="Montserrat" panose="020B0604020202020204" charset="0"/>
              </a:rPr>
              <a:t> Climatic Variables</a:t>
            </a:r>
          </a:p>
          <a:p>
            <a:pPr marL="139700" lvl="0">
              <a:lnSpc>
                <a:spcPct val="150000"/>
              </a:lnSpc>
              <a:buSzPct val="100000"/>
            </a:pPr>
            <a:r>
              <a:rPr lang="en-GB" sz="2800" b="1" dirty="0">
                <a:latin typeface="Montserrat" panose="020B0604020202020204" charset="0"/>
              </a:rPr>
              <a:t>Model 2:</a:t>
            </a:r>
            <a:r>
              <a:rPr lang="en-GB" sz="2800" dirty="0">
                <a:latin typeface="Montserrat" panose="020B0604020202020204" charset="0"/>
              </a:rPr>
              <a:t> Climatic &amp; Vegetation Variables</a:t>
            </a:r>
          </a:p>
          <a:p>
            <a:pPr marL="139700" lvl="0">
              <a:lnSpc>
                <a:spcPct val="150000"/>
              </a:lnSpc>
              <a:buSzPct val="100000"/>
            </a:pPr>
            <a:r>
              <a:rPr lang="en-GB" sz="2800" b="1" dirty="0">
                <a:latin typeface="Montserrat" panose="020B0604020202020204" charset="0"/>
              </a:rPr>
              <a:t>Model 3:</a:t>
            </a:r>
            <a:r>
              <a:rPr lang="en-GB" sz="2800" dirty="0">
                <a:latin typeface="Montserrat" panose="020B0604020202020204" charset="0"/>
              </a:rPr>
              <a:t> Climatic, Vegetation &amp; Host Variables</a:t>
            </a:r>
          </a:p>
          <a:p>
            <a:pPr marL="139700" lvl="0">
              <a:lnSpc>
                <a:spcPct val="150000"/>
              </a:lnSpc>
              <a:buSzPct val="100000"/>
            </a:pPr>
            <a:r>
              <a:rPr lang="en-GB" sz="2800" b="1" dirty="0">
                <a:latin typeface="Montserrat" panose="020B0604020202020204" charset="0"/>
              </a:rPr>
              <a:t>Model 4:</a:t>
            </a:r>
            <a:r>
              <a:rPr lang="en-GB" sz="2800" dirty="0">
                <a:latin typeface="Montserrat" panose="020B0604020202020204" charset="0"/>
              </a:rPr>
              <a:t> Present &amp; 2050 Climatic Variables</a:t>
            </a:r>
          </a:p>
        </p:txBody>
      </p:sp>
    </p:spTree>
    <p:extLst>
      <p:ext uri="{BB962C8B-B14F-4D97-AF65-F5344CB8AC3E}">
        <p14:creationId xmlns:p14="http://schemas.microsoft.com/office/powerpoint/2010/main" val="2510986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8BF97C-5BFB-4240-9C8E-993E2D796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4140" y="1804816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01E6C-F57D-4328-A848-1B7902C26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7010" y="4284491"/>
            <a:ext cx="9144000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47769" y="310739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Shape 235">
            <a:extLst>
              <a:ext uri="{FF2B5EF4-FFF2-40B4-BE49-F238E27FC236}">
                <a16:creationId xmlns:a16="http://schemas.microsoft.com/office/drawing/2014/main" id="{974B7C92-EAF6-41DF-AA72-2F3D5EAB1CFA}"/>
              </a:ext>
            </a:extLst>
          </p:cNvPr>
          <p:cNvSpPr txBox="1">
            <a:spLocks/>
          </p:cNvSpPr>
          <p:nvPr/>
        </p:nvSpPr>
        <p:spPr>
          <a:xfrm>
            <a:off x="2417640" y="1815078"/>
            <a:ext cx="7038900" cy="487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sz="3600" dirty="0"/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999311" y="447366"/>
            <a:ext cx="7172889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Results</a:t>
            </a: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DF6D3140-7C56-41E2-AF89-826DBD507EF2}"/>
              </a:ext>
            </a:extLst>
          </p:cNvPr>
          <p:cNvSpPr txBox="1">
            <a:spLocks/>
          </p:cNvSpPr>
          <p:nvPr/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dirty="0">
              <a:latin typeface="Montserrat" panose="020B0604020202020204" charset="0"/>
            </a:endParaRPr>
          </a:p>
        </p:txBody>
      </p:sp>
      <p:sp>
        <p:nvSpPr>
          <p:cNvPr id="12" name="Shape 268">
            <a:extLst>
              <a:ext uri="{FF2B5EF4-FFF2-40B4-BE49-F238E27FC236}">
                <a16:creationId xmlns:a16="http://schemas.microsoft.com/office/drawing/2014/main" id="{E17771A9-4189-4231-89E2-224FD2C57165}"/>
              </a:ext>
            </a:extLst>
          </p:cNvPr>
          <p:cNvSpPr txBox="1"/>
          <p:nvPr/>
        </p:nvSpPr>
        <p:spPr>
          <a:xfrm>
            <a:off x="1090992" y="2270777"/>
            <a:ext cx="3853427" cy="11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Climatic Variables</a:t>
            </a:r>
            <a:endParaRPr sz="2800" dirty="0">
              <a:latin typeface="Montserrat" panose="020B0604020202020204" charset="0"/>
            </a:endParaRPr>
          </a:p>
        </p:txBody>
      </p:sp>
      <p:sp>
        <p:nvSpPr>
          <p:cNvPr id="13" name="Shape 269">
            <a:extLst>
              <a:ext uri="{FF2B5EF4-FFF2-40B4-BE49-F238E27FC236}">
                <a16:creationId xmlns:a16="http://schemas.microsoft.com/office/drawing/2014/main" id="{8A4F27B3-F1D0-43D1-B140-12115042012C}"/>
              </a:ext>
            </a:extLst>
          </p:cNvPr>
          <p:cNvSpPr txBox="1"/>
          <p:nvPr/>
        </p:nvSpPr>
        <p:spPr>
          <a:xfrm>
            <a:off x="2035759" y="2453344"/>
            <a:ext cx="1991400" cy="6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latin typeface="Montserrat" panose="020B0604020202020204" charset="0"/>
              <a:ea typeface="Lato"/>
              <a:cs typeface="Lato"/>
              <a:sym typeface="Lato"/>
            </a:endParaRPr>
          </a:p>
        </p:txBody>
      </p:sp>
      <p:sp>
        <p:nvSpPr>
          <p:cNvPr id="15" name="Shape 270">
            <a:extLst>
              <a:ext uri="{FF2B5EF4-FFF2-40B4-BE49-F238E27FC236}">
                <a16:creationId xmlns:a16="http://schemas.microsoft.com/office/drawing/2014/main" id="{3A5255A0-8542-46A8-9BED-5B569DE214E9}"/>
              </a:ext>
            </a:extLst>
          </p:cNvPr>
          <p:cNvSpPr txBox="1"/>
          <p:nvPr/>
        </p:nvSpPr>
        <p:spPr>
          <a:xfrm>
            <a:off x="1019374" y="4160697"/>
            <a:ext cx="4139005" cy="11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Climatic &amp; Vegetation Variables</a:t>
            </a:r>
            <a:endParaRPr sz="2800" dirty="0">
              <a:latin typeface="Montserrat" panose="020B0604020202020204" charset="0"/>
            </a:endParaRPr>
          </a:p>
        </p:txBody>
      </p:sp>
      <p:sp>
        <p:nvSpPr>
          <p:cNvPr id="16" name="Shape 271">
            <a:extLst>
              <a:ext uri="{FF2B5EF4-FFF2-40B4-BE49-F238E27FC236}">
                <a16:creationId xmlns:a16="http://schemas.microsoft.com/office/drawing/2014/main" id="{C1A62555-4998-4FC1-AA7A-93A91EC1D65B}"/>
              </a:ext>
            </a:extLst>
          </p:cNvPr>
          <p:cNvSpPr txBox="1"/>
          <p:nvPr/>
        </p:nvSpPr>
        <p:spPr>
          <a:xfrm>
            <a:off x="7351527" y="2221194"/>
            <a:ext cx="3853427" cy="11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2050 Extrapolation</a:t>
            </a:r>
            <a:endParaRPr sz="2800" dirty="0">
              <a:latin typeface="Montserrat" panose="020B0604020202020204" charset="0"/>
            </a:endParaRPr>
          </a:p>
        </p:txBody>
      </p:sp>
      <p:sp>
        <p:nvSpPr>
          <p:cNvPr id="17" name="Shape 272">
            <a:extLst>
              <a:ext uri="{FF2B5EF4-FFF2-40B4-BE49-F238E27FC236}">
                <a16:creationId xmlns:a16="http://schemas.microsoft.com/office/drawing/2014/main" id="{751027AC-9657-4BD6-A8B8-DE52A5A11A45}"/>
              </a:ext>
            </a:extLst>
          </p:cNvPr>
          <p:cNvSpPr txBox="1"/>
          <p:nvPr/>
        </p:nvSpPr>
        <p:spPr>
          <a:xfrm>
            <a:off x="7359079" y="4057415"/>
            <a:ext cx="3853427" cy="114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latin typeface="Montserrat" panose="020B0604020202020204" charset="0"/>
                <a:ea typeface="Montserrat"/>
                <a:cs typeface="Montserrat"/>
                <a:sym typeface="Montserrat"/>
              </a:rPr>
              <a:t>Climate, Vegetation and Host Variables</a:t>
            </a:r>
            <a:endParaRPr sz="2800" dirty="0">
              <a:latin typeface="Montserrat" panose="020B0604020202020204" charset="0"/>
            </a:endParaRPr>
          </a:p>
        </p:txBody>
      </p:sp>
      <p:cxnSp>
        <p:nvCxnSpPr>
          <p:cNvPr id="18" name="Shape 273">
            <a:extLst>
              <a:ext uri="{FF2B5EF4-FFF2-40B4-BE49-F238E27FC236}">
                <a16:creationId xmlns:a16="http://schemas.microsoft.com/office/drawing/2014/main" id="{0C87F2F7-33A4-44D0-8A21-14515E1305AC}"/>
              </a:ext>
            </a:extLst>
          </p:cNvPr>
          <p:cNvCxnSpPr/>
          <p:nvPr/>
        </p:nvCxnSpPr>
        <p:spPr>
          <a:xfrm flipH="1">
            <a:off x="2003755" y="2324303"/>
            <a:ext cx="7596300" cy="10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Shape 274">
            <a:extLst>
              <a:ext uri="{FF2B5EF4-FFF2-40B4-BE49-F238E27FC236}">
                <a16:creationId xmlns:a16="http://schemas.microsoft.com/office/drawing/2014/main" id="{E6C10A3B-9807-4C08-9D11-5CCEDB9BC2A8}"/>
              </a:ext>
            </a:extLst>
          </p:cNvPr>
          <p:cNvCxnSpPr/>
          <p:nvPr/>
        </p:nvCxnSpPr>
        <p:spPr>
          <a:xfrm flipH="1">
            <a:off x="-95469" y="5052144"/>
            <a:ext cx="2275500" cy="10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0" name="Shape 275">
            <a:extLst>
              <a:ext uri="{FF2B5EF4-FFF2-40B4-BE49-F238E27FC236}">
                <a16:creationId xmlns:a16="http://schemas.microsoft.com/office/drawing/2014/main" id="{83C33804-3BE4-47EA-8C19-087E96D56563}"/>
              </a:ext>
            </a:extLst>
          </p:cNvPr>
          <p:cNvCxnSpPr/>
          <p:nvPr/>
        </p:nvCxnSpPr>
        <p:spPr>
          <a:xfrm flipH="1">
            <a:off x="7324552" y="3726551"/>
            <a:ext cx="2275500" cy="10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" name="Shape 276">
            <a:extLst>
              <a:ext uri="{FF2B5EF4-FFF2-40B4-BE49-F238E27FC236}">
                <a16:creationId xmlns:a16="http://schemas.microsoft.com/office/drawing/2014/main" id="{BE971DB3-CF0E-4FA3-A9D3-385AC1476BD6}"/>
              </a:ext>
            </a:extLst>
          </p:cNvPr>
          <p:cNvCxnSpPr/>
          <p:nvPr/>
        </p:nvCxnSpPr>
        <p:spPr>
          <a:xfrm flipH="1">
            <a:off x="2003755" y="5137628"/>
            <a:ext cx="7596300" cy="105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77">
            <a:extLst>
              <a:ext uri="{FF2B5EF4-FFF2-40B4-BE49-F238E27FC236}">
                <a16:creationId xmlns:a16="http://schemas.microsoft.com/office/drawing/2014/main" id="{E9DD013C-F6CD-451A-94DD-5FA9822B388D}"/>
              </a:ext>
            </a:extLst>
          </p:cNvPr>
          <p:cNvSpPr/>
          <p:nvPr/>
        </p:nvSpPr>
        <p:spPr>
          <a:xfrm>
            <a:off x="4394583" y="2343236"/>
            <a:ext cx="2787300" cy="2787300"/>
          </a:xfrm>
          <a:prstGeom prst="pie">
            <a:avLst>
              <a:gd name="adj1" fmla="val 10795717"/>
              <a:gd name="adj2" fmla="val 16201261"/>
            </a:avLst>
          </a:prstGeom>
          <a:solidFill>
            <a:srgbClr val="9BC5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 panose="020B0604020202020204" charset="0"/>
            </a:endParaRPr>
          </a:p>
        </p:txBody>
      </p:sp>
      <p:sp>
        <p:nvSpPr>
          <p:cNvPr id="23" name="Shape 278">
            <a:extLst>
              <a:ext uri="{FF2B5EF4-FFF2-40B4-BE49-F238E27FC236}">
                <a16:creationId xmlns:a16="http://schemas.microsoft.com/office/drawing/2014/main" id="{96858A40-A5D1-4B28-A056-7099EBBB686D}"/>
              </a:ext>
            </a:extLst>
          </p:cNvPr>
          <p:cNvSpPr/>
          <p:nvPr/>
        </p:nvSpPr>
        <p:spPr>
          <a:xfrm rot="5400000">
            <a:off x="4394570" y="2343236"/>
            <a:ext cx="2787300" cy="2787300"/>
          </a:xfrm>
          <a:prstGeom prst="pie">
            <a:avLst>
              <a:gd name="adj1" fmla="val 10795717"/>
              <a:gd name="adj2" fmla="val 16201261"/>
            </a:avLst>
          </a:prstGeom>
          <a:solidFill>
            <a:srgbClr val="0D47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 panose="020B0604020202020204" charset="0"/>
            </a:endParaRPr>
          </a:p>
        </p:txBody>
      </p:sp>
      <p:sp>
        <p:nvSpPr>
          <p:cNvPr id="24" name="Shape 279">
            <a:extLst>
              <a:ext uri="{FF2B5EF4-FFF2-40B4-BE49-F238E27FC236}">
                <a16:creationId xmlns:a16="http://schemas.microsoft.com/office/drawing/2014/main" id="{CB4F858C-C810-4147-956E-7B12B465E6AB}"/>
              </a:ext>
            </a:extLst>
          </p:cNvPr>
          <p:cNvSpPr/>
          <p:nvPr/>
        </p:nvSpPr>
        <p:spPr>
          <a:xfrm rot="10800000">
            <a:off x="4394570" y="2343221"/>
            <a:ext cx="2787300" cy="2787300"/>
          </a:xfrm>
          <a:prstGeom prst="pie">
            <a:avLst>
              <a:gd name="adj1" fmla="val 10795717"/>
              <a:gd name="adj2" fmla="val 16201261"/>
            </a:avLst>
          </a:prstGeom>
          <a:solidFill>
            <a:srgbClr val="1976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 panose="020B0604020202020204" charset="0"/>
            </a:endParaRPr>
          </a:p>
        </p:txBody>
      </p:sp>
      <p:sp>
        <p:nvSpPr>
          <p:cNvPr id="25" name="Shape 280">
            <a:extLst>
              <a:ext uri="{FF2B5EF4-FFF2-40B4-BE49-F238E27FC236}">
                <a16:creationId xmlns:a16="http://schemas.microsoft.com/office/drawing/2014/main" id="{1FCF930A-BD1E-4D62-8C97-00232C073DE0}"/>
              </a:ext>
            </a:extLst>
          </p:cNvPr>
          <p:cNvSpPr/>
          <p:nvPr/>
        </p:nvSpPr>
        <p:spPr>
          <a:xfrm rot="-5400000">
            <a:off x="4394583" y="2343221"/>
            <a:ext cx="2787300" cy="2787300"/>
          </a:xfrm>
          <a:prstGeom prst="pie">
            <a:avLst>
              <a:gd name="adj1" fmla="val 10795717"/>
              <a:gd name="adj2" fmla="val 16201261"/>
            </a:avLst>
          </a:prstGeom>
          <a:solidFill>
            <a:srgbClr val="219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 panose="020B0604020202020204" charset="0"/>
            </a:endParaRPr>
          </a:p>
        </p:txBody>
      </p:sp>
      <p:grpSp>
        <p:nvGrpSpPr>
          <p:cNvPr id="26" name="Shape 281">
            <a:extLst>
              <a:ext uri="{FF2B5EF4-FFF2-40B4-BE49-F238E27FC236}">
                <a16:creationId xmlns:a16="http://schemas.microsoft.com/office/drawing/2014/main" id="{B54A87AF-2610-4BD4-B24F-76F8C201D2B4}"/>
              </a:ext>
            </a:extLst>
          </p:cNvPr>
          <p:cNvGrpSpPr/>
          <p:nvPr/>
        </p:nvGrpSpPr>
        <p:grpSpPr>
          <a:xfrm>
            <a:off x="4301697" y="3383311"/>
            <a:ext cx="737729" cy="737729"/>
            <a:chOff x="2920647" y="2157958"/>
            <a:chExt cx="827700" cy="827700"/>
          </a:xfrm>
        </p:grpSpPr>
        <p:sp>
          <p:nvSpPr>
            <p:cNvPr id="27" name="Shape 282">
              <a:extLst>
                <a:ext uri="{FF2B5EF4-FFF2-40B4-BE49-F238E27FC236}">
                  <a16:creationId xmlns:a16="http://schemas.microsoft.com/office/drawing/2014/main" id="{595EABBB-6B35-4D9A-85BC-D64CA68574C5}"/>
                </a:ext>
              </a:extLst>
            </p:cNvPr>
            <p:cNvSpPr/>
            <p:nvPr/>
          </p:nvSpPr>
          <p:spPr>
            <a:xfrm rot="2368348">
              <a:off x="3040494" y="2277805"/>
              <a:ext cx="588007" cy="588007"/>
            </a:xfrm>
            <a:prstGeom prst="pie">
              <a:avLst>
                <a:gd name="adj1" fmla="val 18953478"/>
                <a:gd name="adj2" fmla="val 8381030"/>
              </a:avLst>
            </a:prstGeom>
            <a:solidFill>
              <a:srgbClr val="9BC5E9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20B0604020202020204" charset="0"/>
              </a:endParaRPr>
            </a:p>
          </p:txBody>
        </p:sp>
        <p:sp>
          <p:nvSpPr>
            <p:cNvPr id="28" name="Shape 283">
              <a:extLst>
                <a:ext uri="{FF2B5EF4-FFF2-40B4-BE49-F238E27FC236}">
                  <a16:creationId xmlns:a16="http://schemas.microsoft.com/office/drawing/2014/main" id="{E20D3FB9-9703-4962-87D1-ACF4A21FB6C9}"/>
                </a:ext>
              </a:extLst>
            </p:cNvPr>
            <p:cNvSpPr/>
            <p:nvPr/>
          </p:nvSpPr>
          <p:spPr>
            <a:xfrm rot="248723">
              <a:off x="3023158" y="2234335"/>
              <a:ext cx="655715" cy="655993"/>
            </a:xfrm>
            <a:prstGeom prst="chord">
              <a:avLst>
                <a:gd name="adj1" fmla="val 2500565"/>
                <a:gd name="adj2" fmla="val 1811979"/>
              </a:avLst>
            </a:prstGeom>
            <a:solidFill>
              <a:srgbClr val="9BC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20B0604020202020204" charset="0"/>
              </a:endParaRPr>
            </a:p>
          </p:txBody>
        </p:sp>
      </p:grpSp>
      <p:sp>
        <p:nvSpPr>
          <p:cNvPr id="29" name="Shape 284">
            <a:extLst>
              <a:ext uri="{FF2B5EF4-FFF2-40B4-BE49-F238E27FC236}">
                <a16:creationId xmlns:a16="http://schemas.microsoft.com/office/drawing/2014/main" id="{B50FD54A-CB41-4E9B-AA58-31BBF7C0B1D7}"/>
              </a:ext>
            </a:extLst>
          </p:cNvPr>
          <p:cNvSpPr txBox="1"/>
          <p:nvPr/>
        </p:nvSpPr>
        <p:spPr>
          <a:xfrm>
            <a:off x="4422204" y="3565310"/>
            <a:ext cx="507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bg1"/>
                </a:solidFill>
                <a:latin typeface="Montserrat" panose="020B0604020202020204" charset="0"/>
                <a:ea typeface="Roboto"/>
                <a:cs typeface="Roboto"/>
                <a:sym typeface="Roboto"/>
              </a:rPr>
              <a:t>01</a:t>
            </a:r>
            <a:endParaRPr sz="1600" b="1">
              <a:solidFill>
                <a:schemeClr val="bg1"/>
              </a:solidFill>
              <a:latin typeface="Montserrat" panose="020B0604020202020204" charset="0"/>
              <a:ea typeface="Roboto"/>
              <a:cs typeface="Roboto"/>
              <a:sym typeface="Roboto"/>
            </a:endParaRPr>
          </a:p>
        </p:txBody>
      </p:sp>
      <p:grpSp>
        <p:nvGrpSpPr>
          <p:cNvPr id="30" name="Shape 285">
            <a:extLst>
              <a:ext uri="{FF2B5EF4-FFF2-40B4-BE49-F238E27FC236}">
                <a16:creationId xmlns:a16="http://schemas.microsoft.com/office/drawing/2014/main" id="{1724AFF7-9CB8-44DA-87F8-76DFCBA5D6C6}"/>
              </a:ext>
            </a:extLst>
          </p:cNvPr>
          <p:cNvGrpSpPr/>
          <p:nvPr/>
        </p:nvGrpSpPr>
        <p:grpSpPr>
          <a:xfrm rot="-5400000">
            <a:off x="5448348" y="4485382"/>
            <a:ext cx="737729" cy="737729"/>
            <a:chOff x="2920647" y="2157958"/>
            <a:chExt cx="827700" cy="827700"/>
          </a:xfrm>
        </p:grpSpPr>
        <p:sp>
          <p:nvSpPr>
            <p:cNvPr id="31" name="Shape 286">
              <a:extLst>
                <a:ext uri="{FF2B5EF4-FFF2-40B4-BE49-F238E27FC236}">
                  <a16:creationId xmlns:a16="http://schemas.microsoft.com/office/drawing/2014/main" id="{47AF5B88-C8CF-4EA6-AA06-9171431D9C01}"/>
                </a:ext>
              </a:extLst>
            </p:cNvPr>
            <p:cNvSpPr/>
            <p:nvPr/>
          </p:nvSpPr>
          <p:spPr>
            <a:xfrm rot="2368348">
              <a:off x="3040494" y="2277805"/>
              <a:ext cx="588007" cy="588007"/>
            </a:xfrm>
            <a:prstGeom prst="pie">
              <a:avLst>
                <a:gd name="adj1" fmla="val 18953478"/>
                <a:gd name="adj2" fmla="val 8381030"/>
              </a:avLst>
            </a:prstGeom>
            <a:solidFill>
              <a:srgbClr val="2196F3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20B0604020202020204" charset="0"/>
              </a:endParaRPr>
            </a:p>
          </p:txBody>
        </p:sp>
        <p:sp>
          <p:nvSpPr>
            <p:cNvPr id="32" name="Shape 287">
              <a:extLst>
                <a:ext uri="{FF2B5EF4-FFF2-40B4-BE49-F238E27FC236}">
                  <a16:creationId xmlns:a16="http://schemas.microsoft.com/office/drawing/2014/main" id="{11EAB729-5C70-41F1-A799-5441FBAEBBC4}"/>
                </a:ext>
              </a:extLst>
            </p:cNvPr>
            <p:cNvSpPr/>
            <p:nvPr/>
          </p:nvSpPr>
          <p:spPr>
            <a:xfrm rot="248723">
              <a:off x="3023158" y="2234335"/>
              <a:ext cx="655715" cy="655993"/>
            </a:xfrm>
            <a:prstGeom prst="chord">
              <a:avLst>
                <a:gd name="adj1" fmla="val 2500565"/>
                <a:gd name="adj2" fmla="val 1811979"/>
              </a:avLst>
            </a:prstGeom>
            <a:solidFill>
              <a:srgbClr val="219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20B0604020202020204" charset="0"/>
              </a:endParaRPr>
            </a:p>
          </p:txBody>
        </p:sp>
      </p:grpSp>
      <p:sp>
        <p:nvSpPr>
          <p:cNvPr id="33" name="Shape 288">
            <a:extLst>
              <a:ext uri="{FF2B5EF4-FFF2-40B4-BE49-F238E27FC236}">
                <a16:creationId xmlns:a16="http://schemas.microsoft.com/office/drawing/2014/main" id="{5EAE9F36-6B90-4924-A330-60BBEE1398D5}"/>
              </a:ext>
            </a:extLst>
          </p:cNvPr>
          <p:cNvSpPr txBox="1"/>
          <p:nvPr/>
        </p:nvSpPr>
        <p:spPr>
          <a:xfrm>
            <a:off x="5543441" y="4653401"/>
            <a:ext cx="507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bg1"/>
                </a:solidFill>
                <a:latin typeface="Montserrat" panose="020B0604020202020204" charset="0"/>
                <a:ea typeface="Roboto"/>
                <a:cs typeface="Roboto"/>
                <a:sym typeface="Roboto"/>
              </a:rPr>
              <a:t>02</a:t>
            </a:r>
            <a:endParaRPr sz="1600" b="1">
              <a:solidFill>
                <a:schemeClr val="bg1"/>
              </a:solidFill>
              <a:latin typeface="Montserrat" panose="020B0604020202020204" charset="0"/>
              <a:ea typeface="Roboto"/>
              <a:cs typeface="Roboto"/>
              <a:sym typeface="Roboto"/>
            </a:endParaRPr>
          </a:p>
        </p:txBody>
      </p:sp>
      <p:grpSp>
        <p:nvGrpSpPr>
          <p:cNvPr id="34" name="Shape 289">
            <a:extLst>
              <a:ext uri="{FF2B5EF4-FFF2-40B4-BE49-F238E27FC236}">
                <a16:creationId xmlns:a16="http://schemas.microsoft.com/office/drawing/2014/main" id="{612AC537-EDF0-4E64-86B5-22F6CEDED6DC}"/>
              </a:ext>
            </a:extLst>
          </p:cNvPr>
          <p:cNvGrpSpPr/>
          <p:nvPr/>
        </p:nvGrpSpPr>
        <p:grpSpPr>
          <a:xfrm>
            <a:off x="6536103" y="3383108"/>
            <a:ext cx="737804" cy="737804"/>
            <a:chOff x="5428888" y="2158023"/>
            <a:chExt cx="828900" cy="828900"/>
          </a:xfrm>
        </p:grpSpPr>
        <p:sp>
          <p:nvSpPr>
            <p:cNvPr id="35" name="Shape 290">
              <a:extLst>
                <a:ext uri="{FF2B5EF4-FFF2-40B4-BE49-F238E27FC236}">
                  <a16:creationId xmlns:a16="http://schemas.microsoft.com/office/drawing/2014/main" id="{21F7B66E-2F60-4802-A20B-4F79F1CC0A3D}"/>
                </a:ext>
              </a:extLst>
            </p:cNvPr>
            <p:cNvSpPr/>
            <p:nvPr/>
          </p:nvSpPr>
          <p:spPr>
            <a:xfrm rot="-8431175">
              <a:off x="5548912" y="2278047"/>
              <a:ext cx="588851" cy="588851"/>
            </a:xfrm>
            <a:prstGeom prst="pie">
              <a:avLst>
                <a:gd name="adj1" fmla="val 19686997"/>
                <a:gd name="adj2" fmla="val 7771013"/>
              </a:avLst>
            </a:prstGeom>
            <a:solidFill>
              <a:srgbClr val="1976D2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20B0604020202020204" charset="0"/>
              </a:endParaRPr>
            </a:p>
          </p:txBody>
        </p:sp>
        <p:sp>
          <p:nvSpPr>
            <p:cNvPr id="36" name="Shape 291">
              <a:extLst>
                <a:ext uri="{FF2B5EF4-FFF2-40B4-BE49-F238E27FC236}">
                  <a16:creationId xmlns:a16="http://schemas.microsoft.com/office/drawing/2014/main" id="{E7A76C00-51A8-498F-BEA2-ADC3047EF372}"/>
                </a:ext>
              </a:extLst>
            </p:cNvPr>
            <p:cNvSpPr/>
            <p:nvPr/>
          </p:nvSpPr>
          <p:spPr>
            <a:xfrm rot="-10551618">
              <a:off x="5498383" y="2253584"/>
              <a:ext cx="656613" cy="656891"/>
            </a:xfrm>
            <a:prstGeom prst="chord">
              <a:avLst>
                <a:gd name="adj1" fmla="val 2500565"/>
                <a:gd name="adj2" fmla="val 1811979"/>
              </a:avLst>
            </a:prstGeom>
            <a:solidFill>
              <a:srgbClr val="197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20B0604020202020204" charset="0"/>
              </a:endParaRPr>
            </a:p>
          </p:txBody>
        </p:sp>
      </p:grpSp>
      <p:sp>
        <p:nvSpPr>
          <p:cNvPr id="37" name="Shape 292">
            <a:extLst>
              <a:ext uri="{FF2B5EF4-FFF2-40B4-BE49-F238E27FC236}">
                <a16:creationId xmlns:a16="http://schemas.microsoft.com/office/drawing/2014/main" id="{9B396179-77A7-4BC3-A8F6-891FDF428D09}"/>
              </a:ext>
            </a:extLst>
          </p:cNvPr>
          <p:cNvSpPr txBox="1"/>
          <p:nvPr/>
        </p:nvSpPr>
        <p:spPr>
          <a:xfrm>
            <a:off x="6627093" y="3565310"/>
            <a:ext cx="507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bg1"/>
                </a:solidFill>
                <a:latin typeface="Montserrat" panose="020B0604020202020204" charset="0"/>
                <a:ea typeface="Roboto"/>
                <a:cs typeface="Roboto"/>
                <a:sym typeface="Roboto"/>
              </a:rPr>
              <a:t>03</a:t>
            </a:r>
            <a:endParaRPr sz="1600" b="1">
              <a:solidFill>
                <a:schemeClr val="bg1"/>
              </a:solidFill>
              <a:latin typeface="Montserrat" panose="020B0604020202020204" charset="0"/>
              <a:ea typeface="Roboto"/>
              <a:cs typeface="Roboto"/>
              <a:sym typeface="Roboto"/>
            </a:endParaRPr>
          </a:p>
        </p:txBody>
      </p:sp>
      <p:grpSp>
        <p:nvGrpSpPr>
          <p:cNvPr id="38" name="Shape 293">
            <a:extLst>
              <a:ext uri="{FF2B5EF4-FFF2-40B4-BE49-F238E27FC236}">
                <a16:creationId xmlns:a16="http://schemas.microsoft.com/office/drawing/2014/main" id="{28F44E2A-1FD9-4233-978F-A9FBDEE52AFF}"/>
              </a:ext>
            </a:extLst>
          </p:cNvPr>
          <p:cNvGrpSpPr/>
          <p:nvPr/>
        </p:nvGrpSpPr>
        <p:grpSpPr>
          <a:xfrm rot="5400000">
            <a:off x="5416380" y="2252205"/>
            <a:ext cx="737729" cy="737729"/>
            <a:chOff x="2920647" y="2157958"/>
            <a:chExt cx="827700" cy="827700"/>
          </a:xfrm>
        </p:grpSpPr>
        <p:sp>
          <p:nvSpPr>
            <p:cNvPr id="39" name="Shape 294">
              <a:extLst>
                <a:ext uri="{FF2B5EF4-FFF2-40B4-BE49-F238E27FC236}">
                  <a16:creationId xmlns:a16="http://schemas.microsoft.com/office/drawing/2014/main" id="{5B8C22CE-705C-4163-8CD3-AEFCF766EFA1}"/>
                </a:ext>
              </a:extLst>
            </p:cNvPr>
            <p:cNvSpPr/>
            <p:nvPr/>
          </p:nvSpPr>
          <p:spPr>
            <a:xfrm rot="2368348">
              <a:off x="3040494" y="2277805"/>
              <a:ext cx="588007" cy="588007"/>
            </a:xfrm>
            <a:prstGeom prst="pie">
              <a:avLst>
                <a:gd name="adj1" fmla="val 18953478"/>
                <a:gd name="adj2" fmla="val 8381030"/>
              </a:avLst>
            </a:prstGeom>
            <a:solidFill>
              <a:srgbClr val="0D47A1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20B0604020202020204" charset="0"/>
              </a:endParaRPr>
            </a:p>
          </p:txBody>
        </p:sp>
        <p:sp>
          <p:nvSpPr>
            <p:cNvPr id="40" name="Shape 295">
              <a:extLst>
                <a:ext uri="{FF2B5EF4-FFF2-40B4-BE49-F238E27FC236}">
                  <a16:creationId xmlns:a16="http://schemas.microsoft.com/office/drawing/2014/main" id="{6F5AD1D2-29CF-4E5F-A61F-AFBCCA4CF2DE}"/>
                </a:ext>
              </a:extLst>
            </p:cNvPr>
            <p:cNvSpPr/>
            <p:nvPr/>
          </p:nvSpPr>
          <p:spPr>
            <a:xfrm rot="248723">
              <a:off x="3023158" y="2234335"/>
              <a:ext cx="655715" cy="655993"/>
            </a:xfrm>
            <a:prstGeom prst="chord">
              <a:avLst>
                <a:gd name="adj1" fmla="val 2500565"/>
                <a:gd name="adj2" fmla="val 1811979"/>
              </a:avLst>
            </a:prstGeom>
            <a:solidFill>
              <a:srgbClr val="0D4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Montserrat" panose="020B0604020202020204" charset="0"/>
              </a:endParaRPr>
            </a:p>
          </p:txBody>
        </p:sp>
      </p:grpSp>
      <p:sp>
        <p:nvSpPr>
          <p:cNvPr id="41" name="Shape 296">
            <a:extLst>
              <a:ext uri="{FF2B5EF4-FFF2-40B4-BE49-F238E27FC236}">
                <a16:creationId xmlns:a16="http://schemas.microsoft.com/office/drawing/2014/main" id="{B3E3F3E1-2CA8-4B44-BA1C-FFAB9DB3AEE4}"/>
              </a:ext>
            </a:extLst>
          </p:cNvPr>
          <p:cNvSpPr txBox="1"/>
          <p:nvPr/>
        </p:nvSpPr>
        <p:spPr>
          <a:xfrm>
            <a:off x="5543441" y="2447546"/>
            <a:ext cx="507900" cy="2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bg1"/>
                </a:solidFill>
                <a:latin typeface="Montserrat" panose="020B0604020202020204" charset="0"/>
                <a:ea typeface="Roboto"/>
                <a:cs typeface="Roboto"/>
                <a:sym typeface="Roboto"/>
              </a:rPr>
              <a:t>04</a:t>
            </a:r>
            <a:endParaRPr sz="1600" b="1" dirty="0">
              <a:solidFill>
                <a:schemeClr val="bg1"/>
              </a:solidFill>
              <a:latin typeface="Montserrat" panose="020B0604020202020204" charset="0"/>
              <a:ea typeface="Roboto"/>
              <a:cs typeface="Roboto"/>
              <a:sym typeface="Roboto"/>
            </a:endParaRPr>
          </a:p>
        </p:txBody>
      </p:sp>
      <p:sp>
        <p:nvSpPr>
          <p:cNvPr id="42" name="Shape 297">
            <a:extLst>
              <a:ext uri="{FF2B5EF4-FFF2-40B4-BE49-F238E27FC236}">
                <a16:creationId xmlns:a16="http://schemas.microsoft.com/office/drawing/2014/main" id="{1A8B1605-02E2-4B5C-A022-8EA47621FE42}"/>
              </a:ext>
            </a:extLst>
          </p:cNvPr>
          <p:cNvSpPr/>
          <p:nvPr/>
        </p:nvSpPr>
        <p:spPr>
          <a:xfrm>
            <a:off x="4976724" y="2925366"/>
            <a:ext cx="1623000" cy="1623000"/>
          </a:xfrm>
          <a:prstGeom prst="ellipse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6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47769" y="207869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810546" y="207869"/>
            <a:ext cx="7172889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Model 1 – Climatic Variables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DF6D3140-7C56-41E2-AF89-826DBD507EF2}"/>
              </a:ext>
            </a:extLst>
          </p:cNvPr>
          <p:cNvSpPr txBox="1">
            <a:spLocks/>
          </p:cNvSpPr>
          <p:nvPr/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dirty="0">
              <a:latin typeface="Montserrat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59F78-9614-43E4-B621-DD5E9C69EC57}"/>
              </a:ext>
            </a:extLst>
          </p:cNvPr>
          <p:cNvSpPr/>
          <p:nvPr/>
        </p:nvSpPr>
        <p:spPr>
          <a:xfrm>
            <a:off x="650639" y="1648585"/>
            <a:ext cx="42977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212C"/>
                </a:solidFill>
                <a:latin typeface="Montserrat" panose="020B0604020202020204" charset="0"/>
              </a:rPr>
              <a:t>Prediction accuracy: 68%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212C"/>
                </a:solidFill>
                <a:latin typeface="Montserrat" panose="020B0604020202020204" charset="0"/>
              </a:rPr>
              <a:t>Individually, PET, average winter temperature, and winter </a:t>
            </a:r>
            <a:r>
              <a:rPr lang="en-US" sz="2400" dirty="0" err="1">
                <a:solidFill>
                  <a:srgbClr val="1B212C"/>
                </a:solidFill>
                <a:latin typeface="Montserrat" panose="020B0604020202020204" charset="0"/>
              </a:rPr>
              <a:t>vapour</a:t>
            </a:r>
            <a:r>
              <a:rPr lang="en-US" sz="2400" dirty="0">
                <a:solidFill>
                  <a:srgbClr val="1B212C"/>
                </a:solidFill>
                <a:latin typeface="Montserrat" panose="020B0604020202020204" charset="0"/>
              </a:rPr>
              <a:t> pressure are highest</a:t>
            </a:r>
          </a:p>
          <a:p>
            <a:pPr fontAlgn="base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B212C"/>
                </a:solidFill>
                <a:latin typeface="Montserrat" panose="020B0604020202020204" charset="0"/>
              </a:rPr>
              <a:t>Winter </a:t>
            </a:r>
            <a:r>
              <a:rPr lang="en-US" sz="2400" dirty="0" err="1">
                <a:solidFill>
                  <a:srgbClr val="1B212C"/>
                </a:solidFill>
                <a:latin typeface="Montserrat" panose="020B0604020202020204" charset="0"/>
              </a:rPr>
              <a:t>vapour</a:t>
            </a:r>
            <a:r>
              <a:rPr lang="en-US" sz="2400" dirty="0">
                <a:solidFill>
                  <a:srgbClr val="1B212C"/>
                </a:solidFill>
                <a:latin typeface="Montserrat" panose="020B0604020202020204" charset="0"/>
              </a:rPr>
              <a:t> pressure, average summer and winter temperature, and PET are the highest when estimating the relative contribution of variables alongside all the other variables</a:t>
            </a:r>
          </a:p>
        </p:txBody>
      </p:sp>
      <p:pic>
        <p:nvPicPr>
          <p:cNvPr id="43" name="Shape 304">
            <a:extLst>
              <a:ext uri="{FF2B5EF4-FFF2-40B4-BE49-F238E27FC236}">
                <a16:creationId xmlns:a16="http://schemas.microsoft.com/office/drawing/2014/main" id="{264E3B3E-ED11-4326-B55F-CE5F048F1D8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8347" y="1493731"/>
            <a:ext cx="6595729" cy="4128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48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8">
            <a:extLst>
              <a:ext uri="{FF2B5EF4-FFF2-40B4-BE49-F238E27FC236}">
                <a16:creationId xmlns:a16="http://schemas.microsoft.com/office/drawing/2014/main" id="{08448FAF-3838-4752-A143-B4A8A97C51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36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2275A1-31D0-45F8-AFE2-77A6A97BB4B0}"/>
              </a:ext>
            </a:extLst>
          </p:cNvPr>
          <p:cNvSpPr txBox="1"/>
          <p:nvPr/>
        </p:nvSpPr>
        <p:spPr>
          <a:xfrm>
            <a:off x="547769" y="207869"/>
            <a:ext cx="11006254" cy="6126480"/>
          </a:xfrm>
          <a:prstGeom prst="rect">
            <a:avLst/>
          </a:prstGeom>
          <a:solidFill>
            <a:schemeClr val="accent6">
              <a:lumMod val="20000"/>
              <a:lumOff val="8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Shape 229">
            <a:extLst>
              <a:ext uri="{FF2B5EF4-FFF2-40B4-BE49-F238E27FC236}">
                <a16:creationId xmlns:a16="http://schemas.microsoft.com/office/drawing/2014/main" id="{F30B717C-B438-4484-916A-845C438658A3}"/>
              </a:ext>
            </a:extLst>
          </p:cNvPr>
          <p:cNvSpPr txBox="1">
            <a:spLocks/>
          </p:cNvSpPr>
          <p:nvPr/>
        </p:nvSpPr>
        <p:spPr>
          <a:xfrm>
            <a:off x="810546" y="207869"/>
            <a:ext cx="7172889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tabLst/>
              <a:defRPr/>
            </a:pPr>
            <a:r>
              <a:rPr lang="en-US" sz="2800" b="1" kern="0" dirty="0">
                <a:solidFill>
                  <a:schemeClr val="tx1"/>
                </a:solidFill>
              </a:rPr>
              <a:t>Model 1 – Climatic Variables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11" name="Shape 267">
            <a:extLst>
              <a:ext uri="{FF2B5EF4-FFF2-40B4-BE49-F238E27FC236}">
                <a16:creationId xmlns:a16="http://schemas.microsoft.com/office/drawing/2014/main" id="{DF6D3140-7C56-41E2-AF89-826DBD507EF2}"/>
              </a:ext>
            </a:extLst>
          </p:cNvPr>
          <p:cNvSpPr txBox="1">
            <a:spLocks/>
          </p:cNvSpPr>
          <p:nvPr/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GB" dirty="0">
              <a:latin typeface="Montserrat" panose="020B0604020202020204" charset="0"/>
            </a:endParaRPr>
          </a:p>
        </p:txBody>
      </p:sp>
      <p:pic>
        <p:nvPicPr>
          <p:cNvPr id="8" name="Shape 311">
            <a:extLst>
              <a:ext uri="{FF2B5EF4-FFF2-40B4-BE49-F238E27FC236}">
                <a16:creationId xmlns:a16="http://schemas.microsoft.com/office/drawing/2014/main" id="{7C2F6D2D-5611-4F04-99D5-798BDC53105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6540" y="3358005"/>
            <a:ext cx="4947483" cy="297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312">
            <a:extLst>
              <a:ext uri="{FF2B5EF4-FFF2-40B4-BE49-F238E27FC236}">
                <a16:creationId xmlns:a16="http://schemas.microsoft.com/office/drawing/2014/main" id="{F7A23DCD-8CE4-4E17-A185-723FDF276B8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6540" y="199104"/>
            <a:ext cx="4947483" cy="3150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313">
            <a:extLst>
              <a:ext uri="{FF2B5EF4-FFF2-40B4-BE49-F238E27FC236}">
                <a16:creationId xmlns:a16="http://schemas.microsoft.com/office/drawing/2014/main" id="{A3CB87DF-99C0-4382-996F-F83435E51F1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797" y="1648585"/>
            <a:ext cx="6058743" cy="4325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032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508</Words>
  <Application>Microsoft Office PowerPoint</Application>
  <PresentationFormat>Widescreen</PresentationFormat>
  <Paragraphs>119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Average</vt:lpstr>
      <vt:lpstr>Calibri</vt:lpstr>
      <vt:lpstr>Calibri Light</vt:lpstr>
      <vt:lpstr>Lato</vt:lpstr>
      <vt:lpstr>Libre Franklin</vt:lpstr>
      <vt:lpstr>Montserrat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Kateryna Baranova</dc:creator>
  <cp:lastModifiedBy>Kateryna Baranova</cp:lastModifiedBy>
  <cp:revision>3</cp:revision>
  <dcterms:created xsi:type="dcterms:W3CDTF">2018-04-20T14:07:24Z</dcterms:created>
  <dcterms:modified xsi:type="dcterms:W3CDTF">2018-04-20T18:10:52Z</dcterms:modified>
</cp:coreProperties>
</file>