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B8635-C1D5-5542-8826-DF5EF3C7554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F39A9-DBA0-E44B-8CBE-09C0EB4E3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3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39A9-DBA0-E44B-8CBE-09C0EB4E3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4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9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EAC7-78A8-B244-A4CC-802EB5B61BC8}" type="datetimeFigureOut">
              <a:rPr lang="en-US" smtClean="0"/>
              <a:t>18-02-01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26DF-F913-1940-B5E1-676590651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464" y="539247"/>
            <a:ext cx="8325552" cy="3061203"/>
          </a:xfrm>
          <a:solidFill>
            <a:schemeClr val="bg1">
              <a:lumMod val="95000"/>
              <a:alpha val="87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What Shapes Giant Hogweed Invasion? Answers from a </a:t>
            </a:r>
            <a:r>
              <a:rPr lang="en-US" sz="4000" dirty="0" err="1" smtClean="0"/>
              <a:t>Spatio</a:t>
            </a:r>
            <a:r>
              <a:rPr lang="en-US" sz="4000" dirty="0" smtClean="0"/>
              <a:t>-temporal Model Integrating </a:t>
            </a:r>
            <a:r>
              <a:rPr lang="en-US" sz="4000" dirty="0" err="1" smtClean="0"/>
              <a:t>Multiscale</a:t>
            </a:r>
            <a:r>
              <a:rPr lang="en-US" sz="4000" dirty="0" smtClean="0"/>
              <a:t> Monitoring Data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269" y="3458432"/>
            <a:ext cx="5065079" cy="532142"/>
          </a:xfrm>
          <a:solidFill>
            <a:schemeClr val="bg1">
              <a:lumMod val="95000"/>
              <a:alpha val="87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Sylvia </a:t>
            </a:r>
            <a:r>
              <a:rPr lang="en-US" sz="2800" dirty="0" err="1" smtClean="0">
                <a:solidFill>
                  <a:schemeClr val="tx1"/>
                </a:solidFill>
              </a:rPr>
              <a:t>Moenickes</a:t>
            </a:r>
            <a:r>
              <a:rPr lang="en-US" sz="2800" dirty="0" smtClean="0">
                <a:solidFill>
                  <a:schemeClr val="tx1"/>
                </a:solidFill>
              </a:rPr>
              <a:t> &amp; Jan Thiele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699" y="4281166"/>
            <a:ext cx="3402635" cy="830997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Review by Alex </a:t>
            </a:r>
            <a:r>
              <a:rPr lang="en-US" sz="2400" dirty="0" err="1" smtClean="0"/>
              <a:t>Coster</a:t>
            </a:r>
            <a:r>
              <a:rPr lang="en-US" sz="2400" dirty="0" smtClean="0"/>
              <a:t> and Kateryna Baranova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928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Source: https://</a:t>
            </a:r>
            <a:r>
              <a:rPr lang="en-US" dirty="0" err="1" smtClean="0">
                <a:solidFill>
                  <a:srgbClr val="CCFFCC"/>
                </a:solidFill>
              </a:rPr>
              <a:t>bcinvasives.ca</a:t>
            </a:r>
            <a:r>
              <a:rPr lang="en-US" dirty="0" smtClean="0">
                <a:solidFill>
                  <a:srgbClr val="CCFFCC"/>
                </a:solidFill>
              </a:rPr>
              <a:t>/images/photos/_full/Giant_hogweed012_FrValleyRegDist_1.jpg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803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8131" y="848251"/>
            <a:ext cx="7803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Spatial Distribution Maps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000" dirty="0" smtClean="0"/>
              <a:t>Hagen-</a:t>
            </a:r>
            <a:r>
              <a:rPr lang="en-US" sz="2000" dirty="0" err="1" smtClean="0"/>
              <a:t>Waterhovel</a:t>
            </a:r>
            <a:r>
              <a:rPr lang="en-US" sz="2000" dirty="0" smtClean="0"/>
              <a:t> Study Area: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791833" y="263475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Use of GIS</a:t>
            </a:r>
            <a:endParaRPr lang="en-US" sz="3200" b="1" dirty="0"/>
          </a:p>
        </p:txBody>
      </p:sp>
      <p:pic>
        <p:nvPicPr>
          <p:cNvPr id="5" name="Content Placeholder 4" descr="Screen Shot 2018-02-01 at 10.09.3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5150"/>
          <a:stretch>
            <a:fillRect/>
          </a:stretch>
        </p:blipFill>
        <p:spPr>
          <a:xfrm>
            <a:off x="81345" y="1921647"/>
            <a:ext cx="8975815" cy="4936353"/>
          </a:xfrm>
        </p:spPr>
      </p:pic>
    </p:spTree>
    <p:extLst>
      <p:ext uri="{BB962C8B-B14F-4D97-AF65-F5344CB8AC3E}">
        <p14:creationId xmlns:p14="http://schemas.microsoft.com/office/powerpoint/2010/main" val="161280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1417638"/>
            <a:ext cx="780393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Base Model: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All cells occupied and vegetative stage: 0.94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Generative stage: 0.32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Total number colonized: 0.89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Dispersal via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Rivers: 0.73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Local: 0.67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Streets: 0.21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Railways: 0.21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Long distance: -0.95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1833" y="832862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8434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1417638"/>
            <a:ext cx="78039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Hypotheses Testing:</a:t>
            </a:r>
          </a:p>
          <a:p>
            <a:endParaRPr lang="en-US" sz="2400" b="1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Hypotheses I, II, III improved model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IV – VII: no consistent improvement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VIII &amp; IX: did not improve model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1833" y="832862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995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1895283"/>
            <a:ext cx="78039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Massive undertaking; integrated input from diverse source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Sensitivity Analysis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Well organized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Simulation was quite accurate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1833" y="832862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Strong Points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56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1584904"/>
            <a:ext cx="780393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Pest management?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Randomized long-distance dispersal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Problem with monitoring data: young plants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Water &amp; Nutrient factors?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Spatial distribution figures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Arguments against one-at-a-time modifications?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1833" y="832862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Weak Points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56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696" y="2492328"/>
            <a:ext cx="78039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 smtClean="0"/>
              <a:t>7/10</a:t>
            </a:r>
            <a:endParaRPr lang="en-US" sz="11500" dirty="0"/>
          </a:p>
        </p:txBody>
      </p:sp>
      <p:sp>
        <p:nvSpPr>
          <p:cNvPr id="9" name="Rectangle 8"/>
          <p:cNvSpPr/>
          <p:nvPr/>
        </p:nvSpPr>
        <p:spPr>
          <a:xfrm>
            <a:off x="1791833" y="1125250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Score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56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5253" y="2580607"/>
            <a:ext cx="5566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/>
              <a:t>Questions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43647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115" y="104879"/>
            <a:ext cx="9002885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8396" y="888950"/>
            <a:ext cx="8537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Large flowering plant in the carrot family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Competitive invasive plant species in Europe and North America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From Caucus Mountain region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Prevalent in BC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Contains phototoxic sap, extremely dangerous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110397" y="304174"/>
            <a:ext cx="500160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Giant Hogweed</a:t>
            </a:r>
            <a:endParaRPr lang="en-US" sz="3200" b="1" dirty="0"/>
          </a:p>
        </p:txBody>
      </p:sp>
      <p:pic>
        <p:nvPicPr>
          <p:cNvPr id="6" name="Content Placeholder 5" descr="hogweed-82733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3646"/>
          <a:stretch>
            <a:fillRect/>
          </a:stretch>
        </p:blipFill>
        <p:spPr>
          <a:xfrm>
            <a:off x="489765" y="2827942"/>
            <a:ext cx="8229600" cy="4525963"/>
          </a:xfrm>
        </p:spPr>
      </p:pic>
      <p:sp>
        <p:nvSpPr>
          <p:cNvPr id="10" name="Rectangle 9"/>
          <p:cNvSpPr/>
          <p:nvPr/>
        </p:nvSpPr>
        <p:spPr>
          <a:xfrm>
            <a:off x="457200" y="6511523"/>
            <a:ext cx="8905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https://</a:t>
            </a:r>
            <a:r>
              <a:rPr lang="en-US" dirty="0" err="1" smtClean="0"/>
              <a:t>cdn.images.express.co.uk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/dynamic/1/590x/hogweed-827332.jpg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3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2013252"/>
            <a:ext cx="78039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Significance of different mechanisms of invasion?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Is a model able to accurately predict invasion patterns?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How is this information useful?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0" y="83286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Goals of the Report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26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5945"/>
            <a:ext cx="2681191" cy="6297271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9654" y="1576788"/>
            <a:ext cx="21324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Western and Southern Germany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Eight 1km²  sites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2002 - 2009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65130" y="720629"/>
            <a:ext cx="24858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Study Area</a:t>
            </a:r>
            <a:endParaRPr lang="en-US" sz="3200" b="1" dirty="0"/>
          </a:p>
        </p:txBody>
      </p:sp>
      <p:pic>
        <p:nvPicPr>
          <p:cNvPr id="6" name="Content Placeholder 5" descr="pastedImage0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r="-26357"/>
          <a:stretch/>
        </p:blipFill>
        <p:spPr>
          <a:xfrm>
            <a:off x="2326897" y="781598"/>
            <a:ext cx="8633757" cy="5718184"/>
          </a:xfrm>
        </p:spPr>
      </p:pic>
    </p:spTree>
    <p:extLst>
      <p:ext uri="{BB962C8B-B14F-4D97-AF65-F5344CB8AC3E}">
        <p14:creationId xmlns:p14="http://schemas.microsoft.com/office/powerpoint/2010/main" val="171519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1804512"/>
            <a:ext cx="780393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Spatio</a:t>
            </a:r>
            <a:r>
              <a:rPr lang="en-US" sz="2400" dirty="0" smtClean="0"/>
              <a:t>-temporal model with two components: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0" y="83286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The Experiment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800239" y="2365728"/>
            <a:ext cx="3396472" cy="354859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36422" y="2365728"/>
            <a:ext cx="3396472" cy="354859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4122956" y="3583381"/>
            <a:ext cx="865654" cy="782777"/>
          </a:xfrm>
          <a:prstGeom prst="mathPlus">
            <a:avLst/>
          </a:prstGeom>
          <a:solidFill>
            <a:schemeClr val="bg1">
              <a:lumMod val="95000"/>
              <a:alpha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6807" y="2507531"/>
            <a:ext cx="306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Life-cycle Matrix Model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10382" y="2511568"/>
            <a:ext cx="306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Cellular Automaton Simulation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239" y="3265501"/>
            <a:ext cx="3396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Demography of plants (</a:t>
            </a:r>
            <a:r>
              <a:rPr lang="en-US" dirty="0" err="1" smtClean="0"/>
              <a:t>Huls</a:t>
            </a:r>
            <a:r>
              <a:rPr lang="en-US" dirty="0" smtClean="0"/>
              <a:t> et al., 2007; </a:t>
            </a:r>
            <a:r>
              <a:rPr lang="en-US" dirty="0" err="1" smtClean="0"/>
              <a:t>Pergl</a:t>
            </a:r>
            <a:r>
              <a:rPr lang="en-US" dirty="0" smtClean="0"/>
              <a:t> et al., 2007)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Survival rate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Fecundity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Capacity limitation (competitors)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Pest management treatments (local actor interviews)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8610" y="3219454"/>
            <a:ext cx="33442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Real-world landscape (aerial imagery)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200 X 200 cells (5m) study areas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Habitat suitability (Thiele &amp; </a:t>
            </a:r>
            <a:r>
              <a:rPr lang="en-US" dirty="0" err="1" smtClean="0"/>
              <a:t>Otte</a:t>
            </a:r>
            <a:r>
              <a:rPr lang="en-US" dirty="0" smtClean="0"/>
              <a:t> 2006 survey)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Tests efficiency of expansion factors in predicting hogweed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9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5729504"/>
            <a:ext cx="7803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Quantities observed?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0" y="83286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/>
              <a:t>Modelling</a:t>
            </a:r>
            <a:r>
              <a:rPr lang="en-US" sz="3200" b="1" dirty="0" smtClean="0"/>
              <a:t> Concept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8131" y="2951682"/>
            <a:ext cx="1322129" cy="92333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population this year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07772" y="1765986"/>
            <a:ext cx="1322129" cy="92333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Sessile population next year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07772" y="3985704"/>
            <a:ext cx="1322129" cy="92333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Mobile population next year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83991" y="2624665"/>
            <a:ext cx="1322129" cy="1200329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Locally dispersed population next year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1803" y="4604163"/>
            <a:ext cx="1617872" cy="1200329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Long-distance dispersed population next year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9259" y="3621730"/>
            <a:ext cx="1322129" cy="1200329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Corridor dispersed population next year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49933" y="3070137"/>
            <a:ext cx="1322129" cy="923330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population next year</a:t>
            </a:r>
            <a:endParaRPr lang="en-US" dirty="0"/>
          </a:p>
        </p:txBody>
      </p:sp>
      <p:cxnSp>
        <p:nvCxnSpPr>
          <p:cNvPr id="18" name="Curved Connector 17"/>
          <p:cNvCxnSpPr>
            <a:stCxn id="5" idx="3"/>
            <a:endCxn id="10" idx="1"/>
          </p:cNvCxnSpPr>
          <p:nvPr/>
        </p:nvCxnSpPr>
        <p:spPr>
          <a:xfrm flipV="1">
            <a:off x="1990260" y="2227651"/>
            <a:ext cx="417512" cy="11856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" idx="3"/>
            <a:endCxn id="11" idx="1"/>
          </p:cNvCxnSpPr>
          <p:nvPr/>
        </p:nvCxnSpPr>
        <p:spPr>
          <a:xfrm>
            <a:off x="1990260" y="3413347"/>
            <a:ext cx="417512" cy="10340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1" idx="3"/>
            <a:endCxn id="12" idx="1"/>
          </p:cNvCxnSpPr>
          <p:nvPr/>
        </p:nvCxnSpPr>
        <p:spPr>
          <a:xfrm flipV="1">
            <a:off x="3729901" y="3224830"/>
            <a:ext cx="354090" cy="122253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1" idx="3"/>
            <a:endCxn id="13" idx="1"/>
          </p:cNvCxnSpPr>
          <p:nvPr/>
        </p:nvCxnSpPr>
        <p:spPr>
          <a:xfrm>
            <a:off x="3729901" y="4447369"/>
            <a:ext cx="301902" cy="75695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2" idx="3"/>
            <a:endCxn id="14" idx="1"/>
          </p:cNvCxnSpPr>
          <p:nvPr/>
        </p:nvCxnSpPr>
        <p:spPr>
          <a:xfrm>
            <a:off x="5406120" y="3224830"/>
            <a:ext cx="313139" cy="99706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endCxn id="15" idx="2"/>
          </p:cNvCxnSpPr>
          <p:nvPr/>
        </p:nvCxnSpPr>
        <p:spPr>
          <a:xfrm flipV="1">
            <a:off x="5566857" y="3993467"/>
            <a:ext cx="2244141" cy="121086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3"/>
            <a:endCxn id="15" idx="0"/>
          </p:cNvCxnSpPr>
          <p:nvPr/>
        </p:nvCxnSpPr>
        <p:spPr>
          <a:xfrm>
            <a:off x="3729901" y="2227651"/>
            <a:ext cx="4081097" cy="8424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4" idx="3"/>
            <a:endCxn id="15" idx="2"/>
          </p:cNvCxnSpPr>
          <p:nvPr/>
        </p:nvCxnSpPr>
        <p:spPr>
          <a:xfrm flipV="1">
            <a:off x="7041388" y="3993467"/>
            <a:ext cx="769610" cy="22842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2" idx="3"/>
            <a:endCxn id="15" idx="1"/>
          </p:cNvCxnSpPr>
          <p:nvPr/>
        </p:nvCxnSpPr>
        <p:spPr>
          <a:xfrm>
            <a:off x="5406120" y="3224830"/>
            <a:ext cx="1743813" cy="306972"/>
          </a:xfrm>
          <a:prstGeom prst="curvedConnector3">
            <a:avLst>
              <a:gd name="adj1" fmla="val 5897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52271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2013252"/>
            <a:ext cx="78039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Quantified spread factors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Dispersal (mechanistic local and corridor, stochastic long-distance)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Habitat suitability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Species </a:t>
            </a:r>
            <a:r>
              <a:rPr lang="en-US" sz="2400" dirty="0" err="1" smtClean="0"/>
              <a:t>invasibility</a:t>
            </a:r>
            <a:r>
              <a:rPr lang="en-US" sz="2400" dirty="0" smtClean="0"/>
              <a:t> (survival rate, fecundity, pest management)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Nine modifications for hypothesis testing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1833" y="832862"/>
            <a:ext cx="5566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Base Model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71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56556"/>
            <a:ext cx="8229600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8131" y="959939"/>
            <a:ext cx="78039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Modifications based on: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Demographic aspects (recruitment limitation, competition due to succession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Dispersal (long-distance, corridor, local)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Survival probabilities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512154" y="436104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9 Hypotheses</a:t>
            </a:r>
            <a:endParaRPr lang="en-US" sz="3200" b="1" dirty="0"/>
          </a:p>
        </p:txBody>
      </p:sp>
      <p:pic>
        <p:nvPicPr>
          <p:cNvPr id="10" name="Content Placeholder 4" descr="Screen Shot 2018-02-01 at 9.59.5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5" r="-4505"/>
          <a:stretch/>
        </p:blipFill>
        <p:spPr>
          <a:xfrm>
            <a:off x="-308165" y="2881536"/>
            <a:ext cx="9785996" cy="3941673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6871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34527"/>
            <a:ext cx="3430187" cy="6018689"/>
          </a:xfrm>
          <a:prstGeom prst="rect">
            <a:avLst/>
          </a:prstGeom>
          <a:solidFill>
            <a:srgbClr val="F2F2F2">
              <a:alpha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367" y="1983495"/>
            <a:ext cx="29799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Remote Sensing: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 Aerial Images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ArcGIS: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Map Land Cover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 Landscape Elements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249666" y="905837"/>
            <a:ext cx="39610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Use of GIS</a:t>
            </a:r>
            <a:endParaRPr lang="en-US" sz="3200" b="1" dirty="0"/>
          </a:p>
        </p:txBody>
      </p:sp>
      <p:pic>
        <p:nvPicPr>
          <p:cNvPr id="5" name="Content Placeholder 4" descr="Screen Shot 2018-02-01 at 10.05.2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-41249"/>
          <a:stretch/>
        </p:blipFill>
        <p:spPr>
          <a:xfrm>
            <a:off x="3181337" y="734527"/>
            <a:ext cx="8453108" cy="6015052"/>
          </a:xfrm>
        </p:spPr>
      </p:pic>
    </p:spTree>
    <p:extLst>
      <p:ext uri="{BB962C8B-B14F-4D97-AF65-F5344CB8AC3E}">
        <p14:creationId xmlns:p14="http://schemas.microsoft.com/office/powerpoint/2010/main" val="354688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482</Words>
  <Application>Microsoft Macintosh PowerPoint</Application>
  <PresentationFormat>On-screen Show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Shapes Giant Hogweed Invasion? Answers from a Spatio-temporal Model Integrating Multiscale Monitoring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Shapes Giant Hogweed Invasion? Answers from a Spatio-temporal Model Integrating Multiscale Monitoring Data</dc:title>
  <dc:creator>Kateryna Baranova</dc:creator>
  <cp:lastModifiedBy>Kateryna Baranova</cp:lastModifiedBy>
  <cp:revision>9</cp:revision>
  <dcterms:created xsi:type="dcterms:W3CDTF">2018-02-02T04:50:01Z</dcterms:created>
  <dcterms:modified xsi:type="dcterms:W3CDTF">2018-02-02T06:33:06Z</dcterms:modified>
</cp:coreProperties>
</file>