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2" r:id="rId4"/>
    <p:sldId id="259" r:id="rId5"/>
    <p:sldId id="260" r:id="rId6"/>
    <p:sldId id="261" r:id="rId7"/>
    <p:sldId id="273" r:id="rId8"/>
    <p:sldId id="274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B8635-C1D5-5542-8826-DF5EF3C75548}" type="datetimeFigureOut">
              <a:rPr lang="en-US" smtClean="0"/>
              <a:t>18-04-01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F39A9-DBA0-E44B-8CBE-09C0EB4E3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3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39A9-DBA0-E44B-8CBE-09C0EB4E33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1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39A9-DBA0-E44B-8CBE-09C0EB4E33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07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39A9-DBA0-E44B-8CBE-09C0EB4E33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20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39A9-DBA0-E44B-8CBE-09C0EB4E33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7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39A9-DBA0-E44B-8CBE-09C0EB4E33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75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39A9-DBA0-E44B-8CBE-09C0EB4E33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7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EAC7-78A8-B244-A4CC-802EB5B61BC8}" type="datetimeFigureOut">
              <a:rPr lang="en-US" smtClean="0"/>
              <a:t>18-04-01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26DF-F913-1940-B5E1-67659065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4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EAC7-78A8-B244-A4CC-802EB5B61BC8}" type="datetimeFigureOut">
              <a:rPr lang="en-US" smtClean="0"/>
              <a:t>18-04-01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26DF-F913-1940-B5E1-67659065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EAC7-78A8-B244-A4CC-802EB5B61BC8}" type="datetimeFigureOut">
              <a:rPr lang="en-US" smtClean="0"/>
              <a:t>18-04-01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26DF-F913-1940-B5E1-67659065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8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EAC7-78A8-B244-A4CC-802EB5B61BC8}" type="datetimeFigureOut">
              <a:rPr lang="en-US" smtClean="0"/>
              <a:t>18-04-01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26DF-F913-1940-B5E1-67659065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4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EAC7-78A8-B244-A4CC-802EB5B61BC8}" type="datetimeFigureOut">
              <a:rPr lang="en-US" smtClean="0"/>
              <a:t>18-04-01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26DF-F913-1940-B5E1-67659065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5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EAC7-78A8-B244-A4CC-802EB5B61BC8}" type="datetimeFigureOut">
              <a:rPr lang="en-US" smtClean="0"/>
              <a:t>18-04-01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26DF-F913-1940-B5E1-67659065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EAC7-78A8-B244-A4CC-802EB5B61BC8}" type="datetimeFigureOut">
              <a:rPr lang="en-US" smtClean="0"/>
              <a:t>18-04-01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26DF-F913-1940-B5E1-67659065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9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EAC7-78A8-B244-A4CC-802EB5B61BC8}" type="datetimeFigureOut">
              <a:rPr lang="en-US" smtClean="0"/>
              <a:t>18-04-01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26DF-F913-1940-B5E1-67659065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7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EAC7-78A8-B244-A4CC-802EB5B61BC8}" type="datetimeFigureOut">
              <a:rPr lang="en-US" smtClean="0"/>
              <a:t>18-04-01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26DF-F913-1940-B5E1-67659065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5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EAC7-78A8-B244-A4CC-802EB5B61BC8}" type="datetimeFigureOut">
              <a:rPr lang="en-US" smtClean="0"/>
              <a:t>18-04-01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26DF-F913-1940-B5E1-67659065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6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EAC7-78A8-B244-A4CC-802EB5B61BC8}" type="datetimeFigureOut">
              <a:rPr lang="en-US" smtClean="0"/>
              <a:t>18-04-01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26DF-F913-1940-B5E1-67659065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1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0EAC7-78A8-B244-A4CC-802EB5B61BC8}" type="datetimeFigureOut">
              <a:rPr lang="en-US" smtClean="0"/>
              <a:t>18-04-01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226DF-F913-1940-B5E1-67659065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1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6"/>
            <a:ext cx="9144000" cy="6860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464" y="975259"/>
            <a:ext cx="8325552" cy="2625191"/>
          </a:xfrm>
          <a:solidFill>
            <a:schemeClr val="bg1">
              <a:lumMod val="95000"/>
              <a:alpha val="87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4000" dirty="0" smtClean="0"/>
              <a:t>Comparative Modeling Approaches for Understanding Urban Violence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022" y="3458432"/>
            <a:ext cx="5783214" cy="822734"/>
          </a:xfrm>
          <a:solidFill>
            <a:schemeClr val="bg1">
              <a:lumMod val="95000"/>
              <a:alpha val="87000"/>
            </a:schemeClr>
          </a:solidFill>
          <a:effectLst>
            <a:softEdge rad="38100"/>
          </a:effectLst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Grubesic</a:t>
            </a:r>
            <a:r>
              <a:rPr lang="en-US" sz="2000" dirty="0" smtClean="0">
                <a:solidFill>
                  <a:srgbClr val="000000"/>
                </a:solidFill>
              </a:rPr>
              <a:t>, T.H., Mack, E. A., </a:t>
            </a:r>
            <a:r>
              <a:rPr lang="en-US" sz="2000" dirty="0" err="1" smtClean="0">
                <a:solidFill>
                  <a:srgbClr val="000000"/>
                </a:solidFill>
              </a:rPr>
              <a:t>Kaylen</a:t>
            </a:r>
            <a:r>
              <a:rPr lang="en-US" sz="2000" dirty="0" smtClean="0">
                <a:solidFill>
                  <a:srgbClr val="000000"/>
                </a:solidFill>
              </a:rPr>
              <a:t>, M. </a:t>
            </a:r>
            <a:r>
              <a:rPr lang="en-US" sz="2000" dirty="0">
                <a:solidFill>
                  <a:srgbClr val="000000"/>
                </a:solidFill>
              </a:rPr>
              <a:t>T.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5699" y="4281166"/>
            <a:ext cx="3402635" cy="830997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Review by Alex </a:t>
            </a:r>
            <a:r>
              <a:rPr lang="en-US" sz="2400" dirty="0" err="1" smtClean="0"/>
              <a:t>Coster</a:t>
            </a:r>
            <a:r>
              <a:rPr lang="en-US" sz="2400" dirty="0" smtClean="0"/>
              <a:t> and Kateryna Baranova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-53472" y="6582244"/>
            <a:ext cx="92831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Source: </a:t>
            </a:r>
            <a:r>
              <a:rPr lang="en-US" sz="1400" dirty="0">
                <a:solidFill>
                  <a:schemeClr val="bg1"/>
                </a:solidFill>
              </a:rPr>
              <a:t>https://</a:t>
            </a:r>
            <a:r>
              <a:rPr lang="en-US" sz="1400" dirty="0" err="1">
                <a:solidFill>
                  <a:schemeClr val="bg1"/>
                </a:solidFill>
              </a:rPr>
              <a:t>citygeographics.files.wordpress.com</a:t>
            </a:r>
            <a:r>
              <a:rPr lang="en-US" sz="1400" dirty="0">
                <a:solidFill>
                  <a:schemeClr val="bg1"/>
                </a:solidFill>
              </a:rPr>
              <a:t>/2011/08/</a:t>
            </a:r>
            <a:r>
              <a:rPr lang="en-US" sz="1400" dirty="0" err="1">
                <a:solidFill>
                  <a:schemeClr val="bg1"/>
                </a:solidFill>
              </a:rPr>
              <a:t>londonriots.jpg?w</a:t>
            </a:r>
            <a:r>
              <a:rPr lang="en-US" sz="1400" dirty="0">
                <a:solidFill>
                  <a:schemeClr val="bg1"/>
                </a:solidFill>
              </a:rPr>
              <a:t>=1024&amp;h=768&amp;crop=</a:t>
            </a:r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1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6"/>
            <a:ext cx="9144000" cy="6860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52271"/>
            <a:ext cx="8229600" cy="6018689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8131" y="2039288"/>
            <a:ext cx="780393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Regression</a:t>
            </a:r>
            <a:r>
              <a:rPr lang="en-US" sz="2400" dirty="0"/>
              <a:t>-based statistical </a:t>
            </a:r>
            <a:r>
              <a:rPr lang="en-US" sz="2400" dirty="0" smtClean="0"/>
              <a:t>techniques unable </a:t>
            </a:r>
            <a:r>
              <a:rPr lang="en-US" sz="2400" dirty="0"/>
              <a:t>to factor </a:t>
            </a:r>
            <a:r>
              <a:rPr lang="en-US" sz="2400" dirty="0" smtClean="0"/>
              <a:t>in unique </a:t>
            </a:r>
            <a:r>
              <a:rPr lang="en-US" sz="2400" dirty="0"/>
              <a:t>features of </a:t>
            </a:r>
            <a:r>
              <a:rPr lang="en-US" sz="2400" dirty="0" err="1" smtClean="0"/>
              <a:t>neighbourhoods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Each analysis method has its limitations</a:t>
            </a:r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791833" y="832862"/>
            <a:ext cx="556685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Weak Points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7563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6"/>
            <a:ext cx="9144000" cy="6860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52271"/>
            <a:ext cx="8229600" cy="6018689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0696" y="2492328"/>
            <a:ext cx="780393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dirty="0" smtClean="0"/>
              <a:t>10</a:t>
            </a:r>
            <a:r>
              <a:rPr lang="en-US" sz="11500" dirty="0" smtClean="0"/>
              <a:t>/</a:t>
            </a:r>
            <a:r>
              <a:rPr lang="en-US" sz="11500" dirty="0" smtClean="0"/>
              <a:t>10</a:t>
            </a:r>
            <a:endParaRPr lang="en-US" sz="11500" dirty="0"/>
          </a:p>
        </p:txBody>
      </p:sp>
      <p:sp>
        <p:nvSpPr>
          <p:cNvPr id="9" name="Rectangle 8"/>
          <p:cNvSpPr/>
          <p:nvPr/>
        </p:nvSpPr>
        <p:spPr>
          <a:xfrm>
            <a:off x="1791833" y="1125250"/>
            <a:ext cx="556685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Score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7563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6"/>
            <a:ext cx="9144000" cy="68606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52271"/>
            <a:ext cx="8229600" cy="6018689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35253" y="2580607"/>
            <a:ext cx="55668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/>
              <a:t>Questions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43647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96"/>
            <a:ext cx="9144000" cy="6860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52271"/>
            <a:ext cx="8229600" cy="6018689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8131" y="2013252"/>
            <a:ext cx="78039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Provide </a:t>
            </a:r>
            <a:r>
              <a:rPr lang="en-US" sz="2400" dirty="0"/>
              <a:t>a greater understanding of the </a:t>
            </a:r>
            <a:r>
              <a:rPr lang="en-US" sz="2400" dirty="0" smtClean="0"/>
              <a:t>factors that </a:t>
            </a:r>
            <a:r>
              <a:rPr lang="en-US" sz="2400" dirty="0"/>
              <a:t>influence heterogeneous distributions of crime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E</a:t>
            </a:r>
            <a:r>
              <a:rPr lang="en-US" sz="2400" dirty="0" smtClean="0"/>
              <a:t>xplore the structural theories of violence in Cincinnati, Ohio by block group.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286000" y="832862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/>
              <a:t>Report Objectives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2826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96"/>
            <a:ext cx="9144000" cy="6860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55945"/>
            <a:ext cx="9144000" cy="6297271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9654" y="1576788"/>
            <a:ext cx="378921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Cincinnati, Ohio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Population: 332,000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302 block groups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38273" y="720629"/>
            <a:ext cx="248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Study Area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179654" y="6304002"/>
            <a:ext cx="8369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/>
              <a:t>https://</a:t>
            </a:r>
            <a:r>
              <a:rPr lang="en-US" sz="1600" dirty="0" err="1"/>
              <a:t>upload.wikimedia.org</a:t>
            </a:r>
            <a:r>
              <a:rPr lang="en-US" sz="1600" dirty="0"/>
              <a:t>/</a:t>
            </a:r>
            <a:r>
              <a:rPr lang="en-US" sz="1600" dirty="0" err="1"/>
              <a:t>wikipedia</a:t>
            </a:r>
            <a:r>
              <a:rPr lang="en-US" sz="1600" dirty="0"/>
              <a:t>/commons/3/3c/All-Neighborhoods-</a:t>
            </a:r>
            <a:r>
              <a:rPr lang="en-US" sz="1600" dirty="0" err="1"/>
              <a:t>Cincinnati.jpg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014" y="1823972"/>
            <a:ext cx="5689823" cy="36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9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96"/>
            <a:ext cx="9144000" cy="6860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52271"/>
            <a:ext cx="8229600" cy="6018689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0" y="832862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/>
              <a:t>Analysis Methods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687475" y="1710447"/>
            <a:ext cx="788962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="1" dirty="0" smtClean="0"/>
              <a:t>Ordinary Least Squares (OLS) </a:t>
            </a:r>
          </a:p>
          <a:p>
            <a:r>
              <a:rPr lang="en-US" sz="2400" dirty="0" smtClean="0"/>
              <a:t>	T</a:t>
            </a:r>
            <a:r>
              <a:rPr lang="en-US" sz="2400" dirty="0" smtClean="0"/>
              <a:t>est hypotheses, statistically measurable level of change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800" b="1" dirty="0" smtClean="0"/>
              <a:t>Geographically Weighted Regression (GWR)</a:t>
            </a:r>
            <a:r>
              <a:rPr lang="en-US" sz="2800" dirty="0" smtClean="0"/>
              <a:t> </a:t>
            </a:r>
          </a:p>
          <a:p>
            <a:r>
              <a:rPr lang="en-US" sz="2400" dirty="0" smtClean="0"/>
              <a:t>	Analyze how relationships vary across space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800" b="1" dirty="0" smtClean="0"/>
              <a:t>Data Envelopment Analysis</a:t>
            </a:r>
          </a:p>
          <a:p>
            <a:r>
              <a:rPr lang="en-US" sz="2800" dirty="0"/>
              <a:t>	</a:t>
            </a:r>
            <a:r>
              <a:rPr lang="en-US" sz="2400" dirty="0" smtClean="0"/>
              <a:t>Relative efficiency of peer units at utilizing resources</a:t>
            </a:r>
            <a:endParaRPr lang="en-US" sz="2800" dirty="0"/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718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6"/>
            <a:ext cx="9144000" cy="68606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57200" y="0"/>
            <a:ext cx="8229600" cy="6763013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1333" y="158284"/>
            <a:ext cx="503766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Cartographic Analysis</a:t>
            </a:r>
            <a:endParaRPr lang="en-US" sz="32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20" y="847825"/>
            <a:ext cx="7940037" cy="571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8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96"/>
            <a:ext cx="9144000" cy="6860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83" y="408011"/>
            <a:ext cx="3175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OLS Results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917" y="446781"/>
            <a:ext cx="5027083" cy="43588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750" y="1524000"/>
            <a:ext cx="32173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Dependent Variable</a:t>
            </a:r>
            <a:r>
              <a:rPr lang="en-US" dirty="0" smtClean="0"/>
              <a:t>: </a:t>
            </a:r>
          </a:p>
          <a:p>
            <a:r>
              <a:rPr lang="en-US" dirty="0" smtClean="0"/>
              <a:t>Assault Density </a:t>
            </a:r>
          </a:p>
          <a:p>
            <a:endParaRPr lang="en-US" dirty="0" smtClean="0"/>
          </a:p>
          <a:p>
            <a:r>
              <a:rPr lang="en-US" b="1" dirty="0" smtClean="0"/>
              <a:t>Independent Variables</a:t>
            </a:r>
            <a:r>
              <a:rPr lang="en-US" dirty="0" smtClean="0"/>
              <a:t>: Population density, Alcohol outlet density, Index of social disorganization</a:t>
            </a:r>
            <a:endParaRPr lang="en-US" dirty="0"/>
          </a:p>
        </p:txBody>
      </p:sp>
      <p:pic>
        <p:nvPicPr>
          <p:cNvPr id="5" name="Picture 4" descr="Screen Shot 2018-04-01 at 2.58.4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5642"/>
            <a:ext cx="9144000" cy="2043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6917" y="446781"/>
            <a:ext cx="270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Error</a:t>
            </a:r>
          </a:p>
        </p:txBody>
      </p:sp>
    </p:spTree>
    <p:extLst>
      <p:ext uri="{BB962C8B-B14F-4D97-AF65-F5344CB8AC3E}">
        <p14:creationId xmlns:p14="http://schemas.microsoft.com/office/powerpoint/2010/main" val="268718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96"/>
            <a:ext cx="9144000" cy="6860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83" y="408011"/>
            <a:ext cx="3175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GWR</a:t>
            </a:r>
            <a:r>
              <a:rPr lang="en-US" sz="3200" b="1" dirty="0" smtClean="0"/>
              <a:t> Results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750" y="1524000"/>
            <a:ext cx="2465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Adaptive kernels</a:t>
            </a:r>
          </a:p>
          <a:p>
            <a:endParaRPr lang="en-US" b="1" dirty="0"/>
          </a:p>
          <a:p>
            <a:r>
              <a:rPr lang="en-US" b="1" dirty="0" smtClean="0"/>
              <a:t>AIC Method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511" y="408011"/>
            <a:ext cx="6138489" cy="4820156"/>
          </a:xfrm>
          <a:prstGeom prst="rect">
            <a:avLst/>
          </a:prstGeom>
        </p:spPr>
      </p:pic>
      <p:pic>
        <p:nvPicPr>
          <p:cNvPr id="12" name="Picture 11" descr="Screen Shot 2018-04-01 at 3.09.0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11" y="5228167"/>
            <a:ext cx="6138489" cy="162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96"/>
            <a:ext cx="9144000" cy="6860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83" y="408011"/>
            <a:ext cx="3175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DEA</a:t>
            </a:r>
            <a:r>
              <a:rPr lang="en-US" sz="3200" b="1" dirty="0" smtClean="0"/>
              <a:t> Results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750" y="2127250"/>
            <a:ext cx="32173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Technically efficient: </a:t>
            </a:r>
            <a:r>
              <a:rPr lang="en-US" dirty="0" smtClean="0"/>
              <a:t>11</a:t>
            </a:r>
          </a:p>
          <a:p>
            <a:endParaRPr lang="en-US" dirty="0" smtClean="0"/>
          </a:p>
          <a:p>
            <a:r>
              <a:rPr lang="en-US" b="1" dirty="0" smtClean="0"/>
              <a:t>Somewhat efficient: </a:t>
            </a:r>
            <a:r>
              <a:rPr lang="en-US" dirty="0" smtClean="0"/>
              <a:t>19</a:t>
            </a:r>
          </a:p>
          <a:p>
            <a:endParaRPr lang="en-US" dirty="0" smtClean="0"/>
          </a:p>
          <a:p>
            <a:r>
              <a:rPr lang="en-US" b="1" dirty="0" smtClean="0"/>
              <a:t>Inefficient: </a:t>
            </a:r>
            <a:r>
              <a:rPr lang="en-US" dirty="0" smtClean="0"/>
              <a:t>272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450" y="582083"/>
            <a:ext cx="5663550" cy="4963562"/>
          </a:xfrm>
          <a:prstGeom prst="rect">
            <a:avLst/>
          </a:prstGeom>
        </p:spPr>
      </p:pic>
      <p:pic>
        <p:nvPicPr>
          <p:cNvPr id="13" name="Picture 12" descr="Screen Shot 2018-04-01 at 3.31.4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646"/>
            <a:ext cx="9144000" cy="1311678"/>
          </a:xfrm>
          <a:prstGeom prst="rect">
            <a:avLst/>
          </a:prstGeom>
        </p:spPr>
      </p:pic>
      <p:pic>
        <p:nvPicPr>
          <p:cNvPr id="14" name="Picture 13" descr="Screen Shot 2018-04-01 at 3.32.1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2833"/>
            <a:ext cx="4990000" cy="15028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1660" y="1521204"/>
            <a:ext cx="3469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Block producing violent crime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143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6"/>
            <a:ext cx="9144000" cy="6860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52271"/>
            <a:ext cx="8229600" cy="6018689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8131" y="1895283"/>
            <a:ext cx="78039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Easy to read maps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Cartographic representation of crime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Multiple methods used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Logical flow and lots of citations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1833" y="832862"/>
            <a:ext cx="556685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Strong Points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7563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226</Words>
  <Application>Microsoft Macintosh PowerPoint</Application>
  <PresentationFormat>On-screen Show (4:3)</PresentationFormat>
  <Paragraphs>60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Comparative Modeling Approaches for Understanding Urban Violence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Shapes Giant Hogweed Invasion? Answers from a Spatio-temporal Model Integrating Multiscale Monitoring Data</dc:title>
  <dc:creator>Kateryna Baranova</dc:creator>
  <cp:lastModifiedBy>Kateryna Baranova</cp:lastModifiedBy>
  <cp:revision>29</cp:revision>
  <dcterms:created xsi:type="dcterms:W3CDTF">2018-02-02T04:50:01Z</dcterms:created>
  <dcterms:modified xsi:type="dcterms:W3CDTF">2018-04-01T22:37:18Z</dcterms:modified>
</cp:coreProperties>
</file>