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7.xml"/><Relationship Id="rId22" Type="http://schemas.openxmlformats.org/officeDocument/2006/relationships/font" Target="fonts/Lato-italic.fntdata"/><Relationship Id="rId10" Type="http://schemas.openxmlformats.org/officeDocument/2006/relationships/slide" Target="slides/slide6.xml"/><Relationship Id="rId21" Type="http://schemas.openxmlformats.org/officeDocument/2006/relationships/font" Target="fonts/Lat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5" Type="http://schemas.openxmlformats.org/officeDocument/2006/relationships/slide" Target="slides/slide1.xml"/><Relationship Id="rId19" Type="http://schemas.openxmlformats.org/officeDocument/2006/relationships/font" Target="fonts/Raleway-boldItalic.fntdata"/><Relationship Id="rId6" Type="http://schemas.openxmlformats.org/officeDocument/2006/relationships/slide" Target="slides/slide2.xml"/><Relationship Id="rId18" Type="http://schemas.openxmlformats.org/officeDocument/2006/relationships/font" Target="fonts/Raleway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Shape 63"/>
          <p:cNvSpPr txBox="1"/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Shape 19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Shape 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Shape 3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Shape 46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Shape 5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Shape 58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3550" y="1741650"/>
            <a:ext cx="4050450" cy="34018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>
            <p:ph idx="4294967295" type="title"/>
          </p:nvPr>
        </p:nvSpPr>
        <p:spPr>
          <a:xfrm>
            <a:off x="0" y="267975"/>
            <a:ext cx="67398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What Shapes Giant Hogweed Invasion? Answers from a Spatio-temporal Model Integrating Multiscale Monitoring Data</a:t>
            </a:r>
            <a:endParaRPr>
              <a:solidFill>
                <a:srgbClr val="FF99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FF9900"/>
                </a:solidFill>
              </a:rPr>
              <a:t>Sylvia Moenickes &amp; Jan Thiele</a:t>
            </a:r>
            <a:endParaRPr sz="1800">
              <a:solidFill>
                <a:srgbClr val="FF9900"/>
              </a:solidFill>
            </a:endParaRPr>
          </a:p>
        </p:txBody>
      </p:sp>
      <p:sp>
        <p:nvSpPr>
          <p:cNvPr id="74" name="Shape 74"/>
          <p:cNvSpPr txBox="1"/>
          <p:nvPr>
            <p:ph idx="4294967295" type="title"/>
          </p:nvPr>
        </p:nvSpPr>
        <p:spPr>
          <a:xfrm>
            <a:off x="242400" y="2843850"/>
            <a:ext cx="51972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Western and Southern Germany</a:t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Eight 1km</a:t>
            </a:r>
            <a:r>
              <a:rPr b="0" lang="en" sz="1800">
                <a:latin typeface="Arial"/>
                <a:ea typeface="Arial"/>
                <a:cs typeface="Arial"/>
                <a:sym typeface="Arial"/>
              </a:rPr>
              <a:t>² </a:t>
            </a:r>
            <a:r>
              <a:rPr b="0" lang="en" sz="1800">
                <a:latin typeface="Lato"/>
                <a:ea typeface="Lato"/>
                <a:cs typeface="Lato"/>
                <a:sym typeface="Lato"/>
              </a:rPr>
              <a:t> sites</a:t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2002 - 2009</a:t>
            </a:r>
            <a:endParaRPr b="0"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98175" y="147250"/>
            <a:ext cx="20604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9900"/>
                </a:solidFill>
              </a:rPr>
              <a:t>Results</a:t>
            </a:r>
            <a:endParaRPr b="1" sz="3600">
              <a:solidFill>
                <a:srgbClr val="FF9900"/>
              </a:solidFill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98175" y="758825"/>
            <a:ext cx="4424700" cy="3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Base Model</a:t>
            </a:r>
            <a:r>
              <a:rPr lang="en" sz="1800"/>
              <a:t>: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sz="1800"/>
              <a:t>All cells occupied and vegetative stage: 0.94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sz="1800"/>
              <a:t>Generative stage: 0.32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sz="1800"/>
              <a:t>Total number colonized: 0.89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" sz="1800"/>
              <a:t>Dispersal via</a:t>
            </a:r>
            <a:endParaRPr sz="1800"/>
          </a:p>
          <a:p>
            <a: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Rivers: 0.73</a:t>
            </a:r>
            <a:endParaRPr sz="1800"/>
          </a:p>
          <a:p>
            <a: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Local: 0.67</a:t>
            </a:r>
            <a:endParaRPr sz="1800"/>
          </a:p>
          <a:p>
            <a: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Streets: 0.21</a:t>
            </a:r>
            <a:endParaRPr sz="1800"/>
          </a:p>
          <a:p>
            <a: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Railways: 0.21</a:t>
            </a:r>
            <a:endParaRPr sz="1800"/>
          </a:p>
          <a:p>
            <a: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Long distance: -0.95</a:t>
            </a:r>
            <a:endParaRPr sz="1800"/>
          </a:p>
        </p:txBody>
      </p:sp>
      <p:sp>
        <p:nvSpPr>
          <p:cNvPr id="140" name="Shape 140"/>
          <p:cNvSpPr txBox="1"/>
          <p:nvPr/>
        </p:nvSpPr>
        <p:spPr>
          <a:xfrm>
            <a:off x="4898725" y="758825"/>
            <a:ext cx="42402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Hypotheses Testing</a:t>
            </a:r>
            <a:r>
              <a:rPr lang="en" sz="1800"/>
              <a:t>: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sz="1800"/>
              <a:t>Hypotheses I, II, III: improved model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sz="1800"/>
              <a:t>IV - VII: no consistent improvement</a:t>
            </a:r>
            <a:endParaRPr sz="1800"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sz="1800"/>
              <a:t>VIII &amp; IX: did not improve model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0" y="0"/>
            <a:ext cx="7336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9900"/>
                </a:solidFill>
              </a:rPr>
              <a:t>Discussion</a:t>
            </a:r>
            <a:endParaRPr sz="3600">
              <a:solidFill>
                <a:srgbClr val="FF9900"/>
              </a:solidFill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0" y="652075"/>
            <a:ext cx="3934500" cy="30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Strong Points: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Massive undertaking; integrated input from diverse sources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Sensitivity Analysis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Well organized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Simulation was quite accurate</a:t>
            </a:r>
            <a:endParaRPr sz="1800"/>
          </a:p>
        </p:txBody>
      </p:sp>
      <p:sp>
        <p:nvSpPr>
          <p:cNvPr id="147" name="Shape 147"/>
          <p:cNvSpPr txBox="1"/>
          <p:nvPr/>
        </p:nvSpPr>
        <p:spPr>
          <a:xfrm>
            <a:off x="5209500" y="491575"/>
            <a:ext cx="39345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Weak Points:</a:t>
            </a:r>
            <a:r>
              <a:rPr lang="en" sz="3600"/>
              <a:t> </a:t>
            </a:r>
            <a:endParaRPr sz="36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Pest management?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Randomized long-distance dispersal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Problem with monitoring data: young plants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Water &amp; Nutrient factors?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Spatial distribution figures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Arguments against one-at-a-time modifications?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8" name="Shape 148"/>
          <p:cNvSpPr txBox="1"/>
          <p:nvPr/>
        </p:nvSpPr>
        <p:spPr>
          <a:xfrm>
            <a:off x="54200" y="4375550"/>
            <a:ext cx="7336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</a:rPr>
              <a:t>Grade: 7/10</a:t>
            </a:r>
            <a:endParaRPr sz="24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0" y="311025"/>
            <a:ext cx="6272100" cy="11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9900"/>
                </a:solidFill>
              </a:rPr>
              <a:t>Why study Giant Hogweed/</a:t>
            </a:r>
            <a:endParaRPr sz="3600">
              <a:solidFill>
                <a:srgbClr val="FF99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600">
                <a:solidFill>
                  <a:srgbClr val="FF9900"/>
                </a:solidFill>
              </a:rPr>
              <a:t>Heraculem Mentagazzianum?</a:t>
            </a:r>
            <a:endParaRPr i="1" sz="3600">
              <a:solidFill>
                <a:srgbClr val="FF9900"/>
              </a:solidFill>
            </a:endParaRP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2800" y="2349075"/>
            <a:ext cx="4551199" cy="271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6200" y="97725"/>
            <a:ext cx="2932725" cy="22208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-89000" y="1527800"/>
            <a:ext cx="4681800" cy="16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Large flowering plant in the carrot family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Competitive invasive plant species in Europe and North America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From Caucus Mountain region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Prevalent in BC</a:t>
            </a:r>
            <a:endParaRPr sz="1800"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Contains phototoxic sap, extremely dangerous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402325" y="471025"/>
            <a:ext cx="56511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Goal of the Report</a:t>
            </a:r>
            <a:endParaRPr b="1" sz="2400">
              <a:solidFill>
                <a:srgbClr val="FF9900"/>
              </a:solidFill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510225" y="1579675"/>
            <a:ext cx="56511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Significance of different mechanisms of invasion?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Is a model able to accurately predict invasion patterns?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is this information useful?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294875" y="399025"/>
            <a:ext cx="61551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What is the experiment?</a:t>
            </a:r>
            <a:endParaRPr b="1" sz="3000">
              <a:solidFill>
                <a:srgbClr val="FF99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4" name="Shape 94"/>
          <p:cNvSpPr txBox="1"/>
          <p:nvPr>
            <p:ph idx="4294967295" type="body"/>
          </p:nvPr>
        </p:nvSpPr>
        <p:spPr>
          <a:xfrm>
            <a:off x="4692675" y="1771375"/>
            <a:ext cx="3968700" cy="2103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b="1" lang="en" sz="1400"/>
              <a:t>Cellular Automaton Simulation</a:t>
            </a:r>
            <a:r>
              <a:rPr lang="en" sz="1400"/>
              <a:t>: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lang="en"/>
              <a:t>Real world landscape (aerial imagery)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lang="en"/>
              <a:t>200 X 200 5m cell study areas 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Habitat suitability (Thiele &amp; Otte 2006 survey)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lang="en"/>
              <a:t>Tests efficiency of expansion factors in predicting hogweed expansion</a:t>
            </a:r>
            <a:endParaRPr/>
          </a:p>
          <a:p>
            <a:pPr indent="0" lvl="0" marL="9144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354900" y="1265750"/>
            <a:ext cx="56511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Spatio-temporal model; two components:</a:t>
            </a:r>
            <a:endParaRPr sz="1800"/>
          </a:p>
        </p:txBody>
      </p:sp>
      <p:sp>
        <p:nvSpPr>
          <p:cNvPr id="96" name="Shape 96"/>
          <p:cNvSpPr txBox="1"/>
          <p:nvPr/>
        </p:nvSpPr>
        <p:spPr>
          <a:xfrm>
            <a:off x="179125" y="1771375"/>
            <a:ext cx="3580800" cy="2016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b="1" lang="en"/>
              <a:t>Life-cycle matrix model</a:t>
            </a:r>
            <a:endParaRPr b="1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lang="en"/>
              <a:t>Demography of plants (Huls et al, 2007; Pergl et al, 2007)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Survival rate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Fecundity 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Capacity limitation (competitors)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lang="en"/>
              <a:t>Pest management treatments (local actor interviews)</a:t>
            </a: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822350" y="2370250"/>
            <a:ext cx="655800" cy="6558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278425" y="357950"/>
            <a:ext cx="61551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What is the experiment?</a:t>
            </a:r>
            <a:endParaRPr b="1" sz="3000">
              <a:solidFill>
                <a:srgbClr val="FF99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3" name="Shape 103"/>
          <p:cNvSpPr txBox="1"/>
          <p:nvPr>
            <p:ph idx="4294967295" type="body"/>
          </p:nvPr>
        </p:nvSpPr>
        <p:spPr>
          <a:xfrm>
            <a:off x="-40950" y="1269675"/>
            <a:ext cx="5960700" cy="23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➔"/>
            </a:pPr>
            <a:r>
              <a:t/>
            </a:r>
            <a:endParaRPr sz="18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2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538" y="1650675"/>
            <a:ext cx="8109125" cy="32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415850" y="1120550"/>
            <a:ext cx="28158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9900"/>
                </a:solidFill>
              </a:rPr>
              <a:t>The </a:t>
            </a:r>
            <a:r>
              <a:rPr lang="en" sz="1800">
                <a:solidFill>
                  <a:srgbClr val="FF9900"/>
                </a:solidFill>
              </a:rPr>
              <a:t>Modelling Concept</a:t>
            </a:r>
            <a:endParaRPr sz="1800">
              <a:solidFill>
                <a:srgbClr val="FF9900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436875" y="4348475"/>
            <a:ext cx="30789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9900"/>
                </a:solidFill>
              </a:rPr>
              <a:t>Quantities Observed?</a:t>
            </a:r>
            <a:endParaRPr sz="18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0" y="0"/>
            <a:ext cx="78975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9900"/>
                </a:solidFill>
              </a:rPr>
              <a:t>Base model &amp; Hypotheses</a:t>
            </a:r>
            <a:endParaRPr sz="3000">
              <a:solidFill>
                <a:srgbClr val="FF9900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b="0"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Base model:</a:t>
            </a:r>
            <a:endParaRPr b="0"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○"/>
            </a:pPr>
            <a:r>
              <a:rPr b="0"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Quantified spread factors</a:t>
            </a:r>
            <a:endParaRPr b="0"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■"/>
            </a:pPr>
            <a:r>
              <a:rPr b="0"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Dispersal (mechanistic local and corridor, stochastic long-distance)</a:t>
            </a:r>
            <a:endParaRPr b="0"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■"/>
            </a:pPr>
            <a:r>
              <a:rPr b="0"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Habitat Suitability</a:t>
            </a:r>
            <a:endParaRPr b="0"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■"/>
            </a:pPr>
            <a:r>
              <a:rPr b="0"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Species invasibility (survival rate, fecundity, pest management)</a:t>
            </a:r>
            <a:endParaRPr b="0"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■"/>
            </a:pPr>
            <a:r>
              <a:rPr b="0"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Capacity limitation (competitors)</a:t>
            </a:r>
            <a:endParaRPr b="0"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b="0"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Nine Modifications for hypothesis testing</a:t>
            </a:r>
            <a:endParaRPr b="0"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78325" y="0"/>
            <a:ext cx="7897500" cy="7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9900"/>
                </a:solidFill>
              </a:rPr>
              <a:t>Hypotheses</a:t>
            </a:r>
            <a:endParaRPr sz="3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1982150" y="526475"/>
            <a:ext cx="6982800" cy="16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Demographic aspects (recruitment limitation, competition due to succession)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Dispersal (long-distance, corridor, local)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Survival probabilities</a:t>
            </a:r>
            <a:endParaRPr sz="1600"/>
          </a:p>
        </p:txBody>
      </p:sp>
      <p:sp>
        <p:nvSpPr>
          <p:cNvPr id="118" name="Shape 118"/>
          <p:cNvSpPr txBox="1"/>
          <p:nvPr/>
        </p:nvSpPr>
        <p:spPr>
          <a:xfrm>
            <a:off x="78325" y="514225"/>
            <a:ext cx="28263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Modifications based on:</a:t>
            </a:r>
            <a:endParaRPr sz="1800"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78" y="1830275"/>
            <a:ext cx="9030522" cy="33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4674" y="0"/>
            <a:ext cx="5072701" cy="510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>
            <p:ph type="title"/>
          </p:nvPr>
        </p:nvSpPr>
        <p:spPr>
          <a:xfrm>
            <a:off x="129450" y="0"/>
            <a:ext cx="3795000" cy="22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</a:rPr>
              <a:t>Use of GIS</a:t>
            </a:r>
            <a:endParaRPr sz="3600">
              <a:solidFill>
                <a:schemeClr val="accent5"/>
              </a:solidFill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5"/>
              </a:solidFill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</a:rPr>
              <a:t>Remote Sensing - Aerial images</a:t>
            </a:r>
            <a:endParaRPr sz="1800">
              <a:solidFill>
                <a:schemeClr val="accent5"/>
              </a:solidFill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5"/>
              </a:solidFill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</a:rPr>
              <a:t>ArcGIS - Map land cover &amp; landscape elements</a:t>
            </a:r>
            <a:endParaRPr sz="1800">
              <a:solidFill>
                <a:schemeClr val="accent5"/>
              </a:solidFill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5"/>
              </a:solidFill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5"/>
              </a:solidFill>
            </a:endParaRPr>
          </a:p>
          <a:p>
            <a:pPr indent="0" lvl="0" marL="0" rtl="0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chemeClr val="accent5"/>
              </a:solidFill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2082325" y="4778400"/>
            <a:ext cx="2031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Hagen-Waterhovel study area</a:t>
            </a: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109825" y="0"/>
            <a:ext cx="3795000" cy="22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</a:rPr>
              <a:t>Use of GIS</a:t>
            </a:r>
            <a:endParaRPr sz="1800">
              <a:solidFill>
                <a:schemeClr val="accent5"/>
              </a:solidFill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</a:rPr>
              <a:t>Spatial Distribution Maps</a:t>
            </a:r>
            <a:endParaRPr sz="1800">
              <a:solidFill>
                <a:schemeClr val="accent5"/>
              </a:solidFill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5"/>
              </a:solidFill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5"/>
              </a:solidFill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5"/>
              </a:solidFill>
            </a:endParaRPr>
          </a:p>
          <a:p>
            <a:pPr indent="0" lvl="0" marL="0" rtl="0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chemeClr val="accent5"/>
              </a:solidFill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4318500" y="4836975"/>
            <a:ext cx="2031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Hagen-Waterhovel study area</a:t>
            </a:r>
            <a:endParaRPr sz="1000"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875" y="1050450"/>
            <a:ext cx="7573049" cy="37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