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1" r:id="rId3"/>
    <p:sldId id="257" r:id="rId4"/>
    <p:sldId id="272" r:id="rId5"/>
    <p:sldId id="258" r:id="rId6"/>
    <p:sldId id="259" r:id="rId7"/>
    <p:sldId id="260" r:id="rId8"/>
    <p:sldId id="261" r:id="rId9"/>
    <p:sldId id="267" r:id="rId10"/>
    <p:sldId id="268"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12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B8635-C1D5-5542-8826-DF5EF3C75548}" type="datetimeFigureOut">
              <a:rPr lang="en-US" smtClean="0"/>
              <a:t>3/14/2018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F39A9-DBA0-E44B-8CBE-09C0EB4E33C0}" type="slidenum">
              <a:rPr lang="en-US" smtClean="0"/>
              <a:t>‹#›</a:t>
            </a:fld>
            <a:endParaRPr lang="en-US"/>
          </a:p>
        </p:txBody>
      </p:sp>
    </p:spTree>
    <p:extLst>
      <p:ext uri="{BB962C8B-B14F-4D97-AF65-F5344CB8AC3E}">
        <p14:creationId xmlns:p14="http://schemas.microsoft.com/office/powerpoint/2010/main" val="2921530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the first recognized outbreak of HPS in the southwestern United States in 1993, approximately 240 cases have occurred, with a death rate of approximately 40%</a:t>
            </a:r>
          </a:p>
          <a:p>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2</a:t>
            </a:fld>
            <a:endParaRPr lang="en-US"/>
          </a:p>
        </p:txBody>
      </p:sp>
    </p:spTree>
    <p:extLst>
      <p:ext uri="{BB962C8B-B14F-4D97-AF65-F5344CB8AC3E}">
        <p14:creationId xmlns:p14="http://schemas.microsoft.com/office/powerpoint/2010/main" val="317209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simple relationships have been found between host density and antibody </a:t>
            </a:r>
            <a:r>
              <a:rPr lang="en-US" dirty="0" err="1" smtClean="0"/>
              <a:t>seroprevalence</a:t>
            </a:r>
            <a:r>
              <a:rPr lang="en-US" dirty="0" smtClean="0"/>
              <a:t>, but more complex nonlinear relationships appear to exist. SNV infections also appear to be less frequent in relatively high- or low-elevation habitats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RS and GIS are most useful if disease dynamics and distributions are clearly related to mapped environmental variables. For example, if a disease is associated with certain vegetation types or physical characteristics (elevation, average precipitation), RS and GIS could identify regions where risk is relatively high.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3</a:t>
            </a:fld>
            <a:endParaRPr lang="en-US"/>
          </a:p>
        </p:txBody>
      </p:sp>
    </p:spTree>
    <p:extLst>
      <p:ext uri="{BB962C8B-B14F-4D97-AF65-F5344CB8AC3E}">
        <p14:creationId xmlns:p14="http://schemas.microsoft.com/office/powerpoint/2010/main" val="108651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25 sites were excluded from analysis because no deer mice were captured</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least nine cases of HPS have occurred in the area since 1993</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excluded 1997 data from all analyses because host density and infection dynamics appeared atypical and likely to obscure the baseline spatial infection patterns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4</a:t>
            </a:fld>
            <a:endParaRPr lang="en-US"/>
          </a:p>
        </p:txBody>
      </p:sp>
    </p:spTree>
    <p:extLst>
      <p:ext uri="{BB962C8B-B14F-4D97-AF65-F5344CB8AC3E}">
        <p14:creationId xmlns:p14="http://schemas.microsoft.com/office/powerpoint/2010/main" val="372550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"Status 1" classified sites with one or more antibody-positive animals as positive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"Status 2" required two or more antibody-positive deer mice or an overall antibody </a:t>
            </a:r>
            <a:r>
              <a:rPr lang="en-US" dirty="0" err="1" smtClean="0"/>
              <a:t>seroprevalence</a:t>
            </a:r>
            <a:r>
              <a:rPr lang="en-US" dirty="0" smtClean="0"/>
              <a:t> of at least 10% for a site to be classified positive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categorized each GIS variable according to its relevance to each of the eight vegetation types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relevant variables were divided into high and low ranges. The resulting binary classes for each variable were then intersected in GIS to produce distinct environmental "combinations", or strata, for each vegetation type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5</a:t>
            </a:fld>
            <a:endParaRPr lang="en-US"/>
          </a:p>
        </p:txBody>
      </p:sp>
    </p:spTree>
    <p:extLst>
      <p:ext uri="{BB962C8B-B14F-4D97-AF65-F5344CB8AC3E}">
        <p14:creationId xmlns:p14="http://schemas.microsoft.com/office/powerpoint/2010/main" val="30426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normal approximation of confidence limits was obtained by multiplying the standard deviation of each estimate by the t-table value associated with 95% confidence and the appropriate number of samples. These confidence intervals also allowed us to determine whether classification accuracy differed significantly between methods.</a:t>
            </a:r>
          </a:p>
          <a:p>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6</a:t>
            </a:fld>
            <a:endParaRPr lang="en-US"/>
          </a:p>
        </p:txBody>
      </p:sp>
    </p:spTree>
    <p:extLst>
      <p:ext uri="{BB962C8B-B14F-4D97-AF65-F5344CB8AC3E}">
        <p14:creationId xmlns:p14="http://schemas.microsoft.com/office/powerpoint/2010/main" val="421222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aThe</a:t>
            </a:r>
            <a:r>
              <a:rPr lang="en-US" dirty="0" smtClean="0"/>
              <a:t> error terms following each estimate are 95% confidence intervals derived from the binomial distribution.</a:t>
            </a:r>
          </a:p>
          <a:p>
            <a:r>
              <a:rPr lang="en-US" dirty="0" err="1" smtClean="0"/>
              <a:t>bDFA</a:t>
            </a:r>
            <a:r>
              <a:rPr lang="en-US" dirty="0" smtClean="0"/>
              <a:t> = discriminant function analysis</a:t>
            </a:r>
          </a:p>
          <a:p>
            <a:endParaRPr lang="en-US" dirty="0" smtClean="0"/>
          </a:p>
          <a:p>
            <a:endParaRPr lang="en-US" dirty="0" smtClean="0"/>
          </a:p>
          <a:p>
            <a:r>
              <a:rPr lang="en-US" dirty="0" smtClean="0"/>
              <a:t>By assigning the predominant infection status to all sites within a given vegetation type, overall classification accuracies of 76% (Status 1) and 59% (Status 2) could be achieved (Table 1). The Status 1 criterion resulted in better classification accuracy (for negative sites and for all sites combined) than Status 2. For both Status 1 and Status 2, positive classification was more accurate (88%) than negative classification (50%).</a:t>
            </a:r>
          </a:p>
          <a:p>
            <a:endParaRPr lang="en-US" dirty="0" smtClean="0"/>
          </a:p>
          <a:p>
            <a:r>
              <a:rPr lang="en-US" dirty="0" smtClean="0"/>
              <a:t>DFAs for both Status 1 and Status 2 produced significant canonical correlations showing that negative sites were associated with low elevations and sparse vegetation (Table 2). These qualities most often occur in salt desert scrub (24). In contrast, positive sites were higher and generally had more dense but less uniform vegetation. Slope and distance from streams were relatively unimportant factors. For both Status 1 and Status 2, negative classification was more accurate than positive classification (Table 1). Positive classification was more accurate in Status 2 than in Status 1</a:t>
            </a:r>
          </a:p>
          <a:p>
            <a:endParaRPr lang="en-US" dirty="0" smtClean="0"/>
          </a:p>
          <a:p>
            <a:endParaRPr lang="en-US" dirty="0" smtClean="0"/>
          </a:p>
          <a:p>
            <a:r>
              <a:rPr lang="en-US" dirty="0" smtClean="0"/>
              <a:t>The canonical correlation and its significance level define the overall association between infection status and the indicator variables.</a:t>
            </a:r>
          </a:p>
          <a:p>
            <a:r>
              <a:rPr lang="en-US" dirty="0" err="1" smtClean="0"/>
              <a:t>bCanonical</a:t>
            </a:r>
            <a:r>
              <a:rPr lang="en-US" dirty="0" smtClean="0"/>
              <a:t> loadings for each indicator variable indicate their relative importance in producing a significant overall canonical correlation.</a:t>
            </a:r>
          </a:p>
          <a:p>
            <a:r>
              <a:rPr lang="en-US" dirty="0" err="1" smtClean="0"/>
              <a:t>cNDVI</a:t>
            </a:r>
            <a:r>
              <a:rPr lang="en-US" dirty="0" smtClean="0"/>
              <a:t> = Vegetation density</a:t>
            </a:r>
          </a:p>
          <a:p>
            <a:r>
              <a:rPr lang="en-US" dirty="0" err="1" smtClean="0"/>
              <a:t>dNDVI</a:t>
            </a:r>
            <a:r>
              <a:rPr lang="en-US" dirty="0" smtClean="0"/>
              <a:t> Std. = uniformity of vegetation density</a:t>
            </a:r>
          </a:p>
          <a:p>
            <a:r>
              <a:rPr lang="en-US" dirty="0" err="1" smtClean="0"/>
              <a:t>eStreams</a:t>
            </a:r>
            <a:r>
              <a:rPr lang="en-US" dirty="0" smtClean="0"/>
              <a:t> = distance to nearest mapped stream or body of water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8</a:t>
            </a:fld>
            <a:endParaRPr lang="en-US"/>
          </a:p>
        </p:txBody>
      </p:sp>
    </p:spTree>
    <p:extLst>
      <p:ext uri="{BB962C8B-B14F-4D97-AF65-F5344CB8AC3E}">
        <p14:creationId xmlns:p14="http://schemas.microsoft.com/office/powerpoint/2010/main" val="393707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A580EAC7-78A8-B244-A4CC-802EB5B61BC8}"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250494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80EAC7-78A8-B244-A4CC-802EB5B61BC8}"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25554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80EAC7-78A8-B244-A4CC-802EB5B61BC8}"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395458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80EAC7-78A8-B244-A4CC-802EB5B61BC8}"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220544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580EAC7-78A8-B244-A4CC-802EB5B61BC8}"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394405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580EAC7-78A8-B244-A4CC-802EB5B61BC8}"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165061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580EAC7-78A8-B244-A4CC-802EB5B61BC8}"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170739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580EAC7-78A8-B244-A4CC-802EB5B61BC8}"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90807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0EAC7-78A8-B244-A4CC-802EB5B61BC8}"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378715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580EAC7-78A8-B244-A4CC-802EB5B61BC8}"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108996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580EAC7-78A8-B244-A4CC-802EB5B61BC8}"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356061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0EAC7-78A8-B244-A4CC-802EB5B61BC8}" type="datetimeFigureOut">
              <a:rPr lang="en-US" smtClean="0"/>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226DF-F913-1940-B5E1-6765906512E5}" type="slidenum">
              <a:rPr lang="en-US" smtClean="0"/>
              <a:t>‹#›</a:t>
            </a:fld>
            <a:endParaRPr lang="en-US"/>
          </a:p>
        </p:txBody>
      </p:sp>
    </p:spTree>
    <p:extLst>
      <p:ext uri="{BB962C8B-B14F-4D97-AF65-F5344CB8AC3E}">
        <p14:creationId xmlns:p14="http://schemas.microsoft.com/office/powerpoint/2010/main" val="251361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ctrTitle"/>
          </p:nvPr>
        </p:nvSpPr>
        <p:spPr>
          <a:xfrm>
            <a:off x="407464" y="975259"/>
            <a:ext cx="8325552" cy="2625191"/>
          </a:xfrm>
          <a:solidFill>
            <a:schemeClr val="bg1">
              <a:lumMod val="95000"/>
              <a:alpha val="87000"/>
            </a:schemeClr>
          </a:solidFill>
          <a:effectLst>
            <a:softEdge rad="127000"/>
          </a:effectLst>
        </p:spPr>
        <p:txBody>
          <a:bodyPr>
            <a:normAutofit/>
          </a:bodyPr>
          <a:lstStyle/>
          <a:p>
            <a:r>
              <a:rPr lang="en-US" sz="4000" dirty="0"/>
              <a:t>Remote Sensing and Geographic Information Systems: Charting Sin </a:t>
            </a:r>
            <a:r>
              <a:rPr lang="en-US" sz="4000" dirty="0" err="1"/>
              <a:t>Nombre</a:t>
            </a:r>
            <a:r>
              <a:rPr lang="en-US" sz="4000" dirty="0"/>
              <a:t> Virus Infections in Deer </a:t>
            </a:r>
            <a:r>
              <a:rPr lang="en-US" sz="4000" dirty="0" smtClean="0"/>
              <a:t>Mice</a:t>
            </a:r>
            <a:endParaRPr lang="en-US" sz="4000" dirty="0"/>
          </a:p>
        </p:txBody>
      </p:sp>
      <p:sp>
        <p:nvSpPr>
          <p:cNvPr id="3" name="Subtitle 2"/>
          <p:cNvSpPr>
            <a:spLocks noGrp="1"/>
          </p:cNvSpPr>
          <p:nvPr>
            <p:ph type="subTitle" idx="1"/>
          </p:nvPr>
        </p:nvSpPr>
        <p:spPr>
          <a:xfrm>
            <a:off x="1837022" y="3458432"/>
            <a:ext cx="5783214" cy="822734"/>
          </a:xfrm>
          <a:solidFill>
            <a:schemeClr val="bg1">
              <a:lumMod val="95000"/>
              <a:alpha val="87000"/>
            </a:schemeClr>
          </a:solidFill>
          <a:effectLst>
            <a:softEdge rad="38100"/>
          </a:effectLst>
        </p:spPr>
        <p:txBody>
          <a:bodyPr>
            <a:noAutofit/>
          </a:bodyPr>
          <a:lstStyle/>
          <a:p>
            <a:r>
              <a:rPr lang="en-US" sz="2000" dirty="0">
                <a:solidFill>
                  <a:srgbClr val="000000"/>
                </a:solidFill>
              </a:rPr>
              <a:t>Boone, J. D., McGwire, K. C., </a:t>
            </a:r>
            <a:r>
              <a:rPr lang="en-US" sz="2000" dirty="0" err="1">
                <a:solidFill>
                  <a:srgbClr val="000000"/>
                </a:solidFill>
              </a:rPr>
              <a:t>Otteson</a:t>
            </a:r>
            <a:r>
              <a:rPr lang="en-US" sz="2000" dirty="0">
                <a:solidFill>
                  <a:srgbClr val="000000"/>
                </a:solidFill>
              </a:rPr>
              <a:t>, E. W., </a:t>
            </a:r>
            <a:r>
              <a:rPr lang="en-US" sz="2000" dirty="0" err="1">
                <a:solidFill>
                  <a:srgbClr val="000000"/>
                </a:solidFill>
              </a:rPr>
              <a:t>DeBaca</a:t>
            </a:r>
            <a:r>
              <a:rPr lang="en-US" sz="2000" dirty="0">
                <a:solidFill>
                  <a:srgbClr val="000000"/>
                </a:solidFill>
              </a:rPr>
              <a:t>, R. S., Kuhn, E. A., Villard, </a:t>
            </a:r>
            <a:r>
              <a:rPr lang="en-US" sz="2000" dirty="0" smtClean="0">
                <a:solidFill>
                  <a:srgbClr val="000000"/>
                </a:solidFill>
              </a:rPr>
              <a:t>P., </a:t>
            </a:r>
            <a:r>
              <a:rPr lang="en-US" sz="2000" dirty="0" err="1" smtClean="0">
                <a:solidFill>
                  <a:srgbClr val="000000"/>
                </a:solidFill>
              </a:rPr>
              <a:t>Brussard</a:t>
            </a:r>
            <a:r>
              <a:rPr lang="en-US" sz="2000" dirty="0" smtClean="0">
                <a:solidFill>
                  <a:srgbClr val="000000"/>
                </a:solidFill>
              </a:rPr>
              <a:t>, P. F., St</a:t>
            </a:r>
            <a:r>
              <a:rPr lang="en-US" sz="2000" dirty="0">
                <a:solidFill>
                  <a:srgbClr val="000000"/>
                </a:solidFill>
              </a:rPr>
              <a:t>. </a:t>
            </a:r>
            <a:r>
              <a:rPr lang="en-US" sz="2000" dirty="0" err="1">
                <a:solidFill>
                  <a:srgbClr val="000000"/>
                </a:solidFill>
              </a:rPr>
              <a:t>Jeor</a:t>
            </a:r>
            <a:r>
              <a:rPr lang="en-US" sz="2000" dirty="0">
                <a:solidFill>
                  <a:srgbClr val="000000"/>
                </a:solidFill>
              </a:rPr>
              <a:t>, S. C</a:t>
            </a:r>
          </a:p>
          <a:p>
            <a:endParaRPr lang="en-US" sz="2000" dirty="0">
              <a:solidFill>
                <a:srgbClr val="000000"/>
              </a:solidFill>
            </a:endParaRPr>
          </a:p>
        </p:txBody>
      </p:sp>
      <p:sp>
        <p:nvSpPr>
          <p:cNvPr id="4" name="Rectangle 3"/>
          <p:cNvSpPr/>
          <p:nvPr/>
        </p:nvSpPr>
        <p:spPr>
          <a:xfrm>
            <a:off x="2755699" y="4281166"/>
            <a:ext cx="3402635" cy="830997"/>
          </a:xfrm>
          <a:prstGeom prst="rect">
            <a:avLst/>
          </a:prstGeom>
          <a:solidFill>
            <a:schemeClr val="bg1">
              <a:lumMod val="95000"/>
              <a:alpha val="87000"/>
            </a:schemeClr>
          </a:solidFill>
          <a:effectLst>
            <a:softEdge rad="63500"/>
          </a:effectLst>
        </p:spPr>
        <p:txBody>
          <a:bodyPr wrap="square">
            <a:spAutoFit/>
          </a:bodyPr>
          <a:lstStyle/>
          <a:p>
            <a:pPr algn="ctr"/>
            <a:r>
              <a:rPr lang="en-US" sz="2400" dirty="0" smtClean="0"/>
              <a:t>Review by Alex </a:t>
            </a:r>
            <a:r>
              <a:rPr lang="en-US" sz="2400" dirty="0" err="1" smtClean="0"/>
              <a:t>Coster</a:t>
            </a:r>
            <a:r>
              <a:rPr lang="en-US" sz="2400" dirty="0" smtClean="0"/>
              <a:t> and Kateryna Baranova</a:t>
            </a:r>
            <a:endParaRPr lang="en-US" sz="2400" dirty="0"/>
          </a:p>
        </p:txBody>
      </p:sp>
      <p:sp>
        <p:nvSpPr>
          <p:cNvPr id="7" name="Rectangle 6"/>
          <p:cNvSpPr/>
          <p:nvPr/>
        </p:nvSpPr>
        <p:spPr>
          <a:xfrm>
            <a:off x="0" y="6488668"/>
            <a:ext cx="9283171" cy="369332"/>
          </a:xfrm>
          <a:prstGeom prst="rect">
            <a:avLst/>
          </a:prstGeom>
        </p:spPr>
        <p:txBody>
          <a:bodyPr wrap="square">
            <a:spAutoFit/>
          </a:bodyPr>
          <a:lstStyle/>
          <a:p>
            <a:r>
              <a:rPr lang="en-US" dirty="0" smtClean="0"/>
              <a:t>Source: </a:t>
            </a:r>
            <a:r>
              <a:rPr lang="en-US" dirty="0"/>
              <a:t>https://</a:t>
            </a:r>
            <a:r>
              <a:rPr lang="en-US" dirty="0" err="1"/>
              <a:t>sciencesource.com</a:t>
            </a:r>
            <a:r>
              <a:rPr lang="en-US" dirty="0"/>
              <a:t>/archive/Hantavirus--Sin-</a:t>
            </a:r>
            <a:r>
              <a:rPr lang="en-US" dirty="0" err="1"/>
              <a:t>Nombre</a:t>
            </a:r>
            <a:r>
              <a:rPr lang="en-US" dirty="0"/>
              <a:t>-Virus--TEM-SS2301287.html</a:t>
            </a:r>
          </a:p>
        </p:txBody>
      </p:sp>
    </p:spTree>
    <p:extLst>
      <p:ext uri="{BB962C8B-B14F-4D97-AF65-F5344CB8AC3E}">
        <p14:creationId xmlns:p14="http://schemas.microsoft.com/office/powerpoint/2010/main" val="4006518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8131" y="2039288"/>
            <a:ext cx="7803931" cy="2308324"/>
          </a:xfrm>
          <a:prstGeom prst="rect">
            <a:avLst/>
          </a:prstGeom>
        </p:spPr>
        <p:txBody>
          <a:bodyPr wrap="square">
            <a:spAutoFit/>
          </a:bodyPr>
          <a:lstStyle/>
          <a:p>
            <a:pPr marL="342900" indent="-342900">
              <a:buFont typeface="Arial"/>
              <a:buChar char="•"/>
            </a:pPr>
            <a:r>
              <a:rPr lang="en-US" sz="2400" dirty="0" smtClean="0"/>
              <a:t>Modest degree of measurement error</a:t>
            </a:r>
          </a:p>
          <a:p>
            <a:endParaRPr lang="en-US" sz="2400" dirty="0" smtClean="0"/>
          </a:p>
          <a:p>
            <a:pPr marL="342900" indent="-342900">
              <a:buFont typeface="Arial"/>
              <a:buChar char="•"/>
            </a:pPr>
            <a:r>
              <a:rPr lang="en-US" sz="2400" dirty="0" smtClean="0"/>
              <a:t>Lack of weather and climate data</a:t>
            </a:r>
          </a:p>
          <a:p>
            <a:pPr marL="342900" indent="-342900">
              <a:buFont typeface="Arial"/>
              <a:buChar char="•"/>
            </a:pPr>
            <a:endParaRPr lang="en-US" sz="2400" dirty="0"/>
          </a:p>
          <a:p>
            <a:pPr marL="342900" indent="-342900">
              <a:buFont typeface="Arial"/>
              <a:buChar char="•"/>
            </a:pPr>
            <a:r>
              <a:rPr lang="en-US" sz="2400" dirty="0" smtClean="0"/>
              <a:t>Difficult to read maps</a:t>
            </a:r>
          </a:p>
          <a:p>
            <a:endParaRPr lang="en-US" sz="2400" dirty="0" smtClean="0"/>
          </a:p>
        </p:txBody>
      </p:sp>
      <p:sp>
        <p:nvSpPr>
          <p:cNvPr id="9" name="Rectangle 8"/>
          <p:cNvSpPr/>
          <p:nvPr/>
        </p:nvSpPr>
        <p:spPr>
          <a:xfrm>
            <a:off x="1791833" y="832862"/>
            <a:ext cx="5566857" cy="584776"/>
          </a:xfrm>
          <a:prstGeom prst="rect">
            <a:avLst/>
          </a:prstGeom>
        </p:spPr>
        <p:txBody>
          <a:bodyPr wrap="square">
            <a:spAutoFit/>
          </a:bodyPr>
          <a:lstStyle/>
          <a:p>
            <a:pPr algn="ctr"/>
            <a:r>
              <a:rPr lang="en-US" sz="3200" b="1" dirty="0" smtClean="0"/>
              <a:t>Weak Points</a:t>
            </a:r>
            <a:endParaRPr lang="en-US" sz="3200" b="1" dirty="0"/>
          </a:p>
        </p:txBody>
      </p:sp>
    </p:spTree>
    <p:extLst>
      <p:ext uri="{BB962C8B-B14F-4D97-AF65-F5344CB8AC3E}">
        <p14:creationId xmlns:p14="http://schemas.microsoft.com/office/powerpoint/2010/main" val="1875633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0696" y="2492328"/>
            <a:ext cx="7803931" cy="1862048"/>
          </a:xfrm>
          <a:prstGeom prst="rect">
            <a:avLst/>
          </a:prstGeom>
        </p:spPr>
        <p:txBody>
          <a:bodyPr wrap="square">
            <a:spAutoFit/>
          </a:bodyPr>
          <a:lstStyle/>
          <a:p>
            <a:pPr algn="ctr"/>
            <a:r>
              <a:rPr lang="en-US" sz="11500" dirty="0"/>
              <a:t>8</a:t>
            </a:r>
            <a:r>
              <a:rPr lang="en-US" sz="11500" dirty="0" smtClean="0"/>
              <a:t>/10</a:t>
            </a:r>
            <a:endParaRPr lang="en-US" sz="11500" dirty="0"/>
          </a:p>
        </p:txBody>
      </p:sp>
      <p:sp>
        <p:nvSpPr>
          <p:cNvPr id="9" name="Rectangle 8"/>
          <p:cNvSpPr/>
          <p:nvPr/>
        </p:nvSpPr>
        <p:spPr>
          <a:xfrm>
            <a:off x="1791833" y="1125250"/>
            <a:ext cx="5566857" cy="584776"/>
          </a:xfrm>
          <a:prstGeom prst="rect">
            <a:avLst/>
          </a:prstGeom>
        </p:spPr>
        <p:txBody>
          <a:bodyPr wrap="square">
            <a:spAutoFit/>
          </a:bodyPr>
          <a:lstStyle/>
          <a:p>
            <a:pPr algn="ctr"/>
            <a:r>
              <a:rPr lang="en-US" sz="3200" b="1" dirty="0" smtClean="0"/>
              <a:t>Score</a:t>
            </a:r>
            <a:endParaRPr lang="en-US" sz="3200" b="1" dirty="0"/>
          </a:p>
        </p:txBody>
      </p:sp>
    </p:spTree>
    <p:extLst>
      <p:ext uri="{BB962C8B-B14F-4D97-AF65-F5344CB8AC3E}">
        <p14:creationId xmlns:p14="http://schemas.microsoft.com/office/powerpoint/2010/main" val="1875633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35253" y="2580607"/>
            <a:ext cx="5566857" cy="1323439"/>
          </a:xfrm>
          <a:prstGeom prst="rect">
            <a:avLst/>
          </a:prstGeom>
        </p:spPr>
        <p:txBody>
          <a:bodyPr wrap="square">
            <a:spAutoFit/>
          </a:bodyPr>
          <a:lstStyle/>
          <a:p>
            <a:pPr algn="ctr"/>
            <a:r>
              <a:rPr lang="en-US" sz="8000" b="1" dirty="0" smtClean="0"/>
              <a:t>Questions</a:t>
            </a:r>
            <a:endParaRPr lang="en-US" sz="8000" b="1" dirty="0"/>
          </a:p>
        </p:txBody>
      </p:sp>
    </p:spTree>
    <p:extLst>
      <p:ext uri="{BB962C8B-B14F-4D97-AF65-F5344CB8AC3E}">
        <p14:creationId xmlns:p14="http://schemas.microsoft.com/office/powerpoint/2010/main" val="343647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7" name="Rectangle 6"/>
          <p:cNvSpPr/>
          <p:nvPr/>
        </p:nvSpPr>
        <p:spPr>
          <a:xfrm>
            <a:off x="141115" y="104879"/>
            <a:ext cx="9002885" cy="6313327"/>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8396" y="888950"/>
            <a:ext cx="8537218" cy="1569660"/>
          </a:xfrm>
          <a:prstGeom prst="rect">
            <a:avLst/>
          </a:prstGeom>
        </p:spPr>
        <p:txBody>
          <a:bodyPr wrap="square">
            <a:spAutoFit/>
          </a:bodyPr>
          <a:lstStyle/>
          <a:p>
            <a:pPr marL="342900" indent="-342900">
              <a:buFont typeface="Arial"/>
              <a:buChar char="•"/>
            </a:pPr>
            <a:r>
              <a:rPr lang="en-US" sz="2400" dirty="0" smtClean="0"/>
              <a:t>Pathogen</a:t>
            </a:r>
          </a:p>
          <a:p>
            <a:pPr marL="342900" indent="-342900">
              <a:buFont typeface="Arial"/>
              <a:buChar char="•"/>
            </a:pPr>
            <a:r>
              <a:rPr lang="en-US" sz="2400" dirty="0" smtClean="0"/>
              <a:t>Primary host: deer mice</a:t>
            </a:r>
          </a:p>
          <a:p>
            <a:pPr marL="342900" indent="-342900">
              <a:buFont typeface="Arial"/>
              <a:buChar char="•"/>
            </a:pPr>
            <a:r>
              <a:rPr lang="en-US" sz="2400" dirty="0" smtClean="0"/>
              <a:t>Associated with hantavirus pulmonary syndrome (HPS)</a:t>
            </a:r>
          </a:p>
          <a:p>
            <a:pPr marL="342900" indent="-342900">
              <a:buFont typeface="Arial"/>
              <a:buChar char="•"/>
            </a:pPr>
            <a:r>
              <a:rPr lang="en-US" sz="2400" dirty="0" smtClean="0"/>
              <a:t>Death rate in US from HPS  -&gt; 40%</a:t>
            </a:r>
          </a:p>
        </p:txBody>
      </p:sp>
      <p:sp>
        <p:nvSpPr>
          <p:cNvPr id="9" name="Rectangle 8"/>
          <p:cNvSpPr/>
          <p:nvPr/>
        </p:nvSpPr>
        <p:spPr>
          <a:xfrm>
            <a:off x="2110397" y="304174"/>
            <a:ext cx="5001603" cy="584776"/>
          </a:xfrm>
          <a:prstGeom prst="rect">
            <a:avLst/>
          </a:prstGeom>
        </p:spPr>
        <p:txBody>
          <a:bodyPr wrap="square">
            <a:spAutoFit/>
          </a:bodyPr>
          <a:lstStyle/>
          <a:p>
            <a:pPr algn="ctr"/>
            <a:r>
              <a:rPr lang="en-US" sz="3200" b="1" dirty="0" smtClean="0"/>
              <a:t>Sin </a:t>
            </a:r>
            <a:r>
              <a:rPr lang="en-US" sz="3200" b="1" dirty="0" err="1" smtClean="0"/>
              <a:t>Nombre</a:t>
            </a:r>
            <a:r>
              <a:rPr lang="en-US" sz="3200" b="1" dirty="0" smtClean="0"/>
              <a:t> Virus</a:t>
            </a:r>
            <a:endParaRPr lang="en-US" sz="3200" b="1" dirty="0"/>
          </a:p>
        </p:txBody>
      </p:sp>
      <p:sp>
        <p:nvSpPr>
          <p:cNvPr id="10" name="Rectangle 9"/>
          <p:cNvSpPr/>
          <p:nvPr/>
        </p:nvSpPr>
        <p:spPr>
          <a:xfrm>
            <a:off x="4698228" y="5647135"/>
            <a:ext cx="3819343" cy="646331"/>
          </a:xfrm>
          <a:prstGeom prst="rect">
            <a:avLst/>
          </a:prstGeom>
        </p:spPr>
        <p:txBody>
          <a:bodyPr wrap="square">
            <a:spAutoFit/>
          </a:bodyPr>
          <a:lstStyle/>
          <a:p>
            <a:r>
              <a:rPr lang="en-US" dirty="0" smtClean="0"/>
              <a:t>Source: https</a:t>
            </a:r>
            <a:r>
              <a:rPr lang="en-US" dirty="0"/>
              <a:t>://</a:t>
            </a:r>
            <a:r>
              <a:rPr lang="en-US" dirty="0" err="1"/>
              <a:t>www.arrownj.com</a:t>
            </a:r>
            <a:r>
              <a:rPr lang="en-US" dirty="0"/>
              <a:t>/deer-mice</a:t>
            </a:r>
          </a:p>
        </p:txBody>
      </p:sp>
      <p:pic>
        <p:nvPicPr>
          <p:cNvPr id="3" name="Picture 2"/>
          <p:cNvPicPr>
            <a:picLocks noChangeAspect="1"/>
          </p:cNvPicPr>
          <p:nvPr/>
        </p:nvPicPr>
        <p:blipFill>
          <a:blip r:embed="rId4"/>
          <a:stretch>
            <a:fillRect/>
          </a:stretch>
        </p:blipFill>
        <p:spPr>
          <a:xfrm>
            <a:off x="706676" y="2735400"/>
            <a:ext cx="3819343" cy="2866526"/>
          </a:xfrm>
          <a:prstGeom prst="rect">
            <a:avLst/>
          </a:prstGeom>
        </p:spPr>
      </p:pic>
      <p:pic>
        <p:nvPicPr>
          <p:cNvPr id="12" name="Content Placeholder 11"/>
          <p:cNvPicPr>
            <a:picLocks noGrp="1" noChangeAspect="1"/>
          </p:cNvPicPr>
          <p:nvPr>
            <p:ph idx="1"/>
          </p:nvPr>
        </p:nvPicPr>
        <p:blipFill rotWithShape="1">
          <a:blip r:embed="rId5"/>
          <a:srcRect l="8772" t="9022" r="17951" b="9022"/>
          <a:stretch/>
        </p:blipFill>
        <p:spPr>
          <a:xfrm>
            <a:off x="4698228" y="2735400"/>
            <a:ext cx="3819343" cy="2866526"/>
          </a:xfrm>
        </p:spPr>
      </p:pic>
      <p:sp>
        <p:nvSpPr>
          <p:cNvPr id="13" name="Rectangle 12"/>
          <p:cNvSpPr/>
          <p:nvPr/>
        </p:nvSpPr>
        <p:spPr>
          <a:xfrm>
            <a:off x="706676" y="5611818"/>
            <a:ext cx="4572000" cy="646331"/>
          </a:xfrm>
          <a:prstGeom prst="rect">
            <a:avLst/>
          </a:prstGeom>
        </p:spPr>
        <p:txBody>
          <a:bodyPr>
            <a:spAutoFit/>
          </a:bodyPr>
          <a:lstStyle/>
          <a:p>
            <a:r>
              <a:rPr lang="pl-PL" dirty="0" smtClean="0"/>
              <a:t>Source: </a:t>
            </a:r>
            <a:r>
              <a:rPr lang="pl-PL" dirty="0" err="1" smtClean="0"/>
              <a:t>https</a:t>
            </a:r>
            <a:r>
              <a:rPr lang="pl-PL" dirty="0"/>
              <a:t>://</a:t>
            </a:r>
            <a:r>
              <a:rPr lang="pl-PL" dirty="0" err="1"/>
              <a:t>www.pinterest.ca</a:t>
            </a:r>
            <a:r>
              <a:rPr lang="pl-PL" dirty="0"/>
              <a:t>/pin/376261743851864853/</a:t>
            </a:r>
            <a:endParaRPr lang="en-US" dirty="0"/>
          </a:p>
        </p:txBody>
      </p:sp>
    </p:spTree>
    <p:extLst>
      <p:ext uri="{BB962C8B-B14F-4D97-AF65-F5344CB8AC3E}">
        <p14:creationId xmlns:p14="http://schemas.microsoft.com/office/powerpoint/2010/main" val="204153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68131" y="2013252"/>
            <a:ext cx="7803931" cy="3046988"/>
          </a:xfrm>
          <a:prstGeom prst="rect">
            <a:avLst/>
          </a:prstGeom>
        </p:spPr>
        <p:txBody>
          <a:bodyPr wrap="square">
            <a:spAutoFit/>
          </a:bodyPr>
          <a:lstStyle/>
          <a:p>
            <a:pPr marL="342900" indent="-342900">
              <a:buFont typeface="Arial"/>
              <a:buChar char="•"/>
            </a:pPr>
            <a:r>
              <a:rPr lang="en-US" sz="2400" dirty="0" smtClean="0"/>
              <a:t>What host-virus-environment relationships can be discovered?</a:t>
            </a:r>
          </a:p>
          <a:p>
            <a:pPr marL="342900" indent="-342900">
              <a:buFont typeface="Arial"/>
              <a:buChar char="•"/>
            </a:pPr>
            <a:endParaRPr lang="en-US" sz="2400" dirty="0" smtClean="0"/>
          </a:p>
          <a:p>
            <a:pPr marL="342900" indent="-342900">
              <a:buFont typeface="Arial"/>
              <a:buChar char="•"/>
            </a:pPr>
            <a:r>
              <a:rPr lang="en-US" sz="2400" dirty="0" smtClean="0"/>
              <a:t>Are RS </a:t>
            </a:r>
            <a:r>
              <a:rPr lang="en-US" sz="2400" dirty="0"/>
              <a:t>and GIS data </a:t>
            </a:r>
            <a:r>
              <a:rPr lang="en-US" sz="2400" dirty="0" smtClean="0"/>
              <a:t>useful </a:t>
            </a:r>
            <a:r>
              <a:rPr lang="en-US" sz="2400" dirty="0"/>
              <a:t>indicators of the spatial </a:t>
            </a:r>
            <a:r>
              <a:rPr lang="en-US" sz="2400" dirty="0" smtClean="0"/>
              <a:t>patterns </a:t>
            </a:r>
            <a:r>
              <a:rPr lang="en-US" sz="2400" dirty="0"/>
              <a:t>of SNV infections in populations of </a:t>
            </a:r>
            <a:r>
              <a:rPr lang="en-US" sz="2400" dirty="0" smtClean="0"/>
              <a:t>deer mice?</a:t>
            </a:r>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a:p>
        </p:txBody>
      </p:sp>
      <p:sp>
        <p:nvSpPr>
          <p:cNvPr id="9" name="Rectangle 8"/>
          <p:cNvSpPr/>
          <p:nvPr/>
        </p:nvSpPr>
        <p:spPr>
          <a:xfrm>
            <a:off x="2286000" y="832862"/>
            <a:ext cx="4572000" cy="584776"/>
          </a:xfrm>
          <a:prstGeom prst="rect">
            <a:avLst/>
          </a:prstGeom>
        </p:spPr>
        <p:txBody>
          <a:bodyPr>
            <a:spAutoFit/>
          </a:bodyPr>
          <a:lstStyle/>
          <a:p>
            <a:pPr algn="ctr"/>
            <a:r>
              <a:rPr lang="en-US" sz="3200" b="1" dirty="0" smtClean="0"/>
              <a:t>Report Objectives</a:t>
            </a:r>
            <a:endParaRPr lang="en-US" sz="3200" b="1" dirty="0"/>
          </a:p>
        </p:txBody>
      </p:sp>
    </p:spTree>
    <p:extLst>
      <p:ext uri="{BB962C8B-B14F-4D97-AF65-F5344CB8AC3E}">
        <p14:creationId xmlns:p14="http://schemas.microsoft.com/office/powerpoint/2010/main" val="3528260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7" name="Rectangle 6"/>
          <p:cNvSpPr/>
          <p:nvPr/>
        </p:nvSpPr>
        <p:spPr>
          <a:xfrm>
            <a:off x="0" y="455945"/>
            <a:ext cx="9144000" cy="6297271"/>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79654" y="1576788"/>
            <a:ext cx="3789219" cy="3416320"/>
          </a:xfrm>
          <a:prstGeom prst="rect">
            <a:avLst/>
          </a:prstGeom>
        </p:spPr>
        <p:txBody>
          <a:bodyPr wrap="square">
            <a:spAutoFit/>
          </a:bodyPr>
          <a:lstStyle/>
          <a:p>
            <a:pPr marL="342900" indent="-342900">
              <a:buFont typeface="Arial"/>
              <a:buChar char="•"/>
            </a:pPr>
            <a:r>
              <a:rPr lang="en-US" sz="2400" dirty="0"/>
              <a:t>Walker River </a:t>
            </a:r>
            <a:r>
              <a:rPr lang="en-US" sz="2400" dirty="0" smtClean="0"/>
              <a:t>Basin</a:t>
            </a:r>
          </a:p>
          <a:p>
            <a:r>
              <a:rPr lang="en-US" sz="2400" dirty="0" smtClean="0"/>
              <a:t>(Nevada &amp; California)</a:t>
            </a:r>
          </a:p>
          <a:p>
            <a:endParaRPr lang="en-US" sz="2400" dirty="0"/>
          </a:p>
          <a:p>
            <a:pPr marL="342900" indent="-342900">
              <a:buFont typeface="Arial"/>
              <a:buChar char="•"/>
            </a:pPr>
            <a:r>
              <a:rPr lang="en-US" sz="2400" dirty="0" smtClean="0"/>
              <a:t>10,200 km</a:t>
            </a:r>
            <a:r>
              <a:rPr lang="en-US" sz="2400" baseline="30000" dirty="0" smtClean="0"/>
              <a:t>2</a:t>
            </a:r>
            <a:endParaRPr lang="en-US" sz="2400" dirty="0" smtClean="0"/>
          </a:p>
          <a:p>
            <a:endParaRPr lang="en-US" sz="2400" dirty="0" smtClean="0"/>
          </a:p>
          <a:p>
            <a:pPr marL="342900" indent="-342900">
              <a:buFont typeface="Arial"/>
              <a:buChar char="•"/>
            </a:pPr>
            <a:r>
              <a:rPr lang="en-US" sz="2400" dirty="0" smtClean="0"/>
              <a:t>144 (-25) sites</a:t>
            </a:r>
          </a:p>
          <a:p>
            <a:endParaRPr lang="en-US" sz="2400" dirty="0" smtClean="0"/>
          </a:p>
          <a:p>
            <a:pPr marL="342900" indent="-342900">
              <a:buFont typeface="Arial"/>
              <a:buChar char="•"/>
            </a:pPr>
            <a:r>
              <a:rPr lang="en-US" sz="2400" dirty="0" smtClean="0"/>
              <a:t>1995-1998</a:t>
            </a:r>
          </a:p>
          <a:p>
            <a:r>
              <a:rPr lang="en-US" sz="2400" dirty="0" smtClean="0"/>
              <a:t>(excluding 1997)</a:t>
            </a:r>
            <a:endParaRPr lang="en-US" sz="2400" dirty="0"/>
          </a:p>
        </p:txBody>
      </p:sp>
      <p:sp>
        <p:nvSpPr>
          <p:cNvPr id="9" name="Rectangle 8"/>
          <p:cNvSpPr/>
          <p:nvPr/>
        </p:nvSpPr>
        <p:spPr>
          <a:xfrm>
            <a:off x="1681174" y="720629"/>
            <a:ext cx="2485801" cy="584776"/>
          </a:xfrm>
          <a:prstGeom prst="rect">
            <a:avLst/>
          </a:prstGeom>
        </p:spPr>
        <p:txBody>
          <a:bodyPr wrap="square">
            <a:spAutoFit/>
          </a:bodyPr>
          <a:lstStyle/>
          <a:p>
            <a:pPr algn="ctr"/>
            <a:r>
              <a:rPr lang="en-US" sz="3200" b="1" dirty="0" smtClean="0"/>
              <a:t>Study Area</a:t>
            </a:r>
            <a:endParaRPr lang="en-US" sz="3200" b="1" dirty="0"/>
          </a:p>
        </p:txBody>
      </p:sp>
      <p:pic>
        <p:nvPicPr>
          <p:cNvPr id="5" name="Picture 4"/>
          <p:cNvPicPr>
            <a:picLocks noChangeAspect="1"/>
          </p:cNvPicPr>
          <p:nvPr/>
        </p:nvPicPr>
        <p:blipFill>
          <a:blip r:embed="rId4"/>
          <a:stretch>
            <a:fillRect/>
          </a:stretch>
        </p:blipFill>
        <p:spPr>
          <a:xfrm>
            <a:off x="3105765" y="546665"/>
            <a:ext cx="5751130" cy="5997607"/>
          </a:xfrm>
          <a:prstGeom prst="rect">
            <a:avLst/>
          </a:prstGeom>
        </p:spPr>
      </p:pic>
      <p:sp>
        <p:nvSpPr>
          <p:cNvPr id="12" name="Rectangle 11"/>
          <p:cNvSpPr/>
          <p:nvPr/>
        </p:nvSpPr>
        <p:spPr>
          <a:xfrm>
            <a:off x="179654" y="6304002"/>
            <a:ext cx="4011547" cy="369332"/>
          </a:xfrm>
          <a:prstGeom prst="rect">
            <a:avLst/>
          </a:prstGeom>
        </p:spPr>
        <p:txBody>
          <a:bodyPr wrap="none">
            <a:spAutoFit/>
          </a:bodyPr>
          <a:lstStyle/>
          <a:p>
            <a:r>
              <a:rPr lang="en-US" dirty="0" smtClean="0"/>
              <a:t>Source: https</a:t>
            </a:r>
            <a:r>
              <a:rPr lang="en-US" dirty="0"/>
              <a:t>://</a:t>
            </a:r>
            <a:r>
              <a:rPr lang="en-US" dirty="0" err="1"/>
              <a:t>nevada.usgs.gov</a:t>
            </a:r>
            <a:r>
              <a:rPr lang="en-US" dirty="0"/>
              <a:t>/walker/</a:t>
            </a:r>
          </a:p>
        </p:txBody>
      </p:sp>
    </p:spTree>
    <p:extLst>
      <p:ext uri="{BB962C8B-B14F-4D97-AF65-F5344CB8AC3E}">
        <p14:creationId xmlns:p14="http://schemas.microsoft.com/office/powerpoint/2010/main" val="171519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1" y="452270"/>
            <a:ext cx="8960478" cy="640572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 y="495575"/>
            <a:ext cx="4572000" cy="584776"/>
          </a:xfrm>
          <a:prstGeom prst="rect">
            <a:avLst/>
          </a:prstGeom>
        </p:spPr>
        <p:txBody>
          <a:bodyPr>
            <a:spAutoFit/>
          </a:bodyPr>
          <a:lstStyle/>
          <a:p>
            <a:pPr algn="ctr"/>
            <a:r>
              <a:rPr lang="en-US" sz="3200" b="1" dirty="0" smtClean="0"/>
              <a:t>The Study</a:t>
            </a:r>
            <a:endParaRPr lang="en-US" sz="3200" b="1" dirty="0"/>
          </a:p>
        </p:txBody>
      </p:sp>
      <p:pic>
        <p:nvPicPr>
          <p:cNvPr id="18" name="Picture 17" descr="00-0304-F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793" y="1199330"/>
            <a:ext cx="4605354" cy="5073565"/>
          </a:xfrm>
          <a:prstGeom prst="rect">
            <a:avLst/>
          </a:prstGeom>
        </p:spPr>
      </p:pic>
      <p:pic>
        <p:nvPicPr>
          <p:cNvPr id="19" name="Picture 18" descr="00-0304-F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793" y="966310"/>
            <a:ext cx="4699007" cy="5380363"/>
          </a:xfrm>
          <a:prstGeom prst="rect">
            <a:avLst/>
          </a:prstGeom>
        </p:spPr>
      </p:pic>
      <p:sp>
        <p:nvSpPr>
          <p:cNvPr id="21" name="Rectangle 20"/>
          <p:cNvSpPr/>
          <p:nvPr/>
        </p:nvSpPr>
        <p:spPr>
          <a:xfrm>
            <a:off x="129349" y="1064891"/>
            <a:ext cx="3858446" cy="5632310"/>
          </a:xfrm>
          <a:prstGeom prst="rect">
            <a:avLst/>
          </a:prstGeom>
        </p:spPr>
        <p:txBody>
          <a:bodyPr wrap="square">
            <a:spAutoFit/>
          </a:bodyPr>
          <a:lstStyle/>
          <a:p>
            <a:pPr marL="285750" indent="-285750">
              <a:buFont typeface="Arial"/>
              <a:buChar char="•"/>
            </a:pPr>
            <a:r>
              <a:rPr lang="en-US" sz="2400" dirty="0" smtClean="0"/>
              <a:t>Status I &amp; II</a:t>
            </a:r>
          </a:p>
          <a:p>
            <a:endParaRPr lang="en-US" sz="2400" dirty="0" smtClean="0"/>
          </a:p>
          <a:p>
            <a:pPr marL="285750" indent="-285750">
              <a:buFont typeface="Arial"/>
              <a:buChar char="•"/>
            </a:pPr>
            <a:r>
              <a:rPr lang="en-US" sz="2400" dirty="0" smtClean="0"/>
              <a:t>8 major vegetation types</a:t>
            </a:r>
          </a:p>
          <a:p>
            <a:pPr marL="285750" indent="-285750">
              <a:buFont typeface="Arial"/>
              <a:buChar char="•"/>
            </a:pPr>
            <a:endParaRPr lang="en-US" sz="2400" dirty="0" smtClean="0"/>
          </a:p>
          <a:p>
            <a:pPr marL="285750" indent="-285750">
              <a:buFont typeface="Arial"/>
              <a:buChar char="•"/>
            </a:pPr>
            <a:r>
              <a:rPr lang="en-US" sz="2400" dirty="0" smtClean="0"/>
              <a:t>NDVI for vegetation density</a:t>
            </a:r>
          </a:p>
          <a:p>
            <a:pPr marL="285750" indent="-285750">
              <a:buFont typeface="Arial"/>
              <a:buChar char="•"/>
            </a:pPr>
            <a:endParaRPr lang="en-US" sz="2400" dirty="0" smtClean="0"/>
          </a:p>
          <a:p>
            <a:pPr marL="285750" indent="-285750">
              <a:buFont typeface="Arial"/>
              <a:buChar char="•"/>
            </a:pPr>
            <a:r>
              <a:rPr lang="en-US" sz="2400" dirty="0" smtClean="0"/>
              <a:t>Elevation and slope from 2 USGS DEMs</a:t>
            </a:r>
          </a:p>
          <a:p>
            <a:pPr marL="285750" indent="-285750">
              <a:buFont typeface="Arial"/>
              <a:buChar char="•"/>
            </a:pPr>
            <a:endParaRPr lang="en-US" sz="2400" dirty="0" smtClean="0"/>
          </a:p>
          <a:p>
            <a:pPr marL="285750" indent="-285750">
              <a:buFont typeface="Arial"/>
              <a:buChar char="•"/>
            </a:pPr>
            <a:r>
              <a:rPr lang="en-US" sz="2400" dirty="0" smtClean="0"/>
              <a:t>Proximity to streams and water bodies</a:t>
            </a:r>
          </a:p>
          <a:p>
            <a:pPr marL="285750" indent="-285750">
              <a:buFont typeface="Arial"/>
              <a:buChar char="•"/>
            </a:pPr>
            <a:endParaRPr lang="en-US" sz="2400" dirty="0"/>
          </a:p>
          <a:p>
            <a:pPr marL="285750" indent="-285750">
              <a:buFont typeface="Arial"/>
              <a:buChar char="•"/>
            </a:pPr>
            <a:r>
              <a:rPr lang="en-US" sz="2400" dirty="0" smtClean="0"/>
              <a:t>Distinct environmental strata</a:t>
            </a:r>
          </a:p>
        </p:txBody>
      </p:sp>
    </p:spTree>
    <p:extLst>
      <p:ext uri="{BB962C8B-B14F-4D97-AF65-F5344CB8AC3E}">
        <p14:creationId xmlns:p14="http://schemas.microsoft.com/office/powerpoint/2010/main" val="256409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86000" y="832862"/>
            <a:ext cx="4572000" cy="584776"/>
          </a:xfrm>
          <a:prstGeom prst="rect">
            <a:avLst/>
          </a:prstGeom>
        </p:spPr>
        <p:txBody>
          <a:bodyPr>
            <a:spAutoFit/>
          </a:bodyPr>
          <a:lstStyle/>
          <a:p>
            <a:pPr algn="ctr"/>
            <a:r>
              <a:rPr lang="en-US" sz="3200" b="1" dirty="0" smtClean="0"/>
              <a:t>Analysis Methods</a:t>
            </a:r>
            <a:endParaRPr lang="en-US" sz="3200" b="1" dirty="0"/>
          </a:p>
        </p:txBody>
      </p:sp>
      <p:sp>
        <p:nvSpPr>
          <p:cNvPr id="6" name="Rectangle 5"/>
          <p:cNvSpPr/>
          <p:nvPr/>
        </p:nvSpPr>
        <p:spPr>
          <a:xfrm>
            <a:off x="687475" y="1710447"/>
            <a:ext cx="7889621" cy="3539431"/>
          </a:xfrm>
          <a:prstGeom prst="rect">
            <a:avLst/>
          </a:prstGeom>
        </p:spPr>
        <p:txBody>
          <a:bodyPr wrap="square">
            <a:spAutoFit/>
          </a:bodyPr>
          <a:lstStyle/>
          <a:p>
            <a:pPr marL="285750" indent="-285750">
              <a:buFont typeface="Arial"/>
              <a:buChar char="•"/>
            </a:pPr>
            <a:r>
              <a:rPr lang="en-US" sz="2800" b="1" dirty="0" smtClean="0"/>
              <a:t>Chi-square </a:t>
            </a:r>
            <a:r>
              <a:rPr lang="en-US" sz="2800" dirty="0"/>
              <a:t>for differences among the proportion of positive sites for each vegetation </a:t>
            </a:r>
            <a:r>
              <a:rPr lang="en-US" sz="2800" dirty="0" smtClean="0"/>
              <a:t>type</a:t>
            </a:r>
          </a:p>
          <a:p>
            <a:endParaRPr lang="en-US" sz="2800" dirty="0" smtClean="0"/>
          </a:p>
          <a:p>
            <a:pPr marL="285750" indent="-285750">
              <a:buFont typeface="Arial"/>
              <a:buChar char="•"/>
            </a:pPr>
            <a:r>
              <a:rPr lang="en-US" sz="2800" b="1" dirty="0" smtClean="0"/>
              <a:t>Canonical linear discriminant function </a:t>
            </a:r>
            <a:r>
              <a:rPr lang="en-US" sz="2800" dirty="0" smtClean="0"/>
              <a:t>(DFA) for infection status </a:t>
            </a:r>
            <a:r>
              <a:rPr lang="en-US" sz="2800" dirty="0" err="1" smtClean="0"/>
              <a:t>vs</a:t>
            </a:r>
            <a:r>
              <a:rPr lang="en-US" sz="2800" dirty="0" smtClean="0"/>
              <a:t> RS and GIS variables</a:t>
            </a:r>
          </a:p>
          <a:p>
            <a:pPr marL="285750" indent="-285750">
              <a:buFont typeface="Arial"/>
              <a:buChar char="•"/>
            </a:pPr>
            <a:endParaRPr lang="en-US" sz="2800" dirty="0"/>
          </a:p>
          <a:p>
            <a:pPr marL="285750" indent="-285750">
              <a:buFont typeface="Arial"/>
              <a:buChar char="•"/>
            </a:pPr>
            <a:r>
              <a:rPr lang="en-US" sz="2800" b="1" dirty="0" smtClean="0"/>
              <a:t>Confidence intervals</a:t>
            </a:r>
            <a:endParaRPr lang="en-US" sz="2800" b="1" dirty="0"/>
          </a:p>
          <a:p>
            <a:pPr marL="285750" indent="-285750">
              <a:buFont typeface="Arial"/>
              <a:buChar char="•"/>
            </a:pPr>
            <a:endParaRPr lang="en-US" sz="2800" dirty="0"/>
          </a:p>
        </p:txBody>
      </p:sp>
    </p:spTree>
    <p:extLst>
      <p:ext uri="{BB962C8B-B14F-4D97-AF65-F5344CB8AC3E}">
        <p14:creationId xmlns:p14="http://schemas.microsoft.com/office/powerpoint/2010/main" val="2687186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1134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8131" y="1426938"/>
            <a:ext cx="2897417" cy="3416320"/>
          </a:xfrm>
          <a:prstGeom prst="rect">
            <a:avLst/>
          </a:prstGeom>
        </p:spPr>
        <p:txBody>
          <a:bodyPr wrap="square">
            <a:spAutoFit/>
          </a:bodyPr>
          <a:lstStyle/>
          <a:p>
            <a:r>
              <a:rPr lang="en-US" sz="2400" b="1" dirty="0" smtClean="0"/>
              <a:t>Positive sites</a:t>
            </a:r>
          </a:p>
          <a:p>
            <a:pPr marL="285750" indent="-285750">
              <a:buFont typeface="Arial"/>
              <a:buChar char="•"/>
            </a:pPr>
            <a:endParaRPr lang="en-US" sz="2400" dirty="0" smtClean="0"/>
          </a:p>
          <a:p>
            <a:pPr marL="285750" indent="-285750">
              <a:buFont typeface="Arial"/>
              <a:buChar char="•"/>
            </a:pPr>
            <a:r>
              <a:rPr lang="en-US" sz="2400" dirty="0" smtClean="0"/>
              <a:t>Salt desert scrub:</a:t>
            </a:r>
          </a:p>
          <a:p>
            <a:r>
              <a:rPr lang="en-US" sz="2400" dirty="0" smtClean="0"/>
              <a:t>Status I: 34%</a:t>
            </a:r>
          </a:p>
          <a:p>
            <a:r>
              <a:rPr lang="en-US" sz="2400" dirty="0" smtClean="0"/>
              <a:t>Status II: 14%</a:t>
            </a:r>
          </a:p>
          <a:p>
            <a:endParaRPr lang="en-US" sz="2400" dirty="0"/>
          </a:p>
          <a:p>
            <a:pPr marL="342900" indent="-342900">
              <a:buFont typeface="Arial"/>
              <a:buChar char="•"/>
            </a:pPr>
            <a:r>
              <a:rPr lang="en-US" sz="2400" dirty="0" smtClean="0"/>
              <a:t>Other types:</a:t>
            </a:r>
          </a:p>
          <a:p>
            <a:r>
              <a:rPr lang="en-US" sz="2400" dirty="0" smtClean="0"/>
              <a:t>Status I: 50-100%</a:t>
            </a:r>
          </a:p>
          <a:p>
            <a:r>
              <a:rPr lang="en-US" sz="2400" dirty="0" smtClean="0"/>
              <a:t>Status II: 50-83%</a:t>
            </a:r>
            <a:endParaRPr lang="en-US" sz="2400" dirty="0"/>
          </a:p>
        </p:txBody>
      </p:sp>
      <p:sp>
        <p:nvSpPr>
          <p:cNvPr id="9" name="Rectangle 8"/>
          <p:cNvSpPr/>
          <p:nvPr/>
        </p:nvSpPr>
        <p:spPr>
          <a:xfrm>
            <a:off x="457200" y="549356"/>
            <a:ext cx="3630011" cy="584776"/>
          </a:xfrm>
          <a:prstGeom prst="rect">
            <a:avLst/>
          </a:prstGeom>
        </p:spPr>
        <p:txBody>
          <a:bodyPr wrap="square">
            <a:spAutoFit/>
          </a:bodyPr>
          <a:lstStyle/>
          <a:p>
            <a:pPr algn="ctr"/>
            <a:r>
              <a:rPr lang="en-US" sz="3200" b="1" dirty="0" smtClean="0"/>
              <a:t>Results</a:t>
            </a:r>
            <a:endParaRPr lang="en-US" sz="3200" b="1" dirty="0"/>
          </a:p>
        </p:txBody>
      </p:sp>
      <p:pic>
        <p:nvPicPr>
          <p:cNvPr id="5" name="Picture 4" descr="00-0304-F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847" y="642563"/>
            <a:ext cx="5289953" cy="5695516"/>
          </a:xfrm>
          <a:prstGeom prst="rect">
            <a:avLst/>
          </a:prstGeom>
        </p:spPr>
      </p:pic>
    </p:spTree>
    <p:extLst>
      <p:ext uri="{BB962C8B-B14F-4D97-AF65-F5344CB8AC3E}">
        <p14:creationId xmlns:p14="http://schemas.microsoft.com/office/powerpoint/2010/main" val="2687186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7" name="Rectangle 6"/>
          <p:cNvSpPr/>
          <p:nvPr/>
        </p:nvSpPr>
        <p:spPr>
          <a:xfrm>
            <a:off x="605301" y="156556"/>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12154" y="436104"/>
            <a:ext cx="4572000" cy="584776"/>
          </a:xfrm>
          <a:prstGeom prst="rect">
            <a:avLst/>
          </a:prstGeom>
        </p:spPr>
        <p:txBody>
          <a:bodyPr>
            <a:spAutoFit/>
          </a:bodyPr>
          <a:lstStyle/>
          <a:p>
            <a:pPr algn="ctr"/>
            <a:r>
              <a:rPr lang="en-US" sz="3200" b="1" dirty="0" smtClean="0"/>
              <a:t>Results</a:t>
            </a:r>
            <a:endParaRPr lang="en-US" sz="3200" b="1" dirty="0"/>
          </a:p>
        </p:txBody>
      </p:sp>
      <p:pic>
        <p:nvPicPr>
          <p:cNvPr id="14" name="Picture 13" descr="Screen Shot 2018-03-09 at 1.25.4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04" y="1417638"/>
            <a:ext cx="7594600" cy="2540000"/>
          </a:xfrm>
          <a:prstGeom prst="rect">
            <a:avLst/>
          </a:prstGeom>
        </p:spPr>
      </p:pic>
      <p:pic>
        <p:nvPicPr>
          <p:cNvPr id="16" name="Picture 15" descr="Screen Shot 2018-03-09 at 1.26.0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799" y="4359620"/>
            <a:ext cx="7772400" cy="2400300"/>
          </a:xfrm>
          <a:prstGeom prst="rect">
            <a:avLst/>
          </a:prstGeom>
        </p:spPr>
      </p:pic>
    </p:spTree>
    <p:extLst>
      <p:ext uri="{BB962C8B-B14F-4D97-AF65-F5344CB8AC3E}">
        <p14:creationId xmlns:p14="http://schemas.microsoft.com/office/powerpoint/2010/main" val="2687186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8131" y="1895283"/>
            <a:ext cx="7803931" cy="2677656"/>
          </a:xfrm>
          <a:prstGeom prst="rect">
            <a:avLst/>
          </a:prstGeom>
        </p:spPr>
        <p:txBody>
          <a:bodyPr wrap="square">
            <a:spAutoFit/>
          </a:bodyPr>
          <a:lstStyle/>
          <a:p>
            <a:pPr marL="342900" indent="-342900">
              <a:buFont typeface="Arial"/>
              <a:buChar char="•"/>
            </a:pPr>
            <a:r>
              <a:rPr lang="en-US" sz="2400" dirty="0" smtClean="0"/>
              <a:t>High prediction accuracy</a:t>
            </a:r>
          </a:p>
          <a:p>
            <a:pPr marL="342900" indent="-342900">
              <a:buFont typeface="Arial"/>
              <a:buChar char="•"/>
            </a:pPr>
            <a:endParaRPr lang="en-US" sz="2400" dirty="0"/>
          </a:p>
          <a:p>
            <a:pPr marL="342900" indent="-342900">
              <a:buFont typeface="Arial"/>
              <a:buChar char="•"/>
            </a:pPr>
            <a:r>
              <a:rPr lang="en-US" sz="2400" dirty="0" smtClean="0"/>
              <a:t>Large amount of sample sites</a:t>
            </a:r>
          </a:p>
          <a:p>
            <a:pPr marL="342900" indent="-342900">
              <a:buFont typeface="Arial"/>
              <a:buChar char="•"/>
            </a:pPr>
            <a:endParaRPr lang="en-US" sz="2400" dirty="0"/>
          </a:p>
          <a:p>
            <a:pPr marL="342900" indent="-342900">
              <a:buFont typeface="Arial"/>
              <a:buChar char="•"/>
            </a:pPr>
            <a:r>
              <a:rPr lang="en-US" sz="2400" dirty="0" smtClean="0"/>
              <a:t>Great use of statistics in combination with RS and GIS</a:t>
            </a:r>
          </a:p>
          <a:p>
            <a:pPr marL="342900" indent="-342900">
              <a:buFont typeface="Arial"/>
              <a:buChar char="•"/>
            </a:pPr>
            <a:endParaRPr lang="en-US" sz="2400" dirty="0"/>
          </a:p>
          <a:p>
            <a:pPr marL="342900" indent="-342900">
              <a:buFont typeface="Arial"/>
              <a:buChar char="•"/>
            </a:pPr>
            <a:r>
              <a:rPr lang="en-US" sz="2400" dirty="0" smtClean="0"/>
              <a:t>Logical flow</a:t>
            </a:r>
            <a:endParaRPr lang="en-US" sz="2400" dirty="0"/>
          </a:p>
        </p:txBody>
      </p:sp>
      <p:sp>
        <p:nvSpPr>
          <p:cNvPr id="9" name="Rectangle 8"/>
          <p:cNvSpPr/>
          <p:nvPr/>
        </p:nvSpPr>
        <p:spPr>
          <a:xfrm>
            <a:off x="1791833" y="832862"/>
            <a:ext cx="5566857" cy="584776"/>
          </a:xfrm>
          <a:prstGeom prst="rect">
            <a:avLst/>
          </a:prstGeom>
        </p:spPr>
        <p:txBody>
          <a:bodyPr wrap="square">
            <a:spAutoFit/>
          </a:bodyPr>
          <a:lstStyle/>
          <a:p>
            <a:pPr algn="ctr"/>
            <a:r>
              <a:rPr lang="en-US" sz="3200" b="1" dirty="0" smtClean="0"/>
              <a:t>Strong Points</a:t>
            </a:r>
            <a:endParaRPr lang="en-US" sz="3200" b="1" dirty="0"/>
          </a:p>
        </p:txBody>
      </p:sp>
    </p:spTree>
    <p:extLst>
      <p:ext uri="{BB962C8B-B14F-4D97-AF65-F5344CB8AC3E}">
        <p14:creationId xmlns:p14="http://schemas.microsoft.com/office/powerpoint/2010/main" val="1875633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TotalTime>
  <Words>886</Words>
  <Application>Microsoft Office PowerPoint</Application>
  <PresentationFormat>On-screen Show (4:3)</PresentationFormat>
  <Paragraphs>108</Paragraphs>
  <Slides>12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Remote Sensing and Geographic Information Systems: Charting Sin Nombre Virus Infections in Deer Mice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Shapes Giant Hogweed Invasion? Answers from a Spatio-temporal Model Integrating Multiscale Monitoring Data</dc:title>
  <dc:creator>Kateryna Baranova</dc:creator>
  <cp:lastModifiedBy>Alexander Coster, geob479, 59e291cf</cp:lastModifiedBy>
  <cp:revision>21</cp:revision>
  <dcterms:created xsi:type="dcterms:W3CDTF">2018-02-02T04:50:01Z</dcterms:created>
  <dcterms:modified xsi:type="dcterms:W3CDTF">2018-03-14T19:26:29Z</dcterms:modified>
</cp:coreProperties>
</file>