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handoutMasterIdLst>
    <p:handoutMasterId r:id="rId29"/>
  </p:handoutMasterIdLst>
  <p:sldIdLst>
    <p:sldId id="256" r:id="rId2"/>
    <p:sldId id="257" r:id="rId3"/>
    <p:sldId id="258" r:id="rId4"/>
    <p:sldId id="261" r:id="rId5"/>
    <p:sldId id="262" r:id="rId6"/>
    <p:sldId id="263" r:id="rId7"/>
    <p:sldId id="283" r:id="rId8"/>
    <p:sldId id="268" r:id="rId9"/>
    <p:sldId id="285" r:id="rId10"/>
    <p:sldId id="284" r:id="rId11"/>
    <p:sldId id="270" r:id="rId12"/>
    <p:sldId id="271" r:id="rId13"/>
    <p:sldId id="281" r:id="rId14"/>
    <p:sldId id="264" r:id="rId15"/>
    <p:sldId id="272" r:id="rId16"/>
    <p:sldId id="265" r:id="rId17"/>
    <p:sldId id="267" r:id="rId18"/>
    <p:sldId id="266" r:id="rId19"/>
    <p:sldId id="273" r:id="rId20"/>
    <p:sldId id="275" r:id="rId21"/>
    <p:sldId id="276" r:id="rId22"/>
    <p:sldId id="277" r:id="rId23"/>
    <p:sldId id="279" r:id="rId24"/>
    <p:sldId id="280" r:id="rId25"/>
    <p:sldId id="278" r:id="rId26"/>
    <p:sldId id="282" r:id="rId27"/>
    <p:sldId id="269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624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BA341-2F61-6645-ACD2-DFED50581ED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8FE92-57C5-A448-AD8B-35231C0A3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4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41720" y="2913113"/>
            <a:ext cx="8258587" cy="773112"/>
          </a:xfrm>
        </p:spPr>
        <p:txBody>
          <a:bodyPr>
            <a:normAutofit/>
          </a:bodyPr>
          <a:lstStyle>
            <a:lvl1pPr algn="ctr">
              <a:buNone/>
              <a:defRPr sz="3600" b="0" i="0" cap="all">
                <a:solidFill>
                  <a:srgbClr val="56C4D1"/>
                </a:solidFill>
                <a:latin typeface="Myriad Pro Light"/>
                <a:cs typeface="Myriad Pro Light"/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91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497" y="2291390"/>
            <a:ext cx="8227036" cy="568686"/>
          </a:xfrm>
        </p:spPr>
        <p:txBody>
          <a:bodyPr/>
          <a:lstStyle>
            <a:lvl1pPr algn="ctr">
              <a:buNone/>
              <a:defRPr sz="3200" b="0" i="0" cap="all">
                <a:solidFill>
                  <a:srgbClr val="56C4D1"/>
                </a:solidFill>
                <a:latin typeface="Myriad Pro Light"/>
                <a:cs typeface="Myriad Pro Light"/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30638" y="3084374"/>
            <a:ext cx="7329488" cy="955675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defRPr>
            </a:lvl1pPr>
            <a:lvl3pPr>
              <a:buNone/>
              <a:defRPr/>
            </a:lvl3pPr>
            <a:lvl5pPr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944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457497" y="2282571"/>
            <a:ext cx="8227036" cy="568686"/>
          </a:xfrm>
        </p:spPr>
        <p:txBody>
          <a:bodyPr/>
          <a:lstStyle>
            <a:lvl1pPr algn="ctr">
              <a:buNone/>
              <a:defRPr sz="3200" b="0" i="0" cap="all">
                <a:solidFill>
                  <a:srgbClr val="56C4D1"/>
                </a:solidFill>
                <a:latin typeface="Myriad Pro Light"/>
                <a:cs typeface="Myriad Pro Light"/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Content Placeholder 13"/>
          <p:cNvSpPr>
            <a:spLocks noGrp="1"/>
          </p:cNvSpPr>
          <p:nvPr>
            <p:ph sz="quarter" idx="11"/>
          </p:nvPr>
        </p:nvSpPr>
        <p:spPr>
          <a:xfrm>
            <a:off x="1177598" y="2798343"/>
            <a:ext cx="6819174" cy="1777603"/>
          </a:xfrm>
        </p:spPr>
        <p:txBody>
          <a:bodyPr numCol="2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1800" b="0" i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defRPr>
            </a:lvl1pPr>
            <a:lvl3pPr>
              <a:buNone/>
              <a:defRPr/>
            </a:lvl3pPr>
            <a:lvl5pPr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326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0676"/>
            <a:ext cx="4038600" cy="3629565"/>
          </a:xfrm>
        </p:spPr>
        <p:txBody>
          <a:bodyPr>
            <a:normAutofit/>
          </a:bodyPr>
          <a:lstStyle>
            <a:lvl1pPr>
              <a:defRPr sz="1800" b="0" i="0">
                <a:solidFill>
                  <a:srgbClr val="7F7F7F"/>
                </a:solidFill>
                <a:latin typeface="Myriad Pro"/>
                <a:cs typeface="Myriad Pro"/>
              </a:defRPr>
            </a:lvl1pPr>
            <a:lvl2pPr>
              <a:defRPr sz="1800" b="0" i="0">
                <a:solidFill>
                  <a:srgbClr val="7F7F7F"/>
                </a:solidFill>
                <a:latin typeface="Myriad Pro"/>
                <a:cs typeface="Myriad Pro"/>
              </a:defRPr>
            </a:lvl2pPr>
            <a:lvl3pPr>
              <a:defRPr sz="1800" b="0" i="0">
                <a:solidFill>
                  <a:srgbClr val="7F7F7F"/>
                </a:solidFill>
                <a:latin typeface="Myriad Pro"/>
                <a:cs typeface="Myriad Pro"/>
              </a:defRPr>
            </a:lvl3pPr>
            <a:lvl4pPr>
              <a:defRPr sz="1800" b="0" i="0">
                <a:solidFill>
                  <a:srgbClr val="7F7F7F"/>
                </a:solidFill>
                <a:latin typeface="Myriad Pro"/>
                <a:cs typeface="Myriad Pro"/>
              </a:defRPr>
            </a:lvl4pPr>
            <a:lvl5pPr>
              <a:defRPr sz="1800" b="0" i="0">
                <a:solidFill>
                  <a:srgbClr val="7F7F7F"/>
                </a:solidFill>
                <a:latin typeface="Myriad Pro"/>
                <a:cs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0676"/>
            <a:ext cx="4038600" cy="3629566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2pPr>
            <a:lvl3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3pPr>
            <a:lvl4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4pPr>
            <a:lvl5pP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497" y="1251990"/>
            <a:ext cx="8227036" cy="568686"/>
          </a:xfrm>
        </p:spPr>
        <p:txBody>
          <a:bodyPr/>
          <a:lstStyle>
            <a:lvl1pPr algn="ctr">
              <a:buNone/>
              <a:defRPr sz="3200" b="0" i="0" cap="all">
                <a:solidFill>
                  <a:srgbClr val="56C4D1"/>
                </a:solidFill>
                <a:latin typeface="Myriad Pro Light"/>
                <a:cs typeface="Myriad Pro Light"/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30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792287" y="4859079"/>
            <a:ext cx="5486401" cy="568686"/>
          </a:xfrm>
        </p:spPr>
        <p:txBody>
          <a:bodyPr>
            <a:normAutofit/>
          </a:bodyPr>
          <a:lstStyle>
            <a:lvl1pPr algn="l">
              <a:buNone/>
              <a:defRPr sz="1400" b="0" i="0" cap="none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616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G2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3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G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7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24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612A07B-DE48-4C6E-ADD7-6925DA3CBC90}" type="datetime1">
              <a:rPr lang="en-US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DA8DB0E-2636-4085-97DF-1BA70F3737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BG22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tafford_d@surreyschools.ca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457200" y="2282825"/>
            <a:ext cx="8228013" cy="31600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From TC to TTOC…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Fact, Fiction, and Urban 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Fable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06" y="5683609"/>
            <a:ext cx="2204786" cy="10191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63088" y="5037278"/>
            <a:ext cx="402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Kevin Fadum</a:t>
            </a:r>
          </a:p>
          <a:p>
            <a:r>
              <a:rPr lang="en-CA" dirty="0" smtClean="0"/>
              <a:t>District Principal – Human Resources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Crafting a CV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Paper </a:t>
            </a:r>
            <a:r>
              <a:rPr lang="en-US" sz="2400" dirty="0" err="1"/>
              <a:t>c</a:t>
            </a:r>
            <a:r>
              <a:rPr lang="en-US" sz="2400" dirty="0" err="1" smtClean="0"/>
              <a:t>olour</a:t>
            </a:r>
            <a:r>
              <a:rPr lang="en-US" sz="2400" dirty="0" smtClean="0"/>
              <a:t> (cream or goldenrod)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Font (Arial vs. Courier)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To Staple or to Bind</a:t>
            </a:r>
          </a:p>
          <a:p>
            <a:pPr lvl="1"/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Picture or no picture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6" y="5864764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66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Facts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 smtClean="0"/>
              <a:t>Key Components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	- TTOC application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	- Cover letter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	- Resume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	- Teaching reports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	- Supporting documents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	- Website for step by step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3" y="5804379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Urban Fable #2</a:t>
            </a:r>
          </a:p>
          <a:p>
            <a:endParaRPr lang="en-US" dirty="0"/>
          </a:p>
          <a:p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4000" i="1" dirty="0" smtClean="0"/>
              <a:t>    “Letters of Reference are Critical…. get as many as you can.”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1" y="5847511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7314" y="573945"/>
            <a:ext cx="7012524" cy="48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94" y="5899269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Some Advice</a:t>
            </a:r>
          </a:p>
          <a:p>
            <a:endParaRPr lang="en-US" dirty="0"/>
          </a:p>
          <a:p>
            <a:pPr lvl="1"/>
            <a:r>
              <a:rPr lang="en-US" sz="2400" dirty="0" smtClean="0"/>
              <a:t>Show why your application is unique and interesting in the cover letter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	Be clear and concise</a:t>
            </a:r>
          </a:p>
          <a:p>
            <a:endParaRPr lang="en-US" sz="2400" dirty="0"/>
          </a:p>
          <a:p>
            <a:r>
              <a:rPr lang="en-US" sz="2400" dirty="0" smtClean="0"/>
              <a:t>	What is important to include?</a:t>
            </a:r>
          </a:p>
          <a:p>
            <a:endParaRPr lang="en-US" sz="2400" dirty="0"/>
          </a:p>
          <a:p>
            <a:r>
              <a:rPr lang="en-US" sz="2400" dirty="0" smtClean="0"/>
              <a:t>	Proofread and spellcheck!!!</a:t>
            </a:r>
          </a:p>
          <a:p>
            <a:endParaRPr lang="en-US" sz="2400" dirty="0"/>
          </a:p>
          <a:p>
            <a:r>
              <a:rPr lang="en-US" sz="2400" dirty="0" smtClean="0"/>
              <a:t>	Sign the cover letter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04" y="5882017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8" y="653142"/>
            <a:ext cx="785585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Urban Fable #3</a:t>
            </a:r>
          </a:p>
          <a:p>
            <a:endParaRPr lang="en-US" dirty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4000" i="1" dirty="0" smtClean="0"/>
              <a:t>“You only get hired in Surrey if….”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84" y="5864764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285" y="653143"/>
            <a:ext cx="786886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Hiring Process in Surrey</a:t>
            </a:r>
          </a:p>
          <a:p>
            <a:pPr algn="ctr"/>
            <a:endParaRPr lang="en-US" sz="4000" dirty="0" smtClean="0"/>
          </a:p>
          <a:p>
            <a:pPr lvl="1"/>
            <a:r>
              <a:rPr lang="en-US" sz="2400" dirty="0" smtClean="0"/>
              <a:t>We hire teachers to act as TTOCs, knowing they will become teachers (sometimes very quickly)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	We use the three R’s for consideration for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interview</a:t>
            </a:r>
          </a:p>
          <a:p>
            <a:endParaRPr lang="en-US" sz="2400" dirty="0"/>
          </a:p>
          <a:p>
            <a:r>
              <a:rPr lang="en-US" sz="2400" dirty="0" smtClean="0"/>
              <a:t>				Reports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References – one from an </a:t>
            </a:r>
            <a:r>
              <a:rPr lang="en-US" sz="2400" dirty="0" smtClean="0">
                <a:solidFill>
                  <a:srgbClr val="C00000"/>
                </a:solidFill>
              </a:rPr>
              <a:t>administrator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Resume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9" y="5830258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Interview</a:t>
            </a:r>
          </a:p>
          <a:p>
            <a:pPr algn="ctr"/>
            <a:endParaRPr lang="en-US" sz="4000" dirty="0" smtClean="0"/>
          </a:p>
          <a:p>
            <a:pPr lvl="1"/>
            <a:r>
              <a:rPr lang="en-US" sz="2400" dirty="0" smtClean="0"/>
              <a:t>Behaviour Based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Not a surprise quiz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Talk about your students, your practice, and your learning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Responses demonstrate alignment between beliefs and actions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6" y="5890644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if I don’t get hired?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 smtClean="0"/>
              <a:t>Get experience</a:t>
            </a:r>
          </a:p>
          <a:p>
            <a:pPr lvl="1"/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Keep teaching</a:t>
            </a:r>
          </a:p>
          <a:p>
            <a:endParaRPr lang="en-US" sz="2400" dirty="0"/>
          </a:p>
          <a:p>
            <a:r>
              <a:rPr lang="en-US" sz="2400" dirty="0" smtClean="0"/>
              <a:t>			Continue professional growth</a:t>
            </a:r>
          </a:p>
          <a:p>
            <a:endParaRPr lang="en-US" sz="2400" dirty="0"/>
          </a:p>
          <a:p>
            <a:r>
              <a:rPr lang="en-US" sz="2400" dirty="0" smtClean="0"/>
              <a:t>				New teaching reports</a:t>
            </a:r>
          </a:p>
          <a:p>
            <a:endParaRPr lang="en-US" sz="2400" dirty="0"/>
          </a:p>
          <a:p>
            <a:r>
              <a:rPr lang="en-US" sz="2400" dirty="0" smtClean="0"/>
              <a:t>					Re apply</a:t>
            </a:r>
          </a:p>
          <a:p>
            <a:endParaRPr lang="en-US" sz="2400" dirty="0"/>
          </a:p>
          <a:p>
            <a:r>
              <a:rPr lang="en-US" sz="2000" dirty="0" smtClean="0"/>
              <a:t>    (Please don’t argue…. It really doesn’t help)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7" y="5942402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Working in Surrey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 smtClean="0"/>
              <a:t>The dispatch process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How much will I work</a:t>
            </a:r>
          </a:p>
          <a:p>
            <a:pPr lvl="1"/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How long will I TOC… road to a contract</a:t>
            </a:r>
          </a:p>
          <a:p>
            <a:endParaRPr lang="en-US" sz="2400" dirty="0"/>
          </a:p>
          <a:p>
            <a:r>
              <a:rPr lang="en-US" sz="2400" dirty="0" smtClean="0"/>
              <a:t>	Keys to success as a TOC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72" y="5890644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5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98562"/>
            <a:ext cx="5486400" cy="446087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" y="5761248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8" y="653142"/>
            <a:ext cx="785585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Urban Fable #4</a:t>
            </a:r>
          </a:p>
          <a:p>
            <a:endParaRPr lang="en-US" dirty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4000" i="1" dirty="0" smtClean="0"/>
              <a:t>“Working in multiple districts will get </a:t>
            </a:r>
            <a:r>
              <a:rPr lang="en-US" sz="4000" i="1" smtClean="0"/>
              <a:t>me more work…”</a:t>
            </a:r>
            <a:endParaRPr lang="en-US" sz="4000" i="1" dirty="0" smtClean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6" y="5916523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53" y="653143"/>
            <a:ext cx="83158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Working in Multiple School Districts</a:t>
            </a:r>
          </a:p>
          <a:p>
            <a:pPr lvl="1"/>
            <a:endParaRPr lang="en-US" sz="4000" dirty="0"/>
          </a:p>
          <a:p>
            <a:pPr lvl="1"/>
            <a:r>
              <a:rPr lang="en-US" sz="3200" dirty="0" smtClean="0"/>
              <a:t>Why teachers work in multiple districts?</a:t>
            </a:r>
          </a:p>
          <a:p>
            <a:pPr lvl="1"/>
            <a:r>
              <a:rPr lang="en-US" sz="3200" dirty="0"/>
              <a:t>	</a:t>
            </a:r>
            <a:r>
              <a:rPr lang="en-US" sz="3200" dirty="0" smtClean="0"/>
              <a:t>	-</a:t>
            </a:r>
            <a:r>
              <a:rPr lang="en-US" sz="2800" dirty="0" smtClean="0"/>
              <a:t>Perception of income assurance</a:t>
            </a:r>
          </a:p>
          <a:p>
            <a:pPr lvl="1"/>
            <a:r>
              <a:rPr lang="en-US" sz="2800" dirty="0"/>
              <a:t>	</a:t>
            </a:r>
            <a:r>
              <a:rPr lang="en-US" sz="2800" dirty="0" smtClean="0"/>
              <a:t>	-Collective agreement changes</a:t>
            </a:r>
          </a:p>
          <a:p>
            <a:pPr lvl="1"/>
            <a:r>
              <a:rPr lang="en-US" sz="2800" dirty="0"/>
              <a:t>	</a:t>
            </a:r>
            <a:r>
              <a:rPr lang="en-US" sz="2800" dirty="0" smtClean="0"/>
              <a:t>	-Nice to be wanted</a:t>
            </a:r>
          </a:p>
          <a:p>
            <a:pPr lvl="1"/>
            <a:r>
              <a:rPr lang="en-US" sz="2800" dirty="0"/>
              <a:t>	</a:t>
            </a:r>
            <a:r>
              <a:rPr lang="en-US" sz="2800" dirty="0" smtClean="0"/>
              <a:t>	-Interesting to experience multiple districts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0" y="5890644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53" y="653143"/>
            <a:ext cx="83158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Working in multiple districts </a:t>
            </a:r>
          </a:p>
          <a:p>
            <a:pPr lvl="1"/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400" dirty="0" smtClean="0"/>
              <a:t>Reality:</a:t>
            </a:r>
          </a:p>
          <a:p>
            <a:pPr lvl="1"/>
            <a:r>
              <a:rPr lang="en-US" sz="2400" dirty="0" smtClean="0"/>
              <a:t>1) Pay based on increments – 170 days TTOC experience equals one increment step in a district.</a:t>
            </a:r>
          </a:p>
          <a:p>
            <a:pPr lvl="1"/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Caution:</a:t>
            </a: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Working in multiple school district has the potential to negatively affect pay as experience points are ‘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</a:rPr>
              <a:t>siloed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’ in a district.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04" y="5873390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53" y="653143"/>
            <a:ext cx="83158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Working in multiple districts </a:t>
            </a:r>
          </a:p>
          <a:p>
            <a:pPr lvl="1"/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400" dirty="0" smtClean="0"/>
              <a:t>Reality:</a:t>
            </a:r>
          </a:p>
          <a:p>
            <a:pPr lvl="1"/>
            <a:r>
              <a:rPr lang="en-US" sz="2400" dirty="0" smtClean="0"/>
              <a:t>2) In most districts the school principal hires teachers for short term leaves.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(relationships = contract)</a:t>
            </a:r>
          </a:p>
          <a:p>
            <a:pPr lvl="1"/>
            <a:endParaRPr lang="en-US" sz="2400" dirty="0" smtClean="0"/>
          </a:p>
          <a:p>
            <a:pPr lvl="1"/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Caution:</a:t>
            </a: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Working in multiple school districts can have a negative impact on TTOC relationships with schools as teachers and administration may find you less dependable, especially in districts where teachers can request a specific TTOC.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0" y="5787126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53" y="653143"/>
            <a:ext cx="83158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Working in multiple districts </a:t>
            </a:r>
          </a:p>
          <a:p>
            <a:pPr lvl="1"/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400" dirty="0" smtClean="0"/>
              <a:t>Reality</a:t>
            </a:r>
          </a:p>
          <a:p>
            <a:pPr lvl="1"/>
            <a:r>
              <a:rPr lang="en-US" sz="2400" dirty="0" smtClean="0"/>
              <a:t>3) Rapid changes in education are occurring and continuing to evolve – you are more current than the graduates of last year.  The graduates of next year will be more current than you.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Caution:</a:t>
            </a:r>
          </a:p>
          <a:p>
            <a:pPr lvl="1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We are at the beginning of one of the greatest shifts in education in a long time, there is no time like the present to pursue employment opportunities.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95" y="5838885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0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53" y="653143"/>
            <a:ext cx="8315864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suggestion</a:t>
            </a:r>
          </a:p>
          <a:p>
            <a:pPr lvl="1"/>
            <a:endParaRPr lang="en-US" sz="4000" dirty="0"/>
          </a:p>
          <a:p>
            <a:pPr lvl="1"/>
            <a:r>
              <a:rPr lang="en-US" sz="3200" dirty="0" smtClean="0"/>
              <a:t>1)   Apply to multiple school districts</a:t>
            </a:r>
          </a:p>
          <a:p>
            <a:pPr lvl="1"/>
            <a:r>
              <a:rPr lang="en-US" sz="3200" dirty="0" smtClean="0"/>
              <a:t>2)   Build a criteria for choosing your ‘main district’ – considerations: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Where do I live?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Where do I want to live?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Do I have children (do I hope to?)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Contract conversion</a:t>
            </a:r>
          </a:p>
          <a:p>
            <a:pPr lvl="3"/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8" y="5864764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53" y="653143"/>
            <a:ext cx="8315864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Interested in teaching in Surrey?</a:t>
            </a:r>
          </a:p>
          <a:p>
            <a:endParaRPr lang="en-US" sz="4000" dirty="0" smtClean="0"/>
          </a:p>
          <a:p>
            <a:r>
              <a:rPr lang="en-US" sz="3600" dirty="0" smtClean="0"/>
              <a:t>Application information session:</a:t>
            </a:r>
          </a:p>
          <a:p>
            <a:r>
              <a:rPr lang="en-US" sz="3600" dirty="0" smtClean="0"/>
              <a:t>	March 29, 2016</a:t>
            </a:r>
          </a:p>
          <a:p>
            <a:r>
              <a:rPr lang="en-US" sz="3600" dirty="0" smtClean="0"/>
              <a:t>	3:30 – 5:00pm</a:t>
            </a:r>
          </a:p>
          <a:p>
            <a:r>
              <a:rPr lang="en-US" sz="3600" dirty="0"/>
              <a:t>	</a:t>
            </a:r>
            <a:r>
              <a:rPr lang="en-US" sz="3600" b="1" dirty="0" smtClean="0"/>
              <a:t>Resource Education Center</a:t>
            </a:r>
          </a:p>
          <a:p>
            <a:r>
              <a:rPr lang="en-US" sz="3600" dirty="0" smtClean="0"/>
              <a:t>	14123 – 92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Avenue,</a:t>
            </a:r>
          </a:p>
          <a:p>
            <a:r>
              <a:rPr lang="en-US" sz="3600" dirty="0" smtClean="0"/>
              <a:t>	Surrey, BC</a:t>
            </a:r>
            <a:endParaRPr lang="en-US" sz="3600" dirty="0"/>
          </a:p>
          <a:p>
            <a:endParaRPr lang="en-US" sz="3200" dirty="0" smtClean="0"/>
          </a:p>
          <a:p>
            <a:pPr lvl="3"/>
            <a:r>
              <a:rPr lang="en-US" sz="3200" dirty="0"/>
              <a:t>	</a:t>
            </a:r>
            <a:r>
              <a:rPr lang="en-US" sz="3200" dirty="0" smtClean="0"/>
              <a:t>	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0" y="5907897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Your Questions…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 smtClean="0"/>
              <a:t>General vs. Specific Questions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	Going home in the car questions</a:t>
            </a:r>
            <a:endParaRPr lang="en-US" sz="2400" dirty="0"/>
          </a:p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stafford_d@surreyschools.ca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3" y="5942402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Purpose  of the Session:</a:t>
            </a:r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000" dirty="0" smtClean="0"/>
              <a:t>1. Provide information in 3 areas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Resume </a:t>
            </a:r>
            <a:r>
              <a:rPr lang="en-US" sz="2000" dirty="0"/>
              <a:t>b</a:t>
            </a:r>
            <a:r>
              <a:rPr lang="en-US" sz="2000" dirty="0" smtClean="0"/>
              <a:t>uilding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The application process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Working as a TTOC</a:t>
            </a:r>
          </a:p>
          <a:p>
            <a:endParaRPr lang="en-US" sz="2000" dirty="0"/>
          </a:p>
          <a:p>
            <a:r>
              <a:rPr lang="en-US" sz="2000" dirty="0" smtClean="0"/>
              <a:t>2. To dispel some myths</a:t>
            </a:r>
          </a:p>
          <a:p>
            <a:endParaRPr lang="en-US" sz="2000" dirty="0"/>
          </a:p>
          <a:p>
            <a:r>
              <a:rPr lang="en-US" sz="2000" dirty="0" smtClean="0"/>
              <a:t>3. To answer some questions</a:t>
            </a:r>
          </a:p>
          <a:p>
            <a:endParaRPr lang="en-US" sz="2000" dirty="0"/>
          </a:p>
          <a:p>
            <a:r>
              <a:rPr lang="en-US" sz="2000" dirty="0" smtClean="0"/>
              <a:t>4. To share a caution – working in multiple districts</a:t>
            </a:r>
          </a:p>
          <a:p>
            <a:endParaRPr lang="en-US" sz="2000" dirty="0"/>
          </a:p>
          <a:p>
            <a:r>
              <a:rPr lang="en-US" sz="2000" dirty="0" smtClean="0"/>
              <a:t>5. To model some very bad teaching!</a:t>
            </a:r>
            <a:endParaRPr lang="en-US" sz="20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9" y="5899270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Some “Qualifiers”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 smtClean="0"/>
              <a:t>I know Surrey… not other Metro Districts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	Generalizations are just that</a:t>
            </a:r>
          </a:p>
          <a:p>
            <a:endParaRPr lang="en-US" sz="2400" dirty="0"/>
          </a:p>
          <a:p>
            <a:r>
              <a:rPr lang="en-US" sz="2400" dirty="0" smtClean="0"/>
              <a:t>	Things change quickly  (hiring patterns)</a:t>
            </a:r>
          </a:p>
          <a:p>
            <a:endParaRPr lang="en-US" sz="2400" dirty="0"/>
          </a:p>
          <a:p>
            <a:r>
              <a:rPr lang="en-US" sz="2400" dirty="0" smtClean="0"/>
              <a:t>	Every application is unique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02" y="5847511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278" y="980946"/>
            <a:ext cx="6731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Urban Fable #1</a:t>
            </a:r>
          </a:p>
          <a:p>
            <a:endParaRPr lang="en-US" dirty="0"/>
          </a:p>
          <a:p>
            <a:endParaRPr lang="en-US" sz="3600" dirty="0" smtClean="0"/>
          </a:p>
          <a:p>
            <a:r>
              <a:rPr lang="en-US" sz="4000" i="1" dirty="0" smtClean="0"/>
              <a:t>    “I have been told that there are no jobs in…..”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6" y="5787127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Surrey School District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Landmass of 316km</a:t>
            </a:r>
            <a:r>
              <a:rPr lang="en-US" sz="1400" baseline="56000" dirty="0" smtClean="0"/>
              <a:t>2</a:t>
            </a:r>
            <a:endParaRPr lang="en-US" sz="2400" baseline="56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140 sites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101 elementary schools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19 secondary schools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Approximately 70,000 students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Approximately 10,000 employees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0" y="5873390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9" y="653143"/>
            <a:ext cx="6731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2015 Surrey Schools Data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 2015 Surrey hired: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288 TTOCs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126 new Teach </a:t>
            </a:r>
          </a:p>
          <a:p>
            <a:pPr lvl="1"/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December 14, 2015: 622 TTOCs</a:t>
            </a:r>
          </a:p>
          <a:p>
            <a:endParaRPr lang="en-US" sz="2400" dirty="0"/>
          </a:p>
          <a:p>
            <a:r>
              <a:rPr lang="en-US" sz="2400" dirty="0" smtClean="0"/>
              <a:t>	School Principals hire teachers from the 		TTOC list – 117 TTOCs converted to Teacher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79" y="5856138"/>
            <a:ext cx="1442085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8" y="653143"/>
            <a:ext cx="720374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look for excellence: 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/>
              <a:t>	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6" y="5864764"/>
            <a:ext cx="1442085" cy="78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63" y="1322869"/>
            <a:ext cx="4422324" cy="442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428" y="653143"/>
            <a:ext cx="720374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look for a growth mindset</a:t>
            </a:r>
          </a:p>
          <a:p>
            <a:pPr algn="ctr"/>
            <a:endParaRPr lang="en-US" sz="4000" dirty="0" smtClean="0"/>
          </a:p>
          <a:p>
            <a:endParaRPr lang="en-US" dirty="0"/>
          </a:p>
          <a:p>
            <a:pPr lvl="1"/>
            <a:r>
              <a:rPr lang="en-US" sz="2400" dirty="0"/>
              <a:t>	</a:t>
            </a:r>
          </a:p>
          <a:p>
            <a:endParaRPr lang="en-US" sz="2400" dirty="0"/>
          </a:p>
          <a:p>
            <a:r>
              <a:rPr lang="en-US" sz="2400" dirty="0" smtClean="0"/>
              <a:t>	growth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				time</a:t>
            </a:r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6" y="5864764"/>
            <a:ext cx="1442085" cy="78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" t="1415" r="2919" b="8019"/>
          <a:stretch/>
        </p:blipFill>
        <p:spPr>
          <a:xfrm>
            <a:off x="2380890" y="2096218"/>
            <a:ext cx="4451231" cy="248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 Presentation UB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 Presentation UBC.potx</Template>
  <TotalTime>8998</TotalTime>
  <Words>333</Words>
  <Application>Microsoft Office PowerPoint</Application>
  <PresentationFormat>On-screen Show (4:3)</PresentationFormat>
  <Paragraphs>287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ＭＳ Ｐゴシック</vt:lpstr>
      <vt:lpstr>Myriad Pro</vt:lpstr>
      <vt:lpstr>Myriad Pro Light</vt:lpstr>
      <vt:lpstr>TC Presentation UBC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#36 (Surrey)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Corry Anderson-fennell</dc:creator>
  <cp:lastModifiedBy>Kevin Fadum</cp:lastModifiedBy>
  <cp:revision>54</cp:revision>
  <cp:lastPrinted>2012-02-16T15:59:53Z</cp:lastPrinted>
  <dcterms:created xsi:type="dcterms:W3CDTF">2011-06-17T15:56:15Z</dcterms:created>
  <dcterms:modified xsi:type="dcterms:W3CDTF">2016-02-25T20:13:19Z</dcterms:modified>
</cp:coreProperties>
</file>