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sldIdLst>
    <p:sldId id="294" r:id="rId2"/>
    <p:sldId id="256" r:id="rId3"/>
    <p:sldId id="300" r:id="rId4"/>
    <p:sldId id="291" r:id="rId5"/>
    <p:sldId id="262" r:id="rId6"/>
    <p:sldId id="290" r:id="rId7"/>
    <p:sldId id="318" r:id="rId8"/>
    <p:sldId id="307" r:id="rId9"/>
    <p:sldId id="287" r:id="rId10"/>
    <p:sldId id="314" r:id="rId11"/>
    <p:sldId id="306" r:id="rId12"/>
    <p:sldId id="316" r:id="rId13"/>
    <p:sldId id="270" r:id="rId14"/>
    <p:sldId id="272" r:id="rId15"/>
    <p:sldId id="302" r:id="rId16"/>
    <p:sldId id="303" r:id="rId17"/>
    <p:sldId id="267" r:id="rId18"/>
    <p:sldId id="304" r:id="rId19"/>
    <p:sldId id="273" r:id="rId20"/>
    <p:sldId id="317" r:id="rId21"/>
    <p:sldId id="274" r:id="rId22"/>
    <p:sldId id="275" r:id="rId23"/>
    <p:sldId id="309" r:id="rId24"/>
    <p:sldId id="310" r:id="rId25"/>
    <p:sldId id="311" r:id="rId26"/>
    <p:sldId id="308" r:id="rId27"/>
    <p:sldId id="264" r:id="rId28"/>
    <p:sldId id="299" r:id="rId29"/>
    <p:sldId id="289" r:id="rId30"/>
    <p:sldId id="280" r:id="rId31"/>
    <p:sldId id="312" r:id="rId32"/>
    <p:sldId id="319" r:id="rId33"/>
    <p:sldId id="288" r:id="rId34"/>
    <p:sldId id="320" r:id="rId35"/>
    <p:sldId id="323" r:id="rId36"/>
    <p:sldId id="324" r:id="rId37"/>
    <p:sldId id="321" r:id="rId38"/>
    <p:sldId id="322" r:id="rId39"/>
    <p:sldId id="327" r:id="rId40"/>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AC"/>
    <a:srgbClr val="EC1414"/>
    <a:srgbClr val="DC5F1A"/>
    <a:srgbClr val="007033"/>
    <a:srgbClr val="FF66CC"/>
    <a:srgbClr val="CC0099"/>
    <a:srgbClr val="FFDC47"/>
    <a:srgbClr val="5EEC3C"/>
    <a:srgbClr val="CCCC00"/>
    <a:srgbClr val="FFCC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5" autoAdjust="0"/>
    <p:restoredTop sz="54702" autoAdjust="0"/>
  </p:normalViewPr>
  <p:slideViewPr>
    <p:cSldViewPr>
      <p:cViewPr varScale="1">
        <p:scale>
          <a:sx n="49" d="100"/>
          <a:sy n="49" d="100"/>
        </p:scale>
        <p:origin x="1048" y="24"/>
      </p:cViewPr>
      <p:guideLst>
        <p:guide orient="horz" pos="1620"/>
        <p:guide pos="2160"/>
      </p:guideLst>
    </p:cSldViewPr>
  </p:slideViewPr>
  <p:outlineViewPr>
    <p:cViewPr>
      <p:scale>
        <a:sx n="33" d="100"/>
        <a:sy n="33" d="100"/>
      </p:scale>
      <p:origin x="0" y="-7182"/>
    </p:cViewPr>
  </p:outlineViewPr>
  <p:notesTextViewPr>
    <p:cViewPr>
      <p:scale>
        <a:sx n="1" d="1"/>
        <a:sy n="1" d="1"/>
      </p:scale>
      <p:origin x="0" y="0"/>
    </p:cViewPr>
  </p:notesTextViewPr>
  <p:notesViewPr>
    <p:cSldViewPr>
      <p:cViewPr varScale="1">
        <p:scale>
          <a:sx n="51" d="100"/>
          <a:sy n="51" d="100"/>
        </p:scale>
        <p:origin x="2904" y="84"/>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D12C7-2107-4A4C-8464-F7224D1BA170}" type="doc">
      <dgm:prSet loTypeId="urn:microsoft.com/office/officeart/2005/8/layout/venn1" loCatId="relationship" qsTypeId="urn:microsoft.com/office/officeart/2005/8/quickstyle/simple3" qsCatId="simple" csTypeId="urn:microsoft.com/office/officeart/2005/8/colors/accent1_2" csCatId="accent1" phldr="1"/>
      <dgm:spPr/>
    </dgm:pt>
    <dgm:pt modelId="{A626609F-3EE7-4CDB-9AF6-781784CC3D4C}">
      <dgm:prSet phldrT="[Text]" custT="1"/>
      <dgm:spPr>
        <a:ln>
          <a:solidFill>
            <a:srgbClr val="0070C0"/>
          </a:solidFill>
        </a:ln>
      </dgm:spPr>
      <dgm:t>
        <a:bodyPr/>
        <a:lstStyle/>
        <a:p>
          <a:pPr algn="l"/>
          <a:r>
            <a:rPr lang="en-US" sz="2000" dirty="0" smtClean="0"/>
            <a:t>vehicles</a:t>
          </a:r>
        </a:p>
        <a:p>
          <a:pPr algn="l"/>
          <a:r>
            <a:rPr lang="en-US" sz="2000" dirty="0" smtClean="0"/>
            <a:t>bikes</a:t>
          </a:r>
        </a:p>
        <a:p>
          <a:pPr algn="l"/>
          <a:r>
            <a:rPr lang="en-US" sz="2000" dirty="0" smtClean="0"/>
            <a:t>Science</a:t>
          </a:r>
        </a:p>
        <a:p>
          <a:pPr algn="l"/>
          <a:r>
            <a:rPr lang="en-US" sz="2000" dirty="0" smtClean="0"/>
            <a:t>sports</a:t>
          </a:r>
        </a:p>
        <a:p>
          <a:pPr algn="l"/>
          <a:r>
            <a:rPr lang="en-US" sz="2000" dirty="0" smtClean="0"/>
            <a:t>sports stars</a:t>
          </a:r>
        </a:p>
      </dgm:t>
    </dgm:pt>
    <dgm:pt modelId="{496AF88A-1FDB-4CED-8884-227D3932E089}" type="parTrans" cxnId="{D004480C-D5FB-460D-AFAE-235379359831}">
      <dgm:prSet/>
      <dgm:spPr/>
      <dgm:t>
        <a:bodyPr/>
        <a:lstStyle/>
        <a:p>
          <a:endParaRPr lang="en-US"/>
        </a:p>
      </dgm:t>
    </dgm:pt>
    <dgm:pt modelId="{7A1D44CD-8C3C-48DC-99B2-3425F4636AAE}" type="sibTrans" cxnId="{D004480C-D5FB-460D-AFAE-235379359831}">
      <dgm:prSet/>
      <dgm:spPr/>
      <dgm:t>
        <a:bodyPr/>
        <a:lstStyle/>
        <a:p>
          <a:endParaRPr lang="en-US"/>
        </a:p>
      </dgm:t>
    </dgm:pt>
    <dgm:pt modelId="{AB7A8A3A-3B6F-4FE7-B85C-1BE758FAABA9}">
      <dgm:prSet phldrT="[Text]" custT="1"/>
      <dgm:spPr>
        <a:solidFill>
          <a:srgbClr val="FF67AC">
            <a:alpha val="61000"/>
          </a:srgbClr>
        </a:solidFill>
        <a:ln>
          <a:solidFill>
            <a:schemeClr val="accent1">
              <a:lumMod val="75000"/>
            </a:schemeClr>
          </a:solidFill>
        </a:ln>
      </dgm:spPr>
      <dgm:t>
        <a:bodyPr/>
        <a:lstStyle/>
        <a:p>
          <a:pPr algn="r"/>
          <a:r>
            <a:rPr lang="en-US" sz="2000" dirty="0" smtClean="0"/>
            <a:t>Hollywood</a:t>
          </a:r>
        </a:p>
        <a:p>
          <a:pPr algn="r"/>
          <a:r>
            <a:rPr lang="en-US" sz="2000" dirty="0" smtClean="0"/>
            <a:t>fashion</a:t>
          </a:r>
        </a:p>
        <a:p>
          <a:pPr algn="r"/>
          <a:r>
            <a:rPr lang="en-US" sz="2000" dirty="0" smtClean="0"/>
            <a:t>home</a:t>
          </a:r>
        </a:p>
        <a:p>
          <a:pPr algn="r"/>
          <a:r>
            <a:rPr lang="en-US" sz="2000" dirty="0" smtClean="0"/>
            <a:t>emotions</a:t>
          </a:r>
        </a:p>
        <a:p>
          <a:pPr algn="r"/>
          <a:r>
            <a:rPr lang="en-US" sz="2000" dirty="0" smtClean="0"/>
            <a:t>description</a:t>
          </a:r>
          <a:endParaRPr lang="en-US" sz="2000" dirty="0"/>
        </a:p>
      </dgm:t>
    </dgm:pt>
    <dgm:pt modelId="{2749702D-4638-4EDC-850A-5039A3C8E455}" type="sibTrans" cxnId="{F5B6B977-D12B-4FDB-A97E-C87CDDFE2D79}">
      <dgm:prSet/>
      <dgm:spPr/>
      <dgm:t>
        <a:bodyPr/>
        <a:lstStyle/>
        <a:p>
          <a:endParaRPr lang="en-US"/>
        </a:p>
      </dgm:t>
    </dgm:pt>
    <dgm:pt modelId="{B320B463-BFB6-4430-84C3-9BE41B7613BB}" type="parTrans" cxnId="{F5B6B977-D12B-4FDB-A97E-C87CDDFE2D79}">
      <dgm:prSet/>
      <dgm:spPr/>
      <dgm:t>
        <a:bodyPr/>
        <a:lstStyle/>
        <a:p>
          <a:endParaRPr lang="en-US"/>
        </a:p>
      </dgm:t>
    </dgm:pt>
    <dgm:pt modelId="{0CE5CDAC-93EE-46A2-AE38-9183E708AD4D}" type="pres">
      <dgm:prSet presAssocID="{E03D12C7-2107-4A4C-8464-F7224D1BA170}" presName="compositeShape" presStyleCnt="0">
        <dgm:presLayoutVars>
          <dgm:chMax val="7"/>
          <dgm:dir/>
          <dgm:resizeHandles val="exact"/>
        </dgm:presLayoutVars>
      </dgm:prSet>
      <dgm:spPr/>
    </dgm:pt>
    <dgm:pt modelId="{D700CC4B-24F5-4FF4-8006-D2D38D037AAE}" type="pres">
      <dgm:prSet presAssocID="{A626609F-3EE7-4CDB-9AF6-781784CC3D4C}" presName="circ1" presStyleLbl="vennNode1" presStyleIdx="0" presStyleCnt="2" custScaleX="103877" custLinFactNeighborX="9888" custLinFactNeighborY="-1004"/>
      <dgm:spPr/>
      <dgm:t>
        <a:bodyPr/>
        <a:lstStyle/>
        <a:p>
          <a:endParaRPr lang="en-US"/>
        </a:p>
      </dgm:t>
    </dgm:pt>
    <dgm:pt modelId="{4AAEF2A9-8648-4298-AADD-7EE11482FDC6}" type="pres">
      <dgm:prSet presAssocID="{A626609F-3EE7-4CDB-9AF6-781784CC3D4C}" presName="circ1Tx" presStyleLbl="revTx" presStyleIdx="0" presStyleCnt="0">
        <dgm:presLayoutVars>
          <dgm:chMax val="0"/>
          <dgm:chPref val="0"/>
          <dgm:bulletEnabled val="1"/>
        </dgm:presLayoutVars>
      </dgm:prSet>
      <dgm:spPr/>
      <dgm:t>
        <a:bodyPr/>
        <a:lstStyle/>
        <a:p>
          <a:endParaRPr lang="en-US"/>
        </a:p>
      </dgm:t>
    </dgm:pt>
    <dgm:pt modelId="{5460B766-74B9-4B5C-9F7C-FFC2135C052D}" type="pres">
      <dgm:prSet presAssocID="{AB7A8A3A-3B6F-4FE7-B85C-1BE758FAABA9}" presName="circ2" presStyleLbl="vennNode1" presStyleIdx="1" presStyleCnt="2" custScaleX="107853" custLinFactNeighborX="6014" custLinFactNeighborY="-462"/>
      <dgm:spPr/>
      <dgm:t>
        <a:bodyPr/>
        <a:lstStyle/>
        <a:p>
          <a:endParaRPr lang="en-US"/>
        </a:p>
      </dgm:t>
    </dgm:pt>
    <dgm:pt modelId="{2E0F81A3-E8E2-4498-B2E5-9AB10300AF1C}" type="pres">
      <dgm:prSet presAssocID="{AB7A8A3A-3B6F-4FE7-B85C-1BE758FAABA9}" presName="circ2Tx" presStyleLbl="revTx" presStyleIdx="0" presStyleCnt="0">
        <dgm:presLayoutVars>
          <dgm:chMax val="0"/>
          <dgm:chPref val="0"/>
          <dgm:bulletEnabled val="1"/>
        </dgm:presLayoutVars>
      </dgm:prSet>
      <dgm:spPr/>
      <dgm:t>
        <a:bodyPr/>
        <a:lstStyle/>
        <a:p>
          <a:endParaRPr lang="en-US"/>
        </a:p>
      </dgm:t>
    </dgm:pt>
  </dgm:ptLst>
  <dgm:cxnLst>
    <dgm:cxn modelId="{0E65B5BC-22F1-4F4D-87D5-A4AFA8247933}" type="presOf" srcId="{E03D12C7-2107-4A4C-8464-F7224D1BA170}" destId="{0CE5CDAC-93EE-46A2-AE38-9183E708AD4D}" srcOrd="0" destOrd="0" presId="urn:microsoft.com/office/officeart/2005/8/layout/venn1"/>
    <dgm:cxn modelId="{F06BCFCB-B1E8-4A0F-9A97-C7BFDB036374}" type="presOf" srcId="{AB7A8A3A-3B6F-4FE7-B85C-1BE758FAABA9}" destId="{5460B766-74B9-4B5C-9F7C-FFC2135C052D}" srcOrd="0" destOrd="0" presId="urn:microsoft.com/office/officeart/2005/8/layout/venn1"/>
    <dgm:cxn modelId="{F5B6B977-D12B-4FDB-A97E-C87CDDFE2D79}" srcId="{E03D12C7-2107-4A4C-8464-F7224D1BA170}" destId="{AB7A8A3A-3B6F-4FE7-B85C-1BE758FAABA9}" srcOrd="1" destOrd="0" parTransId="{B320B463-BFB6-4430-84C3-9BE41B7613BB}" sibTransId="{2749702D-4638-4EDC-850A-5039A3C8E455}"/>
    <dgm:cxn modelId="{B4ED44A1-9E1E-4D98-9D80-1519520DC5BC}" type="presOf" srcId="{A626609F-3EE7-4CDB-9AF6-781784CC3D4C}" destId="{D700CC4B-24F5-4FF4-8006-D2D38D037AAE}" srcOrd="0" destOrd="0" presId="urn:microsoft.com/office/officeart/2005/8/layout/venn1"/>
    <dgm:cxn modelId="{0C8452D7-65ED-4ED7-B55F-EC1CBBB66DA7}" type="presOf" srcId="{AB7A8A3A-3B6F-4FE7-B85C-1BE758FAABA9}" destId="{2E0F81A3-E8E2-4498-B2E5-9AB10300AF1C}" srcOrd="1" destOrd="0" presId="urn:microsoft.com/office/officeart/2005/8/layout/venn1"/>
    <dgm:cxn modelId="{89CDDD33-5F8A-4003-BC0F-8A7FD0C27A01}" type="presOf" srcId="{A626609F-3EE7-4CDB-9AF6-781784CC3D4C}" destId="{4AAEF2A9-8648-4298-AADD-7EE11482FDC6}" srcOrd="1" destOrd="0" presId="urn:microsoft.com/office/officeart/2005/8/layout/venn1"/>
    <dgm:cxn modelId="{D004480C-D5FB-460D-AFAE-235379359831}" srcId="{E03D12C7-2107-4A4C-8464-F7224D1BA170}" destId="{A626609F-3EE7-4CDB-9AF6-781784CC3D4C}" srcOrd="0" destOrd="0" parTransId="{496AF88A-1FDB-4CED-8884-227D3932E089}" sibTransId="{7A1D44CD-8C3C-48DC-99B2-3425F4636AAE}"/>
    <dgm:cxn modelId="{948C7ACE-BB8E-4112-8415-545EE49630D8}" type="presParOf" srcId="{0CE5CDAC-93EE-46A2-AE38-9183E708AD4D}" destId="{D700CC4B-24F5-4FF4-8006-D2D38D037AAE}" srcOrd="0" destOrd="0" presId="urn:microsoft.com/office/officeart/2005/8/layout/venn1"/>
    <dgm:cxn modelId="{0D436DD7-B6DF-4244-B69F-A2EC3D10C4D3}" type="presParOf" srcId="{0CE5CDAC-93EE-46A2-AE38-9183E708AD4D}" destId="{4AAEF2A9-8648-4298-AADD-7EE11482FDC6}" srcOrd="1" destOrd="0" presId="urn:microsoft.com/office/officeart/2005/8/layout/venn1"/>
    <dgm:cxn modelId="{26A6AB89-56C1-401B-B0C9-E1AFF0C7DF94}" type="presParOf" srcId="{0CE5CDAC-93EE-46A2-AE38-9183E708AD4D}" destId="{5460B766-74B9-4B5C-9F7C-FFC2135C052D}" srcOrd="2" destOrd="0" presId="urn:microsoft.com/office/officeart/2005/8/layout/venn1"/>
    <dgm:cxn modelId="{79BA627F-8766-43B9-A892-EB4AEB884D81}" type="presParOf" srcId="{0CE5CDAC-93EE-46A2-AE38-9183E708AD4D}" destId="{2E0F81A3-E8E2-4498-B2E5-9AB10300AF1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AF982E-653E-4ECE-B757-DA98F3E9256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A03AD78-AD91-4F12-95F1-BEB4CD2099F7}">
      <dgm:prSet phldrT="[Text]"/>
      <dgm:spPr/>
      <dgm:t>
        <a:bodyPr/>
        <a:lstStyle/>
        <a:p>
          <a:r>
            <a:rPr lang="en-US" dirty="0" smtClean="0"/>
            <a:t>Relevant</a:t>
          </a:r>
          <a:endParaRPr lang="en-US" dirty="0"/>
        </a:p>
      </dgm:t>
    </dgm:pt>
    <dgm:pt modelId="{37A3B8CB-8CD7-43AD-975C-A2AF5751E4F2}" type="parTrans" cxnId="{0CD80800-CF44-4616-9273-07DA6A2363E0}">
      <dgm:prSet/>
      <dgm:spPr/>
      <dgm:t>
        <a:bodyPr/>
        <a:lstStyle/>
        <a:p>
          <a:endParaRPr lang="en-US"/>
        </a:p>
      </dgm:t>
    </dgm:pt>
    <dgm:pt modelId="{02039B32-1F0F-4EF4-97A8-969BE5393A8E}" type="sibTrans" cxnId="{0CD80800-CF44-4616-9273-07DA6A2363E0}">
      <dgm:prSet/>
      <dgm:spPr/>
      <dgm:t>
        <a:bodyPr/>
        <a:lstStyle/>
        <a:p>
          <a:endParaRPr lang="en-US"/>
        </a:p>
      </dgm:t>
    </dgm:pt>
    <dgm:pt modelId="{22A1A752-C17C-4E4F-B07A-61D1AB1AFCBC}">
      <dgm:prSet phldrT="[Text]"/>
      <dgm:spPr/>
      <dgm:t>
        <a:bodyPr/>
        <a:lstStyle/>
        <a:p>
          <a:r>
            <a:rPr lang="en-US" dirty="0" smtClean="0"/>
            <a:t>Challenging</a:t>
          </a:r>
          <a:endParaRPr lang="en-US" dirty="0"/>
        </a:p>
      </dgm:t>
    </dgm:pt>
    <dgm:pt modelId="{54D41649-A1AA-4D0D-B880-1A585BACE980}" type="parTrans" cxnId="{C68CF834-8FF5-42D1-8A02-BB19301176B1}">
      <dgm:prSet/>
      <dgm:spPr/>
      <dgm:t>
        <a:bodyPr/>
        <a:lstStyle/>
        <a:p>
          <a:endParaRPr lang="en-US"/>
        </a:p>
      </dgm:t>
    </dgm:pt>
    <dgm:pt modelId="{7DE0B8FE-91CB-4B66-A348-5323015DBE9F}" type="sibTrans" cxnId="{C68CF834-8FF5-42D1-8A02-BB19301176B1}">
      <dgm:prSet/>
      <dgm:spPr/>
      <dgm:t>
        <a:bodyPr/>
        <a:lstStyle/>
        <a:p>
          <a:endParaRPr lang="en-US"/>
        </a:p>
      </dgm:t>
    </dgm:pt>
    <dgm:pt modelId="{103BCA44-5B44-48E1-8724-A247C13CC6FF}">
      <dgm:prSet phldrT="[Text]"/>
      <dgm:spPr/>
      <dgm:t>
        <a:bodyPr/>
        <a:lstStyle/>
        <a:p>
          <a:r>
            <a:rPr lang="en-US" dirty="0" smtClean="0"/>
            <a:t>Motivating </a:t>
          </a:r>
          <a:endParaRPr lang="en-US" dirty="0"/>
        </a:p>
      </dgm:t>
    </dgm:pt>
    <dgm:pt modelId="{BCD99CCD-0934-44BD-A7DF-5A1EBAE99D45}" type="parTrans" cxnId="{2A675EAF-2C01-4373-B174-5BF08D455FE6}">
      <dgm:prSet/>
      <dgm:spPr/>
      <dgm:t>
        <a:bodyPr/>
        <a:lstStyle/>
        <a:p>
          <a:endParaRPr lang="en-US"/>
        </a:p>
      </dgm:t>
    </dgm:pt>
    <dgm:pt modelId="{DD18C3B0-6415-4F1D-90E2-4A2FB22EF851}" type="sibTrans" cxnId="{2A675EAF-2C01-4373-B174-5BF08D455FE6}">
      <dgm:prSet/>
      <dgm:spPr/>
      <dgm:t>
        <a:bodyPr/>
        <a:lstStyle/>
        <a:p>
          <a:endParaRPr lang="en-US"/>
        </a:p>
      </dgm:t>
    </dgm:pt>
    <dgm:pt modelId="{92393FA5-1558-4171-848C-2A774234D369}" type="pres">
      <dgm:prSet presAssocID="{50AF982E-653E-4ECE-B757-DA98F3E9256D}" presName="Name0" presStyleCnt="0">
        <dgm:presLayoutVars>
          <dgm:chMax val="11"/>
          <dgm:chPref val="11"/>
          <dgm:dir/>
          <dgm:resizeHandles/>
        </dgm:presLayoutVars>
      </dgm:prSet>
      <dgm:spPr/>
      <dgm:t>
        <a:bodyPr/>
        <a:lstStyle/>
        <a:p>
          <a:endParaRPr lang="en-US"/>
        </a:p>
      </dgm:t>
    </dgm:pt>
    <dgm:pt modelId="{CBDC2842-FF24-4FA5-A3A6-209EDCB9D071}" type="pres">
      <dgm:prSet presAssocID="{103BCA44-5B44-48E1-8724-A247C13CC6FF}" presName="Accent3" presStyleCnt="0"/>
      <dgm:spPr/>
    </dgm:pt>
    <dgm:pt modelId="{DE44949D-F9F7-444A-A849-914217F6F454}" type="pres">
      <dgm:prSet presAssocID="{103BCA44-5B44-48E1-8724-A247C13CC6FF}" presName="Accent" presStyleLbl="node1" presStyleIdx="0" presStyleCnt="3"/>
      <dgm:spPr/>
    </dgm:pt>
    <dgm:pt modelId="{595AC19B-31C2-4F3B-9624-35F9F99A6909}" type="pres">
      <dgm:prSet presAssocID="{103BCA44-5B44-48E1-8724-A247C13CC6FF}" presName="ParentBackground3" presStyleCnt="0"/>
      <dgm:spPr/>
    </dgm:pt>
    <dgm:pt modelId="{24EC4097-303A-41B8-AC2F-6D618E12727D}" type="pres">
      <dgm:prSet presAssocID="{103BCA44-5B44-48E1-8724-A247C13CC6FF}" presName="ParentBackground" presStyleLbl="fgAcc1" presStyleIdx="0" presStyleCnt="3"/>
      <dgm:spPr/>
      <dgm:t>
        <a:bodyPr/>
        <a:lstStyle/>
        <a:p>
          <a:endParaRPr lang="en-US"/>
        </a:p>
      </dgm:t>
    </dgm:pt>
    <dgm:pt modelId="{8AEF2F7B-BD9B-44DF-9188-0667AC080074}" type="pres">
      <dgm:prSet presAssocID="{103BCA44-5B44-48E1-8724-A247C13CC6FF}" presName="Parent3" presStyleLbl="revTx" presStyleIdx="0" presStyleCnt="0">
        <dgm:presLayoutVars>
          <dgm:chMax val="1"/>
          <dgm:chPref val="1"/>
          <dgm:bulletEnabled val="1"/>
        </dgm:presLayoutVars>
      </dgm:prSet>
      <dgm:spPr/>
      <dgm:t>
        <a:bodyPr/>
        <a:lstStyle/>
        <a:p>
          <a:endParaRPr lang="en-US"/>
        </a:p>
      </dgm:t>
    </dgm:pt>
    <dgm:pt modelId="{5E7EEA1C-2B48-4C84-9F02-BE5BD7A788F5}" type="pres">
      <dgm:prSet presAssocID="{22A1A752-C17C-4E4F-B07A-61D1AB1AFCBC}" presName="Accent2" presStyleCnt="0"/>
      <dgm:spPr/>
    </dgm:pt>
    <dgm:pt modelId="{D2859370-8B9C-4E19-AFD6-9310B8FC366E}" type="pres">
      <dgm:prSet presAssocID="{22A1A752-C17C-4E4F-B07A-61D1AB1AFCBC}" presName="Accent" presStyleLbl="node1" presStyleIdx="1" presStyleCnt="3"/>
      <dgm:spPr/>
    </dgm:pt>
    <dgm:pt modelId="{1DBD0096-A224-4935-81E0-EE839F18DDF3}" type="pres">
      <dgm:prSet presAssocID="{22A1A752-C17C-4E4F-B07A-61D1AB1AFCBC}" presName="ParentBackground2" presStyleCnt="0"/>
      <dgm:spPr/>
    </dgm:pt>
    <dgm:pt modelId="{A242B782-3AE1-49AD-B07F-6497C9C1D4D4}" type="pres">
      <dgm:prSet presAssocID="{22A1A752-C17C-4E4F-B07A-61D1AB1AFCBC}" presName="ParentBackground" presStyleLbl="fgAcc1" presStyleIdx="1" presStyleCnt="3"/>
      <dgm:spPr/>
      <dgm:t>
        <a:bodyPr/>
        <a:lstStyle/>
        <a:p>
          <a:endParaRPr lang="en-US"/>
        </a:p>
      </dgm:t>
    </dgm:pt>
    <dgm:pt modelId="{6056716F-C7DE-43CD-9DB4-83F5BD3DA7E9}" type="pres">
      <dgm:prSet presAssocID="{22A1A752-C17C-4E4F-B07A-61D1AB1AFCBC}" presName="Parent2" presStyleLbl="revTx" presStyleIdx="0" presStyleCnt="0">
        <dgm:presLayoutVars>
          <dgm:chMax val="1"/>
          <dgm:chPref val="1"/>
          <dgm:bulletEnabled val="1"/>
        </dgm:presLayoutVars>
      </dgm:prSet>
      <dgm:spPr/>
      <dgm:t>
        <a:bodyPr/>
        <a:lstStyle/>
        <a:p>
          <a:endParaRPr lang="en-US"/>
        </a:p>
      </dgm:t>
    </dgm:pt>
    <dgm:pt modelId="{F36E89C1-D1E1-4553-AC79-3A0A19C1EC6B}" type="pres">
      <dgm:prSet presAssocID="{6A03AD78-AD91-4F12-95F1-BEB4CD2099F7}" presName="Accent1" presStyleCnt="0"/>
      <dgm:spPr/>
    </dgm:pt>
    <dgm:pt modelId="{F0F8F12C-3EA7-4307-8A1F-4BAB77A53AFE}" type="pres">
      <dgm:prSet presAssocID="{6A03AD78-AD91-4F12-95F1-BEB4CD2099F7}" presName="Accent" presStyleLbl="node1" presStyleIdx="2" presStyleCnt="3"/>
      <dgm:spPr/>
    </dgm:pt>
    <dgm:pt modelId="{D6245332-BF74-4C6F-B5C1-E86AD5E1FD92}" type="pres">
      <dgm:prSet presAssocID="{6A03AD78-AD91-4F12-95F1-BEB4CD2099F7}" presName="ParentBackground1" presStyleCnt="0"/>
      <dgm:spPr/>
    </dgm:pt>
    <dgm:pt modelId="{FBDB0443-BAD2-4BBC-991D-CB9ECF1B8B9D}" type="pres">
      <dgm:prSet presAssocID="{6A03AD78-AD91-4F12-95F1-BEB4CD2099F7}" presName="ParentBackground" presStyleLbl="fgAcc1" presStyleIdx="2" presStyleCnt="3"/>
      <dgm:spPr/>
      <dgm:t>
        <a:bodyPr/>
        <a:lstStyle/>
        <a:p>
          <a:endParaRPr lang="en-US"/>
        </a:p>
      </dgm:t>
    </dgm:pt>
    <dgm:pt modelId="{ECF9A7C4-7D50-40C4-A5D0-DBA20B149AD8}" type="pres">
      <dgm:prSet presAssocID="{6A03AD78-AD91-4F12-95F1-BEB4CD2099F7}" presName="Parent1" presStyleLbl="revTx" presStyleIdx="0" presStyleCnt="0">
        <dgm:presLayoutVars>
          <dgm:chMax val="1"/>
          <dgm:chPref val="1"/>
          <dgm:bulletEnabled val="1"/>
        </dgm:presLayoutVars>
      </dgm:prSet>
      <dgm:spPr/>
      <dgm:t>
        <a:bodyPr/>
        <a:lstStyle/>
        <a:p>
          <a:endParaRPr lang="en-US"/>
        </a:p>
      </dgm:t>
    </dgm:pt>
  </dgm:ptLst>
  <dgm:cxnLst>
    <dgm:cxn modelId="{61907BE8-58A3-4D12-A137-B4929EE6639F}" type="presOf" srcId="{22A1A752-C17C-4E4F-B07A-61D1AB1AFCBC}" destId="{A242B782-3AE1-49AD-B07F-6497C9C1D4D4}" srcOrd="0" destOrd="0" presId="urn:microsoft.com/office/officeart/2011/layout/CircleProcess"/>
    <dgm:cxn modelId="{27F1F562-F522-490C-9B2E-E067FF9127AE}" type="presOf" srcId="{103BCA44-5B44-48E1-8724-A247C13CC6FF}" destId="{8AEF2F7B-BD9B-44DF-9188-0667AC080074}" srcOrd="1" destOrd="0" presId="urn:microsoft.com/office/officeart/2011/layout/CircleProcess"/>
    <dgm:cxn modelId="{5F5367D2-0A8E-4B3F-947A-DDAD25D31EA4}" type="presOf" srcId="{22A1A752-C17C-4E4F-B07A-61D1AB1AFCBC}" destId="{6056716F-C7DE-43CD-9DB4-83F5BD3DA7E9}" srcOrd="1" destOrd="0" presId="urn:microsoft.com/office/officeart/2011/layout/CircleProcess"/>
    <dgm:cxn modelId="{586255EB-CAC6-4C32-9692-488274B1C887}" type="presOf" srcId="{6A03AD78-AD91-4F12-95F1-BEB4CD2099F7}" destId="{FBDB0443-BAD2-4BBC-991D-CB9ECF1B8B9D}" srcOrd="0" destOrd="0" presId="urn:microsoft.com/office/officeart/2011/layout/CircleProcess"/>
    <dgm:cxn modelId="{03350864-4799-461D-97E3-A6C997A11896}" type="presOf" srcId="{50AF982E-653E-4ECE-B757-DA98F3E9256D}" destId="{92393FA5-1558-4171-848C-2A774234D369}" srcOrd="0" destOrd="0" presId="urn:microsoft.com/office/officeart/2011/layout/CircleProcess"/>
    <dgm:cxn modelId="{2A675EAF-2C01-4373-B174-5BF08D455FE6}" srcId="{50AF982E-653E-4ECE-B757-DA98F3E9256D}" destId="{103BCA44-5B44-48E1-8724-A247C13CC6FF}" srcOrd="2" destOrd="0" parTransId="{BCD99CCD-0934-44BD-A7DF-5A1EBAE99D45}" sibTransId="{DD18C3B0-6415-4F1D-90E2-4A2FB22EF851}"/>
    <dgm:cxn modelId="{0CD80800-CF44-4616-9273-07DA6A2363E0}" srcId="{50AF982E-653E-4ECE-B757-DA98F3E9256D}" destId="{6A03AD78-AD91-4F12-95F1-BEB4CD2099F7}" srcOrd="0" destOrd="0" parTransId="{37A3B8CB-8CD7-43AD-975C-A2AF5751E4F2}" sibTransId="{02039B32-1F0F-4EF4-97A8-969BE5393A8E}"/>
    <dgm:cxn modelId="{C9BD2182-4FD0-4E5E-A8D5-C39432B5AE53}" type="presOf" srcId="{103BCA44-5B44-48E1-8724-A247C13CC6FF}" destId="{24EC4097-303A-41B8-AC2F-6D618E12727D}" srcOrd="0" destOrd="0" presId="urn:microsoft.com/office/officeart/2011/layout/CircleProcess"/>
    <dgm:cxn modelId="{F8932E38-2130-46B5-BC5C-3D396C4818CF}" type="presOf" srcId="{6A03AD78-AD91-4F12-95F1-BEB4CD2099F7}" destId="{ECF9A7C4-7D50-40C4-A5D0-DBA20B149AD8}" srcOrd="1" destOrd="0" presId="urn:microsoft.com/office/officeart/2011/layout/CircleProcess"/>
    <dgm:cxn modelId="{C68CF834-8FF5-42D1-8A02-BB19301176B1}" srcId="{50AF982E-653E-4ECE-B757-DA98F3E9256D}" destId="{22A1A752-C17C-4E4F-B07A-61D1AB1AFCBC}" srcOrd="1" destOrd="0" parTransId="{54D41649-A1AA-4D0D-B880-1A585BACE980}" sibTransId="{7DE0B8FE-91CB-4B66-A348-5323015DBE9F}"/>
    <dgm:cxn modelId="{461E5AD7-A9E6-4D71-8B0C-CAF5F24A2EC0}" type="presParOf" srcId="{92393FA5-1558-4171-848C-2A774234D369}" destId="{CBDC2842-FF24-4FA5-A3A6-209EDCB9D071}" srcOrd="0" destOrd="0" presId="urn:microsoft.com/office/officeart/2011/layout/CircleProcess"/>
    <dgm:cxn modelId="{1DADF779-1A0B-4DD6-98E4-CFEF2483C1F6}" type="presParOf" srcId="{CBDC2842-FF24-4FA5-A3A6-209EDCB9D071}" destId="{DE44949D-F9F7-444A-A849-914217F6F454}" srcOrd="0" destOrd="0" presId="urn:microsoft.com/office/officeart/2011/layout/CircleProcess"/>
    <dgm:cxn modelId="{F6A394B3-8208-4EDF-A1C0-868D34607FF5}" type="presParOf" srcId="{92393FA5-1558-4171-848C-2A774234D369}" destId="{595AC19B-31C2-4F3B-9624-35F9F99A6909}" srcOrd="1" destOrd="0" presId="urn:microsoft.com/office/officeart/2011/layout/CircleProcess"/>
    <dgm:cxn modelId="{12B669C1-A1A7-46C9-90A1-CA8B0728D026}" type="presParOf" srcId="{595AC19B-31C2-4F3B-9624-35F9F99A6909}" destId="{24EC4097-303A-41B8-AC2F-6D618E12727D}" srcOrd="0" destOrd="0" presId="urn:microsoft.com/office/officeart/2011/layout/CircleProcess"/>
    <dgm:cxn modelId="{E79B1E98-852E-480C-94B9-53DDB49A38BE}" type="presParOf" srcId="{92393FA5-1558-4171-848C-2A774234D369}" destId="{8AEF2F7B-BD9B-44DF-9188-0667AC080074}" srcOrd="2" destOrd="0" presId="urn:microsoft.com/office/officeart/2011/layout/CircleProcess"/>
    <dgm:cxn modelId="{BCD5CADB-84DA-4CA5-9114-BFC1C143D5DB}" type="presParOf" srcId="{92393FA5-1558-4171-848C-2A774234D369}" destId="{5E7EEA1C-2B48-4C84-9F02-BE5BD7A788F5}" srcOrd="3" destOrd="0" presId="urn:microsoft.com/office/officeart/2011/layout/CircleProcess"/>
    <dgm:cxn modelId="{8EB6FC16-5006-44E1-8BCE-D0746997C971}" type="presParOf" srcId="{5E7EEA1C-2B48-4C84-9F02-BE5BD7A788F5}" destId="{D2859370-8B9C-4E19-AFD6-9310B8FC366E}" srcOrd="0" destOrd="0" presId="urn:microsoft.com/office/officeart/2011/layout/CircleProcess"/>
    <dgm:cxn modelId="{63C769D5-8B65-4418-9F5D-9ECED13FFC5B}" type="presParOf" srcId="{92393FA5-1558-4171-848C-2A774234D369}" destId="{1DBD0096-A224-4935-81E0-EE839F18DDF3}" srcOrd="4" destOrd="0" presId="urn:microsoft.com/office/officeart/2011/layout/CircleProcess"/>
    <dgm:cxn modelId="{D58A7749-4385-4924-BA5F-6FA61E819E43}" type="presParOf" srcId="{1DBD0096-A224-4935-81E0-EE839F18DDF3}" destId="{A242B782-3AE1-49AD-B07F-6497C9C1D4D4}" srcOrd="0" destOrd="0" presId="urn:microsoft.com/office/officeart/2011/layout/CircleProcess"/>
    <dgm:cxn modelId="{B58DA365-CE6C-4D23-B8A4-78726E3A09AB}" type="presParOf" srcId="{92393FA5-1558-4171-848C-2A774234D369}" destId="{6056716F-C7DE-43CD-9DB4-83F5BD3DA7E9}" srcOrd="5" destOrd="0" presId="urn:microsoft.com/office/officeart/2011/layout/CircleProcess"/>
    <dgm:cxn modelId="{105DB649-6E19-4881-8DB4-FCB4CE5A0012}" type="presParOf" srcId="{92393FA5-1558-4171-848C-2A774234D369}" destId="{F36E89C1-D1E1-4553-AC79-3A0A19C1EC6B}" srcOrd="6" destOrd="0" presId="urn:microsoft.com/office/officeart/2011/layout/CircleProcess"/>
    <dgm:cxn modelId="{D49CB65F-7B3F-4817-BE9C-A5BFF4B7DE97}" type="presParOf" srcId="{F36E89C1-D1E1-4553-AC79-3A0A19C1EC6B}" destId="{F0F8F12C-3EA7-4307-8A1F-4BAB77A53AFE}" srcOrd="0" destOrd="0" presId="urn:microsoft.com/office/officeart/2011/layout/CircleProcess"/>
    <dgm:cxn modelId="{EF2FC409-A2E1-438A-B1FF-F63A3C2568FE}" type="presParOf" srcId="{92393FA5-1558-4171-848C-2A774234D369}" destId="{D6245332-BF74-4C6F-B5C1-E86AD5E1FD92}" srcOrd="7" destOrd="0" presId="urn:microsoft.com/office/officeart/2011/layout/CircleProcess"/>
    <dgm:cxn modelId="{AFE139C0-2990-4F17-AA61-A071DCB14B7A}" type="presParOf" srcId="{D6245332-BF74-4C6F-B5C1-E86AD5E1FD92}" destId="{FBDB0443-BAD2-4BBC-991D-CB9ECF1B8B9D}" srcOrd="0" destOrd="0" presId="urn:microsoft.com/office/officeart/2011/layout/CircleProcess"/>
    <dgm:cxn modelId="{B78D0F4A-8043-4430-9663-35E56D1CB26F}" type="presParOf" srcId="{92393FA5-1558-4171-848C-2A774234D369}" destId="{ECF9A7C4-7D50-40C4-A5D0-DBA20B149AD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CC4B-24F5-4FF4-8006-D2D38D037AAE}">
      <dsp:nvSpPr>
        <dsp:cNvPr id="0" name=""/>
        <dsp:cNvSpPr/>
      </dsp:nvSpPr>
      <dsp:spPr>
        <a:xfrm>
          <a:off x="326575" y="319982"/>
          <a:ext cx="3081297" cy="2966294"/>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smtClean="0"/>
            <a:t>vehicles</a:t>
          </a:r>
        </a:p>
        <a:p>
          <a:pPr lvl="0" algn="l" defTabSz="889000">
            <a:lnSpc>
              <a:spcPct val="90000"/>
            </a:lnSpc>
            <a:spcBef>
              <a:spcPct val="0"/>
            </a:spcBef>
            <a:spcAft>
              <a:spcPct val="35000"/>
            </a:spcAft>
          </a:pPr>
          <a:r>
            <a:rPr lang="en-US" sz="2000" kern="1200" dirty="0" smtClean="0"/>
            <a:t>bikes</a:t>
          </a:r>
        </a:p>
        <a:p>
          <a:pPr lvl="0" algn="l" defTabSz="889000">
            <a:lnSpc>
              <a:spcPct val="90000"/>
            </a:lnSpc>
            <a:spcBef>
              <a:spcPct val="0"/>
            </a:spcBef>
            <a:spcAft>
              <a:spcPct val="35000"/>
            </a:spcAft>
          </a:pPr>
          <a:r>
            <a:rPr lang="en-US" sz="2000" kern="1200" dirty="0" smtClean="0"/>
            <a:t>Science</a:t>
          </a:r>
        </a:p>
        <a:p>
          <a:pPr lvl="0" algn="l" defTabSz="889000">
            <a:lnSpc>
              <a:spcPct val="90000"/>
            </a:lnSpc>
            <a:spcBef>
              <a:spcPct val="0"/>
            </a:spcBef>
            <a:spcAft>
              <a:spcPct val="35000"/>
            </a:spcAft>
          </a:pPr>
          <a:r>
            <a:rPr lang="en-US" sz="2000" kern="1200" dirty="0" smtClean="0"/>
            <a:t>sports</a:t>
          </a:r>
        </a:p>
        <a:p>
          <a:pPr lvl="0" algn="l" defTabSz="889000">
            <a:lnSpc>
              <a:spcPct val="90000"/>
            </a:lnSpc>
            <a:spcBef>
              <a:spcPct val="0"/>
            </a:spcBef>
            <a:spcAft>
              <a:spcPct val="35000"/>
            </a:spcAft>
          </a:pPr>
          <a:r>
            <a:rPr lang="en-US" sz="2000" kern="1200" dirty="0" smtClean="0"/>
            <a:t>sports stars</a:t>
          </a:r>
        </a:p>
      </dsp:txBody>
      <dsp:txXfrm>
        <a:off x="756847" y="669772"/>
        <a:ext cx="1776604" cy="2266714"/>
      </dsp:txXfrm>
    </dsp:sp>
    <dsp:sp modelId="{5460B766-74B9-4B5C-9F7C-FFC2135C052D}">
      <dsp:nvSpPr>
        <dsp:cNvPr id="0" name=""/>
        <dsp:cNvSpPr/>
      </dsp:nvSpPr>
      <dsp:spPr>
        <a:xfrm>
          <a:off x="2145437" y="336059"/>
          <a:ext cx="3199237" cy="2966294"/>
        </a:xfrm>
        <a:prstGeom prst="ellipse">
          <a:avLst/>
        </a:prstGeom>
        <a:solidFill>
          <a:srgbClr val="FF67AC">
            <a:alpha val="61000"/>
          </a:srgbClr>
        </a:solidFill>
        <a:ln>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889000">
            <a:lnSpc>
              <a:spcPct val="90000"/>
            </a:lnSpc>
            <a:spcBef>
              <a:spcPct val="0"/>
            </a:spcBef>
            <a:spcAft>
              <a:spcPct val="35000"/>
            </a:spcAft>
          </a:pPr>
          <a:r>
            <a:rPr lang="en-US" sz="2000" kern="1200" dirty="0" smtClean="0"/>
            <a:t>Hollywood</a:t>
          </a:r>
        </a:p>
        <a:p>
          <a:pPr lvl="0" algn="r" defTabSz="889000">
            <a:lnSpc>
              <a:spcPct val="90000"/>
            </a:lnSpc>
            <a:spcBef>
              <a:spcPct val="0"/>
            </a:spcBef>
            <a:spcAft>
              <a:spcPct val="35000"/>
            </a:spcAft>
          </a:pPr>
          <a:r>
            <a:rPr lang="en-US" sz="2000" kern="1200" dirty="0" smtClean="0"/>
            <a:t>fashion</a:t>
          </a:r>
        </a:p>
        <a:p>
          <a:pPr lvl="0" algn="r" defTabSz="889000">
            <a:lnSpc>
              <a:spcPct val="90000"/>
            </a:lnSpc>
            <a:spcBef>
              <a:spcPct val="0"/>
            </a:spcBef>
            <a:spcAft>
              <a:spcPct val="35000"/>
            </a:spcAft>
          </a:pPr>
          <a:r>
            <a:rPr lang="en-US" sz="2000" kern="1200" dirty="0" smtClean="0"/>
            <a:t>home</a:t>
          </a:r>
        </a:p>
        <a:p>
          <a:pPr lvl="0" algn="r" defTabSz="889000">
            <a:lnSpc>
              <a:spcPct val="90000"/>
            </a:lnSpc>
            <a:spcBef>
              <a:spcPct val="0"/>
            </a:spcBef>
            <a:spcAft>
              <a:spcPct val="35000"/>
            </a:spcAft>
          </a:pPr>
          <a:r>
            <a:rPr lang="en-US" sz="2000" kern="1200" dirty="0" smtClean="0"/>
            <a:t>emotions</a:t>
          </a:r>
        </a:p>
        <a:p>
          <a:pPr lvl="0" algn="r" defTabSz="889000">
            <a:lnSpc>
              <a:spcPct val="90000"/>
            </a:lnSpc>
            <a:spcBef>
              <a:spcPct val="0"/>
            </a:spcBef>
            <a:spcAft>
              <a:spcPct val="35000"/>
            </a:spcAft>
          </a:pPr>
          <a:r>
            <a:rPr lang="en-US" sz="2000" kern="1200" dirty="0" smtClean="0"/>
            <a:t>description</a:t>
          </a:r>
          <a:endParaRPr lang="en-US" sz="2000" kern="1200" dirty="0"/>
        </a:p>
      </dsp:txBody>
      <dsp:txXfrm>
        <a:off x="3053329" y="685849"/>
        <a:ext cx="1844605" cy="2266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4949D-F9F7-444A-A849-914217F6F454}">
      <dsp:nvSpPr>
        <dsp:cNvPr id="0" name=""/>
        <dsp:cNvSpPr/>
      </dsp:nvSpPr>
      <dsp:spPr>
        <a:xfrm>
          <a:off x="2725712" y="427008"/>
          <a:ext cx="1131136" cy="1131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C4097-303A-41B8-AC2F-6D618E12727D}">
      <dsp:nvSpPr>
        <dsp:cNvPr id="0" name=""/>
        <dsp:cNvSpPr/>
      </dsp:nvSpPr>
      <dsp:spPr>
        <a:xfrm>
          <a:off x="2763269" y="464727"/>
          <a:ext cx="1056021" cy="105590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Motivating </a:t>
          </a:r>
          <a:endParaRPr lang="en-US" sz="1200" kern="1200" dirty="0"/>
        </a:p>
      </dsp:txBody>
      <dsp:txXfrm>
        <a:off x="2914235" y="615599"/>
        <a:ext cx="754090" cy="754164"/>
      </dsp:txXfrm>
    </dsp:sp>
    <dsp:sp modelId="{D2859370-8B9C-4E19-AFD6-9310B8FC366E}">
      <dsp:nvSpPr>
        <dsp:cNvPr id="0" name=""/>
        <dsp:cNvSpPr/>
      </dsp:nvSpPr>
      <dsp:spPr>
        <a:xfrm rot="2700000">
          <a:off x="1558012" y="428376"/>
          <a:ext cx="1128411" cy="1128411"/>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2B782-3AE1-49AD-B07F-6497C9C1D4D4}">
      <dsp:nvSpPr>
        <dsp:cNvPr id="0" name=""/>
        <dsp:cNvSpPr/>
      </dsp:nvSpPr>
      <dsp:spPr>
        <a:xfrm>
          <a:off x="1594207" y="464727"/>
          <a:ext cx="1056021" cy="105590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Challenging</a:t>
          </a:r>
          <a:endParaRPr lang="en-US" sz="1200" kern="1200" dirty="0"/>
        </a:p>
      </dsp:txBody>
      <dsp:txXfrm>
        <a:off x="1745173" y="615599"/>
        <a:ext cx="754090" cy="754164"/>
      </dsp:txXfrm>
    </dsp:sp>
    <dsp:sp modelId="{F0F8F12C-3EA7-4307-8A1F-4BAB77A53AFE}">
      <dsp:nvSpPr>
        <dsp:cNvPr id="0" name=""/>
        <dsp:cNvSpPr/>
      </dsp:nvSpPr>
      <dsp:spPr>
        <a:xfrm rot="2700000">
          <a:off x="388951" y="428376"/>
          <a:ext cx="1128411" cy="1128411"/>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B0443-BAD2-4BBC-991D-CB9ECF1B8B9D}">
      <dsp:nvSpPr>
        <dsp:cNvPr id="0" name=""/>
        <dsp:cNvSpPr/>
      </dsp:nvSpPr>
      <dsp:spPr>
        <a:xfrm>
          <a:off x="425146" y="464727"/>
          <a:ext cx="1056021" cy="105590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Relevant</a:t>
          </a:r>
          <a:endParaRPr lang="en-US" sz="1200" kern="1200" dirty="0"/>
        </a:p>
      </dsp:txBody>
      <dsp:txXfrm>
        <a:off x="576111" y="615599"/>
        <a:ext cx="754090" cy="7541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7A87E-E44A-4AA7-8689-D56A07620E61}" type="datetimeFigureOut">
              <a:rPr lang="en-US" smtClean="0"/>
              <a:t>8/6/2018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6708-3B53-4E20-9C5F-22D663C3CE92}" type="slidenum">
              <a:rPr lang="en-US" smtClean="0"/>
              <a:t>‹#›</a:t>
            </a:fld>
            <a:endParaRPr lang="en-US"/>
          </a:p>
        </p:txBody>
      </p:sp>
    </p:spTree>
    <p:extLst>
      <p:ext uri="{BB962C8B-B14F-4D97-AF65-F5344CB8AC3E}">
        <p14:creationId xmlns:p14="http://schemas.microsoft.com/office/powerpoint/2010/main" val="9355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evideo.com/sign-i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kahoot.it/" TargetMode="External"/><Relationship Id="rId5" Type="http://schemas.openxmlformats.org/officeDocument/2006/relationships/hyperlink" Target="https://quizizz.com/admin?subject=World%20Languages" TargetMode="External"/><Relationship Id="rId4" Type="http://schemas.openxmlformats.org/officeDocument/2006/relationships/hyperlink" Target="https://prezi.com/dashboar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Beside door at entrance:</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Post-it notes – blue for men,  yellow for women</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Basket</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Name tags  </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Popsicle sticks + sharpies  + Cup “la </a:t>
            </a:r>
            <a:r>
              <a:rPr lang="en-US" sz="1200" kern="1200" dirty="0" err="1" smtClean="0">
                <a:solidFill>
                  <a:schemeClr val="tx1"/>
                </a:solidFill>
                <a:effectLst/>
                <a:latin typeface="+mn-lt"/>
                <a:ea typeface="+mn-ea"/>
                <a:cs typeface="+mn-cs"/>
              </a:rPr>
              <a:t>tasse</a:t>
            </a:r>
            <a:r>
              <a:rPr lang="en-US" sz="1200" kern="1200" dirty="0" smtClean="0">
                <a:solidFill>
                  <a:schemeClr val="tx1"/>
                </a:solidFill>
                <a:effectLst/>
                <a:latin typeface="+mn-lt"/>
                <a:ea typeface="+mn-ea"/>
                <a:cs typeface="+mn-cs"/>
              </a:rPr>
              <a:t>”</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Proxima</a:t>
            </a:r>
            <a:r>
              <a:rPr lang="en-US" sz="1200" kern="1200" dirty="0" smtClean="0">
                <a:solidFill>
                  <a:schemeClr val="tx1"/>
                </a:solidFill>
                <a:effectLst/>
                <a:latin typeface="+mn-lt"/>
                <a:ea typeface="+mn-ea"/>
                <a:cs typeface="+mn-cs"/>
              </a:rPr>
              <a:t> + screen </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50/50 tickets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Resources on table</a:t>
            </a:r>
            <a:endParaRPr lang="fr-CA" sz="1200" kern="1200" dirty="0" smtClean="0">
              <a:solidFill>
                <a:schemeClr val="tx1"/>
              </a:solidFill>
              <a:effectLst/>
              <a:latin typeface="+mn-lt"/>
              <a:ea typeface="+mn-ea"/>
              <a:cs typeface="+mn-cs"/>
            </a:endParaRPr>
          </a:p>
          <a:p>
            <a:pPr marL="1085850" lvl="2" indent="-171450">
              <a:buFont typeface="Wingdings" panose="05000000000000000000" pitchFamily="2" charset="2"/>
              <a:buChar char="ü"/>
            </a:pPr>
            <a:r>
              <a:rPr lang="en-US" sz="1200" kern="1200" dirty="0" smtClean="0">
                <a:solidFill>
                  <a:schemeClr val="tx1"/>
                </a:solidFill>
                <a:effectLst/>
                <a:latin typeface="+mn-lt"/>
                <a:ea typeface="+mn-ea"/>
                <a:cs typeface="+mn-cs"/>
              </a:rPr>
              <a:t>Shrum, J. L., &amp; Glisan, E. W. (2016). Teacher's Handbook: Contextualized Language Instruction. Toronto, ON: Thomson </a:t>
            </a:r>
            <a:r>
              <a:rPr lang="en-US" sz="1200" kern="1200" dirty="0" err="1" smtClean="0">
                <a:solidFill>
                  <a:schemeClr val="tx1"/>
                </a:solidFill>
                <a:effectLst/>
                <a:latin typeface="+mn-lt"/>
                <a:ea typeface="+mn-ea"/>
                <a:cs typeface="+mn-cs"/>
              </a:rPr>
              <a:t>Heinle</a:t>
            </a:r>
            <a:r>
              <a:rPr lang="en-US" sz="1200" kern="1200" dirty="0" smtClean="0">
                <a:solidFill>
                  <a:schemeClr val="tx1"/>
                </a:solidFill>
                <a:effectLst/>
                <a:latin typeface="+mn-lt"/>
                <a:ea typeface="+mn-ea"/>
                <a:cs typeface="+mn-cs"/>
              </a:rPr>
              <a:t>. 5th Edition</a:t>
            </a:r>
            <a:endParaRPr lang="fr-CA" sz="1200" kern="1200" dirty="0" smtClean="0">
              <a:solidFill>
                <a:schemeClr val="tx1"/>
              </a:solidFill>
              <a:effectLst/>
              <a:latin typeface="+mn-lt"/>
              <a:ea typeface="+mn-ea"/>
              <a:cs typeface="+mn-cs"/>
            </a:endParaRPr>
          </a:p>
          <a:p>
            <a:pPr marL="1085850" lvl="2" indent="-171450">
              <a:buFont typeface="Wingdings" panose="05000000000000000000" pitchFamily="2" charset="2"/>
              <a:buChar char="ü"/>
            </a:pPr>
            <a:r>
              <a:rPr lang="fr-CA" sz="1200" kern="1200" dirty="0" smtClean="0">
                <a:solidFill>
                  <a:schemeClr val="tx1"/>
                </a:solidFill>
                <a:effectLst/>
                <a:latin typeface="+mn-lt"/>
                <a:ea typeface="+mn-ea"/>
                <a:cs typeface="+mn-cs"/>
              </a:rPr>
              <a:t>Cartier, S. (2007). Apprendre en lisant au primaire et au secondaire : Mieux comprendre et mieux intervenir. </a:t>
            </a:r>
            <a:r>
              <a:rPr lang="en-US" sz="1200" kern="1200" dirty="0" smtClean="0">
                <a:solidFill>
                  <a:schemeClr val="tx1"/>
                </a:solidFill>
                <a:effectLst/>
                <a:latin typeface="+mn-lt"/>
                <a:ea typeface="+mn-ea"/>
                <a:cs typeface="+mn-cs"/>
              </a:rPr>
              <a:t>Anjou, Canada: Les </a:t>
            </a:r>
            <a:r>
              <a:rPr lang="en-US" sz="1200" kern="1200" dirty="0" err="1" smtClean="0">
                <a:solidFill>
                  <a:schemeClr val="tx1"/>
                </a:solidFill>
                <a:effectLst/>
                <a:latin typeface="+mn-lt"/>
                <a:ea typeface="+mn-ea"/>
                <a:cs typeface="+mn-cs"/>
              </a:rPr>
              <a:t>Éditions</a:t>
            </a:r>
            <a:r>
              <a:rPr lang="en-US" sz="1200" kern="1200" dirty="0" smtClean="0">
                <a:solidFill>
                  <a:schemeClr val="tx1"/>
                </a:solidFill>
                <a:effectLst/>
                <a:latin typeface="+mn-lt"/>
                <a:ea typeface="+mn-ea"/>
                <a:cs typeface="+mn-cs"/>
              </a:rPr>
              <a:t> CEC.</a:t>
            </a:r>
            <a:endParaRPr lang="fr-CA" sz="1200" kern="1200" dirty="0" smtClean="0">
              <a:solidFill>
                <a:schemeClr val="tx1"/>
              </a:solidFill>
              <a:effectLst/>
              <a:latin typeface="+mn-lt"/>
              <a:ea typeface="+mn-ea"/>
              <a:cs typeface="+mn-cs"/>
            </a:endParaRPr>
          </a:p>
          <a:p>
            <a:pPr marL="1085850" lvl="2" indent="-171450">
              <a:buFont typeface="Wingdings" panose="05000000000000000000" pitchFamily="2" charset="2"/>
              <a:buChar char="ü"/>
            </a:pPr>
            <a:r>
              <a:rPr lang="en-US" sz="1200" kern="1200" dirty="0" smtClean="0">
                <a:solidFill>
                  <a:schemeClr val="tx1"/>
                </a:solidFill>
                <a:effectLst/>
                <a:latin typeface="+mn-lt"/>
                <a:ea typeface="+mn-ea"/>
                <a:cs typeface="+mn-cs"/>
              </a:rPr>
              <a:t>Reichert, M., &amp; Hawley, R. (2014). I can learn from you: Boys as relational learners. Cambridge, MA: Harvard Education Press.</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Novels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Poisson Rouge</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 Nuit Rouge</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Le Walking Dead</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Thorgul</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Le Poteau</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Paul </a:t>
            </a:r>
            <a:r>
              <a:rPr lang="en-US" sz="1200" kern="1200" dirty="0" err="1" smtClean="0">
                <a:solidFill>
                  <a:schemeClr val="tx1"/>
                </a:solidFill>
                <a:effectLst/>
                <a:latin typeface="+mn-lt"/>
                <a:ea typeface="+mn-ea"/>
                <a:cs typeface="+mn-cs"/>
              </a:rPr>
              <a:t>Dans</a:t>
            </a:r>
            <a:r>
              <a:rPr lang="en-US" sz="1200" kern="1200" dirty="0" smtClean="0">
                <a:solidFill>
                  <a:schemeClr val="tx1"/>
                </a:solidFill>
                <a:effectLst/>
                <a:latin typeface="+mn-lt"/>
                <a:ea typeface="+mn-ea"/>
                <a:cs typeface="+mn-cs"/>
              </a:rPr>
              <a:t> Le Nord </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baseline="0" dirty="0" smtClean="0"/>
          </a:p>
        </p:txBody>
      </p:sp>
      <p:sp>
        <p:nvSpPr>
          <p:cNvPr id="4" name="Slide Number Placeholder 3"/>
          <p:cNvSpPr>
            <a:spLocks noGrp="1"/>
          </p:cNvSpPr>
          <p:nvPr>
            <p:ph type="sldNum" sz="quarter" idx="10"/>
          </p:nvPr>
        </p:nvSpPr>
        <p:spPr/>
        <p:txBody>
          <a:bodyPr/>
          <a:lstStyle/>
          <a:p>
            <a:fld id="{45F56708-3B53-4E20-9C5F-22D663C3CE92}" type="slidenum">
              <a:rPr lang="en-US" smtClean="0"/>
              <a:t>1</a:t>
            </a:fld>
            <a:endParaRPr lang="en-US"/>
          </a:p>
        </p:txBody>
      </p:sp>
    </p:spTree>
    <p:extLst>
      <p:ext uri="{BB962C8B-B14F-4D97-AF65-F5344CB8AC3E}">
        <p14:creationId xmlns:p14="http://schemas.microsoft.com/office/powerpoint/2010/main" val="374874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Do we unintentionally undermine intrinsic motivation? When we constantly offer external rewards, students begin to lose the sensation of autonomy, and begin to see you or the rewards as the source of control of their behaviour – so we’re training them to be extrinsically motivated.</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Richard Ryan and Edward Dec who developed Self-Determination Theory of Motivation, The same is true for “…threats, deadlines, directives, pressured evaluations, and imposed goals”, because they put the control outside of the student.  Anytime we take control away from the student, their intrinsic motivation diminishes.</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Unfortunately, all of these contexts occur in our attempts to make students do what we want them to do…and then we wonder why it isn’t working.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Deci and Ryan also discuss levels of extrinsic motivation which “ can range from amotivation or unwillingness, to passive compliance, to active personal commitment”.  </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 for a moment…. How many students are passively complying…blatantly unwilling…..actively engaged…?</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Small children are intrinsically motivated - they are curious and want to learn.  By grade 8 and 9, much of that curiosity and energy is dormant, and for many boys, not at all linked to school.  French language courses based on sitting, reading, and writing is high on the list of subjects that are not “intrinsically motivating”, particularly when combined with the issues that we already discussed.</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11</a:t>
            </a:fld>
            <a:endParaRPr lang="en-US"/>
          </a:p>
        </p:txBody>
      </p:sp>
    </p:spTree>
    <p:extLst>
      <p:ext uri="{BB962C8B-B14F-4D97-AF65-F5344CB8AC3E}">
        <p14:creationId xmlns:p14="http://schemas.microsoft.com/office/powerpoint/2010/main" val="257122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minutes</a:t>
            </a:r>
            <a:endParaRPr lang="fr-CA" dirty="0" smtClean="0">
              <a:effectLst/>
            </a:endParaRPr>
          </a:p>
          <a:p>
            <a:r>
              <a:rPr lang="en-US" sz="1200" kern="1200" dirty="0" smtClean="0">
                <a:solidFill>
                  <a:schemeClr val="tx1"/>
                </a:solidFill>
                <a:effectLst/>
                <a:latin typeface="+mn-lt"/>
                <a:ea typeface="+mn-ea"/>
                <a:cs typeface="+mn-cs"/>
              </a:rPr>
              <a:t>“…if educators invested a fraction of the energy on stimulating the students' enjoyment of learning that they now spend in trying to transmit information we could achieve much better results. Literacy, numeracy, or indeed any other subject matter will be mastered more readily and more (thoroughly when the student becomes able to derive intrinsic rewards from learning” (Csikszentmihalyi, 1990, p. 115).   </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Csikszentmihalyi, 1990, introduced a theory called Flow Theory, which looks at how individuals become intrinsically motivated.  He recognizes that our society has created a system of extrinsic motivation for work, chores, and, unfortunately, learning.  But leisure activities are done because the individual enjoys them.  A state of flow is when the experience of the activity takes over all awareness of the individual so that they become lost in the activity – think of skiers, climbers, video gamers, or yourself when you are lost in a book and time flies by. He refers to this as becoming what you are doing (Csikszentmihalyi, 1990). Csikszentmihalyi outlines how if we can provide the right conditions for learning, the student’s motivation will begin to shift internally.  He applies this to teaching reading, showing that if we remove the distraction of extrinsic motivation, students can focus on the activity, and reading become merely a tool to achieve the goal.  In this way the student can get lost in the reading and experience a small taste of flow that they will be drawn to repeat.</a:t>
            </a:r>
            <a:endParaRPr lang="fr-CA" dirty="0" smtClean="0">
              <a:effectLst/>
            </a:endParaRPr>
          </a:p>
          <a:p>
            <a:r>
              <a:rPr lang="en-US" sz="1200" kern="1200" dirty="0" smtClean="0">
                <a:solidFill>
                  <a:schemeClr val="tx1"/>
                </a:solidFill>
                <a:effectLst/>
                <a:latin typeface="+mn-lt"/>
                <a:ea typeface="+mn-ea"/>
                <a:cs typeface="+mn-cs"/>
              </a:rPr>
              <a:t>1) Challenges that peak interest and demand a response, but are within the ability level of the student. This way all of the working memory is focused on completing the task rather than worrying about how to do it.  Students should have the skills required so that they are merely figuring out how to apply them.</a:t>
            </a:r>
            <a:endParaRPr lang="fr-CA" dirty="0" smtClean="0">
              <a:effectLst/>
            </a:endParaRPr>
          </a:p>
          <a:p>
            <a:r>
              <a:rPr lang="en-US" sz="1200" kern="1200" dirty="0" smtClean="0">
                <a:solidFill>
                  <a:schemeClr val="tx1"/>
                </a:solidFill>
                <a:effectLst/>
                <a:latin typeface="+mn-lt"/>
                <a:ea typeface="+mn-ea"/>
                <a:cs typeface="+mn-cs"/>
              </a:rPr>
              <a:t>2)  There must be a clear goal and immediate feedback so that nothing hinders the flow. All working memory is on moving forward with the task – much like a video game.</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12</a:t>
            </a:fld>
            <a:endParaRPr lang="en-US"/>
          </a:p>
        </p:txBody>
      </p:sp>
    </p:spTree>
    <p:extLst>
      <p:ext uri="{BB962C8B-B14F-4D97-AF65-F5344CB8AC3E}">
        <p14:creationId xmlns:p14="http://schemas.microsoft.com/office/powerpoint/2010/main" val="17070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minutes</a:t>
            </a:r>
            <a:endParaRPr lang="fr-CA" dirty="0" smtClean="0">
              <a:effectLst/>
            </a:endParaRPr>
          </a:p>
          <a:p>
            <a:r>
              <a:rPr lang="en-US" sz="1200" kern="1200" dirty="0" smtClean="0">
                <a:solidFill>
                  <a:schemeClr val="tx1"/>
                </a:solidFill>
                <a:effectLst/>
                <a:latin typeface="+mn-lt"/>
                <a:ea typeface="+mn-ea"/>
                <a:cs typeface="+mn-cs"/>
              </a:rPr>
              <a:t>A sense of autonomy is a necessary condition for motivation. The individual needs to feel as if they are in control of what they do.  All teenagers try to establish control over their learning experiences, but boys in particular want to have control.  They will rebel and fight back against authority to the point where the struggle can interfere with their learning.  Clarke &amp; Burke (2012) reported that “choice has been linked to increased educational outcomes, such as greater levels of intrinsic motivation, greater persistence, better performance, more positive effect and higher satisfaction.’ </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interesting study by Christopher </a:t>
            </a:r>
            <a:r>
              <a:rPr lang="en-US" sz="1200" kern="1200" dirty="0" err="1" smtClean="0">
                <a:solidFill>
                  <a:schemeClr val="tx1"/>
                </a:solidFill>
                <a:effectLst/>
                <a:latin typeface="+mn-lt"/>
                <a:ea typeface="+mn-ea"/>
                <a:cs typeface="+mn-cs"/>
              </a:rPr>
              <a:t>Hafen</a:t>
            </a:r>
            <a:r>
              <a:rPr lang="en-US" sz="1200" kern="1200" dirty="0" smtClean="0">
                <a:solidFill>
                  <a:schemeClr val="tx1"/>
                </a:solidFill>
                <a:effectLst/>
                <a:latin typeface="+mn-lt"/>
                <a:ea typeface="+mn-ea"/>
                <a:cs typeface="+mn-cs"/>
              </a:rPr>
              <a:t> and colleagues  in the US fount that it is not enough to build up to a sense of autonomy for students – that students need to perceive autonomy at the beginning of the year.  Students that expressed this perception at the beginning of the year showed improved motivation and engagement throughout the year.   Students that started off with the opposite perception became less engaged throughout the year despite changes in the classroom. This emphasizes the importance of pre-planning the atmosphere that you want to create in your classroom, and beginning to support this on the first day.</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forced to speak French was an issue expressed by students in </a:t>
            </a:r>
            <a:r>
              <a:rPr lang="en-US" sz="1200" kern="1200" dirty="0" err="1" smtClean="0">
                <a:solidFill>
                  <a:schemeClr val="tx1"/>
                </a:solidFill>
                <a:effectLst/>
                <a:latin typeface="+mn-lt"/>
                <a:ea typeface="+mn-ea"/>
                <a:cs typeface="+mn-cs"/>
              </a:rPr>
              <a:t>MacIntyre’s</a:t>
            </a:r>
            <a:r>
              <a:rPr lang="en-US" sz="1200" kern="1200" dirty="0" smtClean="0">
                <a:solidFill>
                  <a:schemeClr val="tx1"/>
                </a:solidFill>
                <a:effectLst/>
                <a:latin typeface="+mn-lt"/>
                <a:ea typeface="+mn-ea"/>
                <a:cs typeface="+mn-cs"/>
              </a:rPr>
              <a:t> study (2011).  They resist efforts to make them speak French, seeing this as the teacher asserting control over them.   This ring true for my experience with boys arriving in Junior High French immersion.  I find the most resistance from boys who speak French the best.  They seem to refuse only to spite me, not because they can’t express themselves.   Girls respond to my reminders with “</a:t>
            </a:r>
            <a:r>
              <a:rPr lang="en-US" sz="1200" kern="1200" dirty="0" err="1" smtClean="0">
                <a:solidFill>
                  <a:schemeClr val="tx1"/>
                </a:solidFill>
                <a:effectLst/>
                <a:latin typeface="+mn-lt"/>
                <a:ea typeface="+mn-ea"/>
                <a:cs typeface="+mn-cs"/>
              </a:rPr>
              <a:t>oui</a:t>
            </a:r>
            <a:r>
              <a:rPr lang="en-US" sz="1200" kern="1200" dirty="0" smtClean="0">
                <a:solidFill>
                  <a:schemeClr val="tx1"/>
                </a:solidFill>
                <a:effectLst/>
                <a:latin typeface="+mn-lt"/>
                <a:ea typeface="+mn-ea"/>
                <a:cs typeface="+mn-cs"/>
              </a:rPr>
              <a:t> Madame, </a:t>
            </a:r>
            <a:r>
              <a:rPr lang="en-US" sz="1200" kern="1200" dirty="0" err="1" smtClean="0">
                <a:solidFill>
                  <a:schemeClr val="tx1"/>
                </a:solidFill>
                <a:effectLst/>
                <a:latin typeface="+mn-lt"/>
                <a:ea typeface="+mn-ea"/>
                <a:cs typeface="+mn-cs"/>
              </a:rPr>
              <a:t>désolée</a:t>
            </a:r>
            <a:r>
              <a:rPr lang="en-US" sz="1200" kern="1200" dirty="0" smtClean="0">
                <a:solidFill>
                  <a:schemeClr val="tx1"/>
                </a:solidFill>
                <a:effectLst/>
                <a:latin typeface="+mn-lt"/>
                <a:ea typeface="+mn-ea"/>
                <a:cs typeface="+mn-cs"/>
              </a:rPr>
              <a:t>”, whereas boys are more likely to confront me or escalate misbehavior.   Once I stopped “nagging” and began having students self-evaluate their use of French each day, I found that they became much more engaged.</a:t>
            </a:r>
            <a:endParaRPr lang="fr-CA"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CHOICE  Think about the toddler who doesn’t want to get dressed. Rather than forcing the screaming child into clothing, we ask if they prefer to put on the pink dress or the orange dress.  More often than not, they choose one and get dressed.</a:t>
            </a:r>
            <a:endParaRPr lang="fr-CA" dirty="0" smtClean="0">
              <a:effectLst/>
            </a:endParaRPr>
          </a:p>
          <a:p>
            <a:r>
              <a:rPr lang="en-US" sz="1200" kern="1200" dirty="0" smtClean="0">
                <a:solidFill>
                  <a:schemeClr val="tx1"/>
                </a:solidFill>
                <a:effectLst/>
                <a:latin typeface="+mn-lt"/>
                <a:ea typeface="+mn-ea"/>
                <a:cs typeface="+mn-cs"/>
              </a:rPr>
              <a:t>How do students choose novels or reading material?  Does everyone read the same text?  Or do you provide a choice?</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Novels (reading circles)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Newspaper articles (a pile to choose from)</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Find an article online</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Blair &amp; Sanford (2004) in Victoria observed that boys given the freedom of choice morphed projects to suit their own style and completed assignments when left to their own ideas.   Can we build in choices into assignments?  </a:t>
            </a:r>
            <a:endParaRPr lang="fr-CA" dirty="0" smtClean="0">
              <a:effectLst/>
            </a:endParaRPr>
          </a:p>
          <a:p>
            <a:r>
              <a:rPr lang="en-US" sz="1200" kern="1200" dirty="0" smtClean="0">
                <a:solidFill>
                  <a:schemeClr val="tx1"/>
                </a:solidFill>
                <a:effectLst/>
                <a:latin typeface="+mn-lt"/>
                <a:ea typeface="+mn-ea"/>
                <a:cs typeface="+mn-cs"/>
              </a:rPr>
              <a:t>How do students show their learning in your classroom?  </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Essays?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Written exams?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Dialogue role plays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DVD sleeves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Comic strips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Posters</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Does everyone work in the same room?</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Hallway</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Library</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Outdoors</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Autonomy is one of the key factors of motivation for boys (Nicholson, 2013).  The fact that Core French is mandatory in some schools causes resentment and resistance in boys.  In Immersion, some students feel that they are being forced to be there by their parents.  I see this often in grade 8 and 9 boys.  They intentionally misbehave, refuse to speak French, and underachieve in order to force parents to allow them to quit,</a:t>
            </a:r>
            <a:endParaRPr lang="fr-CA" dirty="0" smtClean="0">
              <a:effectLst/>
            </a:endParaRPr>
          </a:p>
          <a:p>
            <a:r>
              <a:rPr lang="en-US" sz="1200" kern="1200" dirty="0" smtClean="0">
                <a:solidFill>
                  <a:schemeClr val="tx1"/>
                </a:solidFill>
                <a:effectLst/>
                <a:latin typeface="+mn-lt"/>
                <a:ea typeface="+mn-ea"/>
                <a:cs typeface="+mn-cs"/>
              </a:rPr>
              <a:t>In my experience, once boys reach senior high, they choose to stay in the program because they see the benefits of being there and have the self-regulation skills to work towards this goal, or they have developed a sense on intrinsic motivation where they enjoy speaking French and want to learn more.  I see this in boys who work in restaurants and tell me that they had conversations in French with customers, and that they “forget they are speaking French” – they enter a state of flow... The problem is keeping boys in the program until senior high…</a:t>
            </a:r>
            <a:endParaRPr lang="fr-CA" dirty="0">
              <a:effectLst/>
            </a:endParaRPr>
          </a:p>
        </p:txBody>
      </p:sp>
      <p:sp>
        <p:nvSpPr>
          <p:cNvPr id="4" name="Slide Number Placeholder 3"/>
          <p:cNvSpPr>
            <a:spLocks noGrp="1"/>
          </p:cNvSpPr>
          <p:nvPr>
            <p:ph type="sldNum" sz="quarter" idx="10"/>
          </p:nvPr>
        </p:nvSpPr>
        <p:spPr/>
        <p:txBody>
          <a:bodyPr/>
          <a:lstStyle/>
          <a:p>
            <a:fld id="{45F56708-3B53-4E20-9C5F-22D663C3CE92}" type="slidenum">
              <a:rPr lang="en-US" smtClean="0"/>
              <a:t>13</a:t>
            </a:fld>
            <a:endParaRPr lang="en-US"/>
          </a:p>
        </p:txBody>
      </p:sp>
    </p:spTree>
    <p:extLst>
      <p:ext uri="{BB962C8B-B14F-4D97-AF65-F5344CB8AC3E}">
        <p14:creationId xmlns:p14="http://schemas.microsoft.com/office/powerpoint/2010/main" val="202575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minutes</a:t>
            </a:r>
            <a:endParaRPr lang="fr-CA" dirty="0" smtClean="0">
              <a:effectLst/>
            </a:endParaRPr>
          </a:p>
          <a:p>
            <a:r>
              <a:rPr lang="en-US" sz="1200" kern="1200" dirty="0" smtClean="0">
                <a:solidFill>
                  <a:schemeClr val="tx1"/>
                </a:solidFill>
                <a:effectLst/>
                <a:latin typeface="+mn-lt"/>
                <a:ea typeface="+mn-ea"/>
                <a:cs typeface="+mn-cs"/>
              </a:rPr>
              <a:t>Humour came out as very important to boys at this level.  Michael Reichert and Richard Hawley wrote a book called “I Can Learn From You”, studying boys in several countries, including Canada.  They found that boys place a sense of humour and the willingness to laugh at jokes and even at themselves an important quality in a teacher with whom they feel comfortable and want to learn from. </a:t>
            </a:r>
            <a:endParaRPr lang="fr-CA" dirty="0" smtClean="0">
              <a:effectLst/>
            </a:endParaRPr>
          </a:p>
          <a:p>
            <a:pPr lvl="0"/>
            <a:r>
              <a:rPr lang="en-US" sz="1200" kern="1200" dirty="0" smtClean="0">
                <a:solidFill>
                  <a:schemeClr val="tx1"/>
                </a:solidFill>
                <a:effectLst/>
                <a:latin typeface="+mn-lt"/>
                <a:ea typeface="+mn-ea"/>
                <a:cs typeface="+mn-cs"/>
              </a:rPr>
              <a:t>Boys become more engaged when there is humour. Being serious all of the time is boring…</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Their sense of humour might be different from that of the teacher and the girls.</a:t>
            </a:r>
            <a:endParaRPr lang="fr-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Your sense of humour is important, too.</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really struggle with “boy humour”.  My seniors still joke about the grade 9 “Bryce de Nice” experience.  The girls and I were equally disgusted by the entire film – the boys LOVED it and ended up watching it several times that year while the girls and I watched different films.   </a:t>
            </a:r>
            <a:endParaRPr lang="fr-CA" dirty="0" smtClean="0">
              <a:effectLst/>
            </a:endParaRPr>
          </a:p>
          <a:p>
            <a:r>
              <a:rPr lang="en-US" sz="1200" kern="1200" dirty="0" smtClean="0">
                <a:solidFill>
                  <a:schemeClr val="tx1"/>
                </a:solidFill>
                <a:effectLst/>
                <a:latin typeface="+mn-lt"/>
                <a:ea typeface="+mn-ea"/>
                <a:cs typeface="+mn-cs"/>
              </a:rPr>
              <a:t>I do not understand junior high boys.  They make penises out of clay in art class.  They laugh at rude noises and insult each other. They play practical jokes on each other that are not in any way funny.  It annoys me to no end. However, once I work with me.</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My rules became </a:t>
            </a:r>
            <a:endParaRPr lang="fr-CA" dirty="0" smtClean="0">
              <a:effectLst/>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Français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smtClean="0">
                <a:solidFill>
                  <a:schemeClr val="tx1"/>
                </a:solidFill>
                <a:effectLst/>
                <a:latin typeface="+mn-lt"/>
                <a:ea typeface="+mn-ea"/>
                <a:cs typeface="+mn-cs"/>
              </a:rPr>
              <a:t>On complète la tâche selon les critères</a:t>
            </a:r>
          </a:p>
          <a:p>
            <a:pPr marL="628650" lvl="1" indent="-171450">
              <a:buFont typeface="Arial" panose="020B0604020202020204" pitchFamily="34" charset="0"/>
              <a:buChar char="•"/>
            </a:pPr>
            <a:r>
              <a:rPr lang="fr-CA" sz="1200" kern="1200" dirty="0" smtClean="0">
                <a:solidFill>
                  <a:schemeClr val="tx1"/>
                </a:solidFill>
                <a:effectLst/>
                <a:latin typeface="+mn-lt"/>
                <a:ea typeface="+mn-ea"/>
                <a:cs typeface="+mn-cs"/>
              </a:rPr>
              <a:t>On reste assis à la table</a:t>
            </a:r>
          </a:p>
          <a:p>
            <a:pPr marL="628650" lvl="1" indent="-171450">
              <a:buFont typeface="Arial" panose="020B0604020202020204" pitchFamily="34" charset="0"/>
              <a:buChar char="•"/>
            </a:pPr>
            <a:r>
              <a:rPr lang="fr-CA" sz="1200" kern="1200" dirty="0" smtClean="0">
                <a:solidFill>
                  <a:schemeClr val="tx1"/>
                </a:solidFill>
                <a:effectLst/>
                <a:latin typeface="+mn-lt"/>
                <a:ea typeface="+mn-ea"/>
                <a:cs typeface="+mn-cs"/>
              </a:rPr>
              <a:t>On ne jette pas des objets dans la salle de classe</a:t>
            </a:r>
          </a:p>
          <a:p>
            <a:pPr marL="628650" lvl="1" indent="-171450">
              <a:buFont typeface="Arial" panose="020B0604020202020204" pitchFamily="34" charset="0"/>
              <a:buChar char="•"/>
            </a:pPr>
            <a:r>
              <a:rPr lang="fr-CA" sz="1200" kern="1200" dirty="0" smtClean="0">
                <a:solidFill>
                  <a:schemeClr val="tx1"/>
                </a:solidFill>
                <a:effectLst/>
                <a:latin typeface="+mn-lt"/>
                <a:ea typeface="+mn-ea"/>
                <a:cs typeface="+mn-cs"/>
              </a:rPr>
              <a:t>On ne touche pas les autres</a:t>
            </a:r>
          </a:p>
          <a:p>
            <a:r>
              <a:rPr lang="en-US" sz="1200" kern="1200" dirty="0" smtClean="0">
                <a:solidFill>
                  <a:schemeClr val="tx1"/>
                </a:solidFill>
                <a:effectLst/>
                <a:latin typeface="+mn-lt"/>
                <a:ea typeface="+mn-ea"/>
                <a:cs typeface="+mn-cs"/>
              </a:rPr>
              <a:t>I found that they did exactly that.  They worked, stayed in place, spoke French, and happily made fun of each other. (Anecdote of star wars in Cuisine)</a:t>
            </a:r>
            <a:endParaRPr lang="fr-CA" dirty="0" smtClean="0">
              <a:effectLst/>
            </a:endParaRPr>
          </a:p>
          <a:p>
            <a:r>
              <a:rPr lang="en-US" sz="1200" kern="1200" dirty="0" smtClean="0">
                <a:solidFill>
                  <a:schemeClr val="tx1"/>
                </a:solidFill>
                <a:effectLst/>
                <a:latin typeface="+mn-lt"/>
                <a:ea typeface="+mn-ea"/>
                <a:cs typeface="+mn-cs"/>
              </a:rPr>
              <a:t>They still make penises out of the left over clay</a:t>
            </a:r>
            <a:r>
              <a:rPr lang="en-US" sz="1200" dirty="0" smtClean="0">
                <a:effectLst/>
              </a:rPr>
              <a:t> </a:t>
            </a:r>
            <a:r>
              <a:rPr lang="en-US" sz="1200" kern="1200" dirty="0" smtClean="0">
                <a:solidFill>
                  <a:schemeClr val="tx1"/>
                </a:solidFill>
                <a:effectLst/>
                <a:latin typeface="+mn-lt"/>
                <a:ea typeface="+mn-ea"/>
                <a:cs typeface="+mn-cs"/>
              </a:rPr>
              <a:t>.  They still put “Je </a:t>
            </a:r>
            <a:r>
              <a:rPr lang="en-US" sz="1200" kern="1200" dirty="0" err="1" smtClean="0">
                <a:solidFill>
                  <a:schemeClr val="tx1"/>
                </a:solidFill>
                <a:effectLst/>
                <a:latin typeface="+mn-lt"/>
                <a:ea typeface="+mn-ea"/>
                <a:cs typeface="+mn-cs"/>
              </a:rPr>
              <a:t>suis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vache</a:t>
            </a:r>
            <a:r>
              <a:rPr lang="en-US" sz="1200" kern="1200" dirty="0" smtClean="0">
                <a:solidFill>
                  <a:schemeClr val="tx1"/>
                </a:solidFill>
                <a:effectLst/>
                <a:latin typeface="+mn-lt"/>
                <a:ea typeface="+mn-ea"/>
                <a:cs typeface="+mn-cs"/>
              </a:rPr>
              <a:t>” stickers on friend’s backs.  They still laugh at things that I do not understand.  But they are speaking French, and enjoying class. Their French is improving. </a:t>
            </a:r>
            <a:endParaRPr lang="fr-CA" dirty="0" smtClean="0">
              <a:effectLst/>
            </a:endParaRP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Wingdings" panose="05000000000000000000" pitchFamily="2" charset="2"/>
              </a:rPr>
              <a:t></a:t>
            </a:r>
            <a:endParaRPr lang="fr-CA" sz="1200" kern="1200" dirty="0" smtClean="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14</a:t>
            </a:fld>
            <a:endParaRPr lang="en-US"/>
          </a:p>
        </p:txBody>
      </p:sp>
    </p:spTree>
    <p:extLst>
      <p:ext uri="{BB962C8B-B14F-4D97-AF65-F5344CB8AC3E}">
        <p14:creationId xmlns:p14="http://schemas.microsoft.com/office/powerpoint/2010/main" val="128267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minutes</a:t>
            </a:r>
            <a:endParaRPr lang="fr-CA" dirty="0" smtClean="0">
              <a:effectLst/>
            </a:endParaRPr>
          </a:p>
          <a:p>
            <a:r>
              <a:rPr lang="en-US" sz="1200" kern="1200" dirty="0" smtClean="0">
                <a:solidFill>
                  <a:schemeClr val="tx1"/>
                </a:solidFill>
                <a:effectLst/>
                <a:latin typeface="+mn-lt"/>
                <a:ea typeface="+mn-ea"/>
                <a:cs typeface="+mn-cs"/>
              </a:rPr>
              <a:t>Heather Blair and Katherine Sanford’s research in Victoria, BC, showed that boys are most motivated when they are engaging in games, creating new things, and sharing their progress or creation with friends.  Classroom activities and projects involving computer and other digital media technology can be very motivating.  </a:t>
            </a:r>
            <a:endParaRPr lang="fr-CA" dirty="0" smtClean="0">
              <a:effectLst/>
            </a:endParaRPr>
          </a:p>
          <a:p>
            <a:r>
              <a:rPr lang="en-US" sz="1200" kern="1200" dirty="0" smtClean="0">
                <a:solidFill>
                  <a:schemeClr val="tx1"/>
                </a:solidFill>
                <a:effectLst/>
                <a:latin typeface="+mn-lt"/>
                <a:ea typeface="+mn-ea"/>
                <a:cs typeface="+mn-cs"/>
              </a:rPr>
              <a:t>There are several aspects that we can draw from this. </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Firstly, boys have to move around. </a:t>
            </a:r>
            <a:endParaRPr lang="fr-CA" dirty="0" smtClean="0">
              <a:effectLst/>
            </a:endParaRPr>
          </a:p>
          <a:p>
            <a:r>
              <a:rPr lang="en-US" sz="1200" kern="1200" dirty="0" smtClean="0">
                <a:solidFill>
                  <a:schemeClr val="tx1"/>
                </a:solidFill>
                <a:effectLst/>
                <a:latin typeface="+mn-lt"/>
                <a:ea typeface="+mn-ea"/>
                <a:cs typeface="+mn-cs"/>
              </a:rPr>
              <a:t>The traditional classroom has students sitting in rows, quietly listening, writing, reading, and learning. Studies have shown what all teachers know already - junior high boys do not like to sit quietly.  They may do so out of respect for the teacher, motivation to succeed, or fear of consequences, but they will not learn to the best of their ability, nor will they be motivated.  This brings behaviour problems and conflict for teachers who like a traditional classroom.  There have been many recent studies in Canadian high schools looking at this issue, as we are all trying to find a solution….</a:t>
            </a:r>
            <a:endParaRPr lang="fr-CA" dirty="0" smtClean="0">
              <a:effectLst/>
            </a:endParaRPr>
          </a:p>
          <a:p>
            <a:r>
              <a:rPr lang="en-US" sz="1200" kern="1200" dirty="0" smtClean="0">
                <a:solidFill>
                  <a:schemeClr val="tx1"/>
                </a:solidFill>
                <a:effectLst/>
                <a:latin typeface="+mn-lt"/>
                <a:ea typeface="+mn-ea"/>
                <a:cs typeface="+mn-cs"/>
              </a:rPr>
              <a:t>Blair and Sanford collected data through observation, in public high schools in Victoria. They watched what boys did with reading projects when given the freedom to choose how to go about the assignment.  Interestingly, when given freedom to approach the task in their own way, the boys modified the task so that it fit into their learning style.  They were up moving around, sharing learning of interest, changing groups, and finding ways to complete the task in their own way.  Blair and Sanford called this “Morphing the assignment”.</a:t>
            </a:r>
            <a:endParaRPr lang="fr-CA" dirty="0" smtClean="0">
              <a:effectLst/>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By allowing them to complete the entire process this way, researchers discovered that the boys did, in fact, do the assignment.  They just changed how it was done.    This makes me think of my own experiences…. I often “panic” when boys start to move around, talk, and appear to be off task.  I always step in and direct them back to doing it my way.  Since reading these studies I have begun to “bite my tongue” and just let them work their way – and it has made a big difference.  More often than not, they are indeed working (just not in a way that I would work).  At the end of the assignment, they are happy, I am less stressed, and the results are good.  It is VERY difficult for me, however, to work with the noise and movement.  </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attended a workshop by Dr. Égide Royer, </a:t>
            </a:r>
            <a:r>
              <a:rPr lang="en-US" sz="1200" kern="1200" dirty="0" err="1" smtClean="0">
                <a:solidFill>
                  <a:schemeClr val="tx1"/>
                </a:solidFill>
                <a:effectLst/>
                <a:latin typeface="+mn-lt"/>
                <a:ea typeface="+mn-ea"/>
                <a:cs typeface="+mn-cs"/>
              </a:rPr>
              <a:t>psychopédagoge</a:t>
            </a:r>
            <a:r>
              <a:rPr lang="en-US" sz="1200" kern="1200" dirty="0" smtClean="0">
                <a:solidFill>
                  <a:schemeClr val="tx1"/>
                </a:solidFill>
                <a:effectLst/>
                <a:latin typeface="+mn-lt"/>
                <a:ea typeface="+mn-ea"/>
                <a:cs typeface="+mn-cs"/>
              </a:rPr>
              <a:t> at Laval University, who works extensively with boys who struggle with learning in schools in Quebec. He kindly shared a lot of his research with me. He notes the same findings as Blair and Sanford.  Boys learn best while collaborating as a group with hands on activities.  They approach a problem globally, and explore it from many directions, sharing when they “find something cool”.   This is different from girls, who look at details and share ideas and plans before acting on them.  Karen </a:t>
            </a:r>
            <a:r>
              <a:rPr lang="en-US" sz="1200" kern="1200" dirty="0" err="1" smtClean="0">
                <a:solidFill>
                  <a:schemeClr val="tx1"/>
                </a:solidFill>
                <a:effectLst/>
                <a:latin typeface="+mn-lt"/>
                <a:ea typeface="+mn-ea"/>
                <a:cs typeface="+mn-cs"/>
              </a:rPr>
              <a:t>Laporte’s</a:t>
            </a:r>
            <a:r>
              <a:rPr lang="en-US" sz="1200" kern="1200" dirty="0" smtClean="0">
                <a:solidFill>
                  <a:schemeClr val="tx1"/>
                </a:solidFill>
                <a:effectLst/>
                <a:latin typeface="+mn-lt"/>
                <a:ea typeface="+mn-ea"/>
                <a:cs typeface="+mn-cs"/>
              </a:rPr>
              <a:t> study in Montreal collected anecdotal reports.  Boys reported their lack of interest in classrooms where “the teacher stands in the front reading from notes” (</a:t>
            </a:r>
            <a:r>
              <a:rPr lang="en-US" sz="1200" kern="1200" dirty="0" err="1" smtClean="0">
                <a:solidFill>
                  <a:schemeClr val="tx1"/>
                </a:solidFill>
                <a:effectLst/>
                <a:latin typeface="+mn-lt"/>
                <a:ea typeface="+mn-ea"/>
                <a:cs typeface="+mn-cs"/>
              </a:rPr>
              <a:t>Laporte</a:t>
            </a:r>
            <a:r>
              <a:rPr lang="en-US" sz="1200" kern="1200" dirty="0" smtClean="0">
                <a:solidFill>
                  <a:schemeClr val="tx1"/>
                </a:solidFill>
                <a:effectLst/>
                <a:latin typeface="+mn-lt"/>
                <a:ea typeface="+mn-ea"/>
                <a:cs typeface="+mn-cs"/>
              </a:rPr>
              <a:t>, 2006). Boys reported tuning out of activities involving listening, reading and writing silently.  They want to be involved in conversation and moving around.  Games and fun activities ranked high on their wishes for class activities.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How can we bring these factors into the classroom?</a:t>
            </a:r>
            <a:endParaRPr lang="fr-CA" dirty="0">
              <a:effectLst/>
            </a:endParaRPr>
          </a:p>
        </p:txBody>
      </p:sp>
      <p:sp>
        <p:nvSpPr>
          <p:cNvPr id="4" name="Slide Number Placeholder 3"/>
          <p:cNvSpPr>
            <a:spLocks noGrp="1"/>
          </p:cNvSpPr>
          <p:nvPr>
            <p:ph type="sldNum" sz="quarter" idx="10"/>
          </p:nvPr>
        </p:nvSpPr>
        <p:spPr/>
        <p:txBody>
          <a:bodyPr/>
          <a:lstStyle/>
          <a:p>
            <a:fld id="{45F56708-3B53-4E20-9C5F-22D663C3CE92}" type="slidenum">
              <a:rPr lang="en-US" smtClean="0"/>
              <a:t>15</a:t>
            </a:fld>
            <a:endParaRPr lang="en-US"/>
          </a:p>
        </p:txBody>
      </p:sp>
    </p:spTree>
    <p:extLst>
      <p:ext uri="{BB962C8B-B14F-4D97-AF65-F5344CB8AC3E}">
        <p14:creationId xmlns:p14="http://schemas.microsoft.com/office/powerpoint/2010/main" val="2087247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5 minutes</a:t>
                </a:r>
                <a:endParaRPr lang="fr-CA" dirty="0">
                  <a:effectLst/>
                </a:endParaRPr>
              </a:p>
              <a:p>
                <a:r>
                  <a:rPr lang="en-US" sz="1200" kern="1200" dirty="0">
                    <a:solidFill>
                      <a:schemeClr val="tx1"/>
                    </a:solidFill>
                    <a:effectLst/>
                    <a:latin typeface="+mn-lt"/>
                    <a:ea typeface="+mn-ea"/>
                    <a:cs typeface="+mn-cs"/>
                  </a:rPr>
                  <a:t>Activity:</a:t>
                </a:r>
                <a:endParaRPr lang="fr-CA" dirty="0">
                  <a:effectLst/>
                </a:endParaRPr>
              </a:p>
              <a:p>
                <a:r>
                  <a:rPr lang="en-US" sz="1200" kern="1200" dirty="0">
                    <a:solidFill>
                      <a:schemeClr val="tx1"/>
                    </a:solidFill>
                    <a:effectLst/>
                    <a:latin typeface="+mn-lt"/>
                    <a:ea typeface="+mn-ea"/>
                    <a:cs typeface="+mn-cs"/>
                  </a:rPr>
                  <a:t>Example of random grouping activity (adjust numbers according to group size N)</a:t>
                </a:r>
                <a:endParaRPr lang="fr-CA" dirty="0">
                  <a:effectLst/>
                </a:endParaRPr>
              </a:p>
              <a:p>
                <a:pPr lvl="0"/>
                <a:r>
                  <a:rPr lang="en-US" sz="1200" kern="1200" dirty="0">
                    <a:solidFill>
                      <a:schemeClr val="tx1"/>
                    </a:solidFill>
                    <a:effectLst/>
                    <a:latin typeface="+mn-lt"/>
                    <a:ea typeface="+mn-ea"/>
                    <a:cs typeface="+mn-cs"/>
                  </a:rPr>
                  <a:t>Teacher pulls </a:t>
                </a:r>
                <a14:m>
                  <m:oMath xmlns:m="http://schemas.openxmlformats.org/officeDocument/2006/math">
                    <m:f>
                      <m:fPr>
                        <m:ctrlPr>
                          <a:rPr lang="fr-CA"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𝑁</m:t>
                        </m:r>
                      </m:num>
                      <m:den>
                        <m:r>
                          <a:rPr lang="en-US" sz="1200" i="1" kern="1200">
                            <a:solidFill>
                              <a:schemeClr val="tx1"/>
                            </a:solidFill>
                            <a:effectLst/>
                            <a:latin typeface="Cambria Math" panose="02040503050406030204" pitchFamily="18" charset="0"/>
                            <a:ea typeface="+mn-ea"/>
                            <a:cs typeface="+mn-cs"/>
                          </a:rPr>
                          <m:t>4</m:t>
                        </m:r>
                      </m:den>
                    </m:f>
                  </m:oMath>
                </a14:m>
                <a:r>
                  <a:rPr lang="en-US" sz="1200" kern="1200" dirty="0">
                    <a:solidFill>
                      <a:schemeClr val="tx1"/>
                    </a:solidFill>
                    <a:effectLst/>
                    <a:latin typeface="+mn-lt"/>
                    <a:ea typeface="+mn-ea"/>
                    <a:cs typeface="+mn-cs"/>
                  </a:rPr>
                  <a:t>  popsicles sticks from cup</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of those students pulls 3 sticks, finds those people, forms discussion group</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minutes discussion)</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 of 50/50 sharing:  (repeat for each group)</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Teacher pulls 50/50 ticket -   the winner shares out either their idea or an idea from their group</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minutes sharing)</a:t>
                </a:r>
                <a:endParaRPr lang="fr-CA" sz="1200" kern="1200" dirty="0">
                  <a:solidFill>
                    <a:schemeClr val="tx1"/>
                  </a:solidFill>
                  <a:effectLst/>
                  <a:latin typeface="+mn-lt"/>
                  <a:ea typeface="+mn-ea"/>
                  <a:cs typeface="+mn-cs"/>
                </a:endParaRPr>
              </a:p>
              <a:p>
                <a:endParaRPr lang="fr-CA" dirty="0"/>
              </a:p>
            </p:txBody>
          </p:sp>
        </mc:Choice>
        <mc:Fallback xmlns="">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5 minutes</a:t>
                </a:r>
                <a:endParaRPr lang="fr-CA" dirty="0">
                  <a:effectLst/>
                </a:endParaRPr>
              </a:p>
              <a:p>
                <a:r>
                  <a:rPr lang="en-US" sz="1200" kern="1200" dirty="0">
                    <a:solidFill>
                      <a:schemeClr val="tx1"/>
                    </a:solidFill>
                    <a:effectLst/>
                    <a:latin typeface="+mn-lt"/>
                    <a:ea typeface="+mn-ea"/>
                    <a:cs typeface="+mn-cs"/>
                  </a:rPr>
                  <a:t>Activity:</a:t>
                </a:r>
                <a:endParaRPr lang="fr-CA" dirty="0">
                  <a:effectLst/>
                </a:endParaRPr>
              </a:p>
              <a:p>
                <a:r>
                  <a:rPr lang="en-US" sz="1200" kern="1200" dirty="0">
                    <a:solidFill>
                      <a:schemeClr val="tx1"/>
                    </a:solidFill>
                    <a:effectLst/>
                    <a:latin typeface="+mn-lt"/>
                    <a:ea typeface="+mn-ea"/>
                    <a:cs typeface="+mn-cs"/>
                  </a:rPr>
                  <a:t>Example of random grouping activity (adjust numbers according to group size N)</a:t>
                </a:r>
                <a:endParaRPr lang="fr-CA" dirty="0">
                  <a:effectLst/>
                </a:endParaRPr>
              </a:p>
              <a:p>
                <a:pPr lvl="0"/>
                <a:r>
                  <a:rPr lang="en-US" sz="1200" kern="1200" dirty="0">
                    <a:solidFill>
                      <a:schemeClr val="tx1"/>
                    </a:solidFill>
                    <a:effectLst/>
                    <a:latin typeface="+mn-lt"/>
                    <a:ea typeface="+mn-ea"/>
                    <a:cs typeface="+mn-cs"/>
                  </a:rPr>
                  <a:t>Teacher pulls </a:t>
                </a:r>
                <a:r>
                  <a:rPr lang="en-US" sz="1200" i="0" kern="1200">
                    <a:solidFill>
                      <a:schemeClr val="tx1"/>
                    </a:solidFill>
                    <a:effectLst/>
                    <a:latin typeface="+mn-lt"/>
                    <a:ea typeface="+mn-ea"/>
                    <a:cs typeface="+mn-cs"/>
                  </a:rPr>
                  <a:t>𝑁</a:t>
                </a:r>
                <a:r>
                  <a:rPr lang="fr-CA"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4</a:t>
                </a:r>
                <a:r>
                  <a:rPr lang="en-US" sz="1200" kern="1200" dirty="0">
                    <a:solidFill>
                      <a:schemeClr val="tx1"/>
                    </a:solidFill>
                    <a:effectLst/>
                    <a:latin typeface="+mn-lt"/>
                    <a:ea typeface="+mn-ea"/>
                    <a:cs typeface="+mn-cs"/>
                  </a:rPr>
                  <a:t>  popsicles sticks from cup</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of those students pulls 3 sticks, finds those people, forms discussion group</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minutes discussion)</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 of 50/50 sharing:  (repeat for each group)</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Teacher pulls 50/50 ticket -   the winner shares out either their idea or an idea from their group</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minutes sharing)</a:t>
                </a:r>
                <a:endParaRPr lang="fr-CA" sz="1200" kern="1200" dirty="0">
                  <a:solidFill>
                    <a:schemeClr val="tx1"/>
                  </a:solidFill>
                  <a:effectLst/>
                  <a:latin typeface="+mn-lt"/>
                  <a:ea typeface="+mn-ea"/>
                  <a:cs typeface="+mn-cs"/>
                </a:endParaRPr>
              </a:p>
              <a:p>
                <a:endParaRPr lang="fr-CA" dirty="0"/>
              </a:p>
            </p:txBody>
          </p:sp>
        </mc:Fallback>
      </mc:AlternateContent>
      <p:sp>
        <p:nvSpPr>
          <p:cNvPr id="4" name="Slide Number Placeholder 3"/>
          <p:cNvSpPr>
            <a:spLocks noGrp="1"/>
          </p:cNvSpPr>
          <p:nvPr>
            <p:ph type="sldNum" sz="quarter" idx="10"/>
          </p:nvPr>
        </p:nvSpPr>
        <p:spPr/>
        <p:txBody>
          <a:bodyPr/>
          <a:lstStyle/>
          <a:p>
            <a:fld id="{45F56708-3B53-4E20-9C5F-22D663C3CE92}" type="slidenum">
              <a:rPr lang="en-US" smtClean="0"/>
              <a:t>16</a:t>
            </a:fld>
            <a:endParaRPr lang="en-US"/>
          </a:p>
        </p:txBody>
      </p:sp>
    </p:spTree>
    <p:extLst>
      <p:ext uri="{BB962C8B-B14F-4D97-AF65-F5344CB8AC3E}">
        <p14:creationId xmlns:p14="http://schemas.microsoft.com/office/powerpoint/2010/main" val="4219361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Shrum and Glisan (2007) discuss cooperative learning as a way to motivate students to speak the language. </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Skits or role plays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Penser-discuter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paires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partagerer</a:t>
            </a:r>
            <a:r>
              <a:rPr lang="en-US" sz="1200" kern="1200" dirty="0" smtClean="0">
                <a:solidFill>
                  <a:schemeClr val="tx1"/>
                </a:solidFill>
                <a:effectLst/>
                <a:latin typeface="+mn-lt"/>
                <a:ea typeface="+mn-ea"/>
                <a:cs typeface="+mn-cs"/>
              </a:rPr>
              <a:t>  using creative ways to group kids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Different temporary grouping by playing cards, birthdays, height – random criteria</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Popsicle sticks in a cup</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50-50 tickets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Post-it notes on the wall</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Jigsaws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Activities and games where students have to negotiate tasks in order to achieve a goal as a group</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puzzles and logic problems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contests ** Note that the competition here is fun competition on teams or groups;  serious one-on-one competition works against intrinsic motivation.</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Gain information from different peers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speed dating</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surveys</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Riechert &amp; Hawley (2010) call these activities where there is a task to accomplish transitive lessons.  It is one of the top factors in their book “Reaching Boys”. Boys respond best to lessons that accomplish a task. Project based learning can also work this way, as long as the processes are clearly laid out and they are given the skills to accomplish the tasks.  </a:t>
            </a:r>
            <a:endParaRPr lang="fr-CA" dirty="0" smtClean="0">
              <a:effectLst/>
            </a:endParaRPr>
          </a:p>
          <a:p>
            <a:r>
              <a:rPr lang="en-US" sz="120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Penser, discuter en paires et partager</a:t>
            </a:r>
          </a:p>
          <a:p>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17</a:t>
            </a:fld>
            <a:endParaRPr lang="en-US"/>
          </a:p>
        </p:txBody>
      </p:sp>
    </p:spTree>
    <p:extLst>
      <p:ext uri="{BB962C8B-B14F-4D97-AF65-F5344CB8AC3E}">
        <p14:creationId xmlns:p14="http://schemas.microsoft.com/office/powerpoint/2010/main" val="316057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Topics of Study are an important factor in satisfaction with French programs and was a part of many studies in the UK while redesigning language curriculum over the past couple of decades. Boys are reluctant to ‘waste time” on a topic that is irrelevant to them.  The topic of study have to be useful, or it is not worth learning.</a:t>
            </a:r>
            <a:endParaRPr lang="fr-CA" dirty="0" smtClean="0">
              <a:effectLst/>
            </a:endParaRPr>
          </a:p>
          <a:p>
            <a:r>
              <a:rPr lang="en-US" sz="1200" kern="1200" dirty="0" smtClean="0">
                <a:solidFill>
                  <a:schemeClr val="tx1"/>
                </a:solidFill>
                <a:effectLst/>
                <a:latin typeface="+mn-lt"/>
                <a:ea typeface="+mn-ea"/>
                <a:cs typeface="+mn-cs"/>
              </a:rPr>
              <a:t>In the early 2000s, schools in Great Britain piloted a Core French program entitled “Score in French”.  This program took the British love of soccer and turned it into a thematic second language program.  Clothes, preferences, conversation, general vocabulary was all taught through the lens the soccer community and professional athletes admired by the students.  The program involved games, puzzles, computer learning and other activities that the students enjoyed.   The program used famous soccer stars as French speaking male role models in video clips in the classroom.</a:t>
            </a:r>
            <a:endParaRPr lang="fr-CA" dirty="0" smtClean="0">
              <a:effectLst/>
            </a:endParaRPr>
          </a:p>
          <a:p>
            <a:r>
              <a:rPr lang="en-US" sz="1200" kern="1200" dirty="0" smtClean="0">
                <a:solidFill>
                  <a:schemeClr val="tx1"/>
                </a:solidFill>
                <a:effectLst/>
                <a:latin typeface="+mn-lt"/>
                <a:ea typeface="+mn-ea"/>
                <a:cs typeface="+mn-cs"/>
              </a:rPr>
              <a:t>This was a Core French program, but the results are still very relevant. The boys in the program who previously listed French as one of the least enjoyable subjects reported French as being one of the more enjoyable subjects after the implementation of this program (McCall, 2011).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18</a:t>
            </a:fld>
            <a:endParaRPr lang="en-US"/>
          </a:p>
        </p:txBody>
      </p:sp>
    </p:spTree>
    <p:extLst>
      <p:ext uri="{BB962C8B-B14F-4D97-AF65-F5344CB8AC3E}">
        <p14:creationId xmlns:p14="http://schemas.microsoft.com/office/powerpoint/2010/main" val="2685516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u="sng" kern="1200" dirty="0" err="1" smtClean="0">
                <a:solidFill>
                  <a:schemeClr val="tx1"/>
                </a:solidFill>
                <a:effectLst/>
                <a:latin typeface="+mn-lt"/>
                <a:ea typeface="+mn-ea"/>
                <a:cs typeface="+mn-cs"/>
                <a:hlinkClick r:id="rId3"/>
              </a:rPr>
              <a:t>Wevideo</a:t>
            </a:r>
            <a:endParaRPr lang="fr-CA" dirty="0" smtClean="0">
              <a:effectLst/>
            </a:endParaRPr>
          </a:p>
          <a:p>
            <a:r>
              <a:rPr lang="en-US" sz="1200" kern="1200" dirty="0" err="1" smtClean="0">
                <a:solidFill>
                  <a:schemeClr val="tx1"/>
                </a:solidFill>
                <a:effectLst/>
                <a:latin typeface="+mn-lt"/>
                <a:ea typeface="+mn-ea"/>
                <a:cs typeface="+mn-cs"/>
              </a:rPr>
              <a:t>Wevideo</a:t>
            </a:r>
            <a:r>
              <a:rPr lang="en-US" sz="1200" kern="1200" dirty="0" smtClean="0">
                <a:solidFill>
                  <a:schemeClr val="tx1"/>
                </a:solidFill>
                <a:effectLst/>
                <a:latin typeface="+mn-lt"/>
                <a:ea typeface="+mn-ea"/>
                <a:cs typeface="+mn-cs"/>
              </a:rPr>
              <a:t> is a very simple way to get into making videos and giving students the opportunity to present work in a different way.  This program allows you to add your class so that you can access all of their projects. </a:t>
            </a:r>
            <a:endParaRPr lang="fr-CA" dirty="0" smtClean="0">
              <a:effectLst/>
            </a:endParaRPr>
          </a:p>
          <a:p>
            <a:r>
              <a:rPr lang="en-US" sz="1200" kern="1200" dirty="0" smtClean="0">
                <a:solidFill>
                  <a:schemeClr val="tx1"/>
                </a:solidFill>
                <a:effectLst/>
                <a:latin typeface="+mn-lt"/>
                <a:ea typeface="+mn-ea"/>
                <a:cs typeface="+mn-cs"/>
              </a:rPr>
              <a:t>This site is very user friendly – easy to learn, and the kids will quickly become more advanced than you.</a:t>
            </a:r>
            <a:endParaRPr lang="fr-CA" dirty="0" smtClean="0">
              <a:effectLst/>
            </a:endParaRPr>
          </a:p>
          <a:p>
            <a:r>
              <a:rPr lang="en-US" sz="1200" kern="1200" dirty="0" smtClean="0">
                <a:solidFill>
                  <a:schemeClr val="tx1"/>
                </a:solidFill>
                <a:effectLst/>
                <a:latin typeface="+mn-lt"/>
                <a:ea typeface="+mn-ea"/>
                <a:cs typeface="+mn-cs"/>
              </a:rPr>
              <a:t>I find boys love being given the freedom to make video presentations of their work, and their quality and creativeness always exceeds my expectations.</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u="sng" kern="1200" dirty="0" smtClean="0">
                <a:solidFill>
                  <a:schemeClr val="tx1"/>
                </a:solidFill>
                <a:effectLst/>
                <a:latin typeface="+mn-lt"/>
                <a:ea typeface="+mn-ea"/>
                <a:cs typeface="+mn-cs"/>
                <a:hlinkClick r:id="rId4"/>
              </a:rPr>
              <a:t>Prezi</a:t>
            </a:r>
            <a:endParaRPr lang="fr-CA" dirty="0" smtClean="0">
              <a:effectLst/>
            </a:endParaRPr>
          </a:p>
          <a:p>
            <a:r>
              <a:rPr lang="en-US" sz="1200" kern="1200" dirty="0" smtClean="0">
                <a:solidFill>
                  <a:schemeClr val="tx1"/>
                </a:solidFill>
                <a:effectLst/>
                <a:latin typeface="+mn-lt"/>
                <a:ea typeface="+mn-ea"/>
                <a:cs typeface="+mn-cs"/>
              </a:rPr>
              <a:t>Prezi offers a more dynamic way to make presentations.  Boys like choosing how to show their learning in fun ways.</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u="sng" kern="1200" dirty="0" err="1" smtClean="0">
                <a:solidFill>
                  <a:schemeClr val="tx1"/>
                </a:solidFill>
                <a:effectLst/>
                <a:latin typeface="+mn-lt"/>
                <a:ea typeface="+mn-ea"/>
                <a:cs typeface="+mn-cs"/>
                <a:hlinkClick r:id="rId5"/>
              </a:rPr>
              <a:t>MyJeopardyLabs</a:t>
            </a:r>
            <a:endParaRPr lang="fr-CA" dirty="0" smtClean="0">
              <a:effectLst/>
            </a:endParaRPr>
          </a:p>
          <a:p>
            <a:r>
              <a:rPr lang="en-US" sz="1200" kern="1200" dirty="0" smtClean="0">
                <a:solidFill>
                  <a:schemeClr val="tx1"/>
                </a:solidFill>
                <a:effectLst/>
                <a:latin typeface="+mn-lt"/>
                <a:ea typeface="+mn-ea"/>
                <a:cs typeface="+mn-cs"/>
              </a:rPr>
              <a:t>This site allows you to make Jeopardy games quickly and easily.  You can also share with other teachers and search through their games.  It is a quick and easy way to make reviews.  I have fun competitions for reviews, making boys the team captains.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u="sng" kern="1200" dirty="0" err="1" smtClean="0">
                <a:solidFill>
                  <a:schemeClr val="tx1"/>
                </a:solidFill>
                <a:effectLst/>
                <a:latin typeface="+mn-lt"/>
                <a:ea typeface="+mn-ea"/>
                <a:cs typeface="+mn-cs"/>
                <a:hlinkClick r:id="rId6"/>
              </a:rPr>
              <a:t>Kahoot</a:t>
            </a:r>
            <a:endParaRPr lang="fr-CA" dirty="0" smtClean="0">
              <a:effectLst/>
            </a:endParaRPr>
          </a:p>
          <a:p>
            <a:r>
              <a:rPr lang="en-US" sz="1200" kern="1200" dirty="0" smtClean="0">
                <a:solidFill>
                  <a:schemeClr val="tx1"/>
                </a:solidFill>
                <a:effectLst/>
                <a:latin typeface="+mn-lt"/>
                <a:ea typeface="+mn-ea"/>
                <a:cs typeface="+mn-cs"/>
              </a:rPr>
              <a:t>Another game-making site, </a:t>
            </a:r>
            <a:r>
              <a:rPr lang="en-US" sz="1200" kern="1200" dirty="0" err="1" smtClean="0">
                <a:solidFill>
                  <a:schemeClr val="tx1"/>
                </a:solidFill>
                <a:effectLst/>
                <a:latin typeface="+mn-lt"/>
                <a:ea typeface="+mn-ea"/>
                <a:cs typeface="+mn-cs"/>
              </a:rPr>
              <a:t>Kahoot</a:t>
            </a:r>
            <a:r>
              <a:rPr lang="en-US" sz="1200" kern="1200" dirty="0" smtClean="0">
                <a:solidFill>
                  <a:schemeClr val="tx1"/>
                </a:solidFill>
                <a:effectLst/>
                <a:latin typeface="+mn-lt"/>
                <a:ea typeface="+mn-ea"/>
                <a:cs typeface="+mn-cs"/>
              </a:rPr>
              <a:t> offers multiple-choice games.  The </a:t>
            </a:r>
            <a:r>
              <a:rPr lang="en-US" sz="1200" kern="1200" dirty="0" err="1" smtClean="0">
                <a:solidFill>
                  <a:schemeClr val="tx1"/>
                </a:solidFill>
                <a:effectLst/>
                <a:latin typeface="+mn-lt"/>
                <a:ea typeface="+mn-ea"/>
                <a:cs typeface="+mn-cs"/>
              </a:rPr>
              <a:t>kahoot</a:t>
            </a:r>
            <a:r>
              <a:rPr lang="en-US" sz="1200" kern="1200" dirty="0" smtClean="0">
                <a:solidFill>
                  <a:schemeClr val="tx1"/>
                </a:solidFill>
                <a:effectLst/>
                <a:latin typeface="+mn-lt"/>
                <a:ea typeface="+mn-ea"/>
                <a:cs typeface="+mn-cs"/>
              </a:rPr>
              <a:t> games are faster than Jeopardy games, as you can make the quizzes any length that you want.  Kids get to make up a nickname and sign on to the game on a phone or tablet.  They then play against the rest of the class.  This is by far the most popular classroom game with boys.</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19</a:t>
            </a:fld>
            <a:endParaRPr lang="en-US"/>
          </a:p>
        </p:txBody>
      </p:sp>
    </p:spTree>
    <p:extLst>
      <p:ext uri="{BB962C8B-B14F-4D97-AF65-F5344CB8AC3E}">
        <p14:creationId xmlns:p14="http://schemas.microsoft.com/office/powerpoint/2010/main" val="85174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So why is technology so motivating to boys?  Why are video games motivating? </a:t>
            </a:r>
            <a:endParaRPr lang="fr-CA" dirty="0" smtClean="0">
              <a:effectLst/>
            </a:endParaRPr>
          </a:p>
          <a:p>
            <a:r>
              <a:rPr lang="en-US" sz="1200" kern="1200" dirty="0" smtClean="0">
                <a:solidFill>
                  <a:schemeClr val="tx1"/>
                </a:solidFill>
                <a:effectLst/>
                <a:latin typeface="+mn-lt"/>
                <a:ea typeface="+mn-ea"/>
                <a:cs typeface="+mn-cs"/>
              </a:rPr>
              <a:t>They have particular qualities that are specifically taken from Csikszentmihalyi’s Flow Theory.  These qualities are used to subconsciously motivate us all every day on the computer, on television, in advertising, etc.  The designers of these programs use this theory.  When you enter a video game, you are in a state of flow, unaware of what is going on around you.  The same for scrolling Facebook watching “just one more cute dog video”.  Websites are designed to hook you into a flow state. The technological world uses Flow theory to motivate us; we can use some of the aspects to motivate students.</a:t>
            </a:r>
            <a:endParaRPr lang="fr-CA" dirty="0" smtClean="0">
              <a:effectLst/>
            </a:endParaRPr>
          </a:p>
          <a:p>
            <a:r>
              <a:rPr lang="en-US" sz="1200" kern="1200" dirty="0" smtClean="0">
                <a:solidFill>
                  <a:schemeClr val="tx1"/>
                </a:solidFill>
                <a:effectLst/>
                <a:latin typeface="+mn-lt"/>
                <a:ea typeface="+mn-ea"/>
                <a:cs typeface="+mn-cs"/>
              </a:rPr>
              <a:t>Owen Schaffer studied under Csikszentmihalyi and went on to become the Lead Usability Analyst at Human Factors International. This company analyzes websites, advertising, etc. to maximize their power to seduce you into a state of Flow.  According to Schaffer, the necessary conditions for a flow experience are:</a:t>
            </a:r>
            <a:endParaRPr lang="fr-CA" dirty="0" smtClean="0">
              <a:effectLst/>
            </a:endParaRPr>
          </a:p>
          <a:p>
            <a:pPr lvl="0"/>
            <a:r>
              <a:rPr lang="en-US" sz="1200" kern="1200" dirty="0" smtClean="0">
                <a:solidFill>
                  <a:schemeClr val="tx1"/>
                </a:solidFill>
                <a:effectLst/>
                <a:latin typeface="+mn-lt"/>
                <a:ea typeface="+mn-ea"/>
                <a:cs typeface="+mn-cs"/>
              </a:rPr>
              <a:t>High perceived challenges:</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challenge is boring  (relaxation)</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Too easy of a challenge becomes boring (control)</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Too much of a challenge is stressful (arousal)</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key is to move between the three states, not leaving the user at any one level</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High perceived skills</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Knowing what to do</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Knowing how to do it</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user knows that he can do it and know how, so the challenge is using skills that he already has</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Knowing how well you are doing  (immediate feedback)</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Freedom from distractions (prevents total concentration)</a:t>
            </a:r>
            <a:endParaRPr lang="fr-CA"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(Human Factors International, 2013, p. 4)</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20</a:t>
            </a:fld>
            <a:endParaRPr lang="en-US"/>
          </a:p>
        </p:txBody>
      </p:sp>
    </p:spTree>
    <p:extLst>
      <p:ext uri="{BB962C8B-B14F-4D97-AF65-F5344CB8AC3E}">
        <p14:creationId xmlns:p14="http://schemas.microsoft.com/office/powerpoint/2010/main" val="177246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5 minutes</a:t>
            </a:r>
            <a:endParaRPr lang="fr-CA" dirty="0" smtClean="0">
              <a:effectLst/>
            </a:endParaRPr>
          </a:p>
          <a:p>
            <a:r>
              <a:rPr lang="en-US" sz="1200" kern="1200" dirty="0" smtClean="0">
                <a:solidFill>
                  <a:schemeClr val="tx1"/>
                </a:solidFill>
                <a:effectLst/>
                <a:latin typeface="+mn-lt"/>
                <a:ea typeface="+mn-ea"/>
                <a:cs typeface="+mn-cs"/>
              </a:rPr>
              <a:t>Bonjour / Hello everyone.  Welcome to “Et Les garçons? Boys in french immersion”.  Today I’d like to share with you my research on Junior High boys in French Immersion.  You will find that the research applies to motivating junior high boys in all areas and applies to decisions made on a) school level as well.  </a:t>
            </a:r>
            <a:endParaRPr lang="fr-CA" dirty="0" smtClean="0">
              <a:effectLst/>
            </a:endParaRPr>
          </a:p>
          <a:p>
            <a:r>
              <a:rPr lang="en-US" sz="1200" kern="1200" dirty="0" smtClean="0">
                <a:solidFill>
                  <a:schemeClr val="tx1"/>
                </a:solidFill>
                <a:effectLst/>
                <a:latin typeface="+mn-lt"/>
                <a:ea typeface="+mn-ea"/>
                <a:cs typeface="+mn-cs"/>
              </a:rPr>
              <a:t>My name is Gloria Lowe:  </a:t>
            </a:r>
            <a:endParaRPr lang="fr-CA" dirty="0" smtClean="0">
              <a:effectLst/>
            </a:endParaRPr>
          </a:p>
          <a:p>
            <a:pPr lvl="0"/>
            <a:r>
              <a:rPr lang="en-US" sz="1200" kern="1200" dirty="0" err="1" smtClean="0">
                <a:solidFill>
                  <a:schemeClr val="tx1"/>
                </a:solidFill>
                <a:effectLst/>
                <a:latin typeface="+mn-lt"/>
                <a:ea typeface="+mn-ea"/>
                <a:cs typeface="+mn-cs"/>
              </a:rPr>
              <a:t>BEd</a:t>
            </a:r>
            <a:r>
              <a:rPr lang="en-US" sz="1200" kern="1200" dirty="0" smtClean="0">
                <a:solidFill>
                  <a:schemeClr val="tx1"/>
                </a:solidFill>
                <a:effectLst/>
                <a:latin typeface="+mn-lt"/>
                <a:ea typeface="+mn-ea"/>
                <a:cs typeface="+mn-cs"/>
              </a:rPr>
              <a:t> (secondary math and French </a:t>
            </a:r>
            <a:r>
              <a:rPr lang="en-US" sz="1200" kern="1200" dirty="0" err="1" smtClean="0">
                <a:solidFill>
                  <a:schemeClr val="tx1"/>
                </a:solidFill>
                <a:effectLst/>
                <a:latin typeface="+mn-lt"/>
                <a:ea typeface="+mn-ea"/>
                <a:cs typeface="+mn-cs"/>
              </a:rPr>
              <a:t>UVic</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Med (Modern Languages) UBC</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30 years teaching grades 8 – 12</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Core French</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French</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Mathematics</a:t>
            </a:r>
            <a:endParaRPr lang="fr-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French Immersion</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Français Langue</a:t>
            </a:r>
            <a:endParaRPr lang="fr-CA" sz="11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Mathématiques</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Cuisine</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Arts </a:t>
            </a:r>
            <a:r>
              <a:rPr lang="en-US" sz="1200" kern="1200" dirty="0" err="1" smtClean="0">
                <a:solidFill>
                  <a:schemeClr val="tx1"/>
                </a:solidFill>
                <a:effectLst/>
                <a:latin typeface="+mn-lt"/>
                <a:ea typeface="+mn-ea"/>
                <a:cs typeface="+mn-cs"/>
              </a:rPr>
              <a:t>Visuels</a:t>
            </a:r>
            <a:endParaRPr lang="fr-CA" sz="11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Tourisme</a:t>
            </a:r>
            <a:endParaRPr lang="fr-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Arts </a:t>
            </a:r>
            <a:r>
              <a:rPr lang="en-US" sz="1200" kern="1200" dirty="0" err="1" smtClean="0">
                <a:solidFill>
                  <a:schemeClr val="tx1"/>
                </a:solidFill>
                <a:effectLst/>
                <a:latin typeface="+mn-lt"/>
                <a:ea typeface="+mn-ea"/>
                <a:cs typeface="+mn-cs"/>
              </a:rPr>
              <a:t>Dramatiques</a:t>
            </a:r>
            <a:endParaRPr lang="fr-CA" sz="11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Études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Indépendantes</a:t>
            </a:r>
            <a:endParaRPr lang="fr-CA"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take a few minutes to introduce ourselves – when it’s your turn, please introduce yourself, where you are from, your role in the school and why you chose this workshop.</a:t>
            </a:r>
            <a:endParaRPr lang="fr-CA" dirty="0" smtClean="0">
              <a:effectLst/>
            </a:endParaRPr>
          </a:p>
          <a:p>
            <a:r>
              <a:rPr lang="en-US" sz="1200" kern="1200" dirty="0" smtClean="0">
                <a:solidFill>
                  <a:schemeClr val="tx1"/>
                </a:solidFill>
                <a:effectLst/>
                <a:latin typeface="+mn-lt"/>
                <a:ea typeface="+mn-ea"/>
                <a:cs typeface="+mn-cs"/>
              </a:rPr>
              <a:t>This research was born out of my struggles with motivating boys to succeed and stay in French Immersion at the grade 7 – 9 level.  This is a hot topic of research at the moment, but no one has all of the answers…</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Big questions for me are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1. How do I take those few blatantly resistant boys in grade 8 and 9 who are being as difficult as possible in order to be released from the program, and move them up to a place of active engagement?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2. How do I create a context where they will become intrinsically engaged in activities that improve their language skills and give them a curiosity and passion for learning about francophone cultures?</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3. How do I get them to engage and enjoy learning when the learning involves reading a boring book or writing a paragraph, when they really want to be outside playing?</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After two years of study I am still making mistakes, but I have gained some insights into and a few classroom strategies that have significantly improved my relationship with these boys.  More importantly, my attitude towards them and the problem has changed and that, I believe, has had a big impact.</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3</a:t>
            </a:fld>
            <a:endParaRPr lang="en-US"/>
          </a:p>
        </p:txBody>
      </p:sp>
    </p:spTree>
    <p:extLst>
      <p:ext uri="{BB962C8B-B14F-4D97-AF65-F5344CB8AC3E}">
        <p14:creationId xmlns:p14="http://schemas.microsoft.com/office/powerpoint/2010/main" val="709644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2 minutes </a:t>
            </a:r>
            <a:endParaRPr lang="fr-CA" dirty="0" smtClean="0">
              <a:effectLst/>
            </a:endParaRPr>
          </a:p>
          <a:p>
            <a:r>
              <a:rPr lang="fr-CA" sz="1200" kern="1200" dirty="0" smtClean="0">
                <a:solidFill>
                  <a:schemeClr val="tx1"/>
                </a:solidFill>
                <a:effectLst/>
                <a:latin typeface="+mn-lt"/>
                <a:ea typeface="+mn-ea"/>
                <a:cs typeface="+mn-cs"/>
              </a:rPr>
              <a:t>« Un homme, un vrai, ne perd pas son temps avec des livres. Il répare des voitures, bricole dans son atelier, compte des buts au hockey ou plaque des adversaires au football</a:t>
            </a:r>
            <a:r>
              <a:rPr lang="en-US" sz="1200" dirty="0" smtClean="0">
                <a:effectLst/>
              </a:rPr>
              <a:t> </a:t>
            </a:r>
            <a:r>
              <a:rPr lang="fr-CA" sz="1200" kern="1200" dirty="0" smtClean="0">
                <a:solidFill>
                  <a:schemeClr val="tx1"/>
                </a:solidFill>
                <a:effectLst/>
                <a:latin typeface="+mn-lt"/>
                <a:ea typeface="+mn-ea"/>
                <a:cs typeface="+mn-cs"/>
              </a:rPr>
              <a:t> » (Bock-Côté, 2017, para. </a:t>
            </a:r>
            <a:r>
              <a:rPr lang="en-US" sz="1200" kern="1200" dirty="0" smtClean="0">
                <a:solidFill>
                  <a:schemeClr val="tx1"/>
                </a:solidFill>
                <a:effectLst/>
                <a:latin typeface="+mn-lt"/>
                <a:ea typeface="+mn-ea"/>
                <a:cs typeface="+mn-cs"/>
              </a:rPr>
              <a:t>14).Round-table Discussion:</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Is it a problem with the reading, or the having to sit still?  It was easy to find studies on boys struggling with literacy. One study, however, surprised me.  Karen </a:t>
            </a:r>
            <a:r>
              <a:rPr lang="en-US" sz="1200" kern="1200" dirty="0" err="1" smtClean="0">
                <a:solidFill>
                  <a:schemeClr val="tx1"/>
                </a:solidFill>
                <a:effectLst/>
                <a:latin typeface="+mn-lt"/>
                <a:ea typeface="+mn-ea"/>
                <a:cs typeface="+mn-cs"/>
              </a:rPr>
              <a:t>Bugel</a:t>
            </a:r>
            <a:r>
              <a:rPr lang="en-US" sz="1200" kern="1200" dirty="0" smtClean="0">
                <a:solidFill>
                  <a:schemeClr val="tx1"/>
                </a:solidFill>
                <a:effectLst/>
                <a:latin typeface="+mn-lt"/>
                <a:ea typeface="+mn-ea"/>
                <a:cs typeface="+mn-cs"/>
              </a:rPr>
              <a:t> and Bram </a:t>
            </a:r>
            <a:r>
              <a:rPr lang="en-US" sz="1200" kern="1200" dirty="0" err="1" smtClean="0">
                <a:solidFill>
                  <a:schemeClr val="tx1"/>
                </a:solidFill>
                <a:effectLst/>
                <a:latin typeface="+mn-lt"/>
                <a:ea typeface="+mn-ea"/>
                <a:cs typeface="+mn-cs"/>
              </a:rPr>
              <a:t>Buunk</a:t>
            </a:r>
            <a:r>
              <a:rPr lang="en-US" sz="1200" kern="1200" dirty="0" smtClean="0">
                <a:solidFill>
                  <a:schemeClr val="tx1"/>
                </a:solidFill>
                <a:effectLst/>
                <a:latin typeface="+mn-lt"/>
                <a:ea typeface="+mn-ea"/>
                <a:cs typeface="+mn-cs"/>
              </a:rPr>
              <a:t> did a study in the Netherlands in 1996 in order to explain the phenomenon of boys performing better than girls on national reading comprehension tests.  My first reaction was to wonder how they manage to produce boys with stronger reading comprehension. The study brought may important factors to light:</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a) Prior knowledge is an important factor in reading comprehension. Are the texts we read on topics with which boys are familiar?  Cars, bikes, sports, video games, technology, politics, music?</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b) The genre of text is an important factor.  Boys do best with information texts or instructions on how to do something.  Girls prefer narratives – stories. This particular study in the Netherlands revealed that on these standardized exams only ONE of the texts was a narrative – all of the others were information texts.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Jo Worthy , Megan Moorman, and  Margo Turner did a study in 2011 entitled “What Johnny Likes to Read is hard to find in School.”  They talk about situational interest and individual interest.  Situational interest refers to the environment around boys reading.   What kind of material do we provide?   What is the teacher’s attitude towards reading?  What activities are done with the reading?  For what purpose?   In order to be a text that boys will learn through, Sylvie Cartier (2007) tells us that the activity must be motivating, complex enough to present an achievable challenge, and relevant.   </a:t>
            </a:r>
            <a:endParaRPr lang="fr-CA" dirty="0" smtClean="0">
              <a:effectLst/>
            </a:endParaRPr>
          </a:p>
          <a:p>
            <a:r>
              <a:rPr lang="en-US" sz="1200" kern="1200" dirty="0" smtClean="0">
                <a:solidFill>
                  <a:schemeClr val="tx1"/>
                </a:solidFill>
                <a:effectLst/>
                <a:latin typeface="+mn-lt"/>
                <a:ea typeface="+mn-ea"/>
                <a:cs typeface="+mn-cs"/>
              </a:rPr>
              <a:t>For boys who are non-readers, this means reading to achieve a goal or complete a task. Individual Interest refers to the content of the text:  Is there a connection to prior knowledge and interest?  Or are you trying to make boys read </a:t>
            </a:r>
            <a:r>
              <a:rPr lang="en-US" sz="1200" kern="1200" dirty="0" err="1" smtClean="0">
                <a:solidFill>
                  <a:schemeClr val="tx1"/>
                </a:solidFill>
                <a:effectLst/>
                <a:latin typeface="+mn-lt"/>
                <a:ea typeface="+mn-ea"/>
                <a:cs typeface="+mn-cs"/>
              </a:rPr>
              <a:t>Aurelie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Laflamme</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endParaRPr lang="fr-CA" dirty="0" smtClean="0">
              <a:effectLst/>
            </a:endParaRPr>
          </a:p>
          <a:p>
            <a:r>
              <a:rPr lang="en-US" sz="1200" kern="1200" dirty="0" smtClean="0">
                <a:solidFill>
                  <a:schemeClr val="tx1"/>
                </a:solidFill>
                <a:effectLst/>
                <a:latin typeface="+mn-lt"/>
                <a:ea typeface="+mn-ea"/>
                <a:cs typeface="+mn-cs"/>
              </a:rPr>
              <a:t> Indicate the source of the citation.</a:t>
            </a:r>
            <a:endParaRPr lang="fr-CA"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5F56708-3B53-4E20-9C5F-22D663C3CE92}" type="slidenum">
              <a:rPr lang="en-US" smtClean="0"/>
              <a:t>21</a:t>
            </a:fld>
            <a:endParaRPr lang="en-US"/>
          </a:p>
        </p:txBody>
      </p:sp>
    </p:spTree>
    <p:extLst>
      <p:ext uri="{BB962C8B-B14F-4D97-AF65-F5344CB8AC3E}">
        <p14:creationId xmlns:p14="http://schemas.microsoft.com/office/powerpoint/2010/main" val="669259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2 minutes</a:t>
            </a:r>
            <a:endParaRPr lang="fr-CA" dirty="0" smtClean="0">
              <a:effectLst/>
            </a:endParaRPr>
          </a:p>
          <a:p>
            <a:r>
              <a:rPr lang="en-US" sz="1200" kern="1200" dirty="0" smtClean="0">
                <a:solidFill>
                  <a:schemeClr val="tx1"/>
                </a:solidFill>
                <a:effectLst/>
                <a:latin typeface="+mn-lt"/>
                <a:ea typeface="+mn-ea"/>
                <a:cs typeface="+mn-cs"/>
              </a:rPr>
              <a:t>Boys in </a:t>
            </a:r>
            <a:r>
              <a:rPr lang="en-US" sz="1200" kern="1200" dirty="0" err="1" smtClean="0">
                <a:solidFill>
                  <a:schemeClr val="tx1"/>
                </a:solidFill>
                <a:effectLst/>
                <a:latin typeface="+mn-lt"/>
                <a:ea typeface="+mn-ea"/>
                <a:cs typeface="+mn-cs"/>
              </a:rPr>
              <a:t>Karine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Laporte’s</a:t>
            </a:r>
            <a:r>
              <a:rPr lang="en-US" sz="1200" kern="1200" dirty="0" smtClean="0">
                <a:solidFill>
                  <a:schemeClr val="tx1"/>
                </a:solidFill>
                <a:effectLst/>
                <a:latin typeface="+mn-lt"/>
                <a:ea typeface="+mn-ea"/>
                <a:cs typeface="+mn-cs"/>
              </a:rPr>
              <a:t> study in Quebec in 2006 boys stated that reading is “ok” if the subject is interesting to them. Unfortunately, popular fiction and textbook publishers and libraries often cater to girls rather than boys.  This is a logical response to the higher demand from girls, but doesn’t do anything to encourage more boys to read (Brozo, 2017).  Traditional school literature does not fit the bill for all students. </a:t>
            </a:r>
            <a:endParaRPr lang="fr-CA" dirty="0" smtClean="0">
              <a:effectLst/>
            </a:endParaRPr>
          </a:p>
          <a:p>
            <a:r>
              <a:rPr lang="en-US" sz="1200" kern="1200" dirty="0" smtClean="0">
                <a:solidFill>
                  <a:schemeClr val="tx1"/>
                </a:solidFill>
                <a:effectLst/>
                <a:latin typeface="+mn-lt"/>
                <a:ea typeface="+mn-ea"/>
                <a:cs typeface="+mn-cs"/>
              </a:rPr>
              <a:t> Libraries must make a concerted effort to find materials of interest to boys, and this is easier said than done (Worthy et al. 1999).  The catalogues that schools get in BC rarely list all of the materials that boys are reading in Quebec – they only list the educational materials.   After spending many months researching with my library in 2015, I went to Montreal and spent time in a Renaud-Bray.  I was stunned at the amount of books and graphic novels that I have never heard of.  I purchased 30 titles that quickly became the favorites with my male students back home.  Renaud-Bray’s online catalogue is very user-friendly </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some titles that my boys enjoy reading.</a:t>
            </a:r>
            <a:endParaRPr lang="fr-CA" dirty="0" smtClean="0">
              <a:effectLst/>
            </a:endParaRPr>
          </a:p>
          <a:p>
            <a:r>
              <a:rPr lang="en-US" sz="1200" kern="1200" dirty="0" smtClean="0">
                <a:solidFill>
                  <a:schemeClr val="tx1"/>
                </a:solidFill>
                <a:effectLst/>
                <a:latin typeface="+mn-lt"/>
                <a:ea typeface="+mn-ea"/>
                <a:cs typeface="+mn-cs"/>
              </a:rPr>
              <a:t>http://www.renaud-bray.com/accueil.aspx</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22</a:t>
            </a:fld>
            <a:endParaRPr lang="en-US"/>
          </a:p>
        </p:txBody>
      </p:sp>
    </p:spTree>
    <p:extLst>
      <p:ext uri="{BB962C8B-B14F-4D97-AF65-F5344CB8AC3E}">
        <p14:creationId xmlns:p14="http://schemas.microsoft.com/office/powerpoint/2010/main" val="3897028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minutes</a:t>
            </a:r>
            <a:endParaRPr lang="fr-CA" dirty="0" smtClean="0">
              <a:effectLst/>
            </a:endParaRPr>
          </a:p>
          <a:p>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Apprendre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lisant</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primaire</a:t>
            </a:r>
            <a:r>
              <a:rPr lang="en-US" sz="1200" kern="1200" dirty="0" smtClean="0">
                <a:solidFill>
                  <a:schemeClr val="tx1"/>
                </a:solidFill>
                <a:effectLst/>
                <a:latin typeface="+mn-lt"/>
                <a:ea typeface="+mn-ea"/>
                <a:cs typeface="+mn-cs"/>
              </a:rPr>
              <a:t> et au </a:t>
            </a:r>
            <a:r>
              <a:rPr lang="en-US" sz="1200" kern="1200" dirty="0" err="1" smtClean="0">
                <a:solidFill>
                  <a:schemeClr val="tx1"/>
                </a:solidFill>
                <a:effectLst/>
                <a:latin typeface="+mn-lt"/>
                <a:ea typeface="+mn-ea"/>
                <a:cs typeface="+mn-cs"/>
              </a:rPr>
              <a:t>secondaire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Mieux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comprendre</a:t>
            </a:r>
            <a:r>
              <a:rPr lang="en-US" sz="1200" kern="1200" dirty="0" smtClean="0">
                <a:solidFill>
                  <a:schemeClr val="tx1"/>
                </a:solidFill>
                <a:effectLst/>
                <a:latin typeface="+mn-lt"/>
                <a:ea typeface="+mn-ea"/>
                <a:cs typeface="+mn-cs"/>
              </a:rPr>
              <a:t> et </a:t>
            </a:r>
            <a:r>
              <a:rPr lang="en-US" sz="1200" kern="1200" dirty="0" err="1" smtClean="0">
                <a:solidFill>
                  <a:schemeClr val="tx1"/>
                </a:solidFill>
                <a:effectLst/>
                <a:latin typeface="+mn-lt"/>
                <a:ea typeface="+mn-ea"/>
                <a:cs typeface="+mn-cs"/>
              </a:rPr>
              <a:t>mieux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intervenir</a:t>
            </a:r>
            <a:r>
              <a:rPr lang="en-US" sz="1200" kern="1200" dirty="0" smtClean="0">
                <a:solidFill>
                  <a:schemeClr val="tx1"/>
                </a:solidFill>
                <a:effectLst/>
                <a:latin typeface="+mn-lt"/>
                <a:ea typeface="+mn-ea"/>
                <a:cs typeface="+mn-cs"/>
              </a:rPr>
              <a:t>, Sylvie Cartier	emphasizes that not only is it important to carefully select reading material and , but also to design appropriate activities, and this is particularly true with boys (Cartier, 2007).</a:t>
            </a:r>
            <a:endParaRPr lang="fr-CA" dirty="0" smtClean="0">
              <a:effectLst/>
            </a:endParaRPr>
          </a:p>
          <a:p>
            <a:r>
              <a:rPr lang="en-US" sz="1200" kern="1200" dirty="0" smtClean="0">
                <a:solidFill>
                  <a:schemeClr val="tx1"/>
                </a:solidFill>
                <a:effectLst/>
                <a:latin typeface="+mn-lt"/>
                <a:ea typeface="+mn-ea"/>
                <a:cs typeface="+mn-cs"/>
              </a:rPr>
              <a:t>The activity must be relevant in order for a boy to engage.   If he does not see the point in reading something, he will not take in the content he is reading – if he reads at all.  There must be reason to read. Answering comprehension questions is NOT motivating.  Rather, boys want to be reading in order to accomplish a certain task. Note that this reiterates Riechert &amp; Hawley’s (2010) notion of the necessity of transitivity in a lesson.</a:t>
            </a:r>
            <a:endParaRPr lang="fr-CA" dirty="0" smtClean="0">
              <a:effectLst/>
            </a:endParaRPr>
          </a:p>
          <a:p>
            <a:pPr lvl="0"/>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level of the text and the complexity of the activity needs to be challenging, but not impossible.  </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There must be defined goal / purpose to activity.</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steps must be clearly laid out.</a:t>
            </a:r>
            <a:endParaRPr lang="fr-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Cartier recommends projects that span several classes (I have always had more success with boys and short-term activities).</a:t>
            </a:r>
            <a:endParaRPr lang="fr-CA" dirty="0" smtClean="0">
              <a:effectLst/>
            </a:endParaRPr>
          </a:p>
          <a:p>
            <a:r>
              <a:rPr lang="en-US" sz="1200" kern="1200" dirty="0" smtClean="0">
                <a:solidFill>
                  <a:schemeClr val="tx1"/>
                </a:solidFill>
                <a:effectLst/>
                <a:latin typeface="+mn-lt"/>
                <a:ea typeface="+mn-ea"/>
                <a:cs typeface="+mn-cs"/>
              </a:rPr>
              <a:t>Look for coherent, well organized text with an appropriate level of vocabulary and sentence structures.</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Motivation: Boys will be more engaged if </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content is related to his interest.</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text comes from authentic sources.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There is flexibility and choice in the approach to gathering and sharing information (Clark &amp; Burke, 2012).</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activity should allow for movement and sharing of information at regular intervals Cartier (2007).</a:t>
            </a:r>
            <a:endParaRPr lang="fr-CA" dirty="0" smtClean="0">
              <a:effectLst/>
            </a:endParaRPr>
          </a:p>
          <a:p>
            <a:pPr marL="628650" lvl="1" indent="-171450">
              <a:buFont typeface="Arial" panose="020B0604020202020204" pitchFamily="34" charset="0"/>
              <a:buChar char="•"/>
            </a:pPr>
            <a:endParaRPr lang="fr-CA" dirty="0" smtClean="0">
              <a:effectLst/>
            </a:endParaRPr>
          </a:p>
        </p:txBody>
      </p:sp>
      <p:sp>
        <p:nvSpPr>
          <p:cNvPr id="4" name="Slide Number Placeholder 3"/>
          <p:cNvSpPr>
            <a:spLocks noGrp="1"/>
          </p:cNvSpPr>
          <p:nvPr>
            <p:ph type="sldNum" sz="quarter" idx="10"/>
          </p:nvPr>
        </p:nvSpPr>
        <p:spPr/>
        <p:txBody>
          <a:bodyPr/>
          <a:lstStyle/>
          <a:p>
            <a:fld id="{45F56708-3B53-4E20-9C5F-22D663C3CE92}" type="slidenum">
              <a:rPr lang="en-US" smtClean="0"/>
              <a:t>23</a:t>
            </a:fld>
            <a:endParaRPr lang="en-US"/>
          </a:p>
        </p:txBody>
      </p:sp>
    </p:spTree>
    <p:extLst>
      <p:ext uri="{BB962C8B-B14F-4D97-AF65-F5344CB8AC3E}">
        <p14:creationId xmlns:p14="http://schemas.microsoft.com/office/powerpoint/2010/main" val="3991137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IDEA:</a:t>
            </a:r>
            <a:endParaRPr lang="fr-CA" dirty="0" smtClean="0">
              <a:effectLst/>
            </a:endParaRPr>
          </a:p>
          <a:p>
            <a:r>
              <a:rPr lang="en-US" sz="1200" kern="1200" dirty="0" err="1" smtClean="0">
                <a:solidFill>
                  <a:schemeClr val="tx1"/>
                </a:solidFill>
                <a:effectLst/>
                <a:latin typeface="+mn-lt"/>
                <a:ea typeface="+mn-ea"/>
                <a:cs typeface="+mn-cs"/>
              </a:rPr>
              <a:t>Affiche</a:t>
            </a:r>
            <a:r>
              <a:rPr lang="en-US" sz="1200" kern="1200" dirty="0" smtClean="0">
                <a:solidFill>
                  <a:schemeClr val="tx1"/>
                </a:solidFill>
                <a:effectLst/>
                <a:latin typeface="+mn-lt"/>
                <a:ea typeface="+mn-ea"/>
                <a:cs typeface="+mn-cs"/>
              </a:rPr>
              <a:t> de recherché criminal; Read a short story to find the details to put on a wanted poster, or a police profile sheet.  </a:t>
            </a:r>
          </a:p>
          <a:p>
            <a:r>
              <a:rPr lang="en-US" sz="1200" kern="1200" dirty="0" smtClean="0">
                <a:solidFill>
                  <a:schemeClr val="tx1"/>
                </a:solidFill>
                <a:effectLst/>
                <a:latin typeface="+mn-lt"/>
                <a:ea typeface="+mn-ea"/>
                <a:cs typeface="+mn-cs"/>
              </a:rPr>
              <a:t>When done as a novel or short story project, students can work in teams, each taking a different character.</a:t>
            </a:r>
            <a:endParaRPr lang="fr-CA" dirty="0" smtClean="0">
              <a:effectLst/>
            </a:endParaRPr>
          </a:p>
          <a:p>
            <a:r>
              <a:rPr lang="en-US" sz="1200" kern="1200" dirty="0" smtClean="0">
                <a:solidFill>
                  <a:schemeClr val="tx1"/>
                </a:solidFill>
                <a:effectLst/>
                <a:latin typeface="+mn-lt"/>
                <a:ea typeface="+mn-ea"/>
                <a:cs typeface="+mn-cs"/>
              </a:rPr>
              <a:t> </a:t>
            </a:r>
            <a:endParaRPr lang="fr-CA" dirty="0">
              <a:effectLst/>
            </a:endParaRPr>
          </a:p>
        </p:txBody>
      </p:sp>
      <p:sp>
        <p:nvSpPr>
          <p:cNvPr id="4" name="Slide Number Placeholder 3"/>
          <p:cNvSpPr>
            <a:spLocks noGrp="1"/>
          </p:cNvSpPr>
          <p:nvPr>
            <p:ph type="sldNum" sz="quarter" idx="10"/>
          </p:nvPr>
        </p:nvSpPr>
        <p:spPr/>
        <p:txBody>
          <a:bodyPr/>
          <a:lstStyle/>
          <a:p>
            <a:fld id="{45F56708-3B53-4E20-9C5F-22D663C3CE92}" type="slidenum">
              <a:rPr lang="en-US" smtClean="0"/>
              <a:t>24</a:t>
            </a:fld>
            <a:endParaRPr lang="en-US"/>
          </a:p>
        </p:txBody>
      </p:sp>
    </p:spTree>
    <p:extLst>
      <p:ext uri="{BB962C8B-B14F-4D97-AF65-F5344CB8AC3E}">
        <p14:creationId xmlns:p14="http://schemas.microsoft.com/office/powerpoint/2010/main" val="723940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IDEA:</a:t>
            </a:r>
            <a:endParaRPr lang="fr-CA" dirty="0" smtClean="0">
              <a:effectLst/>
            </a:endParaRPr>
          </a:p>
          <a:p>
            <a:r>
              <a:rPr lang="en-US" sz="1200" kern="1200" dirty="0" smtClean="0">
                <a:solidFill>
                  <a:schemeClr val="tx1"/>
                </a:solidFill>
                <a:effectLst/>
                <a:latin typeface="+mn-lt"/>
                <a:ea typeface="+mn-ea"/>
                <a:cs typeface="+mn-cs"/>
              </a:rPr>
              <a:t>Read to find the details to put into an argument for a controversial issue.   Teacher provides a variety of digital and print articles containing information after having pre-taught the issue at hand.  Students read the articles in order to find facts that support their argument.</a:t>
            </a:r>
            <a:endParaRPr lang="fr-CA" dirty="0" smtClean="0">
              <a:effectLst/>
            </a:endParaRPr>
          </a:p>
          <a:p>
            <a:r>
              <a:rPr lang="en-US" sz="1200" kern="1200" dirty="0" smtClean="0">
                <a:solidFill>
                  <a:schemeClr val="tx1"/>
                </a:solidFill>
                <a:effectLst/>
                <a:latin typeface="+mn-lt"/>
                <a:ea typeface="+mn-ea"/>
                <a:cs typeface="+mn-cs"/>
              </a:rPr>
              <a:t>Provide texts with varying degrees of difficulty.  Students work in teams, so each member of the team can bring different information to the work.  In this way, weaker students can choose easier texts, but still contribute information.</a:t>
            </a:r>
            <a:endParaRPr lang="fr-CA" dirty="0" smtClean="0">
              <a:effectLst/>
            </a:endParaRPr>
          </a:p>
          <a:p>
            <a:r>
              <a:rPr lang="en-US" sz="1200" kern="1200" dirty="0" smtClean="0">
                <a:solidFill>
                  <a:schemeClr val="tx1"/>
                </a:solidFill>
                <a:effectLst/>
                <a:latin typeface="+mn-lt"/>
                <a:ea typeface="+mn-ea"/>
                <a:cs typeface="+mn-cs"/>
              </a:rPr>
              <a:t>In this activity, I found a news article on a bike accident on Mont Royal.  The Cycling association was trying to close the road to vehicle traffic to allow safer biking.   I traced the bike’s journey from the top of the mountain down the hill on Google maps, then write out instructions for students to follow.  They had to follow the instructions virtually as if they were on the bike, and locate where the accident occurred using the description in the article. All of the students, but particularly the boys, were enthralled with the activity.  They then had to research other articles and prepare an argument for or against the closure.  This turned into a few days’ worth of debates on a variety of traffic relate issues.  The vocabulary gain was significant, and the engagement was 100%.</a:t>
            </a:r>
            <a:endParaRPr lang="fr-CA" dirty="0" smtClean="0">
              <a:effectLst/>
            </a:endParaRPr>
          </a:p>
          <a:p>
            <a:r>
              <a:rPr lang="en-US" sz="1200" kern="1200" dirty="0" smtClean="0">
                <a:solidFill>
                  <a:schemeClr val="tx1"/>
                </a:solidFill>
                <a:effectLst/>
                <a:latin typeface="+mn-lt"/>
                <a:ea typeface="+mn-ea"/>
                <a:cs typeface="+mn-cs"/>
              </a:rPr>
              <a:t>Extension:  Students could use google maps to make their own instructions for a classmate who has to discover what lies at the end of the hunt. </a:t>
            </a:r>
          </a:p>
        </p:txBody>
      </p:sp>
      <p:sp>
        <p:nvSpPr>
          <p:cNvPr id="4" name="Slide Number Placeholder 3"/>
          <p:cNvSpPr>
            <a:spLocks noGrp="1"/>
          </p:cNvSpPr>
          <p:nvPr>
            <p:ph type="sldNum" sz="quarter" idx="10"/>
          </p:nvPr>
        </p:nvSpPr>
        <p:spPr/>
        <p:txBody>
          <a:bodyPr/>
          <a:lstStyle/>
          <a:p>
            <a:fld id="{45F56708-3B53-4E20-9C5F-22D663C3CE92}" type="slidenum">
              <a:rPr lang="en-US" smtClean="0"/>
              <a:t>25</a:t>
            </a:fld>
            <a:endParaRPr lang="en-US"/>
          </a:p>
        </p:txBody>
      </p:sp>
    </p:spTree>
    <p:extLst>
      <p:ext uri="{BB962C8B-B14F-4D97-AF65-F5344CB8AC3E}">
        <p14:creationId xmlns:p14="http://schemas.microsoft.com/office/powerpoint/2010/main" val="2607256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What could we do with these, either online or in print?   Round table discussion.</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Instructions  </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models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recipes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map</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Classified Ads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Horoscopes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Magazine articles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Newspapers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Blogs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Sports reviews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Product reviews (bikes, skis)</a:t>
            </a:r>
            <a:endParaRPr lang="fr-CA" sz="1200" kern="1200" dirty="0" smtClean="0">
              <a:solidFill>
                <a:schemeClr val="tx1"/>
              </a:solidFill>
              <a:effectLst/>
              <a:latin typeface="+mn-lt"/>
              <a:ea typeface="+mn-ea"/>
              <a:cs typeface="+mn-cs"/>
            </a:endParaRPr>
          </a:p>
          <a:p>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26</a:t>
            </a:fld>
            <a:endParaRPr lang="en-US"/>
          </a:p>
        </p:txBody>
      </p:sp>
    </p:spTree>
    <p:extLst>
      <p:ext uri="{BB962C8B-B14F-4D97-AF65-F5344CB8AC3E}">
        <p14:creationId xmlns:p14="http://schemas.microsoft.com/office/powerpoint/2010/main" val="3744348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minutes</a:t>
            </a:r>
            <a:endParaRPr lang="fr-CA" dirty="0" smtClean="0">
              <a:effectLst/>
            </a:endParaRPr>
          </a:p>
          <a:p>
            <a:r>
              <a:rPr lang="en-US" sz="1200" kern="1200" dirty="0" smtClean="0">
                <a:solidFill>
                  <a:schemeClr val="tx1"/>
                </a:solidFill>
                <a:effectLst/>
                <a:latin typeface="+mn-lt"/>
                <a:ea typeface="+mn-ea"/>
                <a:cs typeface="+mn-cs"/>
              </a:rPr>
              <a:t>Stereotypes and our underlying beliefs affect how we see boys, what we expect from them, and how we treat them whether we intend it to or not. Dr. Kathy </a:t>
            </a:r>
            <a:r>
              <a:rPr lang="en-US" sz="1200" kern="1200" dirty="0" err="1" smtClean="0">
                <a:solidFill>
                  <a:schemeClr val="tx1"/>
                </a:solidFill>
                <a:effectLst/>
                <a:latin typeface="+mn-lt"/>
                <a:ea typeface="+mn-ea"/>
                <a:cs typeface="+mn-cs"/>
              </a:rPr>
              <a:t>Sandford</a:t>
            </a:r>
            <a:r>
              <a:rPr lang="en-US" sz="1200" kern="1200" dirty="0" smtClean="0">
                <a:solidFill>
                  <a:schemeClr val="tx1"/>
                </a:solidFill>
                <a:effectLst/>
                <a:latin typeface="+mn-lt"/>
                <a:ea typeface="+mn-ea"/>
                <a:cs typeface="+mn-cs"/>
              </a:rPr>
              <a:t> points out that the stereotypes about boys misbehaving and not doing well with languages affect how the boys see themselves. This affects their behaviour,</a:t>
            </a:r>
            <a:endParaRPr lang="fr-CA" dirty="0" smtClean="0">
              <a:effectLst/>
            </a:endParaRPr>
          </a:p>
          <a:p>
            <a:r>
              <a:rPr lang="en-US" sz="1200" kern="1200" dirty="0" smtClean="0">
                <a:solidFill>
                  <a:schemeClr val="tx1"/>
                </a:solidFill>
                <a:effectLst/>
                <a:latin typeface="+mn-lt"/>
                <a:ea typeface="+mn-ea"/>
                <a:cs typeface="+mn-cs"/>
              </a:rPr>
              <a:t>Studies by Blair &amp; Sanford from Harvard and Dr. Royer from Laval University show that boys receive more negative feedback and less encouragement than girls.  </a:t>
            </a:r>
            <a:endParaRPr lang="fr-CA" dirty="0" smtClean="0">
              <a:effectLst/>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Think through your class activities. Do you treat boys and girls differently, be it consciously or subconsciously?  This is a tough question to ask.</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reading so many studies that showed findings of teachers treating boys and girls differently, I spent a lot of time taking a hard look at my classroom habits. I had to admit to myself that:</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When boys talk during my lesson, it drives me crazy – even if it is on topic. I notice and address it immediately. </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When girls talk during lesson, I can ignore it for a little (if it is quite and on topic).</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 expect to have problems with boys every year, and it puts me ‘on guard’.</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 dread conversations about misconduct / low grades with a male student – but when it’s a girl I feel confident that we can resolve it.</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When boys get loud and start moving around I become really stressed out.  I prefer kids sitting down.</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Changing my own thinking has been very difficult, but it has made a difference.  I    breathe through the boys playing loudly.  I watch and listen.  Often they are more on task than I expected.  The quality of the task is important. The amount of autonomy is important.  The way I treat them is important.  </a:t>
            </a:r>
          </a:p>
          <a:p>
            <a:r>
              <a:rPr lang="en-US" sz="1200" kern="1200" dirty="0" smtClean="0">
                <a:solidFill>
                  <a:schemeClr val="tx1"/>
                </a:solidFill>
                <a:effectLst/>
                <a:latin typeface="+mn-lt"/>
                <a:ea typeface="+mn-ea"/>
                <a:cs typeface="+mn-cs"/>
              </a:rPr>
              <a:t> What changes can I make in my own practice ?</a:t>
            </a:r>
            <a:endParaRPr lang="fr-CA" dirty="0" smtClean="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28</a:t>
            </a:fld>
            <a:endParaRPr lang="en-US"/>
          </a:p>
        </p:txBody>
      </p:sp>
    </p:spTree>
    <p:extLst>
      <p:ext uri="{BB962C8B-B14F-4D97-AF65-F5344CB8AC3E}">
        <p14:creationId xmlns:p14="http://schemas.microsoft.com/office/powerpoint/2010/main" val="2694380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0.5 minute</a:t>
            </a:r>
            <a:endParaRPr lang="fr-CA" dirty="0" smtClean="0">
              <a:effectLst/>
            </a:endParaRPr>
          </a:p>
          <a:p>
            <a:r>
              <a:rPr lang="en-US" sz="1200" kern="1200" dirty="0" smtClean="0">
                <a:solidFill>
                  <a:schemeClr val="tx1"/>
                </a:solidFill>
                <a:effectLst/>
                <a:latin typeface="+mn-lt"/>
                <a:ea typeface="+mn-ea"/>
                <a:cs typeface="+mn-cs"/>
              </a:rPr>
              <a:t>Boys like teachers who are dynamic.  They</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Move around</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student centered lessons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Are relaxed and can joke with students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These teachers enjoy doing the activities with their students.  They are fully engaged, moving and playing with the kids.</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F56708-3B53-4E20-9C5F-22D663C3CE92}" type="slidenum">
              <a:rPr lang="en-US" smtClean="0"/>
              <a:t>29</a:t>
            </a:fld>
            <a:endParaRPr lang="en-US"/>
          </a:p>
        </p:txBody>
      </p:sp>
    </p:spTree>
    <p:extLst>
      <p:ext uri="{BB962C8B-B14F-4D97-AF65-F5344CB8AC3E}">
        <p14:creationId xmlns:p14="http://schemas.microsoft.com/office/powerpoint/2010/main" val="474586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0.5  minute</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Michael Reichert and Richard Hawley have written several books on boys and learning every staffroom should have a copy.   They studies boys aged 12 – 19 in schools throughout the common wealth countries, and provided anecdotal reports of interviews.</a:t>
            </a:r>
            <a:endParaRPr lang="fr-CA" dirty="0" smtClean="0">
              <a:effectLst/>
            </a:endParaRPr>
          </a:p>
          <a:p>
            <a:r>
              <a:rPr lang="en-US" sz="1200" kern="1200" dirty="0" smtClean="0">
                <a:solidFill>
                  <a:schemeClr val="tx1"/>
                </a:solidFill>
                <a:effectLst/>
                <a:latin typeface="+mn-lt"/>
                <a:ea typeface="+mn-ea"/>
                <a:cs typeface="+mn-cs"/>
              </a:rPr>
              <a:t>Narratives received from both teachers and boys revealed that one of the most important factors for boys being engaged in learning is in their relationship with the teacher.   </a:t>
            </a:r>
            <a:endParaRPr lang="fr-CA" dirty="0" smtClean="0">
              <a:effectLst/>
            </a:endParaRPr>
          </a:p>
          <a:p>
            <a:r>
              <a:rPr lang="en-US" sz="1200" kern="1200" dirty="0" smtClean="0">
                <a:solidFill>
                  <a:schemeClr val="tx1"/>
                </a:solidFill>
                <a:effectLst/>
                <a:latin typeface="+mn-lt"/>
                <a:ea typeface="+mn-ea"/>
                <a:cs typeface="+mn-cs"/>
              </a:rPr>
              <a:t>Teacher qualities are included in these results.  Boys respect knowledgeable, competent teachers.  Boys noted that if a teacher does not appear to know their subject area, nor has the ability to organize and structure their lessons, then students will not take them nor the course seriously. They also valued teachers who set high but attainable goals. </a:t>
            </a:r>
            <a:endParaRPr lang="fr-CA" dirty="0" smtClean="0">
              <a:effectLst/>
            </a:endParaRPr>
          </a:p>
          <a:p>
            <a:r>
              <a:rPr lang="en-US" sz="1200" kern="1200" dirty="0" smtClean="0">
                <a:solidFill>
                  <a:schemeClr val="tx1"/>
                </a:solidFill>
                <a:effectLst/>
                <a:latin typeface="+mn-lt"/>
                <a:ea typeface="+mn-ea"/>
                <a:cs typeface="+mn-cs"/>
              </a:rPr>
              <a:t>Teachers must provide consistent feedback with clear indicators of how to improve. They provide strong leadership.</a:t>
            </a:r>
            <a:endParaRPr lang="fr-CA" dirty="0" smtClean="0">
              <a:effectLst/>
            </a:endParaRPr>
          </a:p>
          <a:p>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30</a:t>
            </a:fld>
            <a:endParaRPr lang="en-US"/>
          </a:p>
        </p:txBody>
      </p:sp>
    </p:spTree>
    <p:extLst>
      <p:ext uri="{BB962C8B-B14F-4D97-AF65-F5344CB8AC3E}">
        <p14:creationId xmlns:p14="http://schemas.microsoft.com/office/powerpoint/2010/main" val="117517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Teachers know that the development of the relationship takes time - consistent effort to develop the necessary relationship and repair existing problems.  Patience and tolerance is always present, along with honesty, integrity, and a true desire to establish a connection</a:t>
            </a:r>
            <a:endParaRPr lang="fr-CA" dirty="0" smtClean="0">
              <a:effectLst/>
            </a:endParaRPr>
          </a:p>
          <a:p>
            <a:r>
              <a:rPr lang="en-US" sz="1200" kern="1200" dirty="0" smtClean="0">
                <a:solidFill>
                  <a:schemeClr val="tx1"/>
                </a:solidFill>
                <a:effectLst/>
                <a:latin typeface="+mn-lt"/>
                <a:ea typeface="+mn-ea"/>
                <a:cs typeface="+mn-cs"/>
              </a:rPr>
              <a:t>Reichert &amp; Hawley (2014) discuss “accommodating opposition”.  This is the difficult situation of defiant or resistant boys who refuse to engage at all.  Successful teachers were willing to compromise their rules and expectations in order to accept and value even the slightest efforts made by difficult students for the sake of developing trust in the relationship.  Once a first step was made and trust established, teachers could lead by example.	</a:t>
            </a:r>
            <a:endParaRPr lang="fr-CA" dirty="0" smtClean="0">
              <a:effectLst/>
            </a:endParaRPr>
          </a:p>
          <a:p>
            <a:r>
              <a:rPr lang="en-US" sz="1200" kern="1200" dirty="0" smtClean="0">
                <a:solidFill>
                  <a:schemeClr val="tx1"/>
                </a:solidFill>
                <a:effectLst/>
                <a:latin typeface="+mn-lt"/>
                <a:ea typeface="+mn-ea"/>
                <a:cs typeface="+mn-cs"/>
              </a:rPr>
              <a:t>Boys noted that teachers who reach out and go out of their way to get to know them are appreciated.  They noted teachers who learn about their interests and hobbies, and personal aspect of their life (jobs, family problems, etc.).  There were many mentions of teachers who went out of their way to help them academically through special attention, tutorials, etc. A key element here is that the teachers reach out to the boys, rather than waiting for them to seek help.  In some instances there were even situations where the teacher became an advocate for the student in other areas of the school.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31</a:t>
            </a:fld>
            <a:endParaRPr lang="en-US"/>
          </a:p>
        </p:txBody>
      </p:sp>
    </p:spTree>
    <p:extLst>
      <p:ext uri="{BB962C8B-B14F-4D97-AF65-F5344CB8AC3E}">
        <p14:creationId xmlns:p14="http://schemas.microsoft.com/office/powerpoint/2010/main" val="351217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1  minute</a:t>
            </a:r>
            <a:endParaRPr lang="fr-CA" dirty="0" smtClean="0">
              <a:effectLst/>
            </a:endParaRPr>
          </a:p>
          <a:p>
            <a:r>
              <a:rPr lang="en-US" sz="1200" kern="1200" dirty="0" smtClean="0">
                <a:solidFill>
                  <a:schemeClr val="tx1"/>
                </a:solidFill>
                <a:effectLst/>
                <a:latin typeface="+mn-lt"/>
                <a:ea typeface="+mn-ea"/>
                <a:cs typeface="+mn-cs"/>
              </a:rPr>
              <a:t>Attrition in French Immersion programs at the junior high level is a concern all over British Columbia.  CPF studies show that boys are more likely to quit than girls.  My experience shows the same thing.  Grade 8 and 9 boys are resistant, argumentative and non-compliant.  Many choose to quit at the end of grade 7, also. Studies performed in the BC lower main land and on Vancouver Island looked at reasons given by students: </a:t>
            </a:r>
            <a:endParaRPr lang="fr-CA"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Academic Difficulties - increasing standards and difficulty of texts - textbooks in SS and Science…   </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Quality of Teaching   -  Many districts struggle to find qualified French Immersion teachers, Francophones, or teachers trained in 2nd language instruction</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Parental Influence  </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Limited choice of courses – A big problem in secondary immersion programs is the choice of courses / programs.  It is one thing to find qualified French Immersion teachers – quite another to find specialty subjects who speak French fluently</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Peer Pressure- In many cases, learning French is seen as ‘uncool’.   Many studies have revealed a common stereotype that French is considered a ‘girls language’, and when given the choice boys will choose German or an Asian language instead.  This was found in European school as well as North American schools.  One theory is that French programs often look at units of interest to girls, like fashion, food, design, etc.  This requires a serious look at curricula.</a:t>
            </a:r>
            <a:endParaRPr lang="fr-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Work load – a study in the Victoria school district stated that students reported the work load to be heavier for immersion students.  I did not find any other studies that showed this result, so it may be specific to one particular school</a:t>
            </a:r>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4</a:t>
            </a:fld>
            <a:endParaRPr lang="en-US"/>
          </a:p>
        </p:txBody>
      </p:sp>
    </p:spTree>
    <p:extLst>
      <p:ext uri="{BB962C8B-B14F-4D97-AF65-F5344CB8AC3E}">
        <p14:creationId xmlns:p14="http://schemas.microsoft.com/office/powerpoint/2010/main" val="3218939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My successes with boys began when I decided that I had to actively want them to be in the class.   I had to make an effort to really care about these boys who were making my job difficult. </a:t>
            </a:r>
            <a:endParaRPr lang="fr-CA" dirty="0" smtClean="0">
              <a:effectLst/>
            </a:endParaRPr>
          </a:p>
          <a:p>
            <a:r>
              <a:rPr lang="en-US" sz="1200" kern="1200" dirty="0" smtClean="0">
                <a:solidFill>
                  <a:schemeClr val="tx1"/>
                </a:solidFill>
                <a:effectLst/>
                <a:latin typeface="+mn-lt"/>
                <a:ea typeface="+mn-ea"/>
                <a:cs typeface="+mn-cs"/>
              </a:rPr>
              <a:t>I now focus on my own thoughts and behaviour.  I am getting better with creating activities that motivate them, and it is working.  I hope that you are able to use some of these concepts to bring you the same success.</a:t>
            </a:r>
            <a:endParaRPr lang="fr-CA" dirty="0" smtClean="0">
              <a:effectLst/>
            </a:endParaRPr>
          </a:p>
          <a:p>
            <a:r>
              <a:rPr lang="en-US" sz="1200" kern="1200" dirty="0" smtClean="0">
                <a:solidFill>
                  <a:schemeClr val="tx1"/>
                </a:solidFill>
                <a:effectLst/>
                <a:latin typeface="+mn-lt"/>
                <a:ea typeface="+mn-ea"/>
                <a:cs typeface="+mn-cs"/>
              </a:rPr>
              <a:t>Remember: </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Make an effort to get to know the boys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Earn their respect by being competent and knowledgeable</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lessons involving movement and time for sharing with peers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Involve technology as much as possible</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activities that encourage a flow experience</a:t>
            </a:r>
            <a:endParaRPr lang="fr-CA"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High perceived challenges:</a:t>
            </a:r>
            <a:endParaRPr lang="fr-CA"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High perceived skills</a:t>
            </a:r>
            <a:endParaRPr lang="fr-CA"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Knowing what to do</a:t>
            </a:r>
            <a:endParaRPr lang="fr-CA"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Knowing how to do it</a:t>
            </a:r>
            <a:endParaRPr lang="fr-CA"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Knowing how well you are doing  </a:t>
            </a:r>
            <a:endParaRPr lang="fr-CA"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Freedom from distractions </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Create learning that is relevant and useful to them.  If it is </a:t>
            </a:r>
            <a:r>
              <a:rPr lang="en-US" sz="1200" kern="1200" smtClean="0">
                <a:solidFill>
                  <a:schemeClr val="tx1"/>
                </a:solidFill>
                <a:effectLst/>
                <a:latin typeface="+mn-lt"/>
                <a:ea typeface="+mn-ea"/>
                <a:cs typeface="+mn-cs"/>
              </a:rPr>
              <a:t>not useful,  </a:t>
            </a:r>
            <a:r>
              <a:rPr lang="en-US" sz="1200" kern="1200" dirty="0" smtClean="0">
                <a:solidFill>
                  <a:schemeClr val="tx1"/>
                </a:solidFill>
                <a:effectLst/>
                <a:latin typeface="+mn-lt"/>
                <a:ea typeface="+mn-ea"/>
                <a:cs typeface="+mn-cs"/>
              </a:rPr>
              <a:t>don’t do it!</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32</a:t>
            </a:fld>
            <a:endParaRPr lang="en-US"/>
          </a:p>
        </p:txBody>
      </p:sp>
    </p:spTree>
    <p:extLst>
      <p:ext uri="{BB962C8B-B14F-4D97-AF65-F5344CB8AC3E}">
        <p14:creationId xmlns:p14="http://schemas.microsoft.com/office/powerpoint/2010/main" val="9737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minutes</a:t>
            </a:r>
            <a:endParaRPr lang="fr-CA" dirty="0" smtClean="0">
              <a:effectLst/>
            </a:endParaRPr>
          </a:p>
          <a:p>
            <a:r>
              <a:rPr lang="en-US" sz="1200" kern="1200" dirty="0" smtClean="0">
                <a:solidFill>
                  <a:schemeClr val="tx1"/>
                </a:solidFill>
                <a:effectLst/>
                <a:latin typeface="+mn-lt"/>
                <a:ea typeface="+mn-ea"/>
                <a:cs typeface="+mn-cs"/>
              </a:rPr>
              <a:t>So why would boys find French not cool?</a:t>
            </a:r>
            <a:endParaRPr lang="fr-CA" dirty="0" smtClean="0">
              <a:effectLst/>
            </a:endParaRPr>
          </a:p>
          <a:p>
            <a:r>
              <a:rPr lang="en-US" sz="1200" kern="1200" dirty="0" smtClean="0">
                <a:solidFill>
                  <a:schemeClr val="tx1"/>
                </a:solidFill>
                <a:effectLst/>
                <a:latin typeface="+mn-lt"/>
                <a:ea typeface="+mn-ea"/>
                <a:cs typeface="+mn-cs"/>
              </a:rPr>
              <a:t>In some schools and communities, taking academic subjects seriously is not ‘cool’.  In others, language arts and humanities courses are ‘uncool’. Dr. Scott Kissau has done studies in Ontario middle and junior high schools. He found that boys perceived studying French as a feminine activity, and if they had the choice would choose a different language over French.  This stereotype was also noted in many studies in the UK.   When given a choice of French or German, boys were more likely to choose German as it is seen as a more masculine language.  </a:t>
            </a:r>
            <a:endParaRPr lang="fr-CA" dirty="0" smtClean="0">
              <a:effectLst/>
            </a:endParaRPr>
          </a:p>
          <a:p>
            <a:r>
              <a:rPr lang="en-US" sz="1200" kern="1200" dirty="0" smtClean="0">
                <a:solidFill>
                  <a:schemeClr val="tx1"/>
                </a:solidFill>
                <a:effectLst/>
                <a:latin typeface="+mn-lt"/>
                <a:ea typeface="+mn-ea"/>
                <a:cs typeface="+mn-cs"/>
              </a:rPr>
              <a:t>This is a cultural stereotype that is difficult to change:  male role models, mentors, coaches can make a difference.   Travelling helps as well, as the realization that French is a real language in Canada and around the world changes this perception.  On my last trip to Quebec, my grade 9 boys discovered the grade 10 girls from France on the 3rd floor.   I didn’t hear a word of English out of them for the rest of the week.</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another of </a:t>
            </a:r>
            <a:r>
              <a:rPr lang="en-US" sz="1200" kern="1200" dirty="0" err="1" smtClean="0">
                <a:solidFill>
                  <a:schemeClr val="tx1"/>
                </a:solidFill>
                <a:effectLst/>
                <a:latin typeface="+mn-lt"/>
                <a:ea typeface="+mn-ea"/>
                <a:cs typeface="+mn-cs"/>
              </a:rPr>
              <a:t>Kissau’s</a:t>
            </a:r>
            <a:r>
              <a:rPr lang="en-US" sz="1200" kern="1200" dirty="0" smtClean="0">
                <a:solidFill>
                  <a:schemeClr val="tx1"/>
                </a:solidFill>
                <a:effectLst/>
                <a:latin typeface="+mn-lt"/>
                <a:ea typeface="+mn-ea"/>
                <a:cs typeface="+mn-cs"/>
              </a:rPr>
              <a:t> studies, boys reported little encouragement to stay in French.  </a:t>
            </a:r>
            <a:endParaRPr lang="fr-CA" dirty="0" smtClean="0">
              <a:effectLst/>
            </a:endParaRPr>
          </a:p>
          <a:p>
            <a:r>
              <a:rPr lang="en-US" sz="1200" kern="1200" dirty="0" smtClean="0">
                <a:solidFill>
                  <a:schemeClr val="tx1"/>
                </a:solidFill>
                <a:effectLst/>
                <a:latin typeface="+mn-lt"/>
                <a:ea typeface="+mn-ea"/>
                <a:cs typeface="+mn-cs"/>
              </a:rPr>
              <a:t>Teachers reported that guidance counselors steer male students into Math and Science rather than French programs. I have noted this in my own experience over the years - after grade 10 there is a big push by counselors and by math / science teachers to have boys quit French in order to take all of the sciences. </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participation in the French Immersion program prevents students from taking courses of interest to them, they may drop the program.  Parents may pull students from the program if the parent believes that a different program is ‘more important”. Junior high school is one of the more likely times for this change, when students begin to choose programs that affect future educational programs.</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r>
              <a:rPr lang="en-US" sz="1200" kern="1200" dirty="0" smtClean="0">
                <a:solidFill>
                  <a:schemeClr val="tx1"/>
                </a:solidFill>
                <a:effectLst/>
                <a:latin typeface="+mn-lt"/>
                <a:ea typeface="+mn-ea"/>
                <a:cs typeface="+mn-cs"/>
              </a:rPr>
              <a:t>A 2006 study by Bartram found that when parents had a negative attitude towards French, this attitude came through in their children too.   This is not likely in French immersion where parents choose the program, but in core French, particularly in small towns, it is not uncommon to hear:</a:t>
            </a:r>
            <a:endParaRPr lang="fr-CA" dirty="0" smtClean="0">
              <a:effectLst/>
            </a:endParaRPr>
          </a:p>
          <a:p>
            <a:pPr lvl="0"/>
            <a:r>
              <a:rPr lang="en-US" sz="1200" kern="1200" dirty="0" smtClean="0">
                <a:solidFill>
                  <a:schemeClr val="tx1"/>
                </a:solidFill>
                <a:effectLst/>
                <a:latin typeface="+mn-lt"/>
                <a:ea typeface="+mn-ea"/>
                <a:cs typeface="+mn-cs"/>
              </a:rPr>
              <a:t>Waste of time</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Useless</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Political issues</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Parents dropped out of French in school and the children follow suit.</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TRAVEL - parents who had traveled seemed more likely to encourage French with their kids.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5</a:t>
            </a:fld>
            <a:endParaRPr lang="en-US"/>
          </a:p>
        </p:txBody>
      </p:sp>
    </p:spTree>
    <p:extLst>
      <p:ext uri="{BB962C8B-B14F-4D97-AF65-F5344CB8AC3E}">
        <p14:creationId xmlns:p14="http://schemas.microsoft.com/office/powerpoint/2010/main" val="147222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What subjects are offered in French?  In smaller centers it can be a struggle to find specialist teachers in any subject.  The most common outcome is that courses like Shop (mechanics, metal, wood), Home Economics, Art, Music, and Outdoor Education are only offered in English. Boys in grade 8 and 9 struggle with the choice of taking one of these courses as opposed to a ‘sit down academic subject’ in French.  The reward of a bilingual graduation certificate 4 years in the future is not enough motivation when faced with missing out on a desired option course. S</a:t>
            </a:r>
            <a:endParaRPr lang="fr-CA"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grade 8 and 9 in BC only 3 subjects are required, and only two in 10 and 11.  This, combined with a shortage of certified specialist teachers who are trained in French Immersion, creates a limited choice of subjects.</a:t>
            </a:r>
            <a:endParaRPr lang="fr-CA" dirty="0" smtClean="0">
              <a:effectLst/>
            </a:endParaRPr>
          </a:p>
          <a:p>
            <a:r>
              <a:rPr lang="en-US" sz="1200" kern="1200" dirty="0" smtClean="0">
                <a:solidFill>
                  <a:schemeClr val="tx1"/>
                </a:solidFill>
                <a:effectLst/>
                <a:latin typeface="+mn-lt"/>
                <a:ea typeface="+mn-ea"/>
                <a:cs typeface="+mn-cs"/>
              </a:rPr>
              <a:t>In small schools, programming senior courses is difficult.  There may only be one block of each science, pre-calculus, calculus, and Français langue, and academic students may want to take them all.   If Français Langue is scheduled in the same block as another academic course, students have to choose between the two.</a:t>
            </a:r>
            <a:endParaRPr lang="fr-CA" dirty="0" smtClean="0">
              <a:effectLst/>
            </a:endParaRPr>
          </a:p>
          <a:p>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en-US" dirty="0"/>
          </a:p>
        </p:txBody>
      </p:sp>
      <p:sp>
        <p:nvSpPr>
          <p:cNvPr id="4" name="Slide Number Placeholder 3"/>
          <p:cNvSpPr>
            <a:spLocks noGrp="1"/>
          </p:cNvSpPr>
          <p:nvPr>
            <p:ph type="sldNum" sz="quarter" idx="10"/>
          </p:nvPr>
        </p:nvSpPr>
        <p:spPr/>
        <p:txBody>
          <a:bodyPr/>
          <a:lstStyle/>
          <a:p>
            <a:fld id="{45F56708-3B53-4E20-9C5F-22D663C3CE92}" type="slidenum">
              <a:rPr lang="en-US" smtClean="0"/>
              <a:t>6</a:t>
            </a:fld>
            <a:endParaRPr lang="en-US"/>
          </a:p>
        </p:txBody>
      </p:sp>
    </p:spTree>
    <p:extLst>
      <p:ext uri="{BB962C8B-B14F-4D97-AF65-F5344CB8AC3E}">
        <p14:creationId xmlns:p14="http://schemas.microsoft.com/office/powerpoint/2010/main" val="414024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8 minutes: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2 minutes reflection / writing</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3 minutes to find group and share</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3 minutes sharing out</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Think Pair Share</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During the Thinking time, hand out 50/50 tickets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 not announce each step’s process until it’s time</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THINK - writing thoughts on the questions (hand out playing cards)</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PAIR - Find the people with the same NUMBER playing card</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SHARE – One of the RED cards in each group share out.</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7</a:t>
            </a:fld>
            <a:endParaRPr lang="en-US"/>
          </a:p>
        </p:txBody>
      </p:sp>
    </p:spTree>
    <p:extLst>
      <p:ext uri="{BB962C8B-B14F-4D97-AF65-F5344CB8AC3E}">
        <p14:creationId xmlns:p14="http://schemas.microsoft.com/office/powerpoint/2010/main" val="122928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minute</a:t>
            </a:r>
            <a:endParaRPr lang="fr-CA" dirty="0" smtClean="0">
              <a:effectLst/>
            </a:endParaRPr>
          </a:p>
          <a:p>
            <a:r>
              <a:rPr lang="en-US" sz="1200" kern="1200" dirty="0" smtClean="0">
                <a:solidFill>
                  <a:schemeClr val="tx1"/>
                </a:solidFill>
                <a:effectLst/>
                <a:latin typeface="+mn-lt"/>
                <a:ea typeface="+mn-ea"/>
                <a:cs typeface="+mn-cs"/>
              </a:rPr>
              <a:t>Some boys may never have been exposed to a male role model in the French speaking world (all of his teacher were women, and there are no male French speakers in his life).  This adds to the stereotype that speaking French is not a male activity. Brozo discusses a case where a community volunteer for reading was a big inspiration to a boy in the program, and through reading with him completely changed the boy’s interest in learning the language.   I have found the same this with Francophones that come in to volunteer – the boys want to hang out with them and begin to speak French and pick up new language skills.</a:t>
            </a:r>
            <a:endParaRPr lang="fr-CA" dirty="0" smtClean="0">
              <a:effectLst/>
            </a:endParaRPr>
          </a:p>
          <a:p>
            <a:r>
              <a:rPr lang="en-US" sz="1200" kern="1200" dirty="0" smtClean="0">
                <a:solidFill>
                  <a:schemeClr val="tx1"/>
                </a:solidFill>
                <a:effectLst/>
                <a:latin typeface="+mn-lt"/>
                <a:ea typeface="+mn-ea"/>
                <a:cs typeface="+mn-cs"/>
              </a:rPr>
              <a:t>Unfortunately there is a lack of male role models in French programs, both immersion and Core French (Clark &amp; Burke, 2012).</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Monitors (Federal grants)</a:t>
            </a:r>
            <a:endParaRPr lang="fr-CA"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Librarians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Tutors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Community members</a:t>
            </a:r>
            <a:endParaRPr lang="fr-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Senior students – twinning for reading and conversation</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Initiatives aimed at boys</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found a program in the US that has some powerful ideas.  It is aimed at inner city African American boys – different context from us but relevant nonetheless.   The program has a goal of empowering young men to see the big picture in life.  Male mentors and teachers lead by example, attach to the students, and empower them to come back and lead the next set of boys. During my career I have seen this effect when there has been a male teacher or monitor that gets involved, and engages the boys in sports or extracurricular clubs (soccer, jam sessions, climbing, digital media,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Trips to Quebec, France, Belgium, and Martinique reinforce this as well.   The boys become proud of their language skills and identify as bilingual.   Some have gone on to become French teachers.</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8</a:t>
            </a:fld>
            <a:endParaRPr lang="en-US"/>
          </a:p>
        </p:txBody>
      </p:sp>
    </p:spTree>
    <p:extLst>
      <p:ext uri="{BB962C8B-B14F-4D97-AF65-F5344CB8AC3E}">
        <p14:creationId xmlns:p14="http://schemas.microsoft.com/office/powerpoint/2010/main" val="117179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0.5 minutes</a:t>
            </a:r>
            <a:endParaRPr lang="fr-CA" dirty="0" smtClean="0">
              <a:effectLst/>
            </a:endParaRPr>
          </a:p>
          <a:p>
            <a:r>
              <a:rPr lang="en-US" sz="1200" kern="1200" dirty="0" smtClean="0">
                <a:solidFill>
                  <a:schemeClr val="tx1"/>
                </a:solidFill>
                <a:effectLst/>
                <a:latin typeface="+mn-lt"/>
                <a:ea typeface="+mn-ea"/>
                <a:cs typeface="+mn-cs"/>
              </a:rPr>
              <a:t>It all boils down to motivation.  If a student has the right motivation, he will engage and learn.  Girls often comply just to please the teacher.  Boys need much more than that to be fully engaged; attachment to the teacher is necessary but not sufficient.</a:t>
            </a:r>
            <a:endParaRPr lang="fr-CA" dirty="0" smtClean="0">
              <a:effectLst/>
            </a:endParaRPr>
          </a:p>
          <a:p>
            <a:r>
              <a:rPr lang="en-US" sz="1200" kern="1200" dirty="0" smtClean="0">
                <a:solidFill>
                  <a:schemeClr val="tx1"/>
                </a:solidFill>
                <a:effectLst/>
                <a:latin typeface="+mn-lt"/>
                <a:ea typeface="+mn-ea"/>
                <a:cs typeface="+mn-cs"/>
              </a:rPr>
              <a:t>“People can be motivated because they value an activity or because there is strong external coercion. They can be urged into action by an abiding interest or by a bribe. They can behave from a sense of personal commitment to excel or from fear of being surveilled”  (Deci &amp; Ryan, 1985, p. 69).</a:t>
            </a:r>
            <a:endParaRPr lang="fr-CA" dirty="0" smtClean="0">
              <a:effectLst/>
            </a:endParaRPr>
          </a:p>
          <a:p>
            <a:endParaRPr lang="en-US" dirty="0" smtClean="0"/>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9</a:t>
            </a:fld>
            <a:endParaRPr lang="en-US"/>
          </a:p>
        </p:txBody>
      </p:sp>
    </p:spTree>
    <p:extLst>
      <p:ext uri="{BB962C8B-B14F-4D97-AF65-F5344CB8AC3E}">
        <p14:creationId xmlns:p14="http://schemas.microsoft.com/office/powerpoint/2010/main" val="38673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0.5 minutes</a:t>
            </a:r>
            <a:endParaRPr lang="fr-CA" dirty="0" smtClean="0">
              <a:effectLst/>
            </a:endParaRPr>
          </a:p>
          <a:p>
            <a:r>
              <a:rPr lang="en-US" sz="1200" kern="1200" dirty="0" smtClean="0">
                <a:solidFill>
                  <a:schemeClr val="tx1"/>
                </a:solidFill>
                <a:effectLst/>
                <a:latin typeface="+mn-lt"/>
                <a:ea typeface="+mn-ea"/>
                <a:cs typeface="+mn-cs"/>
              </a:rPr>
              <a:t>Intrinsic Motivation refers to a motivation out of interest, curiosity or enjoyment.   Extrinsic, on the other hand, refers to motivation from an outside source, be it pleasing someone, achieving a prize or goal, or avoiding negative consequences. </a:t>
            </a:r>
            <a:endParaRPr lang="fr-CA" dirty="0" smtClean="0">
              <a:effectLst/>
            </a:endParaRPr>
          </a:p>
          <a:p>
            <a:r>
              <a:rPr lang="en-US" sz="1200" kern="1200" dirty="0" smtClean="0">
                <a:solidFill>
                  <a:schemeClr val="tx1"/>
                </a:solidFill>
                <a:effectLst/>
                <a:latin typeface="+mn-lt"/>
                <a:ea typeface="+mn-ea"/>
                <a:cs typeface="+mn-cs"/>
              </a:rPr>
              <a:t>Students who are intrinsically motivated</a:t>
            </a:r>
            <a:endParaRPr lang="fr-CA"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Retain learning longer </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more likely to continue learning outside of school</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Participate willingly without rewards</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who are extrinsically motivated will stop doing the desired behaviour once the motivation stops, unless they have internalized the motivation.  If parents put their children in the immersion program merely for the prestige factor with no true interest in the language, immersion classes become a chore to be completed to get the prize of a dual dogwood (Bartram, 2006). This extrinsic motivation is not important to boys, and they are less likely than girls to “fake it just to get through”.  Rather, they will express their disapproval and become behaviour problems to avoid participating in what they may perceive as just ‘hoop to jump through’  (</a:t>
            </a:r>
            <a:r>
              <a:rPr lang="en-US" sz="1200" kern="1200" dirty="0" err="1" smtClean="0">
                <a:solidFill>
                  <a:schemeClr val="tx1"/>
                </a:solidFill>
                <a:effectLst/>
                <a:latin typeface="+mn-lt"/>
                <a:ea typeface="+mn-ea"/>
                <a:cs typeface="+mn-cs"/>
              </a:rPr>
              <a:t>Nieswandt</a:t>
            </a:r>
            <a:r>
              <a:rPr lang="en-US" sz="1200" kern="1200" dirty="0" smtClean="0">
                <a:solidFill>
                  <a:schemeClr val="tx1"/>
                </a:solidFill>
                <a:effectLst/>
                <a:latin typeface="+mn-lt"/>
                <a:ea typeface="+mn-ea"/>
                <a:cs typeface="+mn-cs"/>
              </a:rPr>
              <a:t> &amp; Shanahan,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2008).   </a:t>
            </a:r>
            <a:endParaRPr lang="fr-CA" dirty="0" smtClean="0">
              <a:effectLst/>
            </a:endParaRPr>
          </a:p>
          <a:p>
            <a:r>
              <a:rPr lang="en-US" sz="1200" kern="1200" dirty="0" smtClean="0">
                <a:solidFill>
                  <a:schemeClr val="tx1"/>
                </a:solidFill>
                <a:effectLst/>
                <a:latin typeface="+mn-lt"/>
                <a:ea typeface="+mn-ea"/>
                <a:cs typeface="+mn-cs"/>
              </a:rPr>
              <a:t>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45F56708-3B53-4E20-9C5F-22D663C3CE92}" type="slidenum">
              <a:rPr lang="en-US" smtClean="0"/>
              <a:t>10</a:t>
            </a:fld>
            <a:endParaRPr lang="en-US"/>
          </a:p>
        </p:txBody>
      </p:sp>
    </p:spTree>
    <p:extLst>
      <p:ext uri="{BB962C8B-B14F-4D97-AF65-F5344CB8AC3E}">
        <p14:creationId xmlns:p14="http://schemas.microsoft.com/office/powerpoint/2010/main" val="2469577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2195" y="1350110"/>
            <a:ext cx="6413610" cy="1527050"/>
          </a:xfrm>
          <a:noFill/>
          <a:effectLst>
            <a:outerShdw blurRad="50800" dist="38100" dir="2700000" algn="tl" rotWithShape="0">
              <a:prstClr val="black">
                <a:alpha val="40000"/>
              </a:prstClr>
            </a:outerShdw>
          </a:effectLst>
        </p:spPr>
        <p:txBody>
          <a:bodyPr>
            <a:normAutofit/>
          </a:bodyPr>
          <a:lstStyle>
            <a:lvl1pPr algn="r">
              <a:defRPr sz="2700">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228800" y="3182571"/>
            <a:ext cx="6400401" cy="1221639"/>
          </a:xfrm>
        </p:spPr>
        <p:txBody>
          <a:bodyPr>
            <a:normAutofit/>
          </a:bodyPr>
          <a:lstStyle>
            <a:lvl1pPr marL="0" indent="0" algn="r">
              <a:buNone/>
              <a:defRPr sz="2100" b="0" i="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34EDFDE2-ACBB-48A8-935D-74246F6C3E9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938730" y="2326214"/>
            <a:ext cx="1097838"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24" y="281175"/>
            <a:ext cx="6184553" cy="610820"/>
          </a:xfrm>
        </p:spPr>
        <p:txBody>
          <a:bodyPr>
            <a:normAutofit/>
          </a:bodyPr>
          <a:lstStyle>
            <a:lvl1pPr algn="r">
              <a:defRPr sz="27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711069" y="1350111"/>
            <a:ext cx="4810208" cy="3359505"/>
          </a:xfrm>
        </p:spPr>
        <p:txBody>
          <a:bodyPr/>
          <a:lstStyle>
            <a:lvl1pPr algn="l">
              <a:defRPr sz="21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9184" y="433880"/>
            <a:ext cx="4352093" cy="572644"/>
          </a:xfrm>
        </p:spPr>
        <p:txBody>
          <a:bodyPr>
            <a:normAutofit/>
          </a:bodyPr>
          <a:lstStyle>
            <a:lvl1pPr algn="l">
              <a:defRPr sz="27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69184" y="1044701"/>
            <a:ext cx="4352093" cy="3511061"/>
          </a:xfrm>
        </p:spPr>
        <p:txBody>
          <a:bodyPr/>
          <a:lstStyle>
            <a:lvl1pPr>
              <a:defRPr sz="2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6724" y="281175"/>
            <a:ext cx="6184553" cy="610820"/>
          </a:xfrm>
        </p:spPr>
        <p:txBody>
          <a:bodyPr>
            <a:normAutofit/>
          </a:bodyPr>
          <a:lstStyle>
            <a:lvl1pPr algn="r">
              <a:defRPr sz="27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02659" y="1655520"/>
            <a:ext cx="3030141" cy="479822"/>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02659" y="2087041"/>
            <a:ext cx="3030141" cy="2137871"/>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29001" y="1655520"/>
            <a:ext cx="3031331" cy="479822"/>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29001" y="2087041"/>
            <a:ext cx="3031331" cy="2137871"/>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pPr/>
              <a:t>8/6/2018</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CB6E35E7-D203-4912-9F0C-19E098ED73E9}"/>
              </a:ext>
            </a:extLst>
          </p:cNvPr>
          <p:cNvSpPr txBox="1"/>
          <p:nvPr userDrawn="1"/>
        </p:nvSpPr>
        <p:spPr>
          <a:xfrm>
            <a:off x="-6862" y="5213747"/>
            <a:ext cx="6292219" cy="415498"/>
          </a:xfrm>
          <a:prstGeom prst="rect">
            <a:avLst/>
          </a:prstGeom>
          <a:noFill/>
        </p:spPr>
        <p:txBody>
          <a:bodyPr wrap="square" rtlCol="0">
            <a:spAutoFit/>
          </a:bodyPr>
          <a:lstStyle/>
          <a:p>
            <a:r>
              <a:rPr lang="en-US" sz="1050">
                <a:solidFill>
                  <a:schemeClr val="bg1">
                    <a:lumMod val="65000"/>
                  </a:schemeClr>
                </a:solidFill>
              </a:rPr>
              <a:t>This presentation uses a free template provided by FPPT.com</a:t>
            </a:r>
          </a:p>
          <a:p>
            <a:r>
              <a:rPr lang="en-US" sz="105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wevideo.com/sign-i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kahoot.it/" TargetMode="External"/><Relationship Id="rId5" Type="http://schemas.openxmlformats.org/officeDocument/2006/relationships/hyperlink" Target="https://quizizz.com/admin?subject=World%20Languages" TargetMode="External"/><Relationship Id="rId4" Type="http://schemas.openxmlformats.org/officeDocument/2006/relationships/hyperlink" Target="https://prezi.com/dashboar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isu468research.wikispaces.com/file/view/morphing+literacy-blair.pdf"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bc-yk.cpf.ca/wp-content/blogs" TargetMode="External"/><Relationship Id="rId2" Type="http://schemas.openxmlformats.org/officeDocument/2006/relationships/hyperlink" Target="https://doi.org/10.1080/09571739885200021pdf" TargetMode="External"/><Relationship Id="rId1" Type="http://schemas.openxmlformats.org/officeDocument/2006/relationships/slideLayout" Target="../slideLayouts/slideLayout3.xml"/><Relationship Id="rId4" Type="http://schemas.openxmlformats.org/officeDocument/2006/relationships/hyperlink" Target="https://tspace.librar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eb.cs.wpi.edu~gogo/courses/imgd5100/papers/" TargetMode="External"/><Relationship Id="rId2" Type="http://schemas.openxmlformats.org/officeDocument/2006/relationships/hyperlink" Target="https://books.google.ca/books?id=p96Wmn-"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dx.doi.org/10.1080" TargetMode="External"/><Relationship Id="rId2" Type="http://schemas.openxmlformats.org/officeDocument/2006/relationships/hyperlink" Target="http://dx.doi.org/10.1111/j.1944-9720.2007.tb02867"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 TargetMode="External"/><Relationship Id="rId2" Type="http://schemas.openxmlformats.org/officeDocument/2006/relationships/hyperlink" Target="http://dx.doi.org/110.1007/s11165-007-9037-x" TargetMode="External"/><Relationship Id="rId1" Type="http://schemas.openxmlformats.org/officeDocument/2006/relationships/slideLayout" Target="../slideLayouts/slideLayout3.xml"/><Relationship Id="rId5" Type="http://schemas.openxmlformats.org/officeDocument/2006/relationships/hyperlink" Target="http://citeseerx.ist.psu.edu/viewdoc/download?doi=10.1.1.622.9102&amp;rep=rep" TargetMode="External"/><Relationship Id="rId4" Type="http://schemas.openxmlformats.org/officeDocument/2006/relationships/hyperlink" Target="http://citeseerx.ist.psu.edu/viewdoc/download?doi=10.1.1.622.9102&amp;"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680310" y="4556915"/>
            <a:ext cx="5650085" cy="338554"/>
          </a:xfrm>
          <a:prstGeom prst="rect">
            <a:avLst/>
          </a:prstGeom>
        </p:spPr>
        <p:txBody>
          <a:bodyPr wrap="square">
            <a:spAutoFit/>
          </a:bodyPr>
          <a:lstStyle/>
          <a:p>
            <a:r>
              <a:rPr lang="en-US" sz="1600" dirty="0"/>
              <a:t>https://reseauinternational.net/francais-langue-parlee-en-2050/</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81915"/>
            <a:ext cx="6858000" cy="3175000"/>
          </a:xfrm>
          <a:prstGeom prst="rect">
            <a:avLst/>
          </a:prstGeom>
        </p:spPr>
      </p:pic>
    </p:spTree>
    <p:extLst>
      <p:ext uri="{BB962C8B-B14F-4D97-AF65-F5344CB8AC3E}">
        <p14:creationId xmlns:p14="http://schemas.microsoft.com/office/powerpoint/2010/main" val="3000851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a:t>
            </a:r>
            <a:r>
              <a:rPr lang="en-US" dirty="0"/>
              <a:t>Intrinsic vs </a:t>
            </a:r>
            <a:r>
              <a:rPr lang="en-US" dirty="0" smtClean="0"/>
              <a:t>extrinsic?</a:t>
            </a:r>
            <a:endParaRPr lang="en-US" dirty="0"/>
          </a:p>
        </p:txBody>
      </p:sp>
      <p:sp>
        <p:nvSpPr>
          <p:cNvPr id="3" name="Content Placeholder 2"/>
          <p:cNvSpPr>
            <a:spLocks noGrp="1"/>
          </p:cNvSpPr>
          <p:nvPr>
            <p:ph idx="1"/>
          </p:nvPr>
        </p:nvSpPr>
        <p:spPr>
          <a:xfrm>
            <a:off x="1718535" y="1197405"/>
            <a:ext cx="4924737" cy="2137869"/>
          </a:xfrm>
        </p:spPr>
        <p:txBody>
          <a:bodyPr>
            <a:normAutofit/>
          </a:bodyPr>
          <a:lstStyle/>
          <a:p>
            <a:pPr marL="0" indent="0">
              <a:buNone/>
            </a:pPr>
            <a:r>
              <a:rPr lang="en-US" sz="2000" dirty="0" smtClean="0"/>
              <a:t>Students who are intrinsically motivated</a:t>
            </a:r>
            <a:endParaRPr lang="en-US" sz="2000" dirty="0"/>
          </a:p>
          <a:p>
            <a:r>
              <a:rPr lang="en-US" sz="2000" dirty="0"/>
              <a:t>R</a:t>
            </a:r>
            <a:r>
              <a:rPr lang="en-US" sz="2000" dirty="0" smtClean="0"/>
              <a:t>etain learning longer </a:t>
            </a:r>
          </a:p>
          <a:p>
            <a:r>
              <a:rPr lang="en-US" sz="2000" dirty="0" smtClean="0"/>
              <a:t>Are </a:t>
            </a:r>
            <a:r>
              <a:rPr lang="en-US" sz="2000" dirty="0"/>
              <a:t>more likely to </a:t>
            </a:r>
            <a:r>
              <a:rPr lang="en-US" sz="2000" dirty="0" smtClean="0"/>
              <a:t>continue learning outside of school</a:t>
            </a:r>
            <a:endParaRPr lang="en-US" sz="2000" dirty="0"/>
          </a:p>
          <a:p>
            <a:r>
              <a:rPr lang="en-US" sz="2000" dirty="0" smtClean="0"/>
              <a:t>Participate willingly without rewards</a:t>
            </a:r>
          </a:p>
          <a:p>
            <a:endParaRPr lang="en-US" sz="2000" dirty="0" smtClean="0"/>
          </a:p>
          <a:p>
            <a:endParaRPr lang="en-US" sz="2000" dirty="0"/>
          </a:p>
          <a:p>
            <a:pPr marL="0" indent="0">
              <a:buNone/>
            </a:pPr>
            <a:endParaRPr lang="en-US" sz="2000" dirty="0" smtClean="0"/>
          </a:p>
        </p:txBody>
      </p:sp>
      <p:sp>
        <p:nvSpPr>
          <p:cNvPr id="4" name="TextBox 3"/>
          <p:cNvSpPr txBox="1"/>
          <p:nvPr/>
        </p:nvSpPr>
        <p:spPr>
          <a:xfrm>
            <a:off x="1749245" y="4191819"/>
            <a:ext cx="3664920" cy="584775"/>
          </a:xfrm>
          <a:prstGeom prst="rect">
            <a:avLst/>
          </a:prstGeom>
          <a:noFill/>
        </p:spPr>
        <p:txBody>
          <a:bodyPr wrap="square" rtlCol="0">
            <a:spAutoFit/>
          </a:bodyPr>
          <a:lstStyle/>
          <a:p>
            <a:r>
              <a:rPr lang="en-US" sz="1600" dirty="0" smtClean="0"/>
              <a:t>(Deci &amp; Ryan, 1985; Nicholson, 2013; </a:t>
            </a:r>
            <a:r>
              <a:rPr lang="en-US" sz="1600" dirty="0" err="1"/>
              <a:t>Nieswandt</a:t>
            </a:r>
            <a:r>
              <a:rPr lang="en-US" sz="1600" dirty="0"/>
              <a:t> &amp; </a:t>
            </a:r>
            <a:r>
              <a:rPr lang="en-US" sz="1600" dirty="0" smtClean="0"/>
              <a:t>Shanahan, 2008)</a:t>
            </a:r>
            <a:endParaRPr lang="en-US" sz="1600" dirty="0"/>
          </a:p>
        </p:txBody>
      </p:sp>
    </p:spTree>
    <p:extLst>
      <p:ext uri="{BB962C8B-B14F-4D97-AF65-F5344CB8AC3E}">
        <p14:creationId xmlns:p14="http://schemas.microsoft.com/office/powerpoint/2010/main" val="4199981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655" y="361342"/>
            <a:ext cx="4619326" cy="572644"/>
          </a:xfrm>
        </p:spPr>
        <p:txBody>
          <a:bodyPr>
            <a:noAutofit/>
          </a:bodyPr>
          <a:lstStyle/>
          <a:p>
            <a:r>
              <a:rPr lang="en-US" sz="2400" dirty="0" smtClean="0"/>
              <a:t>Do we unintentionally undermine intrinsic motivation?</a:t>
            </a:r>
            <a:endParaRPr lang="en-US" sz="2400" dirty="0"/>
          </a:p>
        </p:txBody>
      </p:sp>
      <p:sp>
        <p:nvSpPr>
          <p:cNvPr id="3" name="Content Placeholder 2"/>
          <p:cNvSpPr>
            <a:spLocks noGrp="1"/>
          </p:cNvSpPr>
          <p:nvPr>
            <p:ph idx="1"/>
          </p:nvPr>
        </p:nvSpPr>
        <p:spPr>
          <a:xfrm>
            <a:off x="1710237" y="1282633"/>
            <a:ext cx="4924737" cy="2772930"/>
          </a:xfrm>
        </p:spPr>
        <p:txBody>
          <a:bodyPr>
            <a:normAutofit fontScale="92500"/>
          </a:bodyPr>
          <a:lstStyle/>
          <a:p>
            <a:r>
              <a:rPr lang="en-US" dirty="0" smtClean="0"/>
              <a:t>Threats of punishment</a:t>
            </a:r>
          </a:p>
          <a:p>
            <a:r>
              <a:rPr lang="en-US" dirty="0" smtClean="0"/>
              <a:t>Pressured deadlines</a:t>
            </a:r>
          </a:p>
          <a:p>
            <a:r>
              <a:rPr lang="en-US" dirty="0" smtClean="0"/>
              <a:t>High stakes evaluation</a:t>
            </a:r>
          </a:p>
          <a:p>
            <a:r>
              <a:rPr lang="en-US" dirty="0"/>
              <a:t>E</a:t>
            </a:r>
            <a:r>
              <a:rPr lang="en-US" dirty="0" smtClean="0"/>
              <a:t>xtrinsic rewards</a:t>
            </a:r>
          </a:p>
          <a:p>
            <a:pPr lvl="1">
              <a:buFont typeface="Courier New" panose="02070309020205020404" pitchFamily="49" charset="0"/>
              <a:buChar char="o"/>
            </a:pPr>
            <a:r>
              <a:rPr lang="en-US" sz="1900" dirty="0" smtClean="0"/>
              <a:t>letter grade</a:t>
            </a:r>
          </a:p>
          <a:p>
            <a:pPr lvl="1">
              <a:buFont typeface="Courier New" panose="02070309020205020404" pitchFamily="49" charset="0"/>
              <a:buChar char="o"/>
            </a:pPr>
            <a:r>
              <a:rPr lang="en-US" sz="1900" dirty="0" smtClean="0"/>
              <a:t>2 sheets of paper at graduation rather than 1</a:t>
            </a:r>
          </a:p>
          <a:p>
            <a:pPr lvl="1">
              <a:buFont typeface="Courier New" panose="02070309020205020404" pitchFamily="49" charset="0"/>
              <a:buChar char="o"/>
            </a:pPr>
            <a:r>
              <a:rPr lang="en-US" sz="1900" dirty="0" smtClean="0"/>
              <a:t>better job 10 years from now</a:t>
            </a:r>
          </a:p>
          <a:p>
            <a:pPr lvl="1">
              <a:buFont typeface="Courier New" panose="02070309020205020404" pitchFamily="49" charset="0"/>
              <a:buChar char="o"/>
            </a:pPr>
            <a:r>
              <a:rPr lang="en-US" sz="1900" dirty="0" smtClean="0"/>
              <a:t>approval from a teacher</a:t>
            </a:r>
          </a:p>
          <a:p>
            <a:pPr lvl="1">
              <a:buFont typeface="Courier New" panose="02070309020205020404" pitchFamily="49" charset="0"/>
              <a:buChar char="o"/>
            </a:pPr>
            <a:endParaRPr lang="en-US" dirty="0"/>
          </a:p>
          <a:p>
            <a:endParaRPr lang="en-US" dirty="0" smtClean="0"/>
          </a:p>
          <a:p>
            <a:endParaRPr lang="en-US" dirty="0" smtClean="0"/>
          </a:p>
        </p:txBody>
      </p:sp>
      <p:sp>
        <p:nvSpPr>
          <p:cNvPr id="4" name="TextBox 3"/>
          <p:cNvSpPr txBox="1"/>
          <p:nvPr/>
        </p:nvSpPr>
        <p:spPr>
          <a:xfrm>
            <a:off x="1637377" y="4404210"/>
            <a:ext cx="3664920" cy="369332"/>
          </a:xfrm>
          <a:prstGeom prst="rect">
            <a:avLst/>
          </a:prstGeom>
          <a:noFill/>
        </p:spPr>
        <p:txBody>
          <a:bodyPr wrap="square" rtlCol="0">
            <a:spAutoFit/>
          </a:bodyPr>
          <a:lstStyle/>
          <a:p>
            <a:r>
              <a:rPr lang="en-US" dirty="0" smtClean="0"/>
              <a:t>(Deci &amp; Ryan, 1985)</a:t>
            </a:r>
            <a:endParaRPr lang="en-US" dirty="0"/>
          </a:p>
        </p:txBody>
      </p:sp>
    </p:spTree>
    <p:extLst>
      <p:ext uri="{BB962C8B-B14F-4D97-AF65-F5344CB8AC3E}">
        <p14:creationId xmlns:p14="http://schemas.microsoft.com/office/powerpoint/2010/main" val="4174601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create intrinsic </a:t>
            </a:r>
            <a:br>
              <a:rPr lang="en-US" dirty="0" smtClean="0"/>
            </a:br>
            <a:r>
              <a:rPr lang="en-US" dirty="0" smtClean="0"/>
              <a:t>motivation ?</a:t>
            </a:r>
            <a:endParaRPr lang="en-US" dirty="0"/>
          </a:p>
        </p:txBody>
      </p:sp>
      <p:sp>
        <p:nvSpPr>
          <p:cNvPr id="3" name="Content Placeholder 2"/>
          <p:cNvSpPr>
            <a:spLocks noGrp="1"/>
          </p:cNvSpPr>
          <p:nvPr>
            <p:ph idx="1"/>
          </p:nvPr>
        </p:nvSpPr>
        <p:spPr>
          <a:xfrm>
            <a:off x="505766" y="1783995"/>
            <a:ext cx="5993672" cy="3359505"/>
          </a:xfrm>
        </p:spPr>
        <p:txBody>
          <a:bodyPr>
            <a:normAutofit/>
          </a:bodyPr>
          <a:lstStyle/>
          <a:p>
            <a:pPr marL="0" indent="0">
              <a:buNone/>
            </a:pPr>
            <a:r>
              <a:rPr lang="en-US" sz="2000" dirty="0" smtClean="0"/>
              <a:t>“…if </a:t>
            </a:r>
            <a:r>
              <a:rPr lang="en-US" sz="2000" dirty="0"/>
              <a:t>educators invested a fraction of the energy on stimulating the students' enjoyment of learning that they now spend in trying to transmit information we could achieve much better results. Literacy, numeracy, or indeed any other subject matter will be mastered more readily and more thoroughly when the student becomes able to derive intrinsic rewards from </a:t>
            </a:r>
            <a:r>
              <a:rPr lang="en-US" sz="2000" dirty="0" smtClean="0"/>
              <a:t>learning.”</a:t>
            </a:r>
          </a:p>
          <a:p>
            <a:pPr marL="0" indent="0">
              <a:buNone/>
            </a:pPr>
            <a:endParaRPr lang="en-US" sz="2000" dirty="0" smtClean="0"/>
          </a:p>
          <a:p>
            <a:pPr marL="0" indent="0">
              <a:buNone/>
            </a:pPr>
            <a:r>
              <a:rPr lang="en-US" sz="1600" dirty="0" smtClean="0"/>
              <a:t>(Csikszentmihalyi, 1990, p. 115)</a:t>
            </a:r>
            <a:endParaRPr lang="en-US" sz="1600" dirty="0"/>
          </a:p>
          <a:p>
            <a:pPr marL="0" indent="0">
              <a:buNone/>
            </a:pPr>
            <a:endParaRPr lang="en-US" sz="2000" dirty="0"/>
          </a:p>
        </p:txBody>
      </p:sp>
    </p:spTree>
    <p:extLst>
      <p:ext uri="{BB962C8B-B14F-4D97-AF65-F5344CB8AC3E}">
        <p14:creationId xmlns:p14="http://schemas.microsoft.com/office/powerpoint/2010/main" val="4117319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185" y="433880"/>
            <a:ext cx="2176046" cy="572644"/>
          </a:xfrm>
        </p:spPr>
        <p:txBody>
          <a:bodyPr>
            <a:normAutofit/>
          </a:bodyPr>
          <a:lstStyle/>
          <a:p>
            <a:r>
              <a:rPr lang="en-US" dirty="0" smtClean="0"/>
              <a:t>Autonomy </a:t>
            </a:r>
            <a:endParaRPr lang="en-US" dirty="0"/>
          </a:p>
        </p:txBody>
      </p:sp>
      <p:sp>
        <p:nvSpPr>
          <p:cNvPr id="4" name="Content Placeholder 3"/>
          <p:cNvSpPr>
            <a:spLocks noGrp="1"/>
          </p:cNvSpPr>
          <p:nvPr>
            <p:ph idx="1"/>
          </p:nvPr>
        </p:nvSpPr>
        <p:spPr>
          <a:xfrm>
            <a:off x="1291130" y="3946095"/>
            <a:ext cx="5344675" cy="610820"/>
          </a:xfrm>
        </p:spPr>
        <p:txBody>
          <a:bodyPr>
            <a:normAutofit/>
          </a:bodyPr>
          <a:lstStyle/>
          <a:p>
            <a:pPr marL="0" indent="0">
              <a:buNone/>
            </a:pPr>
            <a:r>
              <a:rPr lang="en-US" sz="1400" dirty="0" smtClean="0"/>
              <a:t>(Blair &amp; Sanford, 2004; Chan, 2016;  Clarke &amp; Burke, 2012;  </a:t>
            </a:r>
            <a:r>
              <a:rPr lang="en-US" sz="1400" dirty="0" err="1" smtClean="0"/>
              <a:t>Hafen</a:t>
            </a:r>
            <a:r>
              <a:rPr lang="en-US" sz="1400" dirty="0" smtClean="0"/>
              <a:t>, 2010; </a:t>
            </a:r>
            <a:r>
              <a:rPr lang="en-US" sz="1400" dirty="0" err="1"/>
              <a:t>MacIntyre</a:t>
            </a:r>
            <a:r>
              <a:rPr lang="en-US" sz="1400" dirty="0"/>
              <a:t> et </a:t>
            </a:r>
            <a:r>
              <a:rPr lang="en-US" sz="1400" dirty="0" smtClean="0"/>
              <a:t>al., 2011; Nicholson, 2016) </a:t>
            </a:r>
            <a:endParaRPr lang="en-US" sz="1400" dirty="0"/>
          </a:p>
        </p:txBody>
      </p:sp>
      <p:sp>
        <p:nvSpPr>
          <p:cNvPr id="7" name="TextBox 6"/>
          <p:cNvSpPr txBox="1"/>
          <p:nvPr/>
        </p:nvSpPr>
        <p:spPr>
          <a:xfrm>
            <a:off x="1749245" y="1197405"/>
            <a:ext cx="4886560" cy="1754326"/>
          </a:xfrm>
          <a:prstGeom prst="rect">
            <a:avLst/>
          </a:prstGeom>
          <a:noFill/>
        </p:spPr>
        <p:txBody>
          <a:bodyPr wrap="square" rtlCol="0">
            <a:spAutoFit/>
          </a:bodyPr>
          <a:lstStyle/>
          <a:p>
            <a:r>
              <a:rPr lang="en-US" dirty="0" smtClean="0"/>
              <a:t>Perception of autonomy on </a:t>
            </a:r>
            <a:r>
              <a:rPr lang="en-US" u="sng" dirty="0" smtClean="0"/>
              <a:t>Day 1</a:t>
            </a:r>
          </a:p>
          <a:p>
            <a:endParaRPr lang="en-US" dirty="0" smtClean="0"/>
          </a:p>
          <a:p>
            <a:r>
              <a:rPr lang="en-US" dirty="0" smtClean="0"/>
              <a:t>Choice</a:t>
            </a:r>
          </a:p>
          <a:p>
            <a:pPr marL="742950" lvl="1" indent="-285750">
              <a:buFont typeface="Arial" panose="020B0604020202020204" pitchFamily="34" charset="0"/>
              <a:buChar char="•"/>
            </a:pPr>
            <a:r>
              <a:rPr lang="en-US" dirty="0"/>
              <a:t>Choosing to speak French</a:t>
            </a:r>
          </a:p>
          <a:p>
            <a:pPr marL="742950" lvl="1" indent="-285750">
              <a:buFont typeface="Arial" panose="020B0604020202020204" pitchFamily="34" charset="0"/>
              <a:buChar char="•"/>
            </a:pPr>
            <a:r>
              <a:rPr lang="en-US" dirty="0" smtClean="0"/>
              <a:t>Choosing how to meet learning outcomes</a:t>
            </a:r>
          </a:p>
          <a:p>
            <a:pPr marL="742950" lvl="1" indent="-285750">
              <a:buFont typeface="Arial" panose="020B0604020202020204" pitchFamily="34" charset="0"/>
              <a:buChar char="•"/>
            </a:pPr>
            <a:r>
              <a:rPr lang="en-US" dirty="0" smtClean="0"/>
              <a:t>Choosing how to show learning</a:t>
            </a:r>
          </a:p>
        </p:txBody>
      </p:sp>
    </p:spTree>
    <p:extLst>
      <p:ext uri="{BB962C8B-B14F-4D97-AF65-F5344CB8AC3E}">
        <p14:creationId xmlns:p14="http://schemas.microsoft.com/office/powerpoint/2010/main" val="3812549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5" y="629183"/>
            <a:ext cx="4352093" cy="572644"/>
          </a:xfrm>
        </p:spPr>
        <p:txBody>
          <a:bodyPr>
            <a:normAutofit/>
          </a:bodyPr>
          <a:lstStyle/>
          <a:p>
            <a:r>
              <a:rPr lang="en-US" dirty="0" smtClean="0"/>
              <a:t>Humour</a:t>
            </a:r>
            <a:endParaRPr lang="en-US" dirty="0"/>
          </a:p>
        </p:txBody>
      </p:sp>
      <p:sp>
        <p:nvSpPr>
          <p:cNvPr id="4" name="Content Placeholder 3"/>
          <p:cNvSpPr>
            <a:spLocks noGrp="1"/>
          </p:cNvSpPr>
          <p:nvPr>
            <p:ph idx="1"/>
          </p:nvPr>
        </p:nvSpPr>
        <p:spPr>
          <a:xfrm>
            <a:off x="527605" y="1201827"/>
            <a:ext cx="5945055" cy="3511061"/>
          </a:xfrm>
        </p:spPr>
        <p:txBody>
          <a:bodyPr>
            <a:normAutofit/>
          </a:bodyPr>
          <a:lstStyle/>
          <a:p>
            <a:r>
              <a:rPr lang="en-US" sz="2000" dirty="0" smtClean="0"/>
              <a:t>Boys become more engaged when there is humour.  ‘being serious’ all of the time is boring…</a:t>
            </a:r>
          </a:p>
          <a:p>
            <a:r>
              <a:rPr lang="en-US" sz="2000" dirty="0" smtClean="0"/>
              <a:t>Their sense of humour might be different than yours.</a:t>
            </a:r>
          </a:p>
          <a:p>
            <a:r>
              <a:rPr lang="en-US" sz="2000" dirty="0" smtClean="0"/>
              <a:t>Your sense of humour is important!</a:t>
            </a:r>
          </a:p>
          <a:p>
            <a:endParaRPr lang="en-US" sz="2000" dirty="0"/>
          </a:p>
        </p:txBody>
      </p:sp>
      <p:sp>
        <p:nvSpPr>
          <p:cNvPr id="5" name="TextBox 4"/>
          <p:cNvSpPr txBox="1"/>
          <p:nvPr/>
        </p:nvSpPr>
        <p:spPr>
          <a:xfrm>
            <a:off x="833015" y="3665546"/>
            <a:ext cx="4428445" cy="738664"/>
          </a:xfrm>
          <a:prstGeom prst="rect">
            <a:avLst/>
          </a:prstGeom>
          <a:noFill/>
        </p:spPr>
        <p:txBody>
          <a:bodyPr wrap="square" rtlCol="0">
            <a:spAutoFit/>
          </a:bodyPr>
          <a:lstStyle/>
          <a:p>
            <a:r>
              <a:rPr lang="en-US" sz="1400" dirty="0" smtClean="0"/>
              <a:t>(</a:t>
            </a:r>
            <a:r>
              <a:rPr lang="en-US" sz="1400" dirty="0" err="1" smtClean="0"/>
              <a:t>Huth</a:t>
            </a:r>
            <a:r>
              <a:rPr lang="en-US" sz="1400" dirty="0" smtClean="0"/>
              <a:t>, 2005; Reichert &amp; Hawley, 2014;</a:t>
            </a:r>
          </a:p>
          <a:p>
            <a:r>
              <a:rPr lang="en-US" sz="1400" dirty="0"/>
              <a:t>http://</a:t>
            </a:r>
            <a:r>
              <a:rPr lang="en-US" sz="1400" dirty="0" smtClean="0"/>
              <a:t>www.allocine.fr/film/fichefilm</a:t>
            </a:r>
          </a:p>
          <a:p>
            <a:r>
              <a:rPr lang="en-US" sz="1400" dirty="0" smtClean="0"/>
              <a:t>_</a:t>
            </a:r>
            <a:r>
              <a:rPr lang="en-US" sz="1400" dirty="0"/>
              <a:t>gen_cfilm=56143.html)</a:t>
            </a:r>
          </a:p>
        </p:txBody>
      </p:sp>
      <p:pic>
        <p:nvPicPr>
          <p:cNvPr id="3" name="Picture 2"/>
          <p:cNvPicPr>
            <a:picLocks noChangeAspect="1"/>
          </p:cNvPicPr>
          <p:nvPr/>
        </p:nvPicPr>
        <p:blipFill>
          <a:blip r:embed="rId3"/>
          <a:stretch>
            <a:fillRect/>
          </a:stretch>
        </p:blipFill>
        <p:spPr>
          <a:xfrm>
            <a:off x="4879698" y="2419045"/>
            <a:ext cx="1510082" cy="1985165"/>
          </a:xfrm>
          <a:prstGeom prst="rect">
            <a:avLst/>
          </a:prstGeom>
        </p:spPr>
      </p:pic>
    </p:spTree>
    <p:extLst>
      <p:ext uri="{BB962C8B-B14F-4D97-AF65-F5344CB8AC3E}">
        <p14:creationId xmlns:p14="http://schemas.microsoft.com/office/powerpoint/2010/main" val="3065262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885" y="281175"/>
            <a:ext cx="3550391" cy="458115"/>
          </a:xfrm>
        </p:spPr>
        <p:txBody>
          <a:bodyPr>
            <a:normAutofit fontScale="90000"/>
          </a:bodyPr>
          <a:lstStyle/>
          <a:p>
            <a:r>
              <a:rPr lang="en-US" dirty="0" smtClean="0"/>
              <a:t>Have to Move…</a:t>
            </a:r>
            <a:endParaRPr lang="en-US" dirty="0"/>
          </a:p>
        </p:txBody>
      </p:sp>
      <p:sp>
        <p:nvSpPr>
          <p:cNvPr id="3" name="Content Placeholder 2"/>
          <p:cNvSpPr>
            <a:spLocks noGrp="1"/>
          </p:cNvSpPr>
          <p:nvPr>
            <p:ph idx="1"/>
          </p:nvPr>
        </p:nvSpPr>
        <p:spPr>
          <a:xfrm>
            <a:off x="680309" y="1960930"/>
            <a:ext cx="5650085" cy="458115"/>
          </a:xfrm>
        </p:spPr>
        <p:txBody>
          <a:bodyPr>
            <a:noAutofit/>
          </a:bodyPr>
          <a:lstStyle/>
          <a:p>
            <a:pPr marL="0" indent="0">
              <a:lnSpc>
                <a:spcPct val="90000"/>
              </a:lnSpc>
              <a:buNone/>
            </a:pPr>
            <a:r>
              <a:rPr lang="en-AU" altLang="en-US" sz="2000" dirty="0" smtClean="0"/>
              <a:t>Boys learn best when they get to move around.</a:t>
            </a:r>
          </a:p>
          <a:p>
            <a:pPr marL="0" indent="0">
              <a:lnSpc>
                <a:spcPct val="90000"/>
              </a:lnSpc>
              <a:buNone/>
            </a:pPr>
            <a:endParaRPr lang="en-AU" altLang="en-US" sz="2000" dirty="0" smtClean="0"/>
          </a:p>
          <a:p>
            <a:pPr marL="0" indent="0">
              <a:lnSpc>
                <a:spcPct val="90000"/>
              </a:lnSpc>
              <a:buNone/>
            </a:pPr>
            <a:endParaRPr lang="en-AU" altLang="en-US" sz="2000" dirty="0" smtClean="0"/>
          </a:p>
          <a:p>
            <a:pPr marL="0" indent="0">
              <a:lnSpc>
                <a:spcPct val="90000"/>
              </a:lnSpc>
              <a:buNone/>
            </a:pPr>
            <a:r>
              <a:rPr lang="en-AU" altLang="en-US" sz="2000" dirty="0" smtClean="0"/>
              <a:t>					How can we bring</a:t>
            </a:r>
          </a:p>
          <a:p>
            <a:pPr marL="0" indent="0">
              <a:lnSpc>
                <a:spcPct val="90000"/>
              </a:lnSpc>
              <a:buNone/>
            </a:pPr>
            <a:r>
              <a:rPr lang="en-AU" sz="2000" dirty="0"/>
              <a:t>	</a:t>
            </a:r>
            <a:r>
              <a:rPr lang="en-AU" sz="2000" dirty="0" smtClean="0"/>
              <a:t>				movement into our</a:t>
            </a:r>
          </a:p>
          <a:p>
            <a:pPr marL="0" indent="0">
              <a:lnSpc>
                <a:spcPct val="90000"/>
              </a:lnSpc>
              <a:buNone/>
            </a:pPr>
            <a:r>
              <a:rPr lang="en-AU" sz="2000" dirty="0"/>
              <a:t>	</a:t>
            </a:r>
            <a:r>
              <a:rPr lang="en-AU" sz="2000" dirty="0" smtClean="0"/>
              <a:t>				activities?</a:t>
            </a:r>
            <a:endParaRPr lang="en-US" sz="2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60065" y="2724455"/>
            <a:ext cx="763525" cy="763525"/>
          </a:xfrm>
          <a:prstGeom prst="rect">
            <a:avLst/>
          </a:prstGeom>
        </p:spPr>
      </p:pic>
      <p:sp>
        <p:nvSpPr>
          <p:cNvPr id="5" name="TextBox 4"/>
          <p:cNvSpPr txBox="1"/>
          <p:nvPr/>
        </p:nvSpPr>
        <p:spPr>
          <a:xfrm>
            <a:off x="432163" y="4404210"/>
            <a:ext cx="6146376" cy="523220"/>
          </a:xfrm>
          <a:prstGeom prst="rect">
            <a:avLst/>
          </a:prstGeom>
          <a:noFill/>
        </p:spPr>
        <p:txBody>
          <a:bodyPr wrap="square" rtlCol="0">
            <a:spAutoFit/>
          </a:bodyPr>
          <a:lstStyle/>
          <a:p>
            <a:r>
              <a:rPr lang="en-US" sz="1400" dirty="0" smtClean="0"/>
              <a:t>(Blair &amp; Sanford, 2004: Sanford, 2006; </a:t>
            </a:r>
            <a:r>
              <a:rPr lang="en-US" sz="1400" dirty="0" err="1" smtClean="0"/>
              <a:t>LaPorte</a:t>
            </a:r>
            <a:r>
              <a:rPr lang="en-US" sz="1400" dirty="0" smtClean="0"/>
              <a:t>, 2006; Royer, 2010)</a:t>
            </a:r>
          </a:p>
          <a:p>
            <a:r>
              <a:rPr lang="en-US" sz="1400" dirty="0" smtClean="0"/>
              <a:t> http</a:t>
            </a:r>
            <a:r>
              <a:rPr lang="en-US" sz="1400" dirty="0"/>
              <a:t>://</a:t>
            </a:r>
            <a:r>
              <a:rPr lang="en-US" sz="1400" dirty="0" smtClean="0"/>
              <a:t>worldartsme.com/boy-sitting-clipart.html</a:t>
            </a:r>
            <a:endParaRPr lang="en-US" sz="1400" dirty="0"/>
          </a:p>
        </p:txBody>
      </p:sp>
      <p:cxnSp>
        <p:nvCxnSpPr>
          <p:cNvPr id="9" name="Straight Connector 8"/>
          <p:cNvCxnSpPr/>
          <p:nvPr/>
        </p:nvCxnSpPr>
        <p:spPr>
          <a:xfrm>
            <a:off x="2207360" y="2571750"/>
            <a:ext cx="1068935" cy="10689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07360" y="2613754"/>
            <a:ext cx="931736" cy="10269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38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 50 draw</a:t>
            </a:r>
            <a:endParaRPr lang="en-US" dirty="0"/>
          </a:p>
        </p:txBody>
      </p:sp>
      <p:sp>
        <p:nvSpPr>
          <p:cNvPr id="3" name="Content Placeholder 2"/>
          <p:cNvSpPr>
            <a:spLocks noGrp="1"/>
          </p:cNvSpPr>
          <p:nvPr>
            <p:ph idx="1"/>
          </p:nvPr>
        </p:nvSpPr>
        <p:spPr>
          <a:xfrm>
            <a:off x="1023896" y="1655520"/>
            <a:ext cx="5459204" cy="3206805"/>
          </a:xfrm>
        </p:spPr>
        <p:txBody>
          <a:bodyPr>
            <a:normAutofit lnSpcReduction="10000"/>
          </a:bodyPr>
          <a:lstStyle/>
          <a:p>
            <a:r>
              <a:rPr lang="en-US" dirty="0" smtClean="0"/>
              <a:t>Pick your team by popsicle stick </a:t>
            </a:r>
          </a:p>
          <a:p>
            <a:pPr marL="342900" lvl="1" indent="0">
              <a:buNone/>
            </a:pPr>
            <a:r>
              <a:rPr lang="en-US" sz="1800" i="1" dirty="0"/>
              <a:t>(</a:t>
            </a:r>
            <a:r>
              <a:rPr lang="en-US" sz="1800" i="1" dirty="0" smtClean="0"/>
              <a:t>random grouping activity)</a:t>
            </a:r>
          </a:p>
          <a:p>
            <a:pPr marL="342900" lvl="1" indent="0">
              <a:buNone/>
            </a:pPr>
            <a:endParaRPr lang="en-US" sz="1800" i="1" dirty="0" smtClean="0"/>
          </a:p>
          <a:p>
            <a:pPr marL="0" indent="0">
              <a:buNone/>
            </a:pPr>
            <a:r>
              <a:rPr lang="en-US" dirty="0" smtClean="0">
                <a:solidFill>
                  <a:schemeClr val="accent4">
                    <a:lumMod val="75000"/>
                  </a:schemeClr>
                </a:solidFill>
              </a:rPr>
              <a:t>Share an activity from your class that gets students up, moving, and communicating in class.  Be ready to share one of these ideas with the class !</a:t>
            </a:r>
          </a:p>
          <a:p>
            <a:pPr marL="0" indent="0">
              <a:buNone/>
            </a:pPr>
            <a:endParaRPr lang="en-US" dirty="0">
              <a:solidFill>
                <a:schemeClr val="accent4">
                  <a:lumMod val="75000"/>
                </a:schemeClr>
              </a:solidFill>
            </a:endParaRPr>
          </a:p>
          <a:p>
            <a:r>
              <a:rPr lang="en-US" dirty="0" smtClean="0"/>
              <a:t>Asking for volunteers in a fun way</a:t>
            </a:r>
            <a:endParaRPr lang="en-US" dirty="0"/>
          </a:p>
          <a:p>
            <a:pPr marL="342900" lvl="1" indent="0">
              <a:buNone/>
            </a:pPr>
            <a:r>
              <a:rPr lang="en-US" sz="1800" i="1" dirty="0" smtClean="0"/>
              <a:t>(50/50 draw)</a:t>
            </a:r>
            <a:endParaRPr lang="en-US" sz="1800" i="1" dirty="0"/>
          </a:p>
          <a:p>
            <a:pPr marL="0" indent="0">
              <a:buNone/>
            </a:pPr>
            <a:endParaRPr lang="en-US" dirty="0" smtClean="0">
              <a:solidFill>
                <a:schemeClr val="accent4">
                  <a:lumMod val="75000"/>
                </a:schemeClr>
              </a:solidFill>
            </a:endParaRPr>
          </a:p>
        </p:txBody>
      </p:sp>
    </p:spTree>
    <p:extLst>
      <p:ext uri="{BB962C8B-B14F-4D97-AF65-F5344CB8AC3E}">
        <p14:creationId xmlns:p14="http://schemas.microsoft.com/office/powerpoint/2010/main" val="1074497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Cooperative Learning</a:t>
            </a:r>
            <a:endParaRPr lang="en-US" dirty="0"/>
          </a:p>
        </p:txBody>
      </p:sp>
      <p:sp>
        <p:nvSpPr>
          <p:cNvPr id="5" name="Content Placeholder 4"/>
          <p:cNvSpPr>
            <a:spLocks noGrp="1"/>
          </p:cNvSpPr>
          <p:nvPr>
            <p:ph idx="1"/>
          </p:nvPr>
        </p:nvSpPr>
        <p:spPr>
          <a:xfrm>
            <a:off x="718486" y="1350110"/>
            <a:ext cx="5802791" cy="3359505"/>
          </a:xfrm>
        </p:spPr>
        <p:txBody>
          <a:bodyPr>
            <a:noAutofit/>
          </a:bodyPr>
          <a:lstStyle/>
          <a:p>
            <a:pPr marL="0" indent="0">
              <a:buNone/>
            </a:pPr>
            <a:endParaRPr lang="fr-FR" sz="1800" dirty="0"/>
          </a:p>
          <a:p>
            <a:pPr marL="342900" indent="-238125">
              <a:lnSpc>
                <a:spcPct val="115000"/>
              </a:lnSpc>
              <a:buSzPts val="1400"/>
              <a:buChar char="●"/>
            </a:pPr>
            <a:r>
              <a:rPr lang="fr-FR" sz="1800" dirty="0" err="1" smtClean="0"/>
              <a:t>Skits</a:t>
            </a:r>
            <a:r>
              <a:rPr lang="fr-FR" sz="1800" dirty="0" smtClean="0"/>
              <a:t> or </a:t>
            </a:r>
            <a:r>
              <a:rPr lang="fr-FR" sz="1800" dirty="0" err="1" smtClean="0"/>
              <a:t>role</a:t>
            </a:r>
            <a:r>
              <a:rPr lang="fr-FR" sz="1800" dirty="0" smtClean="0"/>
              <a:t> </a:t>
            </a:r>
            <a:r>
              <a:rPr lang="fr-FR" sz="1800" dirty="0" err="1" smtClean="0"/>
              <a:t>plays</a:t>
            </a:r>
            <a:endParaRPr lang="fr-FR" sz="1800" dirty="0"/>
          </a:p>
          <a:p>
            <a:pPr marL="342900" indent="-238125">
              <a:lnSpc>
                <a:spcPct val="115000"/>
              </a:lnSpc>
              <a:buSzPts val="1400"/>
              <a:buChar char="●"/>
            </a:pPr>
            <a:r>
              <a:rPr lang="fr-FR" sz="1800" dirty="0" smtClean="0"/>
              <a:t>Penser-discuter en paires-partager (</a:t>
            </a:r>
            <a:r>
              <a:rPr lang="fr-FR" sz="1800" dirty="0" err="1"/>
              <a:t>Think</a:t>
            </a:r>
            <a:r>
              <a:rPr lang="fr-FR" sz="1800" dirty="0"/>
              <a:t> Pair Share)</a:t>
            </a:r>
          </a:p>
          <a:p>
            <a:pPr marL="342900" indent="-238125">
              <a:lnSpc>
                <a:spcPct val="115000"/>
              </a:lnSpc>
              <a:spcBef>
                <a:spcPts val="750"/>
              </a:spcBef>
              <a:buSzPts val="1400"/>
              <a:buChar char="●"/>
            </a:pPr>
            <a:r>
              <a:rPr lang="fr-FR" sz="1800" dirty="0" err="1" smtClean="0"/>
              <a:t>Jigsaws</a:t>
            </a:r>
            <a:endParaRPr lang="fr-FR" sz="1800" dirty="0" smtClean="0"/>
          </a:p>
          <a:p>
            <a:pPr marL="342900" indent="-238125">
              <a:lnSpc>
                <a:spcPct val="115000"/>
              </a:lnSpc>
              <a:spcBef>
                <a:spcPts val="750"/>
              </a:spcBef>
              <a:buSzPts val="1400"/>
              <a:buFont typeface="Arial" pitchFamily="34" charset="0"/>
              <a:buChar char="●"/>
            </a:pPr>
            <a:r>
              <a:rPr lang="fr-FR" sz="1800" dirty="0" err="1"/>
              <a:t>Activities</a:t>
            </a:r>
            <a:r>
              <a:rPr lang="fr-FR" sz="1800" dirty="0"/>
              <a:t> </a:t>
            </a:r>
            <a:r>
              <a:rPr lang="fr-FR" sz="1800" dirty="0" smtClean="0"/>
              <a:t>and </a:t>
            </a:r>
            <a:r>
              <a:rPr lang="fr-FR" sz="1800" dirty="0" err="1" smtClean="0"/>
              <a:t>games</a:t>
            </a:r>
            <a:r>
              <a:rPr lang="fr-FR" sz="1800" dirty="0" smtClean="0"/>
              <a:t> :</a:t>
            </a:r>
          </a:p>
          <a:p>
            <a:pPr marL="642938" lvl="1" indent="-238125">
              <a:lnSpc>
                <a:spcPct val="115000"/>
              </a:lnSpc>
              <a:spcBef>
                <a:spcPts val="750"/>
              </a:spcBef>
              <a:buSzPts val="1400"/>
              <a:buFont typeface="Arial" pitchFamily="34" charset="0"/>
              <a:buChar char="●"/>
            </a:pPr>
            <a:r>
              <a:rPr lang="fr-FR" sz="1800" dirty="0" err="1"/>
              <a:t>N</a:t>
            </a:r>
            <a:r>
              <a:rPr lang="fr-FR" sz="1800" dirty="0" err="1" smtClean="0"/>
              <a:t>egotiate</a:t>
            </a:r>
            <a:r>
              <a:rPr lang="fr-FR" sz="1800" dirty="0" smtClean="0"/>
              <a:t> </a:t>
            </a:r>
            <a:r>
              <a:rPr lang="fr-FR" sz="1800" dirty="0" err="1" smtClean="0"/>
              <a:t>tasks</a:t>
            </a:r>
            <a:r>
              <a:rPr lang="fr-FR" sz="1800" dirty="0" smtClean="0"/>
              <a:t> in </a:t>
            </a:r>
            <a:r>
              <a:rPr lang="fr-FR" sz="1800" dirty="0" err="1" smtClean="0"/>
              <a:t>order</a:t>
            </a:r>
            <a:r>
              <a:rPr lang="fr-FR" sz="1800" dirty="0" smtClean="0"/>
              <a:t> to </a:t>
            </a:r>
            <a:r>
              <a:rPr lang="fr-FR" sz="1800" dirty="0" err="1" smtClean="0"/>
              <a:t>achieve</a:t>
            </a:r>
            <a:r>
              <a:rPr lang="fr-FR" sz="1800" dirty="0" smtClean="0"/>
              <a:t> a goal</a:t>
            </a:r>
          </a:p>
          <a:p>
            <a:pPr marL="642938" lvl="1" indent="-238125">
              <a:lnSpc>
                <a:spcPct val="115000"/>
              </a:lnSpc>
              <a:spcBef>
                <a:spcPts val="750"/>
              </a:spcBef>
              <a:buSzPts val="1400"/>
              <a:buFont typeface="Arial" pitchFamily="34" charset="0"/>
              <a:buChar char="●"/>
            </a:pPr>
            <a:r>
              <a:rPr lang="fr-FR" sz="1800" dirty="0" err="1" smtClean="0"/>
              <a:t>Find</a:t>
            </a:r>
            <a:r>
              <a:rPr lang="fr-FR" sz="1800" dirty="0" smtClean="0"/>
              <a:t> people </a:t>
            </a:r>
            <a:r>
              <a:rPr lang="fr-FR" sz="1800" dirty="0" err="1" smtClean="0"/>
              <a:t>that</a:t>
            </a:r>
            <a:r>
              <a:rPr lang="fr-FR" sz="1800" dirty="0" smtClean="0"/>
              <a:t> fit a certain description</a:t>
            </a:r>
          </a:p>
          <a:p>
            <a:pPr marL="642938" lvl="1" indent="-238125">
              <a:lnSpc>
                <a:spcPct val="115000"/>
              </a:lnSpc>
              <a:spcBef>
                <a:spcPts val="750"/>
              </a:spcBef>
              <a:buSzPts val="1400"/>
              <a:buFont typeface="Arial" pitchFamily="34" charset="0"/>
              <a:buChar char="●"/>
            </a:pPr>
            <a:r>
              <a:rPr lang="fr-FR" sz="1800" dirty="0" err="1"/>
              <a:t>S</a:t>
            </a:r>
            <a:r>
              <a:rPr lang="fr-FR" sz="1800" dirty="0" err="1" smtClean="0"/>
              <a:t>urveys</a:t>
            </a:r>
            <a:endParaRPr lang="fr-FR" sz="1800" dirty="0" smtClean="0"/>
          </a:p>
          <a:p>
            <a:pPr marL="300038" lvl="1" indent="0">
              <a:lnSpc>
                <a:spcPct val="120000"/>
              </a:lnSpc>
              <a:buNone/>
            </a:pPr>
            <a:r>
              <a:rPr lang="en-US" sz="1600" dirty="0" smtClean="0"/>
              <a:t>(Shrum &amp; Glisan, 2016)</a:t>
            </a:r>
            <a:endParaRPr lang="fr-FR" sz="1600" dirty="0" smtClean="0"/>
          </a:p>
        </p:txBody>
      </p:sp>
    </p:spTree>
    <p:extLst>
      <p:ext uri="{BB962C8B-B14F-4D97-AF65-F5344CB8AC3E}">
        <p14:creationId xmlns:p14="http://schemas.microsoft.com/office/powerpoint/2010/main" val="2330898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283" y="433879"/>
            <a:ext cx="3779448" cy="572644"/>
          </a:xfrm>
        </p:spPr>
        <p:txBody>
          <a:bodyPr>
            <a:normAutofit fontScale="90000"/>
          </a:bodyPr>
          <a:lstStyle/>
          <a:p>
            <a:r>
              <a:rPr lang="en-US" dirty="0" smtClean="0"/>
              <a:t>Topics </a:t>
            </a:r>
            <a:r>
              <a:rPr lang="en-US" dirty="0"/>
              <a:t>of Study 	</a:t>
            </a:r>
            <a:r>
              <a:rPr lang="en-US" dirty="0" smtClean="0"/>
              <a:t/>
            </a:r>
            <a:br>
              <a:rPr lang="en-US" dirty="0" smtClean="0"/>
            </a:br>
            <a:r>
              <a:rPr lang="en-US" sz="2000" dirty="0" smtClean="0"/>
              <a:t>relevant </a:t>
            </a:r>
            <a:r>
              <a:rPr lang="en-US" sz="2000" dirty="0"/>
              <a:t>and </a:t>
            </a:r>
            <a:r>
              <a:rPr lang="en-US" sz="2000" dirty="0" smtClean="0"/>
              <a:t>interesting…</a:t>
            </a:r>
            <a:r>
              <a:rPr lang="en-US" sz="2000" dirty="0"/>
              <a:t/>
            </a:r>
            <a:br>
              <a:rPr lang="en-US" sz="2000" dirty="0"/>
            </a:br>
            <a:r>
              <a:rPr lang="en-US" dirty="0"/>
              <a:t> </a:t>
            </a:r>
          </a:p>
        </p:txBody>
      </p:sp>
      <p:graphicFrame>
        <p:nvGraphicFramePr>
          <p:cNvPr id="6" name="Diagram 5"/>
          <p:cNvGraphicFramePr/>
          <p:nvPr>
            <p:extLst>
              <p:ext uri="{D42A27DB-BD31-4B8C-83A1-F6EECF244321}">
                <p14:modId xmlns:p14="http://schemas.microsoft.com/office/powerpoint/2010/main" val="4061945170"/>
              </p:ext>
            </p:extLst>
          </p:nvPr>
        </p:nvGraphicFramePr>
        <p:xfrm>
          <a:off x="1291130" y="720201"/>
          <a:ext cx="5344675" cy="3665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734410" y="1675949"/>
            <a:ext cx="964605" cy="1754326"/>
          </a:xfrm>
          <a:prstGeom prst="rect">
            <a:avLst/>
          </a:prstGeom>
          <a:noFill/>
        </p:spPr>
        <p:txBody>
          <a:bodyPr wrap="square" rtlCol="0">
            <a:spAutoFit/>
          </a:bodyPr>
          <a:lstStyle/>
          <a:p>
            <a:r>
              <a:rPr lang="en-US" dirty="0" smtClean="0"/>
              <a:t>music</a:t>
            </a:r>
          </a:p>
          <a:p>
            <a:endParaRPr lang="en-US" dirty="0" smtClean="0"/>
          </a:p>
          <a:p>
            <a:r>
              <a:rPr lang="en-US" dirty="0" smtClean="0"/>
              <a:t>current </a:t>
            </a:r>
          </a:p>
          <a:p>
            <a:r>
              <a:rPr lang="en-US" dirty="0" smtClean="0"/>
              <a:t>events</a:t>
            </a:r>
          </a:p>
          <a:p>
            <a:endParaRPr lang="en-US" dirty="0"/>
          </a:p>
          <a:p>
            <a:r>
              <a:rPr lang="en-US" dirty="0" smtClean="0"/>
              <a:t>travel</a:t>
            </a:r>
            <a:endParaRPr lang="en-US" dirty="0"/>
          </a:p>
        </p:txBody>
      </p:sp>
      <p:sp>
        <p:nvSpPr>
          <p:cNvPr id="9" name="Content Placeholder 3"/>
          <p:cNvSpPr>
            <a:spLocks noGrp="1"/>
          </p:cNvSpPr>
          <p:nvPr>
            <p:ph idx="4294967295"/>
          </p:nvPr>
        </p:nvSpPr>
        <p:spPr>
          <a:xfrm>
            <a:off x="1086650" y="4443042"/>
            <a:ext cx="4867081" cy="571988"/>
          </a:xfrm>
        </p:spPr>
        <p:txBody>
          <a:bodyPr>
            <a:noAutofit/>
          </a:bodyPr>
          <a:lstStyle/>
          <a:p>
            <a:pPr marL="0" indent="0">
              <a:buNone/>
            </a:pPr>
            <a:r>
              <a:rPr lang="en-US" sz="1600" dirty="0" smtClean="0"/>
              <a:t>(Blair &amp; Sanford, 2004; Callaghan, 1998; </a:t>
            </a:r>
          </a:p>
          <a:p>
            <a:pPr marL="0" indent="0">
              <a:buNone/>
            </a:pPr>
            <a:r>
              <a:rPr lang="en-US" sz="1600" dirty="0" err="1" smtClean="0"/>
              <a:t>Laporte</a:t>
            </a:r>
            <a:r>
              <a:rPr lang="en-US" sz="1600" dirty="0" smtClean="0"/>
              <a:t>, 2006; McCall, 2011) </a:t>
            </a:r>
            <a:endParaRPr lang="en-US" sz="1600" dirty="0"/>
          </a:p>
        </p:txBody>
      </p:sp>
    </p:spTree>
    <p:extLst>
      <p:ext uri="{BB962C8B-B14F-4D97-AF65-F5344CB8AC3E}">
        <p14:creationId xmlns:p14="http://schemas.microsoft.com/office/powerpoint/2010/main" val="3400843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Technology</a:t>
            </a:r>
            <a:endParaRPr lang="en-US" dirty="0"/>
          </a:p>
        </p:txBody>
      </p:sp>
      <p:sp>
        <p:nvSpPr>
          <p:cNvPr id="4" name="Content Placeholder 3"/>
          <p:cNvSpPr>
            <a:spLocks noGrp="1"/>
          </p:cNvSpPr>
          <p:nvPr>
            <p:ph idx="1"/>
          </p:nvPr>
        </p:nvSpPr>
        <p:spPr>
          <a:xfrm>
            <a:off x="2054655" y="1197405"/>
            <a:ext cx="4352093" cy="3054099"/>
          </a:xfrm>
        </p:spPr>
        <p:txBody>
          <a:bodyPr>
            <a:normAutofit/>
          </a:bodyPr>
          <a:lstStyle/>
          <a:p>
            <a:pPr marL="0" indent="0">
              <a:buNone/>
            </a:pPr>
            <a:r>
              <a:rPr lang="en-US" dirty="0" smtClean="0"/>
              <a:t>Enhance Presentations and projects</a:t>
            </a:r>
            <a:endParaRPr lang="en-US" dirty="0">
              <a:solidFill>
                <a:schemeClr val="tx2">
                  <a:lumMod val="75000"/>
                </a:schemeClr>
              </a:solidFill>
            </a:endParaRPr>
          </a:p>
          <a:p>
            <a:pPr lvl="1">
              <a:buFont typeface="Arial" panose="020B0604020202020204" pitchFamily="34" charset="0"/>
              <a:buChar char="•"/>
            </a:pPr>
            <a:r>
              <a:rPr lang="en-US" dirty="0" err="1" smtClean="0">
                <a:hlinkClick r:id="rId3"/>
              </a:rPr>
              <a:t>Wevideo</a:t>
            </a:r>
            <a:endParaRPr lang="en-US" dirty="0" smtClean="0"/>
          </a:p>
          <a:p>
            <a:pPr lvl="1">
              <a:buFont typeface="Arial" panose="020B0604020202020204" pitchFamily="34" charset="0"/>
              <a:buChar char="•"/>
            </a:pPr>
            <a:r>
              <a:rPr lang="en-US" dirty="0" smtClean="0">
                <a:hlinkClick r:id="rId4"/>
              </a:rPr>
              <a:t>Prezi</a:t>
            </a:r>
            <a:endParaRPr lang="en-US" dirty="0"/>
          </a:p>
          <a:p>
            <a:pPr lvl="1">
              <a:buFont typeface="Arial" panose="020B0604020202020204" pitchFamily="34" charset="0"/>
              <a:buChar char="•"/>
            </a:pPr>
            <a:endParaRPr lang="en-US" dirty="0" smtClean="0"/>
          </a:p>
          <a:p>
            <a:pPr marL="42862" indent="0">
              <a:buNone/>
            </a:pPr>
            <a:r>
              <a:rPr lang="en-US" dirty="0" smtClean="0"/>
              <a:t>Use online games to enhance flow. </a:t>
            </a:r>
          </a:p>
          <a:p>
            <a:pPr lvl="1">
              <a:buFont typeface="Arial" panose="020B0604020202020204" pitchFamily="34" charset="0"/>
              <a:buChar char="•"/>
            </a:pPr>
            <a:r>
              <a:rPr lang="en-US" dirty="0" err="1" smtClean="0">
                <a:hlinkClick r:id="rId5"/>
              </a:rPr>
              <a:t>MyJeopardyLabs</a:t>
            </a:r>
            <a:endParaRPr lang="en-US" dirty="0" smtClean="0">
              <a:hlinkClick r:id="rId5"/>
            </a:endParaRPr>
          </a:p>
          <a:p>
            <a:pPr lvl="1">
              <a:buFont typeface="Arial" panose="020B0604020202020204" pitchFamily="34" charset="0"/>
              <a:buChar char="•"/>
            </a:pPr>
            <a:r>
              <a:rPr lang="en-US" dirty="0" err="1" smtClean="0">
                <a:hlinkClick r:id="rId6"/>
              </a:rPr>
              <a:t>Kahoot</a:t>
            </a:r>
            <a:endParaRPr lang="en-US" dirty="0" smtClean="0"/>
          </a:p>
        </p:txBody>
      </p:sp>
    </p:spTree>
    <p:extLst>
      <p:ext uri="{BB962C8B-B14F-4D97-AF65-F5344CB8AC3E}">
        <p14:creationId xmlns:p14="http://schemas.microsoft.com/office/powerpoint/2010/main" val="849721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800" y="1770049"/>
            <a:ext cx="6413610" cy="1145288"/>
          </a:xfrm>
        </p:spPr>
        <p:txBody>
          <a:bodyPr>
            <a:noAutofit/>
          </a:bodyPr>
          <a:lstStyle/>
          <a:p>
            <a:r>
              <a:rPr lang="en-US" dirty="0" smtClean="0"/>
              <a:t>Et Les </a:t>
            </a:r>
            <a:r>
              <a:rPr lang="en-US" dirty="0" err="1"/>
              <a:t>g</a:t>
            </a:r>
            <a:r>
              <a:rPr lang="en-US" dirty="0" err="1" smtClean="0"/>
              <a:t>arçons</a:t>
            </a:r>
            <a:r>
              <a:rPr lang="en-US" dirty="0" smtClean="0"/>
              <a:t> ?</a:t>
            </a:r>
            <a:br>
              <a:rPr lang="en-US" dirty="0" smtClean="0"/>
            </a:br>
            <a:r>
              <a:rPr lang="en-US" dirty="0" smtClean="0"/>
              <a:t>Boys in French</a:t>
            </a:r>
            <a:br>
              <a:rPr lang="en-US" dirty="0" smtClean="0"/>
            </a:br>
            <a:r>
              <a:rPr lang="en-US" dirty="0" smtClean="0"/>
              <a:t> Immersion</a:t>
            </a:r>
            <a:br>
              <a:rPr lang="en-US" dirty="0" smtClean="0"/>
            </a:br>
            <a:endParaRPr lang="en-US" dirty="0"/>
          </a:p>
        </p:txBody>
      </p:sp>
      <p:sp>
        <p:nvSpPr>
          <p:cNvPr id="3" name="Subtitle 2"/>
          <p:cNvSpPr>
            <a:spLocks noGrp="1"/>
          </p:cNvSpPr>
          <p:nvPr>
            <p:ph type="subTitle" idx="1"/>
          </p:nvPr>
        </p:nvSpPr>
        <p:spPr>
          <a:xfrm>
            <a:off x="228800" y="3182570"/>
            <a:ext cx="6400401" cy="1221639"/>
          </a:xfrm>
        </p:spPr>
        <p:txBody>
          <a:bodyPr/>
          <a:lstStyle/>
          <a:p>
            <a:r>
              <a:rPr lang="en-US" dirty="0" smtClean="0"/>
              <a:t>Gloria Lowe</a:t>
            </a:r>
          </a:p>
          <a:p>
            <a:r>
              <a:rPr lang="en-US" dirty="0" smtClean="0"/>
              <a:t>LLED 590</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6320" y="37409"/>
            <a:ext cx="1988335" cy="907941"/>
          </a:xfrm>
          <a:prstGeom prst="rect">
            <a:avLst/>
          </a:prstGeom>
        </p:spPr>
        <p:txBody>
          <a:bodyPr wrap="square">
            <a:spAutoFit/>
          </a:bodyPr>
          <a:lstStyle/>
          <a:p>
            <a:pPr hangingPunct="0">
              <a:lnSpc>
                <a:spcPct val="150000"/>
              </a:lnSpc>
              <a:spcAft>
                <a:spcPts val="600"/>
              </a:spcAft>
            </a:pPr>
            <a:r>
              <a:rPr lang="en-US" sz="1600" dirty="0" smtClean="0">
                <a:latin typeface="Time New Roman"/>
                <a:ea typeface="Times New Roman" panose="02020603050405020304" pitchFamily="18" charset="0"/>
              </a:rPr>
              <a:t>Flow </a:t>
            </a:r>
            <a:r>
              <a:rPr lang="en-US" sz="1600" dirty="0">
                <a:latin typeface="Time New Roman"/>
                <a:ea typeface="Times New Roman" panose="02020603050405020304" pitchFamily="18" charset="0"/>
              </a:rPr>
              <a:t>Loop model </a:t>
            </a:r>
            <a:endParaRPr lang="en-US" sz="1600" dirty="0" smtClean="0">
              <a:latin typeface="Time New Roman"/>
              <a:ea typeface="Times New Roman" panose="02020603050405020304" pitchFamily="18" charset="0"/>
            </a:endParaRPr>
          </a:p>
          <a:p>
            <a:pPr hangingPunct="0">
              <a:lnSpc>
                <a:spcPct val="150000"/>
              </a:lnSpc>
              <a:spcAft>
                <a:spcPts val="600"/>
              </a:spcAft>
            </a:pPr>
            <a:r>
              <a:rPr lang="en-US" sz="1600" dirty="0" smtClean="0">
                <a:latin typeface="Time New Roman"/>
                <a:ea typeface="Times New Roman" panose="02020603050405020304" pitchFamily="18" charset="0"/>
              </a:rPr>
              <a:t>(</a:t>
            </a:r>
            <a:r>
              <a:rPr lang="en-US" sz="1600" dirty="0">
                <a:latin typeface="Time New Roman"/>
                <a:ea typeface="Times New Roman" panose="02020603050405020304" pitchFamily="18" charset="0"/>
              </a:rPr>
              <a:t>HSI, 2013, p.7)</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2234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3912075"/>
            <a:ext cx="3857627" cy="1241640"/>
          </a:xfrm>
          <a:prstGeom prst="rect">
            <a:avLst/>
          </a:prstGeom>
        </p:spPr>
      </p:pic>
      <p:sp>
        <p:nvSpPr>
          <p:cNvPr id="7" name="Title 1"/>
          <p:cNvSpPr txBox="1">
            <a:spLocks/>
          </p:cNvSpPr>
          <p:nvPr/>
        </p:nvSpPr>
        <p:spPr>
          <a:xfrm>
            <a:off x="69490" y="4404210"/>
            <a:ext cx="2742086" cy="5261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Reading</a:t>
            </a:r>
            <a:br>
              <a:rPr lang="en-US" sz="3300" dirty="0">
                <a:solidFill>
                  <a:schemeClr val="bg1"/>
                </a:solidFill>
              </a:rPr>
            </a:br>
            <a:endParaRPr lang="en-US" sz="3300" dirty="0">
              <a:solidFill>
                <a:schemeClr val="bg1"/>
              </a:solidFill>
            </a:endParaRPr>
          </a:p>
        </p:txBody>
      </p:sp>
      <p:sp>
        <p:nvSpPr>
          <p:cNvPr id="2" name="TextBox 1"/>
          <p:cNvSpPr txBox="1"/>
          <p:nvPr/>
        </p:nvSpPr>
        <p:spPr>
          <a:xfrm>
            <a:off x="374900" y="214033"/>
            <a:ext cx="5802790" cy="3939540"/>
          </a:xfrm>
          <a:prstGeom prst="rect">
            <a:avLst/>
          </a:prstGeom>
          <a:noFill/>
        </p:spPr>
        <p:txBody>
          <a:bodyPr wrap="square" rtlCol="0">
            <a:spAutoFit/>
          </a:bodyPr>
          <a:lstStyle/>
          <a:p>
            <a:endParaRPr lang="en-US" dirty="0" smtClean="0"/>
          </a:p>
          <a:p>
            <a:r>
              <a:rPr lang="fr-FR" i="1" dirty="0" smtClean="0">
                <a:latin typeface="Arial Narrow" panose="020B0606020202030204" pitchFamily="34" charset="0"/>
              </a:rPr>
              <a:t>« Un </a:t>
            </a:r>
            <a:r>
              <a:rPr lang="fr-FR" i="1" dirty="0">
                <a:latin typeface="Arial Narrow" panose="020B0606020202030204" pitchFamily="34" charset="0"/>
              </a:rPr>
              <a:t>homme, un vrai, ne perd pas </a:t>
            </a:r>
            <a:endParaRPr lang="fr-FR" i="1" dirty="0" smtClean="0">
              <a:latin typeface="Arial Narrow" panose="020B0606020202030204" pitchFamily="34" charset="0"/>
            </a:endParaRPr>
          </a:p>
          <a:p>
            <a:r>
              <a:rPr lang="fr-FR" i="1" dirty="0" smtClean="0">
                <a:latin typeface="Arial Narrow" panose="020B0606020202030204" pitchFamily="34" charset="0"/>
              </a:rPr>
              <a:t>son </a:t>
            </a:r>
            <a:r>
              <a:rPr lang="fr-FR" i="1" dirty="0">
                <a:latin typeface="Arial Narrow" panose="020B0606020202030204" pitchFamily="34" charset="0"/>
              </a:rPr>
              <a:t>temps avec des livres. </a:t>
            </a:r>
            <a:endParaRPr lang="fr-FR" i="1" dirty="0" smtClean="0">
              <a:latin typeface="Arial Narrow" panose="020B0606020202030204" pitchFamily="34" charset="0"/>
            </a:endParaRPr>
          </a:p>
          <a:p>
            <a:r>
              <a:rPr lang="fr-FR" i="1" dirty="0" smtClean="0">
                <a:latin typeface="Arial Narrow" panose="020B0606020202030204" pitchFamily="34" charset="0"/>
              </a:rPr>
              <a:t>Il </a:t>
            </a:r>
            <a:r>
              <a:rPr lang="fr-FR" i="1" dirty="0">
                <a:latin typeface="Arial Narrow" panose="020B0606020202030204" pitchFamily="34" charset="0"/>
              </a:rPr>
              <a:t>répare des voitures, bricole </a:t>
            </a:r>
            <a:r>
              <a:rPr lang="fr-FR" i="1" dirty="0" smtClean="0">
                <a:latin typeface="Arial Narrow" panose="020B0606020202030204" pitchFamily="34" charset="0"/>
              </a:rPr>
              <a:t>dans</a:t>
            </a:r>
          </a:p>
          <a:p>
            <a:r>
              <a:rPr lang="fr-FR" i="1" dirty="0" smtClean="0">
                <a:latin typeface="Arial Narrow" panose="020B0606020202030204" pitchFamily="34" charset="0"/>
              </a:rPr>
              <a:t>son </a:t>
            </a:r>
            <a:r>
              <a:rPr lang="fr-FR" i="1" dirty="0">
                <a:latin typeface="Arial Narrow" panose="020B0606020202030204" pitchFamily="34" charset="0"/>
              </a:rPr>
              <a:t>atelier, compte des buts au hockey </a:t>
            </a:r>
            <a:endParaRPr lang="fr-FR" i="1" dirty="0" smtClean="0">
              <a:latin typeface="Arial Narrow" panose="020B0606020202030204" pitchFamily="34" charset="0"/>
            </a:endParaRPr>
          </a:p>
          <a:p>
            <a:r>
              <a:rPr lang="fr-FR" i="1" dirty="0" smtClean="0">
                <a:latin typeface="Arial Narrow" panose="020B0606020202030204" pitchFamily="34" charset="0"/>
              </a:rPr>
              <a:t>ou </a:t>
            </a:r>
            <a:r>
              <a:rPr lang="fr-FR" i="1" dirty="0">
                <a:latin typeface="Arial Narrow" panose="020B0606020202030204" pitchFamily="34" charset="0"/>
              </a:rPr>
              <a:t>plaque des adversaires au football</a:t>
            </a:r>
            <a:r>
              <a:rPr lang="fr-FR" i="1" dirty="0" smtClean="0">
                <a:latin typeface="Arial Narrow" panose="020B0606020202030204" pitchFamily="34" charset="0"/>
              </a:rPr>
              <a:t>. »</a:t>
            </a:r>
          </a:p>
          <a:p>
            <a:endParaRPr lang="fr-FR" i="1" dirty="0">
              <a:latin typeface="Arial Narrow" panose="020B0606020202030204" pitchFamily="34" charset="0"/>
            </a:endParaRPr>
          </a:p>
          <a:p>
            <a:r>
              <a:rPr lang="fr-CA" dirty="0"/>
              <a:t>(Bock-Côté, 2017, para.14)</a:t>
            </a:r>
          </a:p>
          <a:p>
            <a:endParaRPr lang="fr-FR" i="1" dirty="0">
              <a:latin typeface="Arial Narrow" panose="020B0606020202030204" pitchFamily="34" charset="0"/>
            </a:endParaRPr>
          </a:p>
          <a:p>
            <a:r>
              <a:rPr lang="fr-FR" i="1" dirty="0">
                <a:latin typeface="Arial Narrow" panose="020B0606020202030204" pitchFamily="34" charset="0"/>
              </a:rPr>
              <a:t>Round-table discussion</a:t>
            </a:r>
          </a:p>
          <a:p>
            <a:endParaRPr lang="fr-FR" i="1" dirty="0">
              <a:latin typeface="Arial Narrow" panose="020B0606020202030204" pitchFamily="34" charset="0"/>
            </a:endParaRPr>
          </a:p>
          <a:p>
            <a:endParaRPr lang="fr-CA" dirty="0"/>
          </a:p>
          <a:p>
            <a:r>
              <a:rPr lang="en-US" sz="1600" dirty="0"/>
              <a:t>Image: https://www.amazon.ca/Reading-Dont-Fix-No-Chevys</a:t>
            </a:r>
          </a:p>
          <a:p>
            <a:endParaRPr lang="en-US"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192525" y="128470"/>
            <a:ext cx="2290575" cy="3000374"/>
          </a:xfrm>
          <a:prstGeom prst="rect">
            <a:avLst/>
          </a:prstGeom>
        </p:spPr>
      </p:pic>
    </p:spTree>
    <p:extLst>
      <p:ext uri="{BB962C8B-B14F-4D97-AF65-F5344CB8AC3E}">
        <p14:creationId xmlns:p14="http://schemas.microsoft.com/office/powerpoint/2010/main" val="1808055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222194" y="4259602"/>
            <a:ext cx="2283779" cy="5261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What?</a:t>
            </a:r>
          </a:p>
        </p:txBody>
      </p:sp>
      <p:sp>
        <p:nvSpPr>
          <p:cNvPr id="3" name="Rectangle 2"/>
          <p:cNvSpPr/>
          <p:nvPr/>
        </p:nvSpPr>
        <p:spPr>
          <a:xfrm>
            <a:off x="222195" y="3258453"/>
            <a:ext cx="3054100" cy="369332"/>
          </a:xfrm>
          <a:prstGeom prst="rect">
            <a:avLst/>
          </a:prstGeom>
        </p:spPr>
        <p:txBody>
          <a:bodyPr wrap="square">
            <a:spAutoFit/>
          </a:bodyPr>
          <a:lstStyle/>
          <a:p>
            <a:r>
              <a:rPr lang="en-US" dirty="0"/>
              <a:t>http://www.renaud-bray.com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4731" y="510232"/>
            <a:ext cx="1413269" cy="217604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2938"/>
            <a:ext cx="1239963" cy="192327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7483" y="642938"/>
            <a:ext cx="1138491" cy="1923276"/>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33493" y="639169"/>
            <a:ext cx="1354144" cy="1922631"/>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44302" y="630691"/>
            <a:ext cx="1377014" cy="2055588"/>
          </a:xfrm>
          <a:prstGeom prst="rect">
            <a:avLst/>
          </a:prstGeom>
        </p:spPr>
      </p:pic>
      <p:pic>
        <p:nvPicPr>
          <p:cNvPr id="2" name="Picture 1"/>
          <p:cNvPicPr>
            <a:picLocks noChangeAspect="1"/>
          </p:cNvPicPr>
          <p:nvPr/>
        </p:nvPicPr>
        <p:blipFill>
          <a:blip r:embed="rId8"/>
          <a:stretch>
            <a:fillRect/>
          </a:stretch>
        </p:blipFill>
        <p:spPr>
          <a:xfrm>
            <a:off x="5213696" y="2891538"/>
            <a:ext cx="1533491" cy="2050530"/>
          </a:xfrm>
          <a:prstGeom prst="rect">
            <a:avLst/>
          </a:prstGeom>
        </p:spPr>
      </p:pic>
      <p:pic>
        <p:nvPicPr>
          <p:cNvPr id="12" name="Picture 11"/>
          <p:cNvPicPr>
            <a:picLocks noChangeAspect="1"/>
          </p:cNvPicPr>
          <p:nvPr/>
        </p:nvPicPr>
        <p:blipFill>
          <a:blip r:embed="rId9"/>
          <a:stretch>
            <a:fillRect/>
          </a:stretch>
        </p:blipFill>
        <p:spPr>
          <a:xfrm>
            <a:off x="3429000" y="2891538"/>
            <a:ext cx="1571596" cy="2103338"/>
          </a:xfrm>
          <a:prstGeom prst="rect">
            <a:avLst/>
          </a:prstGeom>
        </p:spPr>
      </p:pic>
      <p:sp>
        <p:nvSpPr>
          <p:cNvPr id="13" name="TextBox 12"/>
          <p:cNvSpPr txBox="1"/>
          <p:nvPr/>
        </p:nvSpPr>
        <p:spPr>
          <a:xfrm>
            <a:off x="527605" y="281175"/>
            <a:ext cx="4016164" cy="369332"/>
          </a:xfrm>
          <a:prstGeom prst="rect">
            <a:avLst/>
          </a:prstGeom>
          <a:noFill/>
        </p:spPr>
        <p:txBody>
          <a:bodyPr wrap="none" rtlCol="0">
            <a:spAutoFit/>
          </a:bodyPr>
          <a:lstStyle/>
          <a:p>
            <a:r>
              <a:rPr lang="en-US" dirty="0" smtClean="0"/>
              <a:t>Ideas for novels that my junior boys like</a:t>
            </a:r>
            <a:endParaRPr lang="en-US" dirty="0"/>
          </a:p>
        </p:txBody>
      </p:sp>
    </p:spTree>
    <p:extLst>
      <p:ext uri="{BB962C8B-B14F-4D97-AF65-F5344CB8AC3E}">
        <p14:creationId xmlns:p14="http://schemas.microsoft.com/office/powerpoint/2010/main" val="1459867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4243" y="2571750"/>
            <a:ext cx="5240858" cy="1754326"/>
          </a:xfrm>
          <a:prstGeom prst="rect">
            <a:avLst/>
          </a:prstGeom>
          <a:noFill/>
        </p:spPr>
        <p:txBody>
          <a:bodyPr wrap="none" rtlCol="0">
            <a:spAutoFit/>
          </a:bodyPr>
          <a:lstStyle/>
          <a:p>
            <a:r>
              <a:rPr lang="en-US" dirty="0" smtClean="0"/>
              <a:t>What is the point of them reading this particular text?</a:t>
            </a:r>
          </a:p>
          <a:p>
            <a:r>
              <a:rPr lang="en-US" dirty="0" smtClean="0"/>
              <a:t>What are they going to do with it?</a:t>
            </a:r>
          </a:p>
          <a:p>
            <a:r>
              <a:rPr lang="en-US" dirty="0" smtClean="0"/>
              <a:t>Boys want lessons with transitivity.</a:t>
            </a:r>
          </a:p>
          <a:p>
            <a:endParaRPr lang="en-US" dirty="0"/>
          </a:p>
          <a:p>
            <a:r>
              <a:rPr lang="en-US" dirty="0" smtClean="0"/>
              <a:t>(Cartier, 2007; Clark </a:t>
            </a:r>
            <a:r>
              <a:rPr lang="en-US" dirty="0"/>
              <a:t>&amp; Burke, </a:t>
            </a:r>
            <a:r>
              <a:rPr lang="en-US" dirty="0" smtClean="0"/>
              <a:t>2012; </a:t>
            </a:r>
          </a:p>
          <a:p>
            <a:r>
              <a:rPr lang="en-US" dirty="0" err="1" smtClean="0"/>
              <a:t>Riechert</a:t>
            </a:r>
            <a:r>
              <a:rPr lang="en-US" dirty="0" smtClean="0"/>
              <a:t> &amp; Hawley, 2010)</a:t>
            </a:r>
            <a:endParaRPr lang="en-US" dirty="0"/>
          </a:p>
        </p:txBody>
      </p:sp>
      <p:graphicFrame>
        <p:nvGraphicFramePr>
          <p:cNvPr id="3" name="Diagram 2"/>
          <p:cNvGraphicFramePr/>
          <p:nvPr>
            <p:extLst>
              <p:ext uri="{D42A27DB-BD31-4B8C-83A1-F6EECF244321}">
                <p14:modId xmlns:p14="http://schemas.microsoft.com/office/powerpoint/2010/main" val="78834527"/>
              </p:ext>
            </p:extLst>
          </p:nvPr>
        </p:nvGraphicFramePr>
        <p:xfrm>
          <a:off x="1749245" y="891995"/>
          <a:ext cx="4012098" cy="1985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“Why are we doing this ?” </a:t>
            </a:r>
            <a:endParaRPr lang="en-US" dirty="0"/>
          </a:p>
        </p:txBody>
      </p:sp>
    </p:spTree>
    <p:extLst>
      <p:ext uri="{BB962C8B-B14F-4D97-AF65-F5344CB8AC3E}">
        <p14:creationId xmlns:p14="http://schemas.microsoft.com/office/powerpoint/2010/main" val="947740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2534" y="1960990"/>
            <a:ext cx="3197286" cy="1477328"/>
          </a:xfrm>
          <a:prstGeom prst="rect">
            <a:avLst/>
          </a:prstGeom>
          <a:noFill/>
        </p:spPr>
        <p:txBody>
          <a:bodyPr wrap="square" rtlCol="0">
            <a:spAutoFit/>
          </a:bodyPr>
          <a:lstStyle/>
          <a:p>
            <a:pPr marL="214313" indent="-214313">
              <a:buFont typeface="Arial" panose="020B0604020202020204" pitchFamily="34" charset="0"/>
              <a:buChar char="•"/>
            </a:pPr>
            <a:r>
              <a:rPr lang="en-US" dirty="0"/>
              <a:t>Relevant</a:t>
            </a:r>
          </a:p>
          <a:p>
            <a:pPr marL="214313" indent="-214313">
              <a:buFont typeface="Arial" panose="020B0604020202020204" pitchFamily="34" charset="0"/>
              <a:buChar char="•"/>
            </a:pPr>
            <a:r>
              <a:rPr lang="en-US" dirty="0"/>
              <a:t>Challenging</a:t>
            </a:r>
          </a:p>
          <a:p>
            <a:pPr marL="214313" indent="-214313">
              <a:buFont typeface="Arial" panose="020B0604020202020204" pitchFamily="34" charset="0"/>
              <a:buChar char="•"/>
            </a:pPr>
            <a:r>
              <a:rPr lang="en-US" dirty="0"/>
              <a:t>Motivating</a:t>
            </a:r>
          </a:p>
          <a:p>
            <a:pPr marL="214313" indent="-214313">
              <a:buFont typeface="Arial" panose="020B0604020202020204" pitchFamily="34" charset="0"/>
              <a:buChar char="•"/>
            </a:pPr>
            <a:r>
              <a:rPr lang="en-US" dirty="0"/>
              <a:t>Clear Purpose</a:t>
            </a:r>
          </a:p>
          <a:p>
            <a:pPr marL="214313" indent="-214313">
              <a:buFont typeface="Arial" panose="020B0604020202020204" pitchFamily="34" charset="0"/>
              <a:buChar char="•"/>
            </a:pPr>
            <a:r>
              <a:rPr lang="en-US" dirty="0"/>
              <a:t>Movement &amp; Collaboration</a:t>
            </a:r>
          </a:p>
        </p:txBody>
      </p:sp>
      <p:sp>
        <p:nvSpPr>
          <p:cNvPr id="10" name="TextBox 9"/>
          <p:cNvSpPr txBox="1"/>
          <p:nvPr/>
        </p:nvSpPr>
        <p:spPr>
          <a:xfrm>
            <a:off x="527605" y="3845197"/>
            <a:ext cx="3369029" cy="338554"/>
          </a:xfrm>
          <a:prstGeom prst="rect">
            <a:avLst/>
          </a:prstGeom>
          <a:noFill/>
        </p:spPr>
        <p:txBody>
          <a:bodyPr wrap="square" rtlCol="0">
            <a:spAutoFit/>
          </a:bodyPr>
          <a:lstStyle/>
          <a:p>
            <a:r>
              <a:rPr lang="en-US" sz="1600" dirty="0" smtClean="0"/>
              <a:t>(Cartier</a:t>
            </a:r>
            <a:r>
              <a:rPr lang="en-US" sz="1600" dirty="0"/>
              <a:t>, 2007; Clark &amp; Burke, </a:t>
            </a:r>
            <a:r>
              <a:rPr lang="en-US" sz="1600" dirty="0" smtClean="0"/>
              <a:t>2012) </a:t>
            </a:r>
            <a:endParaRPr lang="en-US" sz="1600" dirty="0"/>
          </a:p>
        </p:txBody>
      </p:sp>
      <p:pic>
        <p:nvPicPr>
          <p:cNvPr id="3" name="Picture 2"/>
          <p:cNvPicPr>
            <a:picLocks noChangeAspect="1"/>
          </p:cNvPicPr>
          <p:nvPr/>
        </p:nvPicPr>
        <p:blipFill>
          <a:blip r:embed="rId3"/>
          <a:stretch>
            <a:fillRect/>
          </a:stretch>
        </p:blipFill>
        <p:spPr>
          <a:xfrm>
            <a:off x="4421581" y="1689151"/>
            <a:ext cx="1679755" cy="2348045"/>
          </a:xfrm>
          <a:prstGeom prst="rect">
            <a:avLst/>
          </a:prstGeom>
        </p:spPr>
      </p:pic>
      <p:sp>
        <p:nvSpPr>
          <p:cNvPr id="13" name="TextBox 12"/>
          <p:cNvSpPr txBox="1"/>
          <p:nvPr/>
        </p:nvSpPr>
        <p:spPr>
          <a:xfrm>
            <a:off x="4039820" y="4102859"/>
            <a:ext cx="2443280" cy="523220"/>
          </a:xfrm>
          <a:prstGeom prst="rect">
            <a:avLst/>
          </a:prstGeom>
          <a:noFill/>
        </p:spPr>
        <p:txBody>
          <a:bodyPr wrap="square" rtlCol="0">
            <a:spAutoFit/>
          </a:bodyPr>
          <a:lstStyle/>
          <a:p>
            <a:r>
              <a:rPr lang="en-US" sz="1400" dirty="0"/>
              <a:t>https://</a:t>
            </a:r>
            <a:r>
              <a:rPr lang="en-US" sz="1400" dirty="0" smtClean="0"/>
              <a:t>www.wakfu.com/fr/forum/137-histoires-jeu-role</a:t>
            </a:r>
            <a:endParaRPr lang="en-US" sz="1400" dirty="0"/>
          </a:p>
        </p:txBody>
      </p:sp>
      <p:sp>
        <p:nvSpPr>
          <p:cNvPr id="14" name="Title 1"/>
          <p:cNvSpPr txBox="1">
            <a:spLocks/>
          </p:cNvSpPr>
          <p:nvPr/>
        </p:nvSpPr>
        <p:spPr>
          <a:xfrm>
            <a:off x="3719380" y="195344"/>
            <a:ext cx="3084159" cy="5261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50" dirty="0" smtClean="0">
                <a:solidFill>
                  <a:schemeClr val="bg1"/>
                </a:solidFill>
              </a:rPr>
              <a:t>Activity idea</a:t>
            </a:r>
            <a:endParaRPr lang="en-US" sz="3150" dirty="0">
              <a:solidFill>
                <a:schemeClr val="bg1"/>
              </a:solidFill>
            </a:endParaRPr>
          </a:p>
        </p:txBody>
      </p:sp>
      <p:sp>
        <p:nvSpPr>
          <p:cNvPr id="15" name="TextBox 14"/>
          <p:cNvSpPr txBox="1"/>
          <p:nvPr/>
        </p:nvSpPr>
        <p:spPr>
          <a:xfrm>
            <a:off x="842534" y="1560880"/>
            <a:ext cx="3206805" cy="400110"/>
          </a:xfrm>
          <a:prstGeom prst="rect">
            <a:avLst/>
          </a:prstGeom>
          <a:noFill/>
        </p:spPr>
        <p:txBody>
          <a:bodyPr wrap="square" rtlCol="0">
            <a:spAutoFit/>
          </a:bodyPr>
          <a:lstStyle/>
          <a:p>
            <a:r>
              <a:rPr lang="en-US" sz="2000" i="1" dirty="0" err="1" smtClean="0">
                <a:solidFill>
                  <a:schemeClr val="tx2">
                    <a:lumMod val="75000"/>
                  </a:schemeClr>
                </a:solidFill>
              </a:rPr>
              <a:t>Affiche</a:t>
            </a:r>
            <a:r>
              <a:rPr lang="en-US" sz="2000" i="1" dirty="0" smtClean="0">
                <a:solidFill>
                  <a:schemeClr val="tx2">
                    <a:lumMod val="75000"/>
                  </a:schemeClr>
                </a:solidFill>
              </a:rPr>
              <a:t> </a:t>
            </a:r>
            <a:r>
              <a:rPr lang="en-US" sz="2000" i="1" dirty="0" err="1" smtClean="0">
                <a:solidFill>
                  <a:schemeClr val="tx2">
                    <a:lumMod val="75000"/>
                  </a:schemeClr>
                </a:solidFill>
              </a:rPr>
              <a:t>Recherche</a:t>
            </a:r>
            <a:r>
              <a:rPr lang="en-US" sz="2000" i="1" dirty="0" smtClean="0">
                <a:solidFill>
                  <a:schemeClr val="tx2">
                    <a:lumMod val="75000"/>
                  </a:schemeClr>
                </a:solidFill>
              </a:rPr>
              <a:t> </a:t>
            </a:r>
            <a:r>
              <a:rPr lang="en-US" sz="2000" i="1" dirty="0" err="1" smtClean="0">
                <a:solidFill>
                  <a:schemeClr val="tx2">
                    <a:lumMod val="75000"/>
                  </a:schemeClr>
                </a:solidFill>
              </a:rPr>
              <a:t>Criminel</a:t>
            </a:r>
            <a:endParaRPr lang="en-US" sz="2000" i="1" dirty="0">
              <a:solidFill>
                <a:schemeClr val="tx2">
                  <a:lumMod val="75000"/>
                </a:schemeClr>
              </a:solidFill>
            </a:endParaRPr>
          </a:p>
        </p:txBody>
      </p:sp>
    </p:spTree>
    <p:extLst>
      <p:ext uri="{BB962C8B-B14F-4D97-AF65-F5344CB8AC3E}">
        <p14:creationId xmlns:p14="http://schemas.microsoft.com/office/powerpoint/2010/main" val="1983699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719380" y="195344"/>
            <a:ext cx="3084159" cy="5261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50" dirty="0" smtClean="0">
                <a:solidFill>
                  <a:schemeClr val="bg1"/>
                </a:solidFill>
              </a:rPr>
              <a:t>Activity idea</a:t>
            </a:r>
            <a:endParaRPr lang="en-US" sz="3150" dirty="0">
              <a:solidFill>
                <a:schemeClr val="bg1"/>
              </a:solidFill>
            </a:endParaRPr>
          </a:p>
        </p:txBody>
      </p:sp>
      <p:sp>
        <p:nvSpPr>
          <p:cNvPr id="8" name="TextBox 7"/>
          <p:cNvSpPr txBox="1"/>
          <p:nvPr/>
        </p:nvSpPr>
        <p:spPr>
          <a:xfrm>
            <a:off x="498381" y="1728102"/>
            <a:ext cx="2650508" cy="646331"/>
          </a:xfrm>
          <a:prstGeom prst="rect">
            <a:avLst/>
          </a:prstGeom>
          <a:noFill/>
        </p:spPr>
        <p:txBody>
          <a:bodyPr wrap="square" rtlCol="0">
            <a:spAutoFit/>
          </a:bodyPr>
          <a:lstStyle/>
          <a:p>
            <a:pPr marL="285750" indent="-285750">
              <a:buFont typeface="Arial" panose="020B0604020202020204" pitchFamily="34" charset="0"/>
              <a:buChar char="•"/>
            </a:pPr>
            <a:r>
              <a:rPr lang="en-US" i="1" dirty="0" smtClean="0">
                <a:solidFill>
                  <a:schemeClr val="tx2">
                    <a:lumMod val="50000"/>
                  </a:schemeClr>
                </a:solidFill>
              </a:rPr>
              <a:t>Exploration </a:t>
            </a:r>
            <a:r>
              <a:rPr lang="en-US" i="1" dirty="0" err="1" smtClean="0">
                <a:solidFill>
                  <a:schemeClr val="tx2">
                    <a:lumMod val="50000"/>
                  </a:schemeClr>
                </a:solidFill>
              </a:rPr>
              <a:t>virtuelle</a:t>
            </a:r>
            <a:endParaRPr lang="en-US" i="1" dirty="0" smtClean="0">
              <a:solidFill>
                <a:schemeClr val="tx2">
                  <a:lumMod val="50000"/>
                </a:schemeClr>
              </a:solidFill>
            </a:endParaRPr>
          </a:p>
          <a:p>
            <a:pPr marL="285750" indent="-285750">
              <a:buFont typeface="Arial" panose="020B0604020202020204" pitchFamily="34" charset="0"/>
              <a:buChar char="•"/>
            </a:pPr>
            <a:r>
              <a:rPr lang="en-US" i="1" dirty="0" err="1" smtClean="0">
                <a:solidFill>
                  <a:schemeClr val="tx2">
                    <a:lumMod val="50000"/>
                  </a:schemeClr>
                </a:solidFill>
              </a:rPr>
              <a:t>Préparer</a:t>
            </a:r>
            <a:r>
              <a:rPr lang="en-US" i="1" dirty="0" smtClean="0">
                <a:solidFill>
                  <a:schemeClr val="tx2">
                    <a:lumMod val="50000"/>
                  </a:schemeClr>
                </a:solidFill>
              </a:rPr>
              <a:t> </a:t>
            </a:r>
            <a:r>
              <a:rPr lang="en-US" i="1" dirty="0">
                <a:solidFill>
                  <a:schemeClr val="tx2">
                    <a:lumMod val="50000"/>
                  </a:schemeClr>
                </a:solidFill>
              </a:rPr>
              <a:t>un </a:t>
            </a:r>
            <a:r>
              <a:rPr lang="en-US" i="1" dirty="0" err="1">
                <a:solidFill>
                  <a:schemeClr val="tx2">
                    <a:lumMod val="50000"/>
                  </a:schemeClr>
                </a:solidFill>
              </a:rPr>
              <a:t>débat</a:t>
            </a:r>
            <a:endParaRPr lang="en-US" i="1" dirty="0">
              <a:solidFill>
                <a:schemeClr val="tx2">
                  <a:lumMod val="50000"/>
                </a:schemeClr>
              </a:solidFill>
            </a:endParaRPr>
          </a:p>
        </p:txBody>
      </p:sp>
      <p:sp>
        <p:nvSpPr>
          <p:cNvPr id="11" name="TextBox 10"/>
          <p:cNvSpPr txBox="1"/>
          <p:nvPr/>
        </p:nvSpPr>
        <p:spPr>
          <a:xfrm>
            <a:off x="374900" y="3487980"/>
            <a:ext cx="3168629" cy="584775"/>
          </a:xfrm>
          <a:prstGeom prst="rect">
            <a:avLst/>
          </a:prstGeom>
          <a:noFill/>
        </p:spPr>
        <p:txBody>
          <a:bodyPr wrap="square" rtlCol="0">
            <a:spAutoFit/>
          </a:bodyPr>
          <a:lstStyle/>
          <a:p>
            <a:r>
              <a:rPr lang="en-US" sz="1600" dirty="0" smtClean="0"/>
              <a:t>(Cartier</a:t>
            </a:r>
            <a:r>
              <a:rPr lang="en-US" sz="1600" dirty="0"/>
              <a:t>, 2007; </a:t>
            </a:r>
            <a:endParaRPr lang="en-US" sz="1600" dirty="0" smtClean="0"/>
          </a:p>
          <a:p>
            <a:r>
              <a:rPr lang="en-US" sz="1600" dirty="0" smtClean="0"/>
              <a:t>Clark </a:t>
            </a:r>
            <a:r>
              <a:rPr lang="en-US" sz="1600" dirty="0"/>
              <a:t>&amp; Burke, </a:t>
            </a:r>
            <a:r>
              <a:rPr lang="en-US" sz="1600" dirty="0" smtClean="0"/>
              <a:t>2012)</a:t>
            </a:r>
            <a:endParaRPr lang="en-US" sz="1600" dirty="0"/>
          </a:p>
        </p:txBody>
      </p:sp>
      <p:sp>
        <p:nvSpPr>
          <p:cNvPr id="12" name="TextBox 11"/>
          <p:cNvSpPr txBox="1"/>
          <p:nvPr/>
        </p:nvSpPr>
        <p:spPr>
          <a:xfrm>
            <a:off x="3058666" y="3834883"/>
            <a:ext cx="3304987" cy="738664"/>
          </a:xfrm>
          <a:prstGeom prst="rect">
            <a:avLst/>
          </a:prstGeom>
          <a:noFill/>
        </p:spPr>
        <p:txBody>
          <a:bodyPr wrap="square" rtlCol="0">
            <a:spAutoFit/>
          </a:bodyPr>
          <a:lstStyle/>
          <a:p>
            <a:r>
              <a:rPr lang="en-US" sz="1400" dirty="0"/>
              <a:t>https://www.ledevoir.com/societe/transports-urbanisme/520603/voie-camillien-houde-les-enjeux-d-une-voie-a-repenser</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6538" y="1997662"/>
            <a:ext cx="2206218" cy="1508047"/>
          </a:xfrm>
          <a:prstGeom prst="rect">
            <a:avLst/>
          </a:prstGeom>
        </p:spPr>
      </p:pic>
      <p:sp>
        <p:nvSpPr>
          <p:cNvPr id="16" name="TextBox 15"/>
          <p:cNvSpPr txBox="1"/>
          <p:nvPr/>
        </p:nvSpPr>
        <p:spPr>
          <a:xfrm>
            <a:off x="3067128" y="1220811"/>
            <a:ext cx="3324457" cy="646331"/>
          </a:xfrm>
          <a:prstGeom prst="rect">
            <a:avLst/>
          </a:prstGeom>
          <a:noFill/>
        </p:spPr>
        <p:txBody>
          <a:bodyPr wrap="square" rtlCol="0">
            <a:spAutoFit/>
          </a:bodyPr>
          <a:lstStyle/>
          <a:p>
            <a:pPr algn="ctr"/>
            <a:r>
              <a:rPr lang="en-US" dirty="0" smtClean="0"/>
              <a:t>Les </a:t>
            </a:r>
            <a:r>
              <a:rPr lang="en-US" dirty="0" err="1"/>
              <a:t>e</a:t>
            </a:r>
            <a:r>
              <a:rPr lang="en-US" dirty="0" err="1" smtClean="0"/>
              <a:t>njeux</a:t>
            </a:r>
            <a:r>
              <a:rPr lang="en-US" dirty="0" smtClean="0"/>
              <a:t> de la </a:t>
            </a:r>
            <a:r>
              <a:rPr lang="en-US" dirty="0" err="1" smtClean="0"/>
              <a:t>voie</a:t>
            </a:r>
            <a:r>
              <a:rPr lang="en-US" dirty="0" smtClean="0"/>
              <a:t> </a:t>
            </a:r>
          </a:p>
          <a:p>
            <a:pPr algn="ctr"/>
            <a:r>
              <a:rPr lang="en-US" dirty="0" err="1" smtClean="0"/>
              <a:t>Camillien-Houde</a:t>
            </a:r>
            <a:r>
              <a:rPr lang="en-US" dirty="0" smtClean="0"/>
              <a:t> à </a:t>
            </a:r>
            <a:r>
              <a:rPr lang="en-US" dirty="0" err="1" smtClean="0"/>
              <a:t>repenser</a:t>
            </a:r>
            <a:endParaRPr lang="en-US" dirty="0"/>
          </a:p>
        </p:txBody>
      </p:sp>
      <p:sp>
        <p:nvSpPr>
          <p:cNvPr id="17" name="Rounded Rectangle 16"/>
          <p:cNvSpPr/>
          <p:nvPr/>
        </p:nvSpPr>
        <p:spPr>
          <a:xfrm>
            <a:off x="2869347" y="1090291"/>
            <a:ext cx="3703097" cy="25503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59931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034" y="281175"/>
            <a:ext cx="4352093" cy="572644"/>
          </a:xfrm>
        </p:spPr>
        <p:txBody>
          <a:bodyPr/>
          <a:lstStyle/>
          <a:p>
            <a:r>
              <a:rPr lang="en-US" dirty="0" smtClean="0"/>
              <a:t>Print or Online…</a:t>
            </a:r>
            <a:endParaRPr lang="en-US" dirty="0"/>
          </a:p>
        </p:txBody>
      </p:sp>
      <p:sp>
        <p:nvSpPr>
          <p:cNvPr id="3" name="Content Placeholder 2"/>
          <p:cNvSpPr>
            <a:spLocks noGrp="1"/>
          </p:cNvSpPr>
          <p:nvPr>
            <p:ph idx="1"/>
          </p:nvPr>
        </p:nvSpPr>
        <p:spPr>
          <a:xfrm>
            <a:off x="1906291" y="1044700"/>
            <a:ext cx="4118694" cy="1679755"/>
          </a:xfrm>
        </p:spPr>
        <p:txBody>
          <a:bodyPr>
            <a:noAutofit/>
          </a:bodyPr>
          <a:lstStyle/>
          <a:p>
            <a:pPr lvl="0"/>
            <a:r>
              <a:rPr lang="en-US" sz="1800" dirty="0" smtClean="0"/>
              <a:t>Instructions  </a:t>
            </a:r>
            <a:endParaRPr lang="en-US" sz="1800" dirty="0"/>
          </a:p>
          <a:p>
            <a:pPr lvl="1"/>
            <a:r>
              <a:rPr lang="en-US" sz="1800" dirty="0"/>
              <a:t>models?</a:t>
            </a:r>
          </a:p>
          <a:p>
            <a:pPr lvl="1"/>
            <a:r>
              <a:rPr lang="en-US" sz="1800" dirty="0" smtClean="0"/>
              <a:t>recipes</a:t>
            </a:r>
            <a:endParaRPr lang="en-US" sz="1800" dirty="0"/>
          </a:p>
          <a:p>
            <a:pPr lvl="1"/>
            <a:r>
              <a:rPr lang="en-US" sz="1800" dirty="0" smtClean="0"/>
              <a:t>map</a:t>
            </a:r>
            <a:endParaRPr lang="en-US" sz="1800" dirty="0"/>
          </a:p>
          <a:p>
            <a:pPr lvl="0"/>
            <a:r>
              <a:rPr lang="en-US" sz="1800" dirty="0"/>
              <a:t>Classified Ads</a:t>
            </a:r>
          </a:p>
          <a:p>
            <a:pPr lvl="0"/>
            <a:r>
              <a:rPr lang="en-US" sz="1800" dirty="0" smtClean="0"/>
              <a:t>Horoscopes</a:t>
            </a:r>
            <a:endParaRPr lang="en-US" sz="1800" dirty="0"/>
          </a:p>
          <a:p>
            <a:pPr lvl="0"/>
            <a:r>
              <a:rPr lang="en-US" sz="1800" dirty="0"/>
              <a:t>Magazine articles</a:t>
            </a:r>
          </a:p>
          <a:p>
            <a:pPr lvl="0"/>
            <a:r>
              <a:rPr lang="en-US" sz="1800" dirty="0"/>
              <a:t>Newspapers</a:t>
            </a:r>
          </a:p>
          <a:p>
            <a:pPr lvl="0"/>
            <a:r>
              <a:rPr lang="en-US" sz="1800" dirty="0"/>
              <a:t>Blogs</a:t>
            </a:r>
          </a:p>
          <a:p>
            <a:pPr lvl="0"/>
            <a:r>
              <a:rPr lang="en-US" sz="1800" dirty="0"/>
              <a:t>Product reviews (bikes, </a:t>
            </a:r>
            <a:r>
              <a:rPr lang="en-US" sz="1800" dirty="0" smtClean="0"/>
              <a:t>skis, </a:t>
            </a:r>
            <a:r>
              <a:rPr lang="en-US" sz="1800" dirty="0" err="1" smtClean="0"/>
              <a:t>etc</a:t>
            </a:r>
            <a:r>
              <a:rPr lang="en-US" sz="1800" dirty="0" smtClean="0"/>
              <a:t>)</a:t>
            </a:r>
          </a:p>
          <a:p>
            <a:pPr lvl="0"/>
            <a:endParaRPr lang="en-US" sz="1800" dirty="0"/>
          </a:p>
          <a:p>
            <a:pPr marL="0" lvl="0" indent="0">
              <a:buNone/>
            </a:pPr>
            <a:r>
              <a:rPr lang="en-US" sz="1800" dirty="0" smtClean="0"/>
              <a:t>(</a:t>
            </a:r>
            <a:r>
              <a:rPr lang="en-US" sz="1800" dirty="0" err="1" smtClean="0"/>
              <a:t>Conradi</a:t>
            </a:r>
            <a:r>
              <a:rPr lang="en-US" sz="1800" dirty="0" smtClean="0"/>
              <a:t>, 2013)</a:t>
            </a:r>
            <a:endParaRPr lang="en-US" sz="1800" dirty="0"/>
          </a:p>
        </p:txBody>
      </p:sp>
      <p:sp>
        <p:nvSpPr>
          <p:cNvPr id="4" name="Content Placeholder 2"/>
          <p:cNvSpPr txBox="1">
            <a:spLocks/>
          </p:cNvSpPr>
          <p:nvPr/>
        </p:nvSpPr>
        <p:spPr>
          <a:xfrm>
            <a:off x="4192525" y="1051480"/>
            <a:ext cx="2287602" cy="1679755"/>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dirty="0"/>
              <a:t> </a:t>
            </a:r>
          </a:p>
        </p:txBody>
      </p:sp>
    </p:spTree>
    <p:extLst>
      <p:ext uri="{BB962C8B-B14F-4D97-AF65-F5344CB8AC3E}">
        <p14:creationId xmlns:p14="http://schemas.microsoft.com/office/powerpoint/2010/main" val="1012992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94782" y="1770049"/>
            <a:ext cx="2863219" cy="1145288"/>
          </a:xfrm>
        </p:spPr>
        <p:txBody>
          <a:bodyPr>
            <a:normAutofit/>
          </a:bodyPr>
          <a:lstStyle/>
          <a:p>
            <a:r>
              <a:rPr lang="en-US" dirty="0" smtClean="0"/>
              <a:t>Teachers</a:t>
            </a:r>
            <a:br>
              <a:rPr lang="en-US" dirty="0" smtClean="0"/>
            </a:br>
            <a:r>
              <a:rPr lang="en-US" dirty="0" smtClean="0"/>
              <a:t> </a:t>
            </a:r>
            <a:endParaRPr lang="en-US" dirty="0"/>
          </a:p>
        </p:txBody>
      </p:sp>
    </p:spTree>
    <p:extLst>
      <p:ext uri="{BB962C8B-B14F-4D97-AF65-F5344CB8AC3E}">
        <p14:creationId xmlns:p14="http://schemas.microsoft.com/office/powerpoint/2010/main" val="184881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059" y="0"/>
            <a:ext cx="6926059" cy="1832460"/>
          </a:xfrm>
          <a:prstGeom prst="rect">
            <a:avLst/>
          </a:prstGeom>
        </p:spPr>
      </p:pic>
      <p:sp>
        <p:nvSpPr>
          <p:cNvPr id="7" name="Title 1"/>
          <p:cNvSpPr>
            <a:spLocks noGrp="1"/>
          </p:cNvSpPr>
          <p:nvPr>
            <p:ph type="title"/>
          </p:nvPr>
        </p:nvSpPr>
        <p:spPr>
          <a:xfrm>
            <a:off x="336724" y="281175"/>
            <a:ext cx="6184553" cy="610820"/>
          </a:xfrm>
        </p:spPr>
        <p:txBody>
          <a:bodyPr>
            <a:noAutofit/>
          </a:bodyPr>
          <a:lstStyle/>
          <a:p>
            <a:r>
              <a:rPr lang="en-US" sz="3600" dirty="0" smtClean="0"/>
              <a:t>Personal Reflection</a:t>
            </a:r>
            <a:endParaRPr lang="en-US" sz="3600"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1848" y="2973043"/>
            <a:ext cx="1812445" cy="1714210"/>
          </a:xfrm>
          <a:prstGeom prst="rect">
            <a:avLst/>
          </a:prstGeom>
        </p:spPr>
      </p:pic>
      <p:sp>
        <p:nvSpPr>
          <p:cNvPr id="10" name="Rectangle 9"/>
          <p:cNvSpPr/>
          <p:nvPr/>
        </p:nvSpPr>
        <p:spPr>
          <a:xfrm>
            <a:off x="5615364" y="3092971"/>
            <a:ext cx="305411" cy="1107996"/>
          </a:xfrm>
          <a:prstGeom prst="rect">
            <a:avLst/>
          </a:prstGeom>
          <a:noFill/>
        </p:spPr>
        <p:txBody>
          <a:bodyPr wrap="square" lIns="91440" tIns="45720" rIns="91440" bIns="45720">
            <a:spAutoFit/>
          </a:bodyPr>
          <a:lstStyle/>
          <a:p>
            <a:pPr algn="ctr"/>
            <a:r>
              <a:rPr lang="en-U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en-U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0" y="1762166"/>
            <a:ext cx="985720" cy="281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TextBox 10"/>
          <p:cNvSpPr txBox="1"/>
          <p:nvPr/>
        </p:nvSpPr>
        <p:spPr>
          <a:xfrm>
            <a:off x="69490" y="2446641"/>
            <a:ext cx="4768600" cy="1754326"/>
          </a:xfrm>
          <a:prstGeom prst="rect">
            <a:avLst/>
          </a:prstGeom>
          <a:noFill/>
        </p:spPr>
        <p:txBody>
          <a:bodyPr wrap="square" rtlCol="0">
            <a:spAutoFit/>
          </a:bodyPr>
          <a:lstStyle/>
          <a:p>
            <a:r>
              <a:rPr lang="en-US" dirty="0" smtClean="0">
                <a:solidFill>
                  <a:schemeClr val="tx2">
                    <a:lumMod val="50000"/>
                  </a:schemeClr>
                </a:solidFill>
              </a:rPr>
              <a:t>a) Notice </a:t>
            </a:r>
            <a:r>
              <a:rPr lang="en-US" dirty="0">
                <a:solidFill>
                  <a:schemeClr val="tx2">
                    <a:lumMod val="50000"/>
                  </a:schemeClr>
                </a:solidFill>
              </a:rPr>
              <a:t>boys misbehaving </a:t>
            </a:r>
            <a:r>
              <a:rPr lang="en-US" dirty="0" smtClean="0">
                <a:solidFill>
                  <a:schemeClr val="tx2">
                    <a:lumMod val="50000"/>
                  </a:schemeClr>
                </a:solidFill>
              </a:rPr>
              <a:t>more </a:t>
            </a:r>
            <a:r>
              <a:rPr lang="en-US" dirty="0">
                <a:solidFill>
                  <a:schemeClr val="tx2">
                    <a:lumMod val="50000"/>
                  </a:schemeClr>
                </a:solidFill>
              </a:rPr>
              <a:t>than girls?</a:t>
            </a:r>
          </a:p>
          <a:p>
            <a:endParaRPr lang="en-US" dirty="0" smtClean="0">
              <a:solidFill>
                <a:schemeClr val="tx2">
                  <a:lumMod val="50000"/>
                </a:schemeClr>
              </a:solidFill>
            </a:endParaRPr>
          </a:p>
          <a:p>
            <a:r>
              <a:rPr lang="en-US" dirty="0" smtClean="0">
                <a:solidFill>
                  <a:schemeClr val="tx2">
                    <a:lumMod val="50000"/>
                  </a:schemeClr>
                </a:solidFill>
              </a:rPr>
              <a:t>b) Put a boy in a position of leadership?</a:t>
            </a:r>
          </a:p>
          <a:p>
            <a:endParaRPr lang="en-US" dirty="0">
              <a:solidFill>
                <a:schemeClr val="tx2">
                  <a:lumMod val="50000"/>
                </a:schemeClr>
              </a:solidFill>
            </a:endParaRPr>
          </a:p>
          <a:p>
            <a:r>
              <a:rPr lang="en-US" dirty="0" smtClean="0">
                <a:solidFill>
                  <a:schemeClr val="tx2">
                    <a:lumMod val="50000"/>
                  </a:schemeClr>
                </a:solidFill>
              </a:rPr>
              <a:t>c) What can I change -  one behaviour ?</a:t>
            </a:r>
            <a:endParaRPr lang="en-US" dirty="0">
              <a:solidFill>
                <a:schemeClr val="tx2">
                  <a:lumMod val="50000"/>
                </a:schemeClr>
              </a:solidFill>
            </a:endParaRPr>
          </a:p>
          <a:p>
            <a:pPr marL="457200" indent="-457200">
              <a:buAutoNum type="alphaLcParenR"/>
            </a:pPr>
            <a:endParaRPr lang="en-US" dirty="0">
              <a:solidFill>
                <a:schemeClr val="tx2">
                  <a:lumMod val="50000"/>
                </a:schemeClr>
              </a:solidFill>
            </a:endParaRPr>
          </a:p>
        </p:txBody>
      </p:sp>
      <p:sp>
        <p:nvSpPr>
          <p:cNvPr id="8" name="Text Placeholder 4"/>
          <p:cNvSpPr txBox="1">
            <a:spLocks/>
          </p:cNvSpPr>
          <p:nvPr/>
        </p:nvSpPr>
        <p:spPr>
          <a:xfrm>
            <a:off x="222195" y="1715240"/>
            <a:ext cx="3970330" cy="3598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tx2">
                    <a:lumMod val="50000"/>
                  </a:schemeClr>
                </a:solidFill>
              </a:rPr>
              <a:t>(Be honest !!) Do you …</a:t>
            </a:r>
            <a:endParaRPr lang="en-US" sz="2400" dirty="0">
              <a:solidFill>
                <a:schemeClr val="tx2">
                  <a:lumMod val="50000"/>
                </a:schemeClr>
              </a:solidFill>
            </a:endParaRPr>
          </a:p>
        </p:txBody>
      </p:sp>
      <p:sp>
        <p:nvSpPr>
          <p:cNvPr id="13" name="TextBox 12"/>
          <p:cNvSpPr txBox="1"/>
          <p:nvPr/>
        </p:nvSpPr>
        <p:spPr>
          <a:xfrm>
            <a:off x="222195" y="4604267"/>
            <a:ext cx="3932154" cy="338554"/>
          </a:xfrm>
          <a:prstGeom prst="rect">
            <a:avLst/>
          </a:prstGeom>
          <a:noFill/>
        </p:spPr>
        <p:txBody>
          <a:bodyPr wrap="square" rtlCol="0">
            <a:spAutoFit/>
          </a:bodyPr>
          <a:lstStyle/>
          <a:p>
            <a:r>
              <a:rPr lang="fr-CA" sz="1600" dirty="0" smtClean="0"/>
              <a:t>(Callaghan, 1998; Royer</a:t>
            </a:r>
            <a:r>
              <a:rPr lang="fr-CA" sz="1600" dirty="0"/>
              <a:t>, 2010; </a:t>
            </a:r>
            <a:r>
              <a:rPr lang="en-US" sz="1600" dirty="0"/>
              <a:t>Sanford, 2006) </a:t>
            </a:r>
          </a:p>
        </p:txBody>
      </p:sp>
    </p:spTree>
    <p:extLst>
      <p:ext uri="{BB962C8B-B14F-4D97-AF65-F5344CB8AC3E}">
        <p14:creationId xmlns:p14="http://schemas.microsoft.com/office/powerpoint/2010/main" val="2301095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4655" y="433880"/>
            <a:ext cx="4688816" cy="429483"/>
          </a:xfrm>
        </p:spPr>
        <p:txBody>
          <a:bodyPr>
            <a:noAutofit/>
          </a:bodyPr>
          <a:lstStyle/>
          <a:p>
            <a:r>
              <a:rPr lang="en-US" sz="2400" dirty="0"/>
              <a:t>Boys learn best from teachers </a:t>
            </a:r>
            <a:r>
              <a:rPr lang="en-US" sz="2400" dirty="0" smtClean="0"/>
              <a:t>who are dynamic</a:t>
            </a:r>
            <a:endParaRPr lang="en-US" sz="2400" dirty="0"/>
          </a:p>
        </p:txBody>
      </p:sp>
      <p:sp>
        <p:nvSpPr>
          <p:cNvPr id="5" name="Content Placeholder 4"/>
          <p:cNvSpPr>
            <a:spLocks noGrp="1"/>
          </p:cNvSpPr>
          <p:nvPr>
            <p:ph idx="1"/>
          </p:nvPr>
        </p:nvSpPr>
        <p:spPr>
          <a:xfrm>
            <a:off x="1986760" y="1655520"/>
            <a:ext cx="4649045" cy="1336168"/>
          </a:xfrm>
        </p:spPr>
        <p:txBody>
          <a:bodyPr>
            <a:noAutofit/>
          </a:bodyPr>
          <a:lstStyle/>
          <a:p>
            <a:r>
              <a:rPr lang="en-US" sz="2000" dirty="0" smtClean="0"/>
              <a:t>Move </a:t>
            </a:r>
            <a:r>
              <a:rPr lang="en-US" sz="2000" dirty="0"/>
              <a:t>around</a:t>
            </a:r>
          </a:p>
          <a:p>
            <a:r>
              <a:rPr lang="en-US" sz="2000" dirty="0" smtClean="0"/>
              <a:t>Provide </a:t>
            </a:r>
            <a:r>
              <a:rPr lang="en-US" sz="2000" dirty="0"/>
              <a:t>s</a:t>
            </a:r>
            <a:r>
              <a:rPr lang="en-US" sz="2000" dirty="0" smtClean="0"/>
              <a:t>tudent </a:t>
            </a:r>
            <a:r>
              <a:rPr lang="en-US" sz="2000" dirty="0"/>
              <a:t>c</a:t>
            </a:r>
            <a:r>
              <a:rPr lang="en-US" sz="2000" dirty="0" smtClean="0"/>
              <a:t>entered lessons</a:t>
            </a:r>
          </a:p>
          <a:p>
            <a:r>
              <a:rPr lang="en-US" sz="2000" dirty="0" smtClean="0"/>
              <a:t>Are relaxed and can joke with students</a:t>
            </a:r>
          </a:p>
          <a:p>
            <a:pPr lvl="1"/>
            <a:endParaRPr lang="en-US" sz="2000" dirty="0" smtClean="0"/>
          </a:p>
          <a:p>
            <a:endParaRPr lang="en-US" sz="2000" dirty="0"/>
          </a:p>
        </p:txBody>
      </p:sp>
      <p:sp>
        <p:nvSpPr>
          <p:cNvPr id="6" name="TextBox 5"/>
          <p:cNvSpPr txBox="1"/>
          <p:nvPr/>
        </p:nvSpPr>
        <p:spPr>
          <a:xfrm>
            <a:off x="1443835" y="4295331"/>
            <a:ext cx="4466621" cy="338554"/>
          </a:xfrm>
          <a:prstGeom prst="rect">
            <a:avLst/>
          </a:prstGeom>
          <a:noFill/>
        </p:spPr>
        <p:txBody>
          <a:bodyPr wrap="square" rtlCol="0">
            <a:spAutoFit/>
          </a:bodyPr>
          <a:lstStyle/>
          <a:p>
            <a:r>
              <a:rPr lang="en-US" sz="1600" dirty="0"/>
              <a:t>(</a:t>
            </a:r>
            <a:r>
              <a:rPr lang="en-US" sz="1600" dirty="0" err="1"/>
              <a:t>Laporte</a:t>
            </a:r>
            <a:r>
              <a:rPr lang="en-US" sz="1600" dirty="0"/>
              <a:t>, 2006)</a:t>
            </a:r>
          </a:p>
        </p:txBody>
      </p:sp>
    </p:spTree>
    <p:extLst>
      <p:ext uri="{BB962C8B-B14F-4D97-AF65-F5344CB8AC3E}">
        <p14:creationId xmlns:p14="http://schemas.microsoft.com/office/powerpoint/2010/main" val="2133951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am I?</a:t>
            </a:r>
            <a:endParaRPr lang="en-US" dirty="0"/>
          </a:p>
        </p:txBody>
      </p:sp>
      <p:sp>
        <p:nvSpPr>
          <p:cNvPr id="3" name="Content Placeholder 2"/>
          <p:cNvSpPr>
            <a:spLocks noGrp="1"/>
          </p:cNvSpPr>
          <p:nvPr>
            <p:ph idx="1"/>
          </p:nvPr>
        </p:nvSpPr>
        <p:spPr>
          <a:xfrm>
            <a:off x="527605" y="1502815"/>
            <a:ext cx="5497380" cy="3359505"/>
          </a:xfrm>
        </p:spPr>
        <p:txBody>
          <a:bodyPr>
            <a:normAutofit/>
          </a:bodyPr>
          <a:lstStyle/>
          <a:p>
            <a:pPr marL="0" indent="0">
              <a:buNone/>
            </a:pPr>
            <a:r>
              <a:rPr lang="en-US" dirty="0" smtClean="0"/>
              <a:t>	Gloria Lowe   </a:t>
            </a:r>
          </a:p>
          <a:p>
            <a:pPr lvl="1">
              <a:buFont typeface="Arial" panose="020B0604020202020204" pitchFamily="34" charset="0"/>
              <a:buChar char="•"/>
            </a:pPr>
            <a:r>
              <a:rPr lang="en-US" dirty="0" err="1" smtClean="0"/>
              <a:t>BEd</a:t>
            </a:r>
            <a:r>
              <a:rPr lang="en-US" dirty="0" smtClean="0"/>
              <a:t> (secondary math and French) </a:t>
            </a:r>
            <a:r>
              <a:rPr lang="en-US" dirty="0" err="1" smtClean="0"/>
              <a:t>UVic</a:t>
            </a:r>
            <a:endParaRPr lang="en-US" dirty="0" smtClean="0"/>
          </a:p>
          <a:p>
            <a:pPr lvl="1">
              <a:buFont typeface="Arial" panose="020B0604020202020204" pitchFamily="34" charset="0"/>
              <a:buChar char="•"/>
            </a:pPr>
            <a:r>
              <a:rPr lang="en-US" dirty="0" smtClean="0"/>
              <a:t>MEd (Modern Languages) UBC</a:t>
            </a:r>
          </a:p>
          <a:p>
            <a:pPr lvl="1">
              <a:buFont typeface="Arial" panose="020B0604020202020204" pitchFamily="34" charset="0"/>
              <a:buChar char="•"/>
            </a:pPr>
            <a:r>
              <a:rPr lang="en-US" dirty="0" smtClean="0"/>
              <a:t>30 years teaching grades 8 – 12</a:t>
            </a:r>
          </a:p>
          <a:p>
            <a:pPr lvl="2"/>
            <a:r>
              <a:rPr lang="en-US" dirty="0" smtClean="0"/>
              <a:t>Core French</a:t>
            </a:r>
          </a:p>
          <a:p>
            <a:pPr lvl="2"/>
            <a:r>
              <a:rPr lang="en-US" dirty="0" smtClean="0"/>
              <a:t>French</a:t>
            </a:r>
          </a:p>
          <a:p>
            <a:pPr lvl="2"/>
            <a:r>
              <a:rPr lang="en-US" dirty="0" smtClean="0"/>
              <a:t>Mathematics</a:t>
            </a:r>
          </a:p>
          <a:p>
            <a:pPr lvl="2"/>
            <a:r>
              <a:rPr lang="en-US" dirty="0" smtClean="0"/>
              <a:t>French Immersion</a:t>
            </a:r>
          </a:p>
          <a:p>
            <a:pPr lvl="3"/>
            <a:endParaRPr lang="en-US" dirty="0" smtClean="0"/>
          </a:p>
        </p:txBody>
      </p:sp>
      <p:sp>
        <p:nvSpPr>
          <p:cNvPr id="4" name="TextBox 3"/>
          <p:cNvSpPr txBox="1"/>
          <p:nvPr/>
        </p:nvSpPr>
        <p:spPr>
          <a:xfrm>
            <a:off x="3887115" y="3081397"/>
            <a:ext cx="2748690" cy="2062103"/>
          </a:xfrm>
          <a:prstGeom prst="rect">
            <a:avLst/>
          </a:prstGeom>
          <a:noFill/>
        </p:spPr>
        <p:txBody>
          <a:bodyPr wrap="square" rtlCol="0">
            <a:spAutoFit/>
          </a:bodyPr>
          <a:lstStyle/>
          <a:p>
            <a:pPr>
              <a:buFont typeface="Courier New" panose="02070309020205020404" pitchFamily="49" charset="0"/>
              <a:buChar char="o"/>
            </a:pPr>
            <a:r>
              <a:rPr lang="fr-CA" sz="1600" dirty="0"/>
              <a:t>Français Langue</a:t>
            </a:r>
          </a:p>
          <a:p>
            <a:pPr>
              <a:buFont typeface="Courier New" panose="02070309020205020404" pitchFamily="49" charset="0"/>
              <a:buChar char="o"/>
            </a:pPr>
            <a:r>
              <a:rPr lang="fr-CA" sz="1600" dirty="0"/>
              <a:t>Mathématiques</a:t>
            </a:r>
          </a:p>
          <a:p>
            <a:pPr>
              <a:buFont typeface="Courier New" panose="02070309020205020404" pitchFamily="49" charset="0"/>
              <a:buChar char="o"/>
            </a:pPr>
            <a:r>
              <a:rPr lang="fr-CA" sz="1600" dirty="0"/>
              <a:t>Cuisine</a:t>
            </a:r>
          </a:p>
          <a:p>
            <a:pPr>
              <a:buFont typeface="Courier New" panose="02070309020205020404" pitchFamily="49" charset="0"/>
              <a:buChar char="o"/>
            </a:pPr>
            <a:r>
              <a:rPr lang="fr-CA" sz="1600" dirty="0"/>
              <a:t>Arts Visuels</a:t>
            </a:r>
          </a:p>
          <a:p>
            <a:pPr>
              <a:buFont typeface="Courier New" panose="02070309020205020404" pitchFamily="49" charset="0"/>
              <a:buChar char="o"/>
            </a:pPr>
            <a:r>
              <a:rPr lang="fr-CA" sz="1600" dirty="0"/>
              <a:t>Tourisme</a:t>
            </a:r>
          </a:p>
          <a:p>
            <a:pPr>
              <a:buFont typeface="Courier New" panose="02070309020205020404" pitchFamily="49" charset="0"/>
              <a:buChar char="o"/>
            </a:pPr>
            <a:r>
              <a:rPr lang="fr-CA" sz="1600" dirty="0"/>
              <a:t>Arts Dramatiques</a:t>
            </a:r>
          </a:p>
          <a:p>
            <a:pPr>
              <a:buFont typeface="Courier New" panose="02070309020205020404" pitchFamily="49" charset="0"/>
              <a:buChar char="o"/>
            </a:pPr>
            <a:r>
              <a:rPr lang="fr-CA" sz="1600" dirty="0"/>
              <a:t>Études Indépendantes</a:t>
            </a:r>
          </a:p>
          <a:p>
            <a:endParaRPr lang="en-US" sz="1600" dirty="0"/>
          </a:p>
        </p:txBody>
      </p:sp>
    </p:spTree>
    <p:extLst>
      <p:ext uri="{BB962C8B-B14F-4D97-AF65-F5344CB8AC3E}">
        <p14:creationId xmlns:p14="http://schemas.microsoft.com/office/powerpoint/2010/main" val="1304609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4655" y="483975"/>
            <a:ext cx="4688816" cy="429483"/>
          </a:xfrm>
        </p:spPr>
        <p:txBody>
          <a:bodyPr>
            <a:noAutofit/>
          </a:bodyPr>
          <a:lstStyle/>
          <a:p>
            <a:r>
              <a:rPr lang="en-US" sz="2400" dirty="0"/>
              <a:t>Boys learn best from teachers </a:t>
            </a:r>
            <a:r>
              <a:rPr lang="en-US" sz="2400" dirty="0" smtClean="0"/>
              <a:t>who</a:t>
            </a:r>
            <a:br>
              <a:rPr lang="en-US" sz="2400" dirty="0" smtClean="0"/>
            </a:br>
            <a:r>
              <a:rPr lang="en-US" sz="2400" dirty="0" smtClean="0"/>
              <a:t>are knowledgeable</a:t>
            </a:r>
            <a:endParaRPr lang="en-US" sz="2400" dirty="0"/>
          </a:p>
        </p:txBody>
      </p:sp>
      <p:sp>
        <p:nvSpPr>
          <p:cNvPr id="5" name="Content Placeholder 4"/>
          <p:cNvSpPr>
            <a:spLocks noGrp="1"/>
          </p:cNvSpPr>
          <p:nvPr>
            <p:ph idx="1"/>
          </p:nvPr>
        </p:nvSpPr>
        <p:spPr>
          <a:xfrm>
            <a:off x="1544965" y="1388046"/>
            <a:ext cx="3485354" cy="2633296"/>
          </a:xfrm>
        </p:spPr>
        <p:txBody>
          <a:bodyPr/>
          <a:lstStyle/>
          <a:p>
            <a:r>
              <a:rPr lang="en-US" sz="2000" dirty="0" smtClean="0"/>
              <a:t>Clear</a:t>
            </a:r>
            <a:endParaRPr lang="en-US" sz="2000" dirty="0"/>
          </a:p>
          <a:p>
            <a:r>
              <a:rPr lang="en-US" sz="2000" dirty="0"/>
              <a:t>Organized</a:t>
            </a:r>
          </a:p>
          <a:p>
            <a:r>
              <a:rPr lang="en-US" sz="2000" dirty="0"/>
              <a:t>Set high but attainable goals</a:t>
            </a:r>
          </a:p>
          <a:p>
            <a:r>
              <a:rPr lang="en-US" sz="2000" dirty="0"/>
              <a:t>Clear consistent feedback on how to improve</a:t>
            </a:r>
          </a:p>
          <a:p>
            <a:endParaRPr lang="en-US" dirty="0" smtClean="0"/>
          </a:p>
          <a:p>
            <a:pPr lvl="1"/>
            <a:endParaRPr lang="en-US" dirty="0" smtClean="0"/>
          </a:p>
          <a:p>
            <a:endParaRPr lang="en-US" dirty="0"/>
          </a:p>
        </p:txBody>
      </p:sp>
      <p:sp>
        <p:nvSpPr>
          <p:cNvPr id="6" name="TextBox 5"/>
          <p:cNvSpPr txBox="1"/>
          <p:nvPr/>
        </p:nvSpPr>
        <p:spPr>
          <a:xfrm>
            <a:off x="1825598" y="4021342"/>
            <a:ext cx="4466621" cy="646331"/>
          </a:xfrm>
          <a:prstGeom prst="rect">
            <a:avLst/>
          </a:prstGeom>
          <a:noFill/>
        </p:spPr>
        <p:txBody>
          <a:bodyPr wrap="square" rtlCol="0">
            <a:spAutoFit/>
          </a:bodyPr>
          <a:lstStyle/>
          <a:p>
            <a:r>
              <a:rPr lang="en-US" dirty="0" smtClean="0"/>
              <a:t>(Reichert </a:t>
            </a:r>
            <a:r>
              <a:rPr lang="en-US" dirty="0"/>
              <a:t>&amp; Hawley, 2009/2010;  Reichert &amp; Hawley </a:t>
            </a:r>
            <a:r>
              <a:rPr lang="en-US" dirty="0" smtClean="0"/>
              <a:t>, 2014</a:t>
            </a:r>
            <a:r>
              <a:rPr lang="en-US" dirty="0"/>
              <a: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0319" y="917004"/>
            <a:ext cx="1324769" cy="1985165"/>
          </a:xfrm>
          <a:prstGeom prst="rect">
            <a:avLst/>
          </a:prstGeom>
        </p:spPr>
      </p:pic>
      <p:sp>
        <p:nvSpPr>
          <p:cNvPr id="8" name="Rectangle 7"/>
          <p:cNvSpPr/>
          <p:nvPr/>
        </p:nvSpPr>
        <p:spPr>
          <a:xfrm>
            <a:off x="5030319" y="3142843"/>
            <a:ext cx="1687818" cy="338553"/>
          </a:xfrm>
          <a:prstGeom prst="rect">
            <a:avLst/>
          </a:prstGeom>
        </p:spPr>
        <p:txBody>
          <a:bodyPr wrap="square">
            <a:spAutoFit/>
          </a:bodyPr>
          <a:lstStyle/>
          <a:p>
            <a:r>
              <a:rPr lang="en-US" sz="800" b="1" dirty="0" smtClean="0">
                <a:solidFill>
                  <a:srgbClr val="111111"/>
                </a:solidFill>
                <a:latin typeface="Arial" panose="020B0604020202020204" pitchFamily="34" charset="0"/>
              </a:rPr>
              <a:t>ISBN-13</a:t>
            </a:r>
            <a:r>
              <a:rPr lang="en-US" sz="800" b="1" dirty="0">
                <a:solidFill>
                  <a:srgbClr val="111111"/>
                </a:solidFill>
                <a:latin typeface="Arial" panose="020B0604020202020204" pitchFamily="34" charset="0"/>
              </a:rPr>
              <a:t>:</a:t>
            </a:r>
            <a:r>
              <a:rPr lang="en-US" sz="800" dirty="0">
                <a:solidFill>
                  <a:srgbClr val="111111"/>
                </a:solidFill>
                <a:latin typeface="Arial" panose="020B0604020202020204" pitchFamily="34" charset="0"/>
              </a:rPr>
              <a:t> 978-1612506647</a:t>
            </a:r>
          </a:p>
          <a:p>
            <a:r>
              <a:rPr lang="en-US" sz="800" b="1" dirty="0">
                <a:solidFill>
                  <a:srgbClr val="111111"/>
                </a:solidFill>
                <a:latin typeface="Arial" panose="020B0604020202020204" pitchFamily="34" charset="0"/>
              </a:rPr>
              <a:t>ISBN-10:</a:t>
            </a:r>
            <a:r>
              <a:rPr lang="en-US" sz="800" dirty="0">
                <a:solidFill>
                  <a:srgbClr val="111111"/>
                </a:solidFill>
                <a:latin typeface="Arial" panose="020B0604020202020204" pitchFamily="34" charset="0"/>
              </a:rPr>
              <a:t> 161250664X</a:t>
            </a:r>
            <a:endParaRPr lang="en-US" sz="800" b="0" i="0" dirty="0">
              <a:solidFill>
                <a:srgbClr val="111111"/>
              </a:solidFill>
              <a:effectLst/>
              <a:latin typeface="Arial" panose="020B0604020202020204" pitchFamily="34" charset="0"/>
            </a:endParaRPr>
          </a:p>
        </p:txBody>
      </p:sp>
    </p:spTree>
    <p:extLst>
      <p:ext uri="{BB962C8B-B14F-4D97-AF65-F5344CB8AC3E}">
        <p14:creationId xmlns:p14="http://schemas.microsoft.com/office/powerpoint/2010/main" val="1710744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5161" y="367071"/>
            <a:ext cx="4688816" cy="429483"/>
          </a:xfrm>
        </p:spPr>
        <p:txBody>
          <a:bodyPr>
            <a:normAutofit/>
          </a:bodyPr>
          <a:lstStyle/>
          <a:p>
            <a:r>
              <a:rPr lang="en-US" sz="2100" dirty="0"/>
              <a:t>Boys learn best from teachers who</a:t>
            </a:r>
          </a:p>
        </p:txBody>
      </p:sp>
      <p:sp>
        <p:nvSpPr>
          <p:cNvPr id="5" name="Content Placeholder 4"/>
          <p:cNvSpPr>
            <a:spLocks noGrp="1"/>
          </p:cNvSpPr>
          <p:nvPr>
            <p:ph idx="1"/>
          </p:nvPr>
        </p:nvSpPr>
        <p:spPr>
          <a:xfrm>
            <a:off x="1749245" y="891995"/>
            <a:ext cx="4352093" cy="2633296"/>
          </a:xfrm>
        </p:spPr>
        <p:txBody>
          <a:bodyPr>
            <a:normAutofit/>
          </a:bodyPr>
          <a:lstStyle/>
          <a:p>
            <a:r>
              <a:rPr lang="en-US" sz="2000" dirty="0" smtClean="0"/>
              <a:t>Genuinely care about them and their interests</a:t>
            </a:r>
          </a:p>
          <a:p>
            <a:r>
              <a:rPr lang="en-US" sz="2000" dirty="0" smtClean="0"/>
              <a:t>Don’t </a:t>
            </a:r>
            <a:r>
              <a:rPr lang="en-US" sz="2000" dirty="0"/>
              <a:t>give up when trying to establish a relationship. </a:t>
            </a:r>
          </a:p>
          <a:p>
            <a:r>
              <a:rPr lang="en-US" sz="2000" dirty="0" smtClean="0"/>
              <a:t>Are </a:t>
            </a:r>
            <a:r>
              <a:rPr lang="en-US" sz="2000" dirty="0"/>
              <a:t>willing to compromise their rules and expectations in order to value efforts made by the students.</a:t>
            </a:r>
          </a:p>
          <a:p>
            <a:endParaRPr lang="en-US" sz="2000" dirty="0" smtClean="0"/>
          </a:p>
          <a:p>
            <a:pPr lvl="1"/>
            <a:endParaRPr lang="en-US" sz="2000" dirty="0" smtClean="0"/>
          </a:p>
          <a:p>
            <a:pPr lvl="1"/>
            <a:endParaRPr lang="en-US" sz="2000" dirty="0" smtClean="0"/>
          </a:p>
          <a:p>
            <a:endParaRPr lang="en-US" sz="2000" dirty="0"/>
          </a:p>
        </p:txBody>
      </p:sp>
      <p:sp>
        <p:nvSpPr>
          <p:cNvPr id="8" name="TextBox 7"/>
          <p:cNvSpPr txBox="1"/>
          <p:nvPr/>
        </p:nvSpPr>
        <p:spPr>
          <a:xfrm>
            <a:off x="1157515" y="3628097"/>
            <a:ext cx="5535552" cy="1107996"/>
          </a:xfrm>
          <a:prstGeom prst="rect">
            <a:avLst/>
          </a:prstGeom>
          <a:noFill/>
        </p:spPr>
        <p:txBody>
          <a:bodyPr wrap="square" rtlCol="0">
            <a:spAutoFit/>
          </a:bodyPr>
          <a:lstStyle/>
          <a:p>
            <a:r>
              <a:rPr lang="en-US" dirty="0" smtClean="0"/>
              <a:t> </a:t>
            </a:r>
            <a:r>
              <a:rPr lang="en-US" i="1" dirty="0"/>
              <a:t>“Boys are relational learners. Establishing an affective relationship is a precondition to </a:t>
            </a:r>
            <a:r>
              <a:rPr lang="en-US" i="1" dirty="0" smtClean="0"/>
              <a:t>successful.“ </a:t>
            </a:r>
          </a:p>
          <a:p>
            <a:endParaRPr lang="en-US" sz="1400" dirty="0" smtClean="0"/>
          </a:p>
          <a:p>
            <a:r>
              <a:rPr lang="en-US" sz="1600" dirty="0" smtClean="0"/>
              <a:t>(</a:t>
            </a:r>
            <a:r>
              <a:rPr lang="en-US" sz="1600" dirty="0" err="1"/>
              <a:t>Riechert</a:t>
            </a:r>
            <a:r>
              <a:rPr lang="en-US" sz="1600" dirty="0"/>
              <a:t> &amp; Hawley, 2009/2010, p. </a:t>
            </a:r>
            <a:r>
              <a:rPr lang="en-US" sz="1600" dirty="0" smtClean="0"/>
              <a:t>38)</a:t>
            </a:r>
            <a:endParaRPr lang="en-US" sz="1600" dirty="0"/>
          </a:p>
        </p:txBody>
      </p:sp>
    </p:spTree>
    <p:extLst>
      <p:ext uri="{BB962C8B-B14F-4D97-AF65-F5344CB8AC3E}">
        <p14:creationId xmlns:p14="http://schemas.microsoft.com/office/powerpoint/2010/main" val="2610750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5161" y="367071"/>
            <a:ext cx="4688816" cy="429483"/>
          </a:xfrm>
        </p:spPr>
        <p:txBody>
          <a:bodyPr>
            <a:normAutofit/>
          </a:bodyPr>
          <a:lstStyle/>
          <a:p>
            <a:r>
              <a:rPr lang="en-US" sz="2100" dirty="0" smtClean="0"/>
              <a:t>In summary</a:t>
            </a:r>
            <a:endParaRPr lang="en-US" sz="2100" dirty="0"/>
          </a:p>
        </p:txBody>
      </p:sp>
      <p:sp>
        <p:nvSpPr>
          <p:cNvPr id="5" name="Content Placeholder 4"/>
          <p:cNvSpPr>
            <a:spLocks noGrp="1"/>
          </p:cNvSpPr>
          <p:nvPr>
            <p:ph idx="1"/>
          </p:nvPr>
        </p:nvSpPr>
        <p:spPr>
          <a:xfrm>
            <a:off x="1749243" y="994800"/>
            <a:ext cx="4924733" cy="3409409"/>
          </a:xfrm>
        </p:spPr>
        <p:txBody>
          <a:bodyPr>
            <a:noAutofit/>
          </a:bodyPr>
          <a:lstStyle/>
          <a:p>
            <a:pPr lvl="0"/>
            <a:r>
              <a:rPr lang="en-US" sz="2000" dirty="0" smtClean="0"/>
              <a:t>Make </a:t>
            </a:r>
            <a:r>
              <a:rPr lang="en-US" sz="2000" dirty="0"/>
              <a:t>an effort to get to know the boys</a:t>
            </a:r>
          </a:p>
          <a:p>
            <a:pPr lvl="0"/>
            <a:r>
              <a:rPr lang="en-US" sz="2000" dirty="0"/>
              <a:t>Earn their respect by being competent and knowledgeable</a:t>
            </a:r>
          </a:p>
          <a:p>
            <a:pPr lvl="0"/>
            <a:r>
              <a:rPr lang="en-US" sz="2000" dirty="0"/>
              <a:t>Provide lessons involving movement and time for sharing with peers</a:t>
            </a:r>
          </a:p>
          <a:p>
            <a:pPr lvl="0"/>
            <a:r>
              <a:rPr lang="en-US" sz="2000" dirty="0"/>
              <a:t>Involve technology as much as possible</a:t>
            </a:r>
          </a:p>
          <a:p>
            <a:pPr lvl="0"/>
            <a:r>
              <a:rPr lang="en-US" sz="2000" dirty="0"/>
              <a:t>Provide activities that encourage a flow </a:t>
            </a:r>
            <a:r>
              <a:rPr lang="en-US" sz="2000" dirty="0" smtClean="0"/>
              <a:t>experience</a:t>
            </a:r>
          </a:p>
          <a:p>
            <a:pPr lvl="0"/>
            <a:r>
              <a:rPr lang="en-US" sz="2000" dirty="0" smtClean="0"/>
              <a:t>Create </a:t>
            </a:r>
            <a:r>
              <a:rPr lang="en-US" sz="2000" dirty="0"/>
              <a:t>learning that is relevant and useful to them.  If it is not useful don’t do </a:t>
            </a:r>
            <a:r>
              <a:rPr lang="en-US" sz="2000" dirty="0" smtClean="0"/>
              <a:t>it!</a:t>
            </a:r>
            <a:endParaRPr lang="en-US" sz="2000" dirty="0"/>
          </a:p>
          <a:p>
            <a:endParaRPr lang="en-US" sz="1600" dirty="0" smtClean="0"/>
          </a:p>
          <a:p>
            <a:pPr lvl="1"/>
            <a:endParaRPr lang="en-US" sz="1600" dirty="0" smtClean="0"/>
          </a:p>
          <a:p>
            <a:pPr lvl="1"/>
            <a:endParaRPr lang="en-US" sz="1600" dirty="0" smtClean="0"/>
          </a:p>
          <a:p>
            <a:endParaRPr lang="en-US" sz="1600" dirty="0"/>
          </a:p>
        </p:txBody>
      </p:sp>
    </p:spTree>
    <p:extLst>
      <p:ext uri="{BB962C8B-B14F-4D97-AF65-F5344CB8AC3E}">
        <p14:creationId xmlns:p14="http://schemas.microsoft.com/office/powerpoint/2010/main" val="2525364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6535" y="853819"/>
            <a:ext cx="4352093" cy="429483"/>
          </a:xfrm>
        </p:spPr>
        <p:txBody>
          <a:bodyPr>
            <a:normAutofit/>
          </a:bodyPr>
          <a:lstStyle/>
          <a:p>
            <a:r>
              <a:rPr lang="en-US" sz="1800" dirty="0"/>
              <a:t>For a copy of the resources generated</a:t>
            </a:r>
          </a:p>
        </p:txBody>
      </p:sp>
      <p:sp>
        <p:nvSpPr>
          <p:cNvPr id="5" name="Content Placeholder 4"/>
          <p:cNvSpPr>
            <a:spLocks noGrp="1"/>
          </p:cNvSpPr>
          <p:nvPr>
            <p:ph idx="1"/>
          </p:nvPr>
        </p:nvSpPr>
        <p:spPr>
          <a:xfrm>
            <a:off x="2169184" y="1426463"/>
            <a:ext cx="4352093" cy="343586"/>
          </a:xfrm>
        </p:spPr>
        <p:txBody>
          <a:bodyPr>
            <a:normAutofit fontScale="92500" lnSpcReduction="20000"/>
          </a:bodyPr>
          <a:lstStyle/>
          <a:p>
            <a:pPr marL="0" indent="0">
              <a:buNone/>
            </a:pPr>
            <a:r>
              <a:rPr lang="en-US" dirty="0" smtClean="0"/>
              <a:t>gloria.lowe@sd6.bc.ca</a:t>
            </a:r>
            <a:endParaRPr lang="en-US" dirty="0"/>
          </a:p>
        </p:txBody>
      </p:sp>
    </p:spTree>
    <p:extLst>
      <p:ext uri="{BB962C8B-B14F-4D97-AF65-F5344CB8AC3E}">
        <p14:creationId xmlns:p14="http://schemas.microsoft.com/office/powerpoint/2010/main" val="260078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360" y="128470"/>
            <a:ext cx="1985165" cy="572644"/>
          </a:xfrm>
        </p:spPr>
        <p:txBody>
          <a:bodyPr/>
          <a:lstStyle/>
          <a:p>
            <a:r>
              <a:rPr lang="en-US" dirty="0" smtClean="0"/>
              <a:t>References</a:t>
            </a:r>
            <a:endParaRPr lang="fr-CA" dirty="0"/>
          </a:p>
        </p:txBody>
      </p:sp>
      <p:sp>
        <p:nvSpPr>
          <p:cNvPr id="3" name="Content Placeholder 2"/>
          <p:cNvSpPr>
            <a:spLocks noGrp="1"/>
          </p:cNvSpPr>
          <p:nvPr>
            <p:ph idx="1"/>
          </p:nvPr>
        </p:nvSpPr>
        <p:spPr>
          <a:xfrm>
            <a:off x="222195" y="723838"/>
            <a:ext cx="6413610" cy="3511061"/>
          </a:xfrm>
        </p:spPr>
        <p:txBody>
          <a:bodyPr>
            <a:noAutofit/>
          </a:bodyPr>
          <a:lstStyle/>
          <a:p>
            <a:pPr marL="0" indent="0">
              <a:spcBef>
                <a:spcPts val="400"/>
              </a:spcBef>
              <a:buNone/>
            </a:pPr>
            <a:r>
              <a:rPr lang="fr-CA" sz="1400" dirty="0" smtClean="0"/>
              <a:t>Bartram, B. (2006). An </a:t>
            </a:r>
            <a:r>
              <a:rPr lang="fr-CA" sz="1400" dirty="0" err="1" smtClean="0"/>
              <a:t>examination</a:t>
            </a:r>
            <a:r>
              <a:rPr lang="fr-CA" sz="1400" dirty="0" smtClean="0"/>
              <a:t> of perceptions of parental influence on attitudes </a:t>
            </a:r>
          </a:p>
          <a:p>
            <a:pPr marL="0" indent="0">
              <a:spcBef>
                <a:spcPts val="400"/>
              </a:spcBef>
              <a:buNone/>
            </a:pPr>
            <a:r>
              <a:rPr lang="fr-CA" sz="1400" dirty="0"/>
              <a:t>	</a:t>
            </a:r>
            <a:r>
              <a:rPr lang="fr-CA" sz="1400" dirty="0" smtClean="0"/>
              <a:t>to </a:t>
            </a:r>
            <a:r>
              <a:rPr lang="en-US" sz="1400" dirty="0" smtClean="0"/>
              <a:t>language </a:t>
            </a:r>
            <a:r>
              <a:rPr lang="en-US" sz="1400" dirty="0"/>
              <a:t>learning. Educational research, 48(2), 211-221. </a:t>
            </a:r>
            <a:r>
              <a:rPr lang="en-US" sz="1400" dirty="0" smtClean="0"/>
              <a:t>	http</a:t>
            </a:r>
            <a:r>
              <a:rPr lang="en-US" sz="1400" dirty="0"/>
              <a:t>://dx.doi.org/10.1080/00131880600732298</a:t>
            </a:r>
            <a:endParaRPr lang="fr-CA" sz="1400" dirty="0"/>
          </a:p>
          <a:p>
            <a:pPr marL="0" indent="0">
              <a:spcBef>
                <a:spcPts val="400"/>
              </a:spcBef>
              <a:buNone/>
            </a:pPr>
            <a:r>
              <a:rPr lang="fr-CA" sz="1400" dirty="0"/>
              <a:t>Blair, H. A., &amp; Sanford, K. (2004). </a:t>
            </a:r>
            <a:r>
              <a:rPr lang="en-US" sz="1400" dirty="0"/>
              <a:t>Morphing literacy: Boys reshaping their school-based </a:t>
            </a:r>
            <a:endParaRPr lang="fr-CA" sz="1400" dirty="0"/>
          </a:p>
          <a:p>
            <a:pPr marL="0" indent="0">
              <a:spcBef>
                <a:spcPts val="400"/>
              </a:spcBef>
              <a:buNone/>
            </a:pPr>
            <a:r>
              <a:rPr lang="en-US" sz="1400" dirty="0"/>
              <a:t>	</a:t>
            </a:r>
            <a:r>
              <a:rPr lang="en-US" sz="1400" dirty="0" smtClean="0"/>
              <a:t>literacy </a:t>
            </a:r>
            <a:r>
              <a:rPr lang="en-US" sz="1400" dirty="0"/>
              <a:t>practices. Language Arts, 81(1), 452-460. Retrieved from </a:t>
            </a:r>
            <a:endParaRPr lang="fr-CA" sz="1400" dirty="0"/>
          </a:p>
          <a:p>
            <a:pPr marL="0" indent="0">
              <a:spcBef>
                <a:spcPts val="400"/>
              </a:spcBef>
              <a:buNone/>
            </a:pPr>
            <a:r>
              <a:rPr lang="en-US" sz="1400" dirty="0" smtClean="0"/>
              <a:t>	</a:t>
            </a:r>
            <a:r>
              <a:rPr lang="en-US" sz="1400" dirty="0" smtClean="0">
                <a:hlinkClick r:id="rId2"/>
              </a:rPr>
              <a:t>http</a:t>
            </a:r>
            <a:r>
              <a:rPr lang="en-US" sz="1400" dirty="0">
                <a:hlinkClick r:id="rId2"/>
              </a:rPr>
              <a:t>://</a:t>
            </a:r>
            <a:r>
              <a:rPr lang="en-US" sz="1400" dirty="0" smtClean="0">
                <a:hlinkClick r:id="rId2"/>
              </a:rPr>
              <a:t>isu468research.wikispaces.com/file/view/morphing+literacy-blair.pdf</a:t>
            </a:r>
            <a:endParaRPr lang="en-US" sz="1400" dirty="0" smtClean="0"/>
          </a:p>
          <a:p>
            <a:pPr marL="0" indent="0">
              <a:spcBef>
                <a:spcPts val="400"/>
              </a:spcBef>
              <a:buNone/>
            </a:pPr>
            <a:r>
              <a:rPr lang="en-US" sz="1400" dirty="0"/>
              <a:t>Bock-</a:t>
            </a:r>
            <a:r>
              <a:rPr lang="en-US" sz="1400" dirty="0" err="1"/>
              <a:t>Côté</a:t>
            </a:r>
            <a:r>
              <a:rPr lang="en-US" sz="1400" dirty="0"/>
              <a:t>, M. (2017). Des Garçons </a:t>
            </a:r>
            <a:r>
              <a:rPr lang="en-US" sz="1400" dirty="0" err="1"/>
              <a:t>Incultes</a:t>
            </a:r>
            <a:r>
              <a:rPr lang="en-US" sz="1400" dirty="0"/>
              <a:t>. Retrieved from </a:t>
            </a:r>
          </a:p>
          <a:p>
            <a:pPr marL="0" indent="0">
              <a:spcBef>
                <a:spcPts val="400"/>
              </a:spcBef>
              <a:buNone/>
            </a:pPr>
            <a:r>
              <a:rPr lang="en-US" sz="1400" dirty="0"/>
              <a:t>	http://www.journaldemontreal.com/2016/11/17/des-garcons-incultes</a:t>
            </a:r>
          </a:p>
          <a:p>
            <a:pPr marL="0" indent="0">
              <a:spcBef>
                <a:spcPts val="400"/>
              </a:spcBef>
              <a:buNone/>
            </a:pPr>
            <a:r>
              <a:rPr lang="en-US" sz="1400" dirty="0"/>
              <a:t>Brozo, W. (2006). Bridges to literacy for boys. Educational Leadership, 6, 71-74. </a:t>
            </a:r>
          </a:p>
          <a:p>
            <a:pPr marL="0" indent="0">
              <a:spcBef>
                <a:spcPts val="400"/>
              </a:spcBef>
              <a:buNone/>
            </a:pPr>
            <a:r>
              <a:rPr lang="en-US" sz="1400" dirty="0"/>
              <a:t>	Retrieved from https://www.researchgate.net/publication/ 	288272630_Bridges_to_literacy_for_boys</a:t>
            </a:r>
          </a:p>
          <a:p>
            <a:pPr marL="0" indent="0">
              <a:spcBef>
                <a:spcPts val="400"/>
              </a:spcBef>
              <a:buNone/>
            </a:pPr>
            <a:r>
              <a:rPr lang="en-US" sz="1400" dirty="0"/>
              <a:t>Brozo, W. G. (2017). Disciplinary and Content Literacy for Today’s Adolescents: </a:t>
            </a:r>
            <a:endParaRPr lang="fr-CA" sz="1400" dirty="0"/>
          </a:p>
          <a:p>
            <a:pPr marL="0" indent="0">
              <a:spcBef>
                <a:spcPts val="400"/>
              </a:spcBef>
              <a:buNone/>
            </a:pPr>
            <a:r>
              <a:rPr lang="en-US" sz="1400" dirty="0"/>
              <a:t>	Honoring Diversity and Building Competence. Retrieved from 	https://books.google.ca/books</a:t>
            </a:r>
            <a:endParaRPr lang="fr-CA" sz="1400" dirty="0"/>
          </a:p>
          <a:p>
            <a:pPr marL="0" indent="0">
              <a:buNone/>
            </a:pPr>
            <a:endParaRPr lang="fr-CA" sz="1400" dirty="0"/>
          </a:p>
          <a:p>
            <a:pPr marL="0" indent="0">
              <a:buNone/>
            </a:pPr>
            <a:endParaRPr lang="en-US" sz="1400" dirty="0" smtClean="0"/>
          </a:p>
          <a:p>
            <a:pPr marL="0" indent="0">
              <a:buNone/>
            </a:pPr>
            <a:endParaRPr lang="en-US" sz="1400" dirty="0"/>
          </a:p>
          <a:p>
            <a:pPr marL="0" indent="0">
              <a:buNone/>
            </a:pPr>
            <a:endParaRPr lang="fr-CA" sz="1400" dirty="0"/>
          </a:p>
        </p:txBody>
      </p:sp>
    </p:spTree>
    <p:extLst>
      <p:ext uri="{BB962C8B-B14F-4D97-AF65-F5344CB8AC3E}">
        <p14:creationId xmlns:p14="http://schemas.microsoft.com/office/powerpoint/2010/main" val="346122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360" y="128470"/>
            <a:ext cx="1985165" cy="572644"/>
          </a:xfrm>
        </p:spPr>
        <p:txBody>
          <a:bodyPr/>
          <a:lstStyle/>
          <a:p>
            <a:r>
              <a:rPr lang="en-US" dirty="0" smtClean="0"/>
              <a:t>References</a:t>
            </a:r>
            <a:endParaRPr lang="fr-CA" dirty="0"/>
          </a:p>
        </p:txBody>
      </p:sp>
      <p:sp>
        <p:nvSpPr>
          <p:cNvPr id="3" name="Content Placeholder 2"/>
          <p:cNvSpPr>
            <a:spLocks noGrp="1"/>
          </p:cNvSpPr>
          <p:nvPr>
            <p:ph idx="1"/>
          </p:nvPr>
        </p:nvSpPr>
        <p:spPr>
          <a:xfrm>
            <a:off x="222195" y="739290"/>
            <a:ext cx="6413610" cy="3511061"/>
          </a:xfrm>
        </p:spPr>
        <p:txBody>
          <a:bodyPr>
            <a:noAutofit/>
          </a:bodyPr>
          <a:lstStyle/>
          <a:p>
            <a:pPr marL="0" indent="0">
              <a:spcBef>
                <a:spcPts val="400"/>
              </a:spcBef>
              <a:buNone/>
            </a:pPr>
            <a:r>
              <a:rPr lang="en-US" sz="1400" dirty="0" smtClean="0"/>
              <a:t>Callaghan</a:t>
            </a:r>
            <a:r>
              <a:rPr lang="en-US" sz="1400" dirty="0"/>
              <a:t>, M. (1998). An investigation into the causes of boys ’underachievement in </a:t>
            </a:r>
            <a:endParaRPr lang="fr-CA" sz="1400" dirty="0"/>
          </a:p>
          <a:p>
            <a:pPr marL="0" indent="0">
              <a:spcBef>
                <a:spcPts val="400"/>
              </a:spcBef>
              <a:buNone/>
            </a:pPr>
            <a:r>
              <a:rPr lang="en-US" sz="1400" dirty="0"/>
              <a:t>	French. The Language Learning Journal, 17(1), 2-7. 	</a:t>
            </a:r>
            <a:r>
              <a:rPr lang="en-US" sz="1400" dirty="0">
                <a:hlinkClick r:id="rId2"/>
              </a:rPr>
              <a:t>https://</a:t>
            </a:r>
            <a:r>
              <a:rPr lang="en-US" sz="1400" dirty="0" smtClean="0">
                <a:hlinkClick r:id="rId2"/>
              </a:rPr>
              <a:t>doi.org/10.1080/09571739885200021pdf</a:t>
            </a:r>
            <a:endParaRPr lang="en-US" sz="1400" dirty="0" smtClean="0"/>
          </a:p>
          <a:p>
            <a:pPr marL="0" indent="0">
              <a:spcBef>
                <a:spcPts val="400"/>
              </a:spcBef>
              <a:buNone/>
            </a:pPr>
            <a:r>
              <a:rPr lang="en-US" sz="1400" dirty="0">
                <a:cs typeface="Arial" panose="020B0604020202020204" pitchFamily="34" charset="0"/>
              </a:rPr>
              <a:t>Canadian Parents for French BC &amp; Yukon. (2004). </a:t>
            </a:r>
            <a:r>
              <a:rPr lang="en-US" sz="1400" i="1" dirty="0">
                <a:cs typeface="Arial" panose="020B0604020202020204" pitchFamily="34" charset="0"/>
              </a:rPr>
              <a:t>Addressing Attrition in </a:t>
            </a:r>
            <a:r>
              <a:rPr lang="en-US" sz="1400" i="1" dirty="0" smtClean="0">
                <a:cs typeface="Arial" panose="020B0604020202020204" pitchFamily="34" charset="0"/>
              </a:rPr>
              <a:t>French 	Immersion</a:t>
            </a:r>
            <a:r>
              <a:rPr lang="en-US" sz="1400" dirty="0">
                <a:cs typeface="Arial" panose="020B0604020202020204" pitchFamily="34" charset="0"/>
              </a:rPr>
              <a:t>. Retrieved from </a:t>
            </a:r>
            <a:r>
              <a:rPr lang="en-US" sz="1400" dirty="0">
                <a:cs typeface="Arial" panose="020B0604020202020204" pitchFamily="34" charset="0"/>
                <a:hlinkClick r:id="rId3"/>
              </a:rPr>
              <a:t>https://</a:t>
            </a:r>
            <a:r>
              <a:rPr lang="en-US" sz="1400" dirty="0" smtClean="0">
                <a:cs typeface="Arial" panose="020B0604020202020204" pitchFamily="34" charset="0"/>
                <a:hlinkClick r:id="rId3"/>
              </a:rPr>
              <a:t>bc-yk.cpf.ca/wp-content/blogs</a:t>
            </a:r>
            <a:r>
              <a:rPr lang="en-US" sz="1400" dirty="0" smtClean="0">
                <a:cs typeface="Arial" panose="020B0604020202020204" pitchFamily="34" charset="0"/>
              </a:rPr>
              <a:t> 	.</a:t>
            </a:r>
            <a:r>
              <a:rPr lang="en-US" sz="1400" dirty="0">
                <a:cs typeface="Arial" panose="020B0604020202020204" pitchFamily="34" charset="0"/>
              </a:rPr>
              <a:t>dir/1/files/Addressing-Attrition-in-French-Immersion.pdf</a:t>
            </a:r>
            <a:endParaRPr lang="fr-CA" sz="1400" dirty="0">
              <a:cs typeface="Arial" panose="020B0604020202020204" pitchFamily="34" charset="0"/>
            </a:endParaRPr>
          </a:p>
          <a:p>
            <a:pPr marL="0" indent="0">
              <a:spcBef>
                <a:spcPts val="400"/>
              </a:spcBef>
              <a:buNone/>
            </a:pPr>
            <a:r>
              <a:rPr lang="fr-CA" sz="1400" dirty="0" smtClean="0">
                <a:cs typeface="Arial" panose="020B0604020202020204" pitchFamily="34" charset="0"/>
              </a:rPr>
              <a:t>Cartier</a:t>
            </a:r>
            <a:r>
              <a:rPr lang="fr-CA" sz="1400" dirty="0">
                <a:cs typeface="Arial" panose="020B0604020202020204" pitchFamily="34" charset="0"/>
              </a:rPr>
              <a:t>, S. (2007). Apprendre en lisant au primaire et au secondaire : Mieux</a:t>
            </a:r>
            <a:r>
              <a:rPr lang="fr-CA" sz="1400" dirty="0"/>
              <a:t> 	comprendre </a:t>
            </a:r>
            <a:r>
              <a:rPr lang="fr-CA" sz="1400" dirty="0" smtClean="0"/>
              <a:t>et </a:t>
            </a:r>
            <a:r>
              <a:rPr lang="fr-CA" sz="1400" dirty="0"/>
              <a:t>mieux intervenir. Anjou, Canada: Les Éditions CEC.</a:t>
            </a:r>
          </a:p>
          <a:p>
            <a:pPr marL="0" indent="0">
              <a:spcBef>
                <a:spcPts val="400"/>
              </a:spcBef>
              <a:buNone/>
            </a:pPr>
            <a:r>
              <a:rPr lang="en-US" sz="1400" dirty="0"/>
              <a:t>Chan, J. (2016). Motivating boys in core French classrooms in Ontario (Doctoral </a:t>
            </a:r>
            <a:endParaRPr lang="fr-CA" sz="1400" dirty="0"/>
          </a:p>
          <a:p>
            <a:pPr marL="0" indent="0">
              <a:spcBef>
                <a:spcPts val="400"/>
              </a:spcBef>
              <a:buNone/>
            </a:pPr>
            <a:r>
              <a:rPr lang="en-US" sz="1400" dirty="0"/>
              <a:t>	dissertation, University of Toronto). Retrieved from </a:t>
            </a:r>
            <a:r>
              <a:rPr lang="en-US" sz="1400" dirty="0">
                <a:hlinkClick r:id="rId4"/>
              </a:rPr>
              <a:t>https://tspace.library</a:t>
            </a:r>
            <a:r>
              <a:rPr lang="en-US" sz="1400" dirty="0"/>
              <a:t>. 	utoronto.ca/</a:t>
            </a:r>
            <a:r>
              <a:rPr lang="en-US" sz="1400" dirty="0" err="1"/>
              <a:t>bitstream</a:t>
            </a:r>
            <a:r>
              <a:rPr lang="en-US" sz="1400" dirty="0"/>
              <a:t>/1807/72164/1/Chan_Jessica_M_201606_MT_MTRP</a:t>
            </a:r>
          </a:p>
          <a:p>
            <a:pPr marL="0" indent="0">
              <a:spcBef>
                <a:spcPts val="400"/>
              </a:spcBef>
              <a:buNone/>
            </a:pPr>
            <a:r>
              <a:rPr lang="en-US" sz="1400" dirty="0"/>
              <a:t>Clark, C., &amp; Burke, D. (2012). Boys’ Reading Commission: A review of existing research </a:t>
            </a:r>
            <a:endParaRPr lang="fr-CA" sz="1400" dirty="0"/>
          </a:p>
          <a:p>
            <a:pPr marL="0" indent="0">
              <a:spcBef>
                <a:spcPts val="400"/>
              </a:spcBef>
              <a:buNone/>
            </a:pPr>
            <a:r>
              <a:rPr lang="en-US" sz="1400" dirty="0"/>
              <a:t>	to underpin the Commission. London: National Literacy Trust.</a:t>
            </a:r>
          </a:p>
          <a:p>
            <a:pPr marL="0" indent="0">
              <a:spcBef>
                <a:spcPts val="400"/>
              </a:spcBef>
              <a:buNone/>
            </a:pPr>
            <a:r>
              <a:rPr lang="en-US" sz="1400" dirty="0" err="1"/>
              <a:t>Conradi</a:t>
            </a:r>
            <a:r>
              <a:rPr lang="en-US" sz="1400" dirty="0"/>
              <a:t>, K., Jang, B. G., Bryant, C., Craft, A., &amp; McKenna, M. C. (2013, April). </a:t>
            </a:r>
            <a:endParaRPr lang="fr-CA" sz="1400" dirty="0"/>
          </a:p>
          <a:p>
            <a:pPr marL="0" indent="0">
              <a:spcBef>
                <a:spcPts val="400"/>
              </a:spcBef>
              <a:buNone/>
            </a:pPr>
            <a:r>
              <a:rPr lang="en-US" sz="1400" dirty="0"/>
              <a:t>	adolescents’ attitudes toward reading: A classroom survey. Journal of </a:t>
            </a:r>
            <a:endParaRPr lang="fr-CA" sz="1400" dirty="0"/>
          </a:p>
          <a:p>
            <a:pPr marL="0" indent="0">
              <a:spcBef>
                <a:spcPts val="400"/>
              </a:spcBef>
              <a:buNone/>
            </a:pPr>
            <a:r>
              <a:rPr lang="en-US" sz="1400" dirty="0"/>
              <a:t>	Adolescent &amp; Adult Literacy, 56(7), 565-576. Retrieved from 	http://www.jstor.org/stable/41827901</a:t>
            </a:r>
            <a:endParaRPr lang="fr-CA" sz="1400" dirty="0"/>
          </a:p>
          <a:p>
            <a:pPr marL="0" indent="0">
              <a:spcBef>
                <a:spcPts val="400"/>
              </a:spcBef>
              <a:buNone/>
            </a:pPr>
            <a:endParaRPr lang="fr-CA" sz="1400" dirty="0"/>
          </a:p>
          <a:p>
            <a:pPr marL="0" indent="0">
              <a:spcBef>
                <a:spcPts val="400"/>
              </a:spcBef>
              <a:buNone/>
            </a:pPr>
            <a:endParaRPr lang="fr-CA" sz="1400" dirty="0"/>
          </a:p>
        </p:txBody>
      </p:sp>
    </p:spTree>
    <p:extLst>
      <p:ext uri="{BB962C8B-B14F-4D97-AF65-F5344CB8AC3E}">
        <p14:creationId xmlns:p14="http://schemas.microsoft.com/office/powerpoint/2010/main" val="520664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360" y="128470"/>
            <a:ext cx="1985165" cy="572644"/>
          </a:xfrm>
        </p:spPr>
        <p:txBody>
          <a:bodyPr/>
          <a:lstStyle/>
          <a:p>
            <a:r>
              <a:rPr lang="en-US" dirty="0" smtClean="0"/>
              <a:t>References</a:t>
            </a:r>
            <a:endParaRPr lang="fr-CA" dirty="0"/>
          </a:p>
        </p:txBody>
      </p:sp>
      <p:sp>
        <p:nvSpPr>
          <p:cNvPr id="3" name="Content Placeholder 2"/>
          <p:cNvSpPr>
            <a:spLocks noGrp="1"/>
          </p:cNvSpPr>
          <p:nvPr>
            <p:ph idx="1"/>
          </p:nvPr>
        </p:nvSpPr>
        <p:spPr>
          <a:xfrm>
            <a:off x="222195" y="723838"/>
            <a:ext cx="6635805" cy="3511061"/>
          </a:xfrm>
        </p:spPr>
        <p:txBody>
          <a:bodyPr>
            <a:noAutofit/>
          </a:bodyPr>
          <a:lstStyle/>
          <a:p>
            <a:pPr marL="0" indent="0">
              <a:spcBef>
                <a:spcPts val="400"/>
              </a:spcBef>
              <a:buNone/>
            </a:pPr>
            <a:r>
              <a:rPr lang="en-US" sz="1400" dirty="0"/>
              <a:t>Csikszentmihalyi, M. (1990).  Literacy and intrinsic motivation. Daedalus, 119, 115-	140. Retrieved from https://msu.edu~dwong/CEP991/CEP991Resources/</a:t>
            </a:r>
            <a:endParaRPr lang="fr-CA" sz="1400" dirty="0"/>
          </a:p>
          <a:p>
            <a:pPr marL="0" indent="0">
              <a:spcBef>
                <a:spcPts val="400"/>
              </a:spcBef>
              <a:buNone/>
            </a:pPr>
            <a:r>
              <a:rPr lang="en-US" sz="1400" dirty="0"/>
              <a:t>	Csikszentmihalyi-Lit&amp;Mot.pdf</a:t>
            </a:r>
          </a:p>
          <a:p>
            <a:pPr marL="0" indent="0">
              <a:spcBef>
                <a:spcPts val="400"/>
              </a:spcBef>
              <a:buNone/>
            </a:pPr>
            <a:r>
              <a:rPr lang="en-US" sz="1400" dirty="0" smtClean="0"/>
              <a:t>Deci</a:t>
            </a:r>
            <a:r>
              <a:rPr lang="en-US" sz="1400" dirty="0"/>
              <a:t>, E. L., &amp; Ryan, R. M. (1985). Intrinsic motivation and self-determination in human </a:t>
            </a:r>
            <a:endParaRPr lang="fr-CA" sz="1400" dirty="0"/>
          </a:p>
          <a:p>
            <a:pPr marL="0" indent="0">
              <a:spcBef>
                <a:spcPts val="400"/>
              </a:spcBef>
              <a:buNone/>
            </a:pPr>
            <a:r>
              <a:rPr lang="en-US" sz="1400" dirty="0"/>
              <a:t>	behavior. Retrieved from </a:t>
            </a:r>
            <a:r>
              <a:rPr lang="en-US" sz="1400" dirty="0">
                <a:hlinkClick r:id="rId2"/>
              </a:rPr>
              <a:t>https://books.google.ca/books?id=p96Wmn-</a:t>
            </a:r>
            <a:r>
              <a:rPr lang="en-US" sz="1400" dirty="0"/>
              <a:t>	</a:t>
            </a:r>
            <a:r>
              <a:rPr lang="en-US" sz="1400" dirty="0" smtClean="0"/>
              <a:t>ER4QC&amp;printsec=</a:t>
            </a:r>
            <a:r>
              <a:rPr lang="en-US" sz="1400" dirty="0" err="1" smtClean="0"/>
              <a:t>frontcover#v</a:t>
            </a:r>
            <a:r>
              <a:rPr lang="en-US" sz="1400" dirty="0" smtClean="0"/>
              <a:t>=</a:t>
            </a:r>
            <a:r>
              <a:rPr lang="en-US" sz="1400" dirty="0" err="1" smtClean="0"/>
              <a:t>onepage&amp;q&amp;f</a:t>
            </a:r>
            <a:r>
              <a:rPr lang="en-US" sz="1400" dirty="0" smtClean="0"/>
              <a:t>=false</a:t>
            </a:r>
          </a:p>
          <a:p>
            <a:pPr marL="0" indent="0">
              <a:spcBef>
                <a:spcPts val="400"/>
              </a:spcBef>
              <a:buNone/>
            </a:pPr>
            <a:r>
              <a:rPr lang="en-US" sz="1400" dirty="0" err="1"/>
              <a:t>Hafen</a:t>
            </a:r>
            <a:r>
              <a:rPr lang="en-US" sz="1400" dirty="0"/>
              <a:t>, C. A., Allen, J. P., </a:t>
            </a:r>
            <a:r>
              <a:rPr lang="en-US" sz="1400" dirty="0" err="1"/>
              <a:t>Mikami</a:t>
            </a:r>
            <a:r>
              <a:rPr lang="en-US" sz="1400" dirty="0"/>
              <a:t>, A. Y., Gregory, A., </a:t>
            </a:r>
            <a:r>
              <a:rPr lang="en-US" sz="1400" dirty="0" err="1"/>
              <a:t>Hamre</a:t>
            </a:r>
            <a:r>
              <a:rPr lang="en-US" sz="1400" dirty="0"/>
              <a:t>, B., &amp; </a:t>
            </a:r>
            <a:r>
              <a:rPr lang="en-US" sz="1400" dirty="0" err="1"/>
              <a:t>Pianta</a:t>
            </a:r>
            <a:r>
              <a:rPr lang="en-US" sz="1400" dirty="0"/>
              <a:t>, R. C. (2012). </a:t>
            </a:r>
          </a:p>
          <a:p>
            <a:pPr marL="0" indent="0">
              <a:spcBef>
                <a:spcPts val="400"/>
              </a:spcBef>
              <a:buNone/>
            </a:pPr>
            <a:r>
              <a:rPr lang="en-US" sz="1400" dirty="0"/>
              <a:t>	The pivotal role of adolescent autonomy in secondary school classrooms  J </a:t>
            </a:r>
          </a:p>
          <a:p>
            <a:pPr marL="0" indent="0">
              <a:spcBef>
                <a:spcPts val="400"/>
              </a:spcBef>
              <a:buNone/>
            </a:pPr>
            <a:r>
              <a:rPr lang="en-US" sz="1400" dirty="0"/>
              <a:t>	Youth Adolescent, 41(3), 245-255. https://doi.org/10.1007/s10964-011-9739-2</a:t>
            </a:r>
          </a:p>
          <a:p>
            <a:pPr marL="0" indent="0" hangingPunct="0">
              <a:spcBef>
                <a:spcPts val="400"/>
              </a:spcBef>
              <a:buNone/>
            </a:pPr>
            <a:r>
              <a:rPr lang="en-US" sz="1400" dirty="0"/>
              <a:t>Human Factors International. (2013). </a:t>
            </a:r>
            <a:r>
              <a:rPr lang="en-US" sz="1400" i="1" dirty="0"/>
              <a:t>Crafting fun user experiences: A method to facilitate </a:t>
            </a:r>
            <a:endParaRPr lang="fr-CA" sz="1400" dirty="0"/>
          </a:p>
          <a:p>
            <a:pPr marL="0" indent="0" hangingPunct="0">
              <a:spcBef>
                <a:spcPts val="400"/>
              </a:spcBef>
              <a:buNone/>
            </a:pPr>
            <a:r>
              <a:rPr lang="en-US" sz="1400" i="1" dirty="0" smtClean="0"/>
              <a:t>	flow</a:t>
            </a:r>
            <a:r>
              <a:rPr lang="en-US" sz="1400" dirty="0"/>
              <a:t>. Retrieved from </a:t>
            </a:r>
            <a:r>
              <a:rPr lang="en-US" sz="1400" u="sng" dirty="0">
                <a:hlinkClick r:id="rId3"/>
              </a:rPr>
              <a:t>https://web.cs.wpi.edu~gogo/courses/imgd5100/papers/</a:t>
            </a:r>
            <a:endParaRPr lang="fr-CA" sz="1400" dirty="0"/>
          </a:p>
          <a:p>
            <a:pPr marL="0" indent="0" hangingPunct="0">
              <a:spcBef>
                <a:spcPts val="400"/>
              </a:spcBef>
              <a:buNone/>
            </a:pPr>
            <a:r>
              <a:rPr lang="en-US" sz="1400" dirty="0" smtClean="0"/>
              <a:t>	</a:t>
            </a:r>
            <a:r>
              <a:rPr lang="en-US" sz="1400" u="sng" dirty="0" smtClean="0"/>
              <a:t>FlowQuestionnaire.pdf</a:t>
            </a:r>
            <a:endParaRPr lang="fr-CA" sz="1400" dirty="0"/>
          </a:p>
          <a:p>
            <a:pPr marL="0" indent="0">
              <a:spcBef>
                <a:spcPts val="400"/>
              </a:spcBef>
              <a:buNone/>
            </a:pPr>
            <a:r>
              <a:rPr lang="en-US" sz="1400" dirty="0" err="1" smtClean="0"/>
              <a:t>Huth</a:t>
            </a:r>
            <a:r>
              <a:rPr lang="en-US" sz="1400" dirty="0"/>
              <a:t>, J.  (Producer), &amp; </a:t>
            </a:r>
            <a:r>
              <a:rPr lang="en-US" sz="1400" dirty="0" err="1"/>
              <a:t>Angeli</a:t>
            </a:r>
            <a:r>
              <a:rPr lang="en-US" sz="1400" dirty="0"/>
              <a:t>, K., </a:t>
            </a:r>
            <a:r>
              <a:rPr lang="en-US" sz="1400" dirty="0" err="1"/>
              <a:t>Dujardin</a:t>
            </a:r>
            <a:r>
              <a:rPr lang="en-US" sz="1400" dirty="0"/>
              <a:t>, J., </a:t>
            </a:r>
            <a:r>
              <a:rPr lang="en-US" sz="1400" dirty="0" err="1"/>
              <a:t>Huth</a:t>
            </a:r>
            <a:r>
              <a:rPr lang="en-US" sz="1400" dirty="0"/>
              <a:t>, J. (Director). (2005). Brice de Nice </a:t>
            </a:r>
          </a:p>
          <a:p>
            <a:pPr marL="0" indent="0">
              <a:spcBef>
                <a:spcPts val="400"/>
              </a:spcBef>
              <a:buNone/>
            </a:pPr>
            <a:r>
              <a:rPr lang="en-US" sz="1400" dirty="0"/>
              <a:t>	[Motion picture].  France: Mandarin Production, M6 Films. </a:t>
            </a:r>
          </a:p>
          <a:p>
            <a:pPr marL="0" indent="0">
              <a:spcBef>
                <a:spcPts val="400"/>
              </a:spcBef>
              <a:buNone/>
            </a:pPr>
            <a:endParaRPr lang="en-US" sz="1400" dirty="0"/>
          </a:p>
          <a:p>
            <a:pPr marL="0" indent="0">
              <a:spcBef>
                <a:spcPts val="400"/>
              </a:spcBef>
              <a:buNone/>
            </a:pPr>
            <a:endParaRPr lang="en-US" sz="1400" dirty="0" smtClean="0"/>
          </a:p>
        </p:txBody>
      </p:sp>
    </p:spTree>
    <p:extLst>
      <p:ext uri="{BB962C8B-B14F-4D97-AF65-F5344CB8AC3E}">
        <p14:creationId xmlns:p14="http://schemas.microsoft.com/office/powerpoint/2010/main" val="3978273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360" y="128470"/>
            <a:ext cx="1985165" cy="572644"/>
          </a:xfrm>
        </p:spPr>
        <p:txBody>
          <a:bodyPr/>
          <a:lstStyle/>
          <a:p>
            <a:r>
              <a:rPr lang="en-US" dirty="0" smtClean="0"/>
              <a:t>References</a:t>
            </a:r>
            <a:endParaRPr lang="fr-CA" dirty="0"/>
          </a:p>
        </p:txBody>
      </p:sp>
      <p:sp>
        <p:nvSpPr>
          <p:cNvPr id="3" name="Content Placeholder 2"/>
          <p:cNvSpPr>
            <a:spLocks noGrp="1"/>
          </p:cNvSpPr>
          <p:nvPr>
            <p:ph idx="1"/>
          </p:nvPr>
        </p:nvSpPr>
        <p:spPr>
          <a:xfrm>
            <a:off x="222195" y="735254"/>
            <a:ext cx="6635805" cy="4008506"/>
          </a:xfrm>
        </p:spPr>
        <p:txBody>
          <a:bodyPr>
            <a:noAutofit/>
          </a:bodyPr>
          <a:lstStyle/>
          <a:p>
            <a:pPr marL="0" indent="0">
              <a:spcBef>
                <a:spcPts val="400"/>
              </a:spcBef>
              <a:buNone/>
            </a:pPr>
            <a:r>
              <a:rPr lang="en-US" sz="1400" dirty="0" smtClean="0"/>
              <a:t>Kissau</a:t>
            </a:r>
            <a:r>
              <a:rPr lang="en-US" sz="1400" dirty="0"/>
              <a:t>, S. (2006, March). Gender differences in motivation to learn French. The </a:t>
            </a:r>
          </a:p>
          <a:p>
            <a:pPr marL="0" indent="0">
              <a:spcBef>
                <a:spcPts val="400"/>
              </a:spcBef>
              <a:buNone/>
            </a:pPr>
            <a:r>
              <a:rPr lang="en-US" sz="1400" dirty="0"/>
              <a:t>	Canadian Modern Language Review, 62(3), 401-422. </a:t>
            </a:r>
          </a:p>
          <a:p>
            <a:pPr marL="0" indent="0">
              <a:spcBef>
                <a:spcPts val="400"/>
              </a:spcBef>
              <a:buNone/>
            </a:pPr>
            <a:r>
              <a:rPr lang="en-US" sz="1400" dirty="0"/>
              <a:t>	http://dx.doi.org/10.1353/cml.2006.0020</a:t>
            </a:r>
          </a:p>
          <a:p>
            <a:pPr marL="0" indent="0">
              <a:spcBef>
                <a:spcPts val="400"/>
              </a:spcBef>
              <a:buNone/>
            </a:pPr>
            <a:r>
              <a:rPr lang="en-US" sz="1400" dirty="0"/>
              <a:t>Kissau, S. (2007). Is what’s good for the goose good for the gander? The case of male </a:t>
            </a:r>
          </a:p>
          <a:p>
            <a:pPr marL="0" indent="0">
              <a:spcBef>
                <a:spcPts val="400"/>
              </a:spcBef>
              <a:buNone/>
            </a:pPr>
            <a:r>
              <a:rPr lang="en-US" sz="1400" dirty="0"/>
              <a:t>	and female encouragement to study French. Foreign Language Annals, 40(3), 	419-432. </a:t>
            </a:r>
            <a:r>
              <a:rPr lang="en-US" sz="1400" dirty="0">
                <a:hlinkClick r:id="rId2"/>
              </a:rPr>
              <a:t>http://</a:t>
            </a:r>
            <a:r>
              <a:rPr lang="en-US" sz="1400" dirty="0" smtClean="0">
                <a:hlinkClick r:id="rId2"/>
              </a:rPr>
              <a:t>dx.doi.org/10.1111/j.1944-9720.2007.tb02867</a:t>
            </a:r>
            <a:endParaRPr lang="en-US" sz="1400" dirty="0" smtClean="0"/>
          </a:p>
          <a:p>
            <a:pPr marL="0" indent="0">
              <a:spcBef>
                <a:spcPts val="400"/>
              </a:spcBef>
              <a:buNone/>
            </a:pPr>
            <a:r>
              <a:rPr lang="en-US" sz="1400" dirty="0" err="1"/>
              <a:t>Laporte</a:t>
            </a:r>
            <a:r>
              <a:rPr lang="en-US" sz="1400" dirty="0"/>
              <a:t>, K. (2006). Perceptions des </a:t>
            </a:r>
            <a:r>
              <a:rPr lang="en-US" sz="1400" dirty="0" err="1"/>
              <a:t>cours</a:t>
            </a:r>
            <a:r>
              <a:rPr lang="en-US" sz="1400" dirty="0"/>
              <a:t> de </a:t>
            </a:r>
            <a:r>
              <a:rPr lang="en-US" sz="1400" dirty="0" err="1"/>
              <a:t>français</a:t>
            </a:r>
            <a:r>
              <a:rPr lang="en-US" sz="1400" dirty="0"/>
              <a:t> de garçons de </a:t>
            </a:r>
            <a:r>
              <a:rPr lang="en-US" sz="1400" dirty="0" err="1"/>
              <a:t>deuxième</a:t>
            </a:r>
            <a:r>
              <a:rPr lang="en-US" sz="1400" dirty="0"/>
              <a:t> </a:t>
            </a:r>
          </a:p>
          <a:p>
            <a:pPr marL="0" indent="0">
              <a:spcBef>
                <a:spcPts val="400"/>
              </a:spcBef>
              <a:buNone/>
            </a:pPr>
            <a:r>
              <a:rPr lang="en-US" sz="1400" dirty="0"/>
              <a:t>	</a:t>
            </a:r>
            <a:r>
              <a:rPr lang="en-US" sz="1400" dirty="0" err="1"/>
              <a:t>secondaire</a:t>
            </a:r>
            <a:r>
              <a:rPr lang="en-US" sz="1400" dirty="0"/>
              <a:t> </a:t>
            </a:r>
            <a:r>
              <a:rPr lang="en-US" sz="1400" dirty="0" err="1"/>
              <a:t>ayant</a:t>
            </a:r>
            <a:r>
              <a:rPr lang="en-US" sz="1400" dirty="0"/>
              <a:t> un </a:t>
            </a:r>
            <a:r>
              <a:rPr lang="en-US" sz="1400" dirty="0" err="1"/>
              <a:t>faible</a:t>
            </a:r>
            <a:r>
              <a:rPr lang="en-US" sz="1400" dirty="0"/>
              <a:t> </a:t>
            </a:r>
            <a:r>
              <a:rPr lang="en-US" sz="1400" dirty="0" err="1"/>
              <a:t>rendement</a:t>
            </a:r>
            <a:r>
              <a:rPr lang="en-US" sz="1400" dirty="0"/>
              <a:t> </a:t>
            </a:r>
            <a:r>
              <a:rPr lang="en-US" sz="1400" dirty="0" err="1"/>
              <a:t>scolaire</a:t>
            </a:r>
            <a:r>
              <a:rPr lang="en-US" sz="1400" dirty="0"/>
              <a:t> (Masters thesis). Retrieved from 	http://www.archipel.uqam.ca/3090/</a:t>
            </a:r>
          </a:p>
          <a:p>
            <a:pPr marL="0" indent="0">
              <a:spcBef>
                <a:spcPts val="400"/>
              </a:spcBef>
              <a:buNone/>
            </a:pPr>
            <a:r>
              <a:rPr lang="en-US" sz="1400" dirty="0"/>
              <a:t>McCall, I. (2011). Score in French: motivating boys with football in </a:t>
            </a:r>
            <a:r>
              <a:rPr lang="en-US" sz="1400" dirty="0" err="1"/>
              <a:t>KeyStage</a:t>
            </a:r>
            <a:r>
              <a:rPr lang="en-US" sz="1400" dirty="0"/>
              <a:t> 3. The </a:t>
            </a:r>
          </a:p>
          <a:p>
            <a:pPr marL="0" indent="0">
              <a:spcBef>
                <a:spcPts val="400"/>
              </a:spcBef>
              <a:buNone/>
            </a:pPr>
            <a:r>
              <a:rPr lang="en-US" sz="1400" dirty="0"/>
              <a:t>	Language Learning Journal, 39(1), 5-18. </a:t>
            </a:r>
            <a:r>
              <a:rPr lang="en-US" sz="1400" dirty="0">
                <a:hlinkClick r:id="rId3"/>
              </a:rPr>
              <a:t>http://dx.doi.org/10.1080</a:t>
            </a:r>
            <a:endParaRPr lang="en-US" sz="1400" dirty="0"/>
          </a:p>
          <a:p>
            <a:pPr marL="0" indent="0">
              <a:spcBef>
                <a:spcPts val="400"/>
              </a:spcBef>
              <a:buNone/>
            </a:pPr>
            <a:r>
              <a:rPr lang="en-US" sz="1400" dirty="0" err="1"/>
              <a:t>MacIntyre</a:t>
            </a:r>
            <a:r>
              <a:rPr lang="en-US" sz="1400" dirty="0"/>
              <a:t>, P. D., Burns, C., &amp; </a:t>
            </a:r>
            <a:r>
              <a:rPr lang="en-US" sz="1400" dirty="0" err="1"/>
              <a:t>Jessome</a:t>
            </a:r>
            <a:r>
              <a:rPr lang="en-US" sz="1400" dirty="0"/>
              <a:t>, A. (2011). Ambivalence about communicating </a:t>
            </a:r>
          </a:p>
          <a:p>
            <a:pPr marL="0" indent="0">
              <a:spcBef>
                <a:spcPts val="400"/>
              </a:spcBef>
              <a:buNone/>
            </a:pPr>
            <a:r>
              <a:rPr lang="en-US" sz="1400" dirty="0"/>
              <a:t>	in a second language: A qualitative study of French immersion students’ </a:t>
            </a:r>
          </a:p>
          <a:p>
            <a:pPr marL="0" indent="0">
              <a:spcBef>
                <a:spcPts val="400"/>
              </a:spcBef>
              <a:buNone/>
            </a:pPr>
            <a:r>
              <a:rPr lang="en-US" sz="1400" dirty="0"/>
              <a:t>	</a:t>
            </a:r>
            <a:r>
              <a:rPr lang="en-US" sz="1400" dirty="0" smtClean="0"/>
              <a:t>Retrieved from https</a:t>
            </a:r>
            <a:r>
              <a:rPr lang="en-US" sz="1400" dirty="0"/>
              <a:t>://doi.org/10.1111/j.1540-4781.2010.01 141.x </a:t>
            </a:r>
            <a:r>
              <a:rPr lang="en-US" sz="1400" dirty="0" smtClean="0"/>
              <a:t>0026-	7902/11/81-96</a:t>
            </a:r>
            <a:endParaRPr lang="en-US" sz="1400" dirty="0"/>
          </a:p>
        </p:txBody>
      </p:sp>
    </p:spTree>
    <p:extLst>
      <p:ext uri="{BB962C8B-B14F-4D97-AF65-F5344CB8AC3E}">
        <p14:creationId xmlns:p14="http://schemas.microsoft.com/office/powerpoint/2010/main" val="1331127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360" y="128470"/>
            <a:ext cx="1985165" cy="572644"/>
          </a:xfrm>
        </p:spPr>
        <p:txBody>
          <a:bodyPr/>
          <a:lstStyle/>
          <a:p>
            <a:r>
              <a:rPr lang="en-US" dirty="0" smtClean="0"/>
              <a:t>References</a:t>
            </a:r>
            <a:endParaRPr lang="fr-CA" dirty="0"/>
          </a:p>
        </p:txBody>
      </p:sp>
      <p:sp>
        <p:nvSpPr>
          <p:cNvPr id="3" name="Content Placeholder 2"/>
          <p:cNvSpPr>
            <a:spLocks noGrp="1"/>
          </p:cNvSpPr>
          <p:nvPr>
            <p:ph idx="1"/>
          </p:nvPr>
        </p:nvSpPr>
        <p:spPr>
          <a:xfrm>
            <a:off x="222195" y="701114"/>
            <a:ext cx="7024430" cy="4008506"/>
          </a:xfrm>
        </p:spPr>
        <p:txBody>
          <a:bodyPr>
            <a:noAutofit/>
          </a:bodyPr>
          <a:lstStyle/>
          <a:p>
            <a:pPr marL="2743200" lvl="8" indent="0">
              <a:buNone/>
            </a:pPr>
            <a:r>
              <a:rPr lang="en-US" sz="800" dirty="0" smtClean="0"/>
              <a:t>		`	`	</a:t>
            </a:r>
            <a:endParaRPr lang="en-US" sz="800" dirty="0"/>
          </a:p>
        </p:txBody>
      </p:sp>
      <p:sp>
        <p:nvSpPr>
          <p:cNvPr id="4" name="Rectangle 3"/>
          <p:cNvSpPr/>
          <p:nvPr/>
        </p:nvSpPr>
        <p:spPr>
          <a:xfrm>
            <a:off x="222195" y="701114"/>
            <a:ext cx="6260906" cy="4216539"/>
          </a:xfrm>
          <a:prstGeom prst="rect">
            <a:avLst/>
          </a:prstGeom>
        </p:spPr>
        <p:txBody>
          <a:bodyPr wrap="square">
            <a:spAutoFit/>
          </a:bodyPr>
          <a:lstStyle/>
          <a:p>
            <a:pPr>
              <a:spcBef>
                <a:spcPts val="400"/>
              </a:spcBef>
            </a:pPr>
            <a:r>
              <a:rPr lang="en-US" sz="1400" dirty="0" err="1"/>
              <a:t>Makropoulos</a:t>
            </a:r>
            <a:r>
              <a:rPr lang="en-US" sz="1400" dirty="0"/>
              <a:t>, J. (2010). Students' attitudes to the secondary French immersion </a:t>
            </a:r>
          </a:p>
          <a:p>
            <a:pPr>
              <a:spcBef>
                <a:spcPts val="400"/>
              </a:spcBef>
            </a:pPr>
            <a:r>
              <a:rPr lang="en-US" sz="1400" dirty="0" smtClean="0"/>
              <a:t>	curriculum </a:t>
            </a:r>
            <a:r>
              <a:rPr lang="en-US" sz="1400" dirty="0"/>
              <a:t>in a Canadian context.  Language, Culture and </a:t>
            </a:r>
            <a:r>
              <a:rPr lang="en-US" sz="1400" dirty="0" smtClean="0"/>
              <a:t>	Curriculum</a:t>
            </a:r>
            <a:r>
              <a:rPr lang="en-US" sz="1400" dirty="0"/>
              <a:t>, 23(1), </a:t>
            </a:r>
            <a:r>
              <a:rPr lang="en-US" sz="1400" dirty="0" smtClean="0"/>
              <a:t>1-13</a:t>
            </a:r>
            <a:r>
              <a:rPr lang="en-US" sz="1400" dirty="0"/>
              <a:t>. </a:t>
            </a:r>
            <a:r>
              <a:rPr lang="en-US" sz="1400" dirty="0" smtClean="0"/>
              <a:t>DOI:10.1080/07908310903494525</a:t>
            </a:r>
          </a:p>
          <a:p>
            <a:pPr>
              <a:spcBef>
                <a:spcPts val="400"/>
              </a:spcBef>
            </a:pPr>
            <a:r>
              <a:rPr lang="en-US" sz="1400" dirty="0" smtClean="0"/>
              <a:t>Nicholson</a:t>
            </a:r>
            <a:r>
              <a:rPr lang="en-US" sz="1400" dirty="0"/>
              <a:t>, S. J. (2013). Influencing motivation in the foreign </a:t>
            </a:r>
            <a:r>
              <a:rPr lang="en-US" sz="1400" dirty="0" smtClean="0"/>
              <a:t>language classroom</a:t>
            </a:r>
            <a:r>
              <a:rPr lang="en-US" sz="1400" dirty="0"/>
              <a:t>. </a:t>
            </a:r>
            <a:r>
              <a:rPr lang="en-US" sz="1400" dirty="0" smtClean="0"/>
              <a:t>	Journal </a:t>
            </a:r>
            <a:r>
              <a:rPr lang="en-US" sz="1400" dirty="0"/>
              <a:t>of International Education Research, 9(3). Retrieved </a:t>
            </a:r>
            <a:r>
              <a:rPr lang="en-US" sz="1400" dirty="0" smtClean="0"/>
              <a:t>from http: </a:t>
            </a:r>
            <a:endParaRPr lang="fr-CA" sz="1400" dirty="0"/>
          </a:p>
          <a:p>
            <a:pPr>
              <a:spcBef>
                <a:spcPts val="400"/>
              </a:spcBef>
            </a:pPr>
            <a:r>
              <a:rPr lang="en-US" sz="1400" dirty="0"/>
              <a:t>	</a:t>
            </a:r>
            <a:r>
              <a:rPr lang="en-US" sz="1400" dirty="0" smtClean="0"/>
              <a:t>//</a:t>
            </a:r>
            <a:r>
              <a:rPr lang="en-US" sz="1400" dirty="0"/>
              <a:t>cluteinstitute.com/ojs/index.php/JIER/article/viewFile/7894/7953</a:t>
            </a:r>
            <a:endParaRPr lang="fr-CA" sz="1400" dirty="0"/>
          </a:p>
          <a:p>
            <a:pPr>
              <a:spcBef>
                <a:spcPts val="400"/>
              </a:spcBef>
            </a:pPr>
            <a:r>
              <a:rPr lang="en-US" sz="1400" dirty="0" err="1"/>
              <a:t>Nieswandt</a:t>
            </a:r>
            <a:r>
              <a:rPr lang="en-US" sz="1400" dirty="0"/>
              <a:t>, M., &amp; Shanahan, M. (2008). ‘I </a:t>
            </a:r>
            <a:r>
              <a:rPr lang="en-US" sz="1400" dirty="0" smtClean="0"/>
              <a:t>just want the credit</a:t>
            </a:r>
            <a:r>
              <a:rPr lang="en-US" sz="1400" dirty="0"/>
              <a:t>!’ Perceived </a:t>
            </a:r>
            <a:endParaRPr lang="fr-CA" sz="1400" dirty="0"/>
          </a:p>
          <a:p>
            <a:pPr>
              <a:spcBef>
                <a:spcPts val="400"/>
              </a:spcBef>
            </a:pPr>
            <a:r>
              <a:rPr lang="en-US" sz="1400" dirty="0"/>
              <a:t>	</a:t>
            </a:r>
            <a:r>
              <a:rPr lang="en-US" sz="1400" dirty="0" smtClean="0"/>
              <a:t>instrumentality </a:t>
            </a:r>
            <a:r>
              <a:rPr lang="en-US" sz="1400" dirty="0"/>
              <a:t>as the </a:t>
            </a:r>
            <a:r>
              <a:rPr lang="en-US" sz="1400" dirty="0" smtClean="0"/>
              <a:t>main characteristic </a:t>
            </a:r>
            <a:r>
              <a:rPr lang="en-US" sz="1400" dirty="0"/>
              <a:t>of </a:t>
            </a:r>
            <a:r>
              <a:rPr lang="en-US" sz="1400" dirty="0" smtClean="0"/>
              <a:t>boys</a:t>
            </a:r>
            <a:r>
              <a:rPr lang="en-US" sz="1400" dirty="0"/>
              <a:t>’ </a:t>
            </a:r>
            <a:r>
              <a:rPr lang="en-US" sz="1400" dirty="0" smtClean="0"/>
              <a:t>motivation </a:t>
            </a:r>
            <a:r>
              <a:rPr lang="en-US" sz="1400" dirty="0"/>
              <a:t>in a </a:t>
            </a:r>
            <a:r>
              <a:rPr lang="en-US" sz="1400" dirty="0" smtClean="0"/>
              <a:t>	grade </a:t>
            </a:r>
            <a:r>
              <a:rPr lang="en-US" sz="1400" dirty="0"/>
              <a:t>11 </a:t>
            </a:r>
            <a:r>
              <a:rPr lang="fr-CA" sz="1400" dirty="0" smtClean="0"/>
              <a:t>science course</a:t>
            </a:r>
            <a:r>
              <a:rPr lang="fr-CA" sz="1400" dirty="0"/>
              <a:t>. </a:t>
            </a:r>
            <a:r>
              <a:rPr lang="fr-CA" sz="1400" i="1" dirty="0" err="1" smtClean="0"/>
              <a:t>Research</a:t>
            </a:r>
            <a:r>
              <a:rPr lang="fr-CA" sz="1400" i="1" dirty="0" smtClean="0"/>
              <a:t> in Science </a:t>
            </a:r>
            <a:r>
              <a:rPr lang="fr-CA" sz="1400" i="1" dirty="0" err="1" smtClean="0"/>
              <a:t>Education</a:t>
            </a:r>
            <a:r>
              <a:rPr lang="fr-CA" sz="1400" i="1" dirty="0" smtClean="0"/>
              <a:t>, </a:t>
            </a:r>
            <a:r>
              <a:rPr lang="fr-CA" sz="1400" i="1" dirty="0"/>
              <a:t>38</a:t>
            </a:r>
            <a:r>
              <a:rPr lang="fr-CA" sz="1400" dirty="0"/>
              <a:t>, 3-29</a:t>
            </a:r>
            <a:r>
              <a:rPr lang="fr-CA" sz="1400" dirty="0" smtClean="0"/>
              <a:t>.</a:t>
            </a:r>
          </a:p>
          <a:p>
            <a:pPr>
              <a:spcBef>
                <a:spcPts val="400"/>
              </a:spcBef>
            </a:pPr>
            <a:r>
              <a:rPr lang="fr-CA" sz="1400" dirty="0" smtClean="0"/>
              <a:t>	 </a:t>
            </a:r>
            <a:r>
              <a:rPr lang="fr-CA" sz="1400" dirty="0">
                <a:hlinkClick r:id="rId2"/>
              </a:rPr>
              <a:t>http://</a:t>
            </a:r>
            <a:r>
              <a:rPr lang="fr-CA" sz="1400" dirty="0" smtClean="0">
                <a:hlinkClick r:id="rId2"/>
              </a:rPr>
              <a:t>dx.doi.org/110.1007/s11165-007-</a:t>
            </a:r>
            <a:r>
              <a:rPr lang="en-US" sz="1400" dirty="0" smtClean="0">
                <a:hlinkClick r:id="rId2"/>
              </a:rPr>
              <a:t>9037-x</a:t>
            </a:r>
            <a:endParaRPr lang="en-US" sz="1400" dirty="0" smtClean="0"/>
          </a:p>
          <a:p>
            <a:pPr>
              <a:spcBef>
                <a:spcPts val="400"/>
              </a:spcBef>
            </a:pPr>
            <a:r>
              <a:rPr lang="en-US" sz="1400" dirty="0"/>
              <a:t>P</a:t>
            </a:r>
            <a:r>
              <a:rPr lang="en-US" sz="1400" dirty="0" smtClean="0"/>
              <a:t>ower </a:t>
            </a:r>
            <a:r>
              <a:rPr lang="en-US" sz="1400" dirty="0"/>
              <a:t>of Maroon. (2010, March 15). </a:t>
            </a:r>
            <a:r>
              <a:rPr lang="en-US" sz="1400" i="1" dirty="0"/>
              <a:t>Call Me MISTER Program</a:t>
            </a:r>
            <a:r>
              <a:rPr lang="en-US" sz="1400" dirty="0"/>
              <a:t> [Video file]. </a:t>
            </a:r>
            <a:r>
              <a:rPr lang="en-US" sz="1400" dirty="0" smtClean="0"/>
              <a:t>	Retrieved </a:t>
            </a:r>
            <a:r>
              <a:rPr lang="en-US" sz="1400" dirty="0"/>
              <a:t>from </a:t>
            </a:r>
            <a:r>
              <a:rPr lang="en-US" sz="1400" dirty="0">
                <a:hlinkClick r:id="rId3"/>
              </a:rPr>
              <a:t>https://www.youtube.com/watch?v</a:t>
            </a:r>
            <a:r>
              <a:rPr lang="en-US" sz="1400" dirty="0" smtClean="0"/>
              <a:t>= 5G9IS122ADESTE</a:t>
            </a:r>
          </a:p>
          <a:p>
            <a:pPr>
              <a:spcBef>
                <a:spcPts val="400"/>
              </a:spcBef>
            </a:pPr>
            <a:r>
              <a:rPr lang="en-US" sz="1400" dirty="0" smtClean="0"/>
              <a:t>Riechert</a:t>
            </a:r>
            <a:r>
              <a:rPr lang="en-US" sz="1400" dirty="0"/>
              <a:t>, M., &amp; Hawley, R. (2010). Reaching boys: An international study of effective </a:t>
            </a:r>
            <a:endParaRPr lang="fr-CA" sz="1400" dirty="0"/>
          </a:p>
          <a:p>
            <a:pPr>
              <a:spcBef>
                <a:spcPts val="400"/>
              </a:spcBef>
            </a:pPr>
            <a:r>
              <a:rPr lang="en-US" sz="1400" dirty="0"/>
              <a:t>	teaching practices. Phi Delta </a:t>
            </a:r>
            <a:r>
              <a:rPr lang="en-US" sz="1400" dirty="0" err="1"/>
              <a:t>Kappan</a:t>
            </a:r>
            <a:r>
              <a:rPr lang="en-US" sz="1400" dirty="0"/>
              <a:t>, 91(4), 35-40. Retrieved from 	</a:t>
            </a:r>
            <a:r>
              <a:rPr lang="en-US" sz="1400" dirty="0">
                <a:hlinkClick r:id="rId4"/>
              </a:rPr>
              <a:t>http://citeseerx.ist.psu.edu/viewdoc/download?doi=10.1.1.622.9102</a:t>
            </a:r>
            <a:r>
              <a:rPr lang="en-US" sz="1400" dirty="0" smtClean="0">
                <a:hlinkClick r:id="rId4"/>
              </a:rPr>
              <a:t>&amp;</a:t>
            </a:r>
            <a:r>
              <a:rPr lang="en-US" sz="1400" dirty="0" smtClean="0"/>
              <a:t>	</a:t>
            </a:r>
            <a:r>
              <a:rPr lang="en-US" sz="1400" dirty="0" smtClean="0">
                <a:hlinkClick r:id="rId5"/>
              </a:rPr>
              <a:t>rep=rep</a:t>
            </a:r>
            <a:r>
              <a:rPr lang="en-US" sz="1400" dirty="0" smtClean="0"/>
              <a:t>1&amp;type=pdf</a:t>
            </a:r>
            <a:endParaRPr lang="fr-CA" sz="1400" dirty="0"/>
          </a:p>
          <a:p>
            <a:endParaRPr lang="fr-CA" sz="1400" dirty="0"/>
          </a:p>
        </p:txBody>
      </p:sp>
    </p:spTree>
    <p:extLst>
      <p:ext uri="{BB962C8B-B14F-4D97-AF65-F5344CB8AC3E}">
        <p14:creationId xmlns:p14="http://schemas.microsoft.com/office/powerpoint/2010/main" val="2761592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360" y="128470"/>
            <a:ext cx="1985165" cy="572644"/>
          </a:xfrm>
        </p:spPr>
        <p:txBody>
          <a:bodyPr/>
          <a:lstStyle/>
          <a:p>
            <a:r>
              <a:rPr lang="en-US" dirty="0" smtClean="0"/>
              <a:t>References</a:t>
            </a:r>
            <a:endParaRPr lang="fr-CA" dirty="0"/>
          </a:p>
        </p:txBody>
      </p:sp>
      <p:sp>
        <p:nvSpPr>
          <p:cNvPr id="3" name="Content Placeholder 2"/>
          <p:cNvSpPr>
            <a:spLocks noGrp="1"/>
          </p:cNvSpPr>
          <p:nvPr>
            <p:ph idx="1"/>
          </p:nvPr>
        </p:nvSpPr>
        <p:spPr>
          <a:xfrm>
            <a:off x="222195" y="701114"/>
            <a:ext cx="6635805" cy="4008506"/>
          </a:xfrm>
        </p:spPr>
        <p:txBody>
          <a:bodyPr>
            <a:noAutofit/>
          </a:bodyPr>
          <a:lstStyle/>
          <a:p>
            <a:pPr marL="0" indent="0">
              <a:spcBef>
                <a:spcPts val="400"/>
              </a:spcBef>
              <a:buNone/>
            </a:pPr>
            <a:r>
              <a:rPr lang="en-US" sz="1400" dirty="0"/>
              <a:t>Reichert, M., &amp; Hawley, R. (2014). I can learn from you: Boys as relational learners. </a:t>
            </a:r>
            <a:endParaRPr lang="fr-CA" sz="1400" dirty="0"/>
          </a:p>
          <a:p>
            <a:pPr marL="0" indent="0">
              <a:spcBef>
                <a:spcPts val="400"/>
              </a:spcBef>
              <a:buNone/>
            </a:pPr>
            <a:r>
              <a:rPr lang="en-US" sz="1400" dirty="0"/>
              <a:t>	Cambridge, MA: Harvard Education Press.</a:t>
            </a:r>
            <a:endParaRPr lang="fr-CA" sz="1400" dirty="0"/>
          </a:p>
          <a:p>
            <a:pPr marL="0" indent="0">
              <a:spcBef>
                <a:spcPts val="400"/>
              </a:spcBef>
              <a:buNone/>
            </a:pPr>
            <a:r>
              <a:rPr lang="fr-CA" sz="1400" dirty="0" smtClean="0"/>
              <a:t>Royer</a:t>
            </a:r>
            <a:r>
              <a:rPr lang="fr-CA" sz="1400" dirty="0"/>
              <a:t>, E. (2010). Leçons d’éléphants: Pour la réussite des garçons à l’école. </a:t>
            </a:r>
            <a:r>
              <a:rPr lang="en-US" sz="1400" dirty="0"/>
              <a:t>Québec, </a:t>
            </a:r>
            <a:endParaRPr lang="fr-CA" sz="1400" dirty="0"/>
          </a:p>
          <a:p>
            <a:pPr marL="0" indent="0">
              <a:spcBef>
                <a:spcPts val="400"/>
              </a:spcBef>
              <a:buNone/>
            </a:pPr>
            <a:r>
              <a:rPr lang="en-US" sz="1400" dirty="0"/>
              <a:t>	Canada: </a:t>
            </a:r>
            <a:r>
              <a:rPr lang="en-US" sz="1400" dirty="0" err="1"/>
              <a:t>École</a:t>
            </a:r>
            <a:r>
              <a:rPr lang="en-US" sz="1400" dirty="0"/>
              <a:t> et </a:t>
            </a:r>
            <a:r>
              <a:rPr lang="en-US" sz="1400" dirty="0" err="1"/>
              <a:t>Comportement</a:t>
            </a:r>
            <a:r>
              <a:rPr lang="en-US" sz="1400" dirty="0"/>
              <a:t>.</a:t>
            </a:r>
            <a:endParaRPr lang="fr-CA" sz="1400" dirty="0"/>
          </a:p>
          <a:p>
            <a:pPr marL="0" indent="0">
              <a:spcBef>
                <a:spcPts val="400"/>
              </a:spcBef>
              <a:buNone/>
            </a:pPr>
            <a:r>
              <a:rPr lang="en-US" sz="1400" dirty="0" smtClean="0"/>
              <a:t>Sanford</a:t>
            </a:r>
            <a:r>
              <a:rPr lang="en-US" sz="1400" dirty="0"/>
              <a:t>, K. (2006, January). Gendered literacy experiences: The effects of expectation </a:t>
            </a:r>
            <a:endParaRPr lang="fr-CA" sz="1400" dirty="0"/>
          </a:p>
          <a:p>
            <a:pPr marL="0" indent="0">
              <a:spcBef>
                <a:spcPts val="400"/>
              </a:spcBef>
              <a:buNone/>
            </a:pPr>
            <a:r>
              <a:rPr lang="en-US" sz="1400" dirty="0" smtClean="0"/>
              <a:t>	and </a:t>
            </a:r>
            <a:r>
              <a:rPr lang="en-US" sz="1400" dirty="0"/>
              <a:t>opportunity for boys’ and girls’ learning. Journal of Adolescent &amp; Adult </a:t>
            </a:r>
            <a:r>
              <a:rPr lang="en-US" sz="1400" dirty="0" smtClean="0"/>
              <a:t>	Literacy</a:t>
            </a:r>
            <a:r>
              <a:rPr lang="en-US" sz="1400" dirty="0"/>
              <a:t>, 49(4), 302-315. Retrieved from </a:t>
            </a:r>
            <a:r>
              <a:rPr lang="en-US" sz="1400" dirty="0" smtClean="0"/>
              <a:t>	http</a:t>
            </a:r>
            <a:r>
              <a:rPr lang="en-US" sz="1400" dirty="0"/>
              <a:t>://www.jstor.org.ezproxy.library.ubc.ca/stable/pdf/40014835.pdf</a:t>
            </a:r>
            <a:endParaRPr lang="fr-CA" sz="1400" dirty="0"/>
          </a:p>
          <a:p>
            <a:pPr marL="0" indent="0">
              <a:spcBef>
                <a:spcPts val="400"/>
              </a:spcBef>
              <a:buNone/>
            </a:pPr>
            <a:r>
              <a:rPr lang="en-US" sz="1400" dirty="0"/>
              <a:t>Shrum, J. L., &amp; Glisan, E. W. (2016). Teacher's Handbook: Contextualized Language </a:t>
            </a:r>
            <a:endParaRPr lang="fr-CA" sz="1400" dirty="0"/>
          </a:p>
          <a:p>
            <a:pPr marL="0" indent="0">
              <a:spcBef>
                <a:spcPts val="400"/>
              </a:spcBef>
              <a:buNone/>
            </a:pPr>
            <a:r>
              <a:rPr lang="en-US" sz="1400" dirty="0" smtClean="0"/>
              <a:t>	1Instruction</a:t>
            </a:r>
            <a:r>
              <a:rPr lang="en-US" sz="1400" dirty="0"/>
              <a:t>. Toronto, ON: Thomson </a:t>
            </a:r>
            <a:r>
              <a:rPr lang="en-US" sz="1400" dirty="0" err="1"/>
              <a:t>Heinle</a:t>
            </a:r>
            <a:r>
              <a:rPr lang="en-US" sz="1400" dirty="0"/>
              <a:t>. 5th Edition</a:t>
            </a:r>
            <a:endParaRPr lang="fr-CA" sz="1400" dirty="0"/>
          </a:p>
          <a:p>
            <a:pPr marL="0" indent="0">
              <a:spcBef>
                <a:spcPts val="400"/>
              </a:spcBef>
              <a:buNone/>
            </a:pPr>
            <a:endParaRPr lang="fr-CA" sz="1400" dirty="0"/>
          </a:p>
          <a:p>
            <a:pPr marL="0" indent="0">
              <a:spcBef>
                <a:spcPts val="400"/>
              </a:spcBef>
              <a:buNone/>
            </a:pPr>
            <a:r>
              <a:rPr lang="en-US" sz="1400" dirty="0"/>
              <a:t>  </a:t>
            </a:r>
            <a:endParaRPr lang="fr-CA" sz="1400" dirty="0"/>
          </a:p>
          <a:p>
            <a:pPr marL="0" indent="0">
              <a:spcBef>
                <a:spcPts val="400"/>
              </a:spcBef>
              <a:buNone/>
            </a:pPr>
            <a:endParaRPr lang="en-US" sz="1400" dirty="0"/>
          </a:p>
        </p:txBody>
      </p:sp>
    </p:spTree>
    <p:extLst>
      <p:ext uri="{BB962C8B-B14F-4D97-AF65-F5344CB8AC3E}">
        <p14:creationId xmlns:p14="http://schemas.microsoft.com/office/powerpoint/2010/main" val="138384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874" y="338440"/>
            <a:ext cx="2519633" cy="458115"/>
          </a:xfrm>
        </p:spPr>
        <p:txBody>
          <a:bodyPr>
            <a:noAutofit/>
          </a:bodyPr>
          <a:lstStyle/>
          <a:p>
            <a:r>
              <a:rPr lang="en-US" sz="2100" dirty="0"/>
              <a:t>I Don’t want to be in French anymore !</a:t>
            </a:r>
          </a:p>
        </p:txBody>
      </p:sp>
      <p:sp>
        <p:nvSpPr>
          <p:cNvPr id="3" name="Content Placeholder 2"/>
          <p:cNvSpPr>
            <a:spLocks noGrp="1"/>
          </p:cNvSpPr>
          <p:nvPr>
            <p:ph idx="1"/>
          </p:nvPr>
        </p:nvSpPr>
        <p:spPr>
          <a:xfrm>
            <a:off x="985720" y="1655523"/>
            <a:ext cx="4953770" cy="2519629"/>
          </a:xfrm>
        </p:spPr>
        <p:txBody>
          <a:bodyPr/>
          <a:lstStyle/>
          <a:p>
            <a:r>
              <a:rPr lang="en-US" dirty="0" smtClean="0"/>
              <a:t>Academic Difficulties</a:t>
            </a:r>
          </a:p>
          <a:p>
            <a:r>
              <a:rPr lang="en-US" dirty="0" smtClean="0"/>
              <a:t>Quality of Teaching</a:t>
            </a:r>
          </a:p>
          <a:p>
            <a:r>
              <a:rPr lang="en-US" dirty="0" smtClean="0"/>
              <a:t>Parental Influence</a:t>
            </a:r>
          </a:p>
          <a:p>
            <a:r>
              <a:rPr lang="en-US" dirty="0" smtClean="0"/>
              <a:t>Limited choice of courses</a:t>
            </a:r>
          </a:p>
          <a:p>
            <a:r>
              <a:rPr lang="en-US" dirty="0" smtClean="0"/>
              <a:t>Peer Pressure</a:t>
            </a:r>
          </a:p>
          <a:p>
            <a:r>
              <a:rPr lang="en-US" dirty="0" smtClean="0"/>
              <a:t>Work load </a:t>
            </a:r>
            <a:endParaRPr lang="en-US" dirty="0"/>
          </a:p>
        </p:txBody>
      </p:sp>
      <p:sp>
        <p:nvSpPr>
          <p:cNvPr id="4" name="TextBox 3"/>
          <p:cNvSpPr txBox="1"/>
          <p:nvPr/>
        </p:nvSpPr>
        <p:spPr>
          <a:xfrm>
            <a:off x="618474" y="4251505"/>
            <a:ext cx="5688262" cy="369332"/>
          </a:xfrm>
          <a:prstGeom prst="rect">
            <a:avLst/>
          </a:prstGeom>
          <a:noFill/>
        </p:spPr>
        <p:txBody>
          <a:bodyPr wrap="square" rtlCol="0">
            <a:spAutoFit/>
          </a:bodyPr>
          <a:lstStyle/>
          <a:p>
            <a:r>
              <a:rPr lang="en-US" dirty="0"/>
              <a:t>(Bartram, 2006; CPF, 2004;Nieswandt &amp; Shanahan, 2008). </a:t>
            </a:r>
          </a:p>
        </p:txBody>
      </p:sp>
    </p:spTree>
    <p:extLst>
      <p:ext uri="{BB962C8B-B14F-4D97-AF65-F5344CB8AC3E}">
        <p14:creationId xmlns:p14="http://schemas.microsoft.com/office/powerpoint/2010/main" val="668574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885" y="281175"/>
            <a:ext cx="3550391" cy="458115"/>
          </a:xfrm>
        </p:spPr>
        <p:txBody>
          <a:bodyPr>
            <a:normAutofit fontScale="90000"/>
          </a:bodyPr>
          <a:lstStyle/>
          <a:p>
            <a:r>
              <a:rPr lang="en-US" dirty="0" smtClean="0"/>
              <a:t>School Culture</a:t>
            </a:r>
            <a:endParaRPr lang="en-US" dirty="0"/>
          </a:p>
        </p:txBody>
      </p:sp>
      <p:sp>
        <p:nvSpPr>
          <p:cNvPr id="3" name="Content Placeholder 2"/>
          <p:cNvSpPr>
            <a:spLocks noGrp="1"/>
          </p:cNvSpPr>
          <p:nvPr>
            <p:ph idx="1"/>
          </p:nvPr>
        </p:nvSpPr>
        <p:spPr>
          <a:xfrm>
            <a:off x="718486" y="1751877"/>
            <a:ext cx="5650085" cy="590815"/>
          </a:xfrm>
        </p:spPr>
        <p:txBody>
          <a:bodyPr>
            <a:noAutofit/>
          </a:bodyPr>
          <a:lstStyle/>
          <a:p>
            <a:pPr marL="0" indent="0">
              <a:lnSpc>
                <a:spcPct val="90000"/>
              </a:lnSpc>
              <a:buNone/>
            </a:pPr>
            <a:r>
              <a:rPr lang="en-AU" altLang="en-US" sz="2000" dirty="0" smtClean="0"/>
              <a:t>Boys want to be cool (respected by peers).</a:t>
            </a:r>
          </a:p>
          <a:p>
            <a:pPr marL="0" indent="0">
              <a:lnSpc>
                <a:spcPct val="90000"/>
              </a:lnSpc>
              <a:buNone/>
            </a:pPr>
            <a:r>
              <a:rPr lang="en-US" sz="2000" dirty="0"/>
              <a:t>C</a:t>
            </a:r>
            <a:r>
              <a:rPr lang="en-US" sz="2000" dirty="0" smtClean="0"/>
              <a:t>ultural stereotype:</a:t>
            </a:r>
          </a:p>
          <a:p>
            <a:pPr lvl="1">
              <a:buFont typeface="Arial" panose="020B0604020202020204" pitchFamily="34" charset="0"/>
              <a:buChar char="•"/>
            </a:pPr>
            <a:r>
              <a:rPr lang="en-US" sz="2000" dirty="0" smtClean="0"/>
              <a:t>Boys like math, science, shop and outdoor Ed.</a:t>
            </a:r>
          </a:p>
          <a:p>
            <a:pPr lvl="1">
              <a:buFont typeface="Arial" panose="020B0604020202020204" pitchFamily="34" charset="0"/>
              <a:buChar char="•"/>
            </a:pPr>
            <a:r>
              <a:rPr lang="en-US" sz="2000" dirty="0" smtClean="0"/>
              <a:t>Only girls like French.</a:t>
            </a:r>
          </a:p>
          <a:p>
            <a:pPr marL="0" indent="0">
              <a:buNone/>
            </a:pPr>
            <a:r>
              <a:rPr lang="en-US" sz="2000" dirty="0" smtClean="0"/>
              <a:t>“If you drop French, you can</a:t>
            </a:r>
          </a:p>
          <a:p>
            <a:pPr lvl="1">
              <a:buFont typeface="Arial" panose="020B0604020202020204" pitchFamily="34" charset="0"/>
              <a:buChar char="•"/>
            </a:pPr>
            <a:r>
              <a:rPr lang="en-US" sz="2000" dirty="0"/>
              <a:t>T</a:t>
            </a:r>
            <a:r>
              <a:rPr lang="en-US" sz="2000" dirty="0" smtClean="0"/>
              <a:t>ake all of the sciences</a:t>
            </a:r>
          </a:p>
          <a:p>
            <a:pPr lvl="1">
              <a:buFont typeface="Arial" panose="020B0604020202020204" pitchFamily="34" charset="0"/>
              <a:buChar char="•"/>
            </a:pPr>
            <a:r>
              <a:rPr lang="en-US" sz="2000" dirty="0" smtClean="0"/>
              <a:t>Get into better university programs”</a:t>
            </a:r>
            <a:endParaRPr lang="en-AU" altLang="en-US" sz="2000" dirty="0"/>
          </a:p>
          <a:p>
            <a:pPr marL="0" indent="0">
              <a:lnSpc>
                <a:spcPct val="90000"/>
              </a:lnSpc>
              <a:buNone/>
            </a:pPr>
            <a:endParaRPr lang="en-US" sz="2000" dirty="0" smtClean="0"/>
          </a:p>
          <a:p>
            <a:pPr marL="0" indent="0">
              <a:lnSpc>
                <a:spcPct val="90000"/>
              </a:lnSpc>
              <a:buNone/>
            </a:pPr>
            <a:endParaRPr lang="en-US" sz="2000" dirty="0"/>
          </a:p>
          <a:p>
            <a:pPr marL="0" indent="0">
              <a:lnSpc>
                <a:spcPct val="90000"/>
              </a:lnSpc>
              <a:buNone/>
            </a:pPr>
            <a:endParaRPr lang="en-AU" altLang="en-US" sz="2000" dirty="0" smtClean="0"/>
          </a:p>
          <a:p>
            <a:pPr marL="0" indent="0">
              <a:lnSpc>
                <a:spcPct val="90000"/>
              </a:lnSpc>
              <a:buNone/>
            </a:pPr>
            <a:endParaRPr lang="en-AU" altLang="en-US" sz="2000" dirty="0" smtClean="0"/>
          </a:p>
          <a:p>
            <a:pPr marL="0" indent="0">
              <a:lnSpc>
                <a:spcPct val="90000"/>
              </a:lnSpc>
              <a:buNone/>
            </a:pPr>
            <a:endParaRPr lang="en-AU" altLang="en-US" sz="2000" dirty="0" smtClean="0"/>
          </a:p>
          <a:p>
            <a:pPr marL="0" indent="0">
              <a:lnSpc>
                <a:spcPct val="90000"/>
              </a:lnSpc>
              <a:buNone/>
            </a:pPr>
            <a:endParaRPr lang="en-AU" altLang="en-US" sz="2000" dirty="0"/>
          </a:p>
          <a:p>
            <a:pPr marL="0" indent="0">
              <a:buNone/>
            </a:pPr>
            <a:endParaRPr lang="en-US" sz="2000" dirty="0"/>
          </a:p>
        </p:txBody>
      </p:sp>
      <p:sp>
        <p:nvSpPr>
          <p:cNvPr id="4" name="TextBox 3"/>
          <p:cNvSpPr txBox="1"/>
          <p:nvPr/>
        </p:nvSpPr>
        <p:spPr>
          <a:xfrm>
            <a:off x="527605" y="4404210"/>
            <a:ext cx="5993671" cy="584775"/>
          </a:xfrm>
          <a:prstGeom prst="rect">
            <a:avLst/>
          </a:prstGeom>
          <a:noFill/>
        </p:spPr>
        <p:txBody>
          <a:bodyPr wrap="square" rtlCol="0">
            <a:spAutoFit/>
          </a:bodyPr>
          <a:lstStyle/>
          <a:p>
            <a:r>
              <a:rPr lang="en-US" sz="1600" dirty="0" smtClean="0"/>
              <a:t>(Bartram, 2006; Callaghan</a:t>
            </a:r>
            <a:r>
              <a:rPr lang="en-US" sz="1600" dirty="0"/>
              <a:t>, 1998; Clark &amp; Burke, </a:t>
            </a:r>
            <a:r>
              <a:rPr lang="en-US" sz="1600" dirty="0" smtClean="0"/>
              <a:t>2012; </a:t>
            </a:r>
            <a:r>
              <a:rPr lang="en-US" sz="1600" dirty="0"/>
              <a:t>Kissau, 2006; Kissau, 2007; </a:t>
            </a:r>
            <a:r>
              <a:rPr lang="en-US" sz="1600" dirty="0" smtClean="0"/>
              <a:t> </a:t>
            </a:r>
            <a:r>
              <a:rPr lang="en-CA" sz="1600" dirty="0" err="1"/>
              <a:t>Makropoulos</a:t>
            </a:r>
            <a:r>
              <a:rPr lang="en-CA" sz="1600" dirty="0"/>
              <a:t>, </a:t>
            </a:r>
            <a:r>
              <a:rPr lang="en-CA" sz="1600" dirty="0" smtClean="0"/>
              <a:t>2010)</a:t>
            </a:r>
            <a:endParaRPr lang="en-US" sz="1600" dirty="0"/>
          </a:p>
        </p:txBody>
      </p:sp>
    </p:spTree>
    <p:extLst>
      <p:ext uri="{BB962C8B-B14F-4D97-AF65-F5344CB8AC3E}">
        <p14:creationId xmlns:p14="http://schemas.microsoft.com/office/powerpoint/2010/main" val="133718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Subjects of interest</a:t>
            </a:r>
            <a:endParaRPr lang="en-US" dirty="0"/>
          </a:p>
        </p:txBody>
      </p:sp>
      <p:sp>
        <p:nvSpPr>
          <p:cNvPr id="4" name="Content Placeholder 3"/>
          <p:cNvSpPr>
            <a:spLocks noGrp="1"/>
          </p:cNvSpPr>
          <p:nvPr>
            <p:ph idx="1"/>
          </p:nvPr>
        </p:nvSpPr>
        <p:spPr>
          <a:xfrm>
            <a:off x="2169184" y="1044702"/>
            <a:ext cx="4352093" cy="1221638"/>
          </a:xfrm>
        </p:spPr>
        <p:txBody>
          <a:bodyPr>
            <a:normAutofit/>
          </a:bodyPr>
          <a:lstStyle/>
          <a:p>
            <a:pPr marL="0" indent="0">
              <a:buNone/>
            </a:pPr>
            <a:r>
              <a:rPr lang="en-US" sz="2400" dirty="0" smtClean="0"/>
              <a:t>What is offered in French ?</a:t>
            </a:r>
          </a:p>
          <a:p>
            <a:r>
              <a:rPr lang="en-US" sz="1800" dirty="0" smtClean="0"/>
              <a:t>Sciences </a:t>
            </a:r>
            <a:r>
              <a:rPr lang="en-US" sz="1800" dirty="0"/>
              <a:t>H</a:t>
            </a:r>
            <a:r>
              <a:rPr lang="en-US" sz="1800" dirty="0" smtClean="0"/>
              <a:t>umaines</a:t>
            </a:r>
          </a:p>
          <a:p>
            <a:r>
              <a:rPr lang="en-US" sz="1800" dirty="0" smtClean="0"/>
              <a:t>Français Langue</a:t>
            </a:r>
            <a:endParaRPr lang="en-US" dirty="0"/>
          </a:p>
        </p:txBody>
      </p:sp>
      <p:sp>
        <p:nvSpPr>
          <p:cNvPr id="5" name="Content Placeholder 3"/>
          <p:cNvSpPr txBox="1">
            <a:spLocks/>
          </p:cNvSpPr>
          <p:nvPr/>
        </p:nvSpPr>
        <p:spPr>
          <a:xfrm>
            <a:off x="2054655" y="2299285"/>
            <a:ext cx="3512215" cy="2290575"/>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US" sz="1800" dirty="0" smtClean="0"/>
              <a:t>What about?</a:t>
            </a:r>
          </a:p>
          <a:p>
            <a:pPr>
              <a:lnSpc>
                <a:spcPct val="120000"/>
              </a:lnSpc>
            </a:pPr>
            <a:r>
              <a:rPr lang="en-US" sz="1800" dirty="0" smtClean="0"/>
              <a:t>Physical Education</a:t>
            </a:r>
          </a:p>
          <a:p>
            <a:pPr>
              <a:lnSpc>
                <a:spcPct val="120000"/>
              </a:lnSpc>
            </a:pPr>
            <a:r>
              <a:rPr lang="en-US" sz="1800" dirty="0" smtClean="0"/>
              <a:t>Outdoor Education</a:t>
            </a:r>
          </a:p>
          <a:p>
            <a:pPr>
              <a:lnSpc>
                <a:spcPct val="120000"/>
              </a:lnSpc>
            </a:pPr>
            <a:r>
              <a:rPr lang="en-US" sz="1800" dirty="0" smtClean="0"/>
              <a:t>Shop</a:t>
            </a:r>
          </a:p>
          <a:p>
            <a:pPr>
              <a:lnSpc>
                <a:spcPct val="120000"/>
              </a:lnSpc>
            </a:pPr>
            <a:r>
              <a:rPr lang="en-US" sz="1800" dirty="0" smtClean="0"/>
              <a:t>Cuisine</a:t>
            </a:r>
          </a:p>
          <a:p>
            <a:pPr>
              <a:lnSpc>
                <a:spcPct val="120000"/>
              </a:lnSpc>
            </a:pPr>
            <a:r>
              <a:rPr lang="en-US" sz="1800" dirty="0" smtClean="0"/>
              <a:t>Technology</a:t>
            </a:r>
          </a:p>
          <a:p>
            <a:pPr>
              <a:lnSpc>
                <a:spcPct val="120000"/>
              </a:lnSpc>
            </a:pPr>
            <a:r>
              <a:rPr lang="en-US" sz="1800" dirty="0" smtClean="0"/>
              <a:t>Art</a:t>
            </a:r>
          </a:p>
          <a:p>
            <a:endParaRPr lang="en-US" sz="1800" dirty="0"/>
          </a:p>
        </p:txBody>
      </p:sp>
    </p:spTree>
    <p:extLst>
      <p:ext uri="{BB962C8B-B14F-4D97-AF65-F5344CB8AC3E}">
        <p14:creationId xmlns:p14="http://schemas.microsoft.com/office/powerpoint/2010/main" val="189664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059" y="0"/>
            <a:ext cx="6926059" cy="1832460"/>
          </a:xfrm>
          <a:prstGeom prst="rect">
            <a:avLst/>
          </a:prstGeom>
        </p:spPr>
      </p:pic>
      <p:sp>
        <p:nvSpPr>
          <p:cNvPr id="7" name="Title 1"/>
          <p:cNvSpPr>
            <a:spLocks noGrp="1"/>
          </p:cNvSpPr>
          <p:nvPr>
            <p:ph type="title"/>
          </p:nvPr>
        </p:nvSpPr>
        <p:spPr>
          <a:xfrm>
            <a:off x="336724" y="281175"/>
            <a:ext cx="6184553" cy="610820"/>
          </a:xfrm>
        </p:spPr>
        <p:txBody>
          <a:bodyPr>
            <a:noAutofit/>
          </a:bodyPr>
          <a:lstStyle/>
          <a:p>
            <a:r>
              <a:rPr lang="en-US" sz="3600" dirty="0" smtClean="0"/>
              <a:t>Personal Reflection</a:t>
            </a:r>
            <a:endParaRPr lang="en-US" sz="3600"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8836" y="3163962"/>
            <a:ext cx="1856666" cy="1756034"/>
          </a:xfrm>
          <a:prstGeom prst="rect">
            <a:avLst/>
          </a:prstGeom>
        </p:spPr>
      </p:pic>
      <p:sp>
        <p:nvSpPr>
          <p:cNvPr id="10" name="Rectangle 9"/>
          <p:cNvSpPr/>
          <p:nvPr/>
        </p:nvSpPr>
        <p:spPr>
          <a:xfrm>
            <a:off x="5366367" y="3487980"/>
            <a:ext cx="561604" cy="769441"/>
          </a:xfrm>
          <a:prstGeom prst="rect">
            <a:avLst/>
          </a:prstGeom>
          <a:noFill/>
        </p:spPr>
        <p:txBody>
          <a:bodyPr wrap="square" lIns="91440" tIns="45720" rIns="91440" bIns="45720">
            <a:spAutoFit/>
          </a:bodyPr>
          <a:lstStyle/>
          <a:p>
            <a:pPr algn="ct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0" y="1762166"/>
            <a:ext cx="985720" cy="281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TextBox 10"/>
          <p:cNvSpPr txBox="1"/>
          <p:nvPr/>
        </p:nvSpPr>
        <p:spPr>
          <a:xfrm>
            <a:off x="412947" y="1852032"/>
            <a:ext cx="4768600" cy="2554545"/>
          </a:xfrm>
          <a:prstGeom prst="rect">
            <a:avLst/>
          </a:prstGeom>
          <a:noFill/>
        </p:spPr>
        <p:txBody>
          <a:bodyPr wrap="square" rtlCol="0">
            <a:spAutoFit/>
          </a:bodyPr>
          <a:lstStyle/>
          <a:p>
            <a:pPr marL="457200" indent="-457200">
              <a:buAutoNum type="alphaLcParenR"/>
            </a:pPr>
            <a:r>
              <a:rPr lang="en-US" sz="2000" dirty="0" smtClean="0">
                <a:solidFill>
                  <a:schemeClr val="tx2">
                    <a:lumMod val="75000"/>
                  </a:schemeClr>
                </a:solidFill>
              </a:rPr>
              <a:t>Who in my school encourage boys to </a:t>
            </a:r>
          </a:p>
          <a:p>
            <a:pPr marL="1257300" lvl="2" indent="-342900">
              <a:buFont typeface="Arial" panose="020B0604020202020204" pitchFamily="34" charset="0"/>
              <a:buChar char="•"/>
            </a:pPr>
            <a:r>
              <a:rPr lang="en-US" sz="2000" dirty="0" smtClean="0">
                <a:solidFill>
                  <a:schemeClr val="tx2">
                    <a:lumMod val="75000"/>
                  </a:schemeClr>
                </a:solidFill>
              </a:rPr>
              <a:t>speak French?</a:t>
            </a:r>
          </a:p>
          <a:p>
            <a:pPr marL="1257300" lvl="2" indent="-342900">
              <a:buFont typeface="Arial" panose="020B0604020202020204" pitchFamily="34" charset="0"/>
              <a:buChar char="•"/>
            </a:pPr>
            <a:r>
              <a:rPr lang="en-US" sz="2000" dirty="0" smtClean="0">
                <a:solidFill>
                  <a:schemeClr val="tx2">
                    <a:lumMod val="75000"/>
                  </a:schemeClr>
                </a:solidFill>
              </a:rPr>
              <a:t>stay in French?</a:t>
            </a:r>
          </a:p>
          <a:p>
            <a:pPr marL="1257300" lvl="2" indent="-342900">
              <a:buFont typeface="Arial" panose="020B0604020202020204" pitchFamily="34" charset="0"/>
              <a:buChar char="•"/>
            </a:pPr>
            <a:r>
              <a:rPr lang="en-US" sz="2000" dirty="0" smtClean="0">
                <a:solidFill>
                  <a:schemeClr val="tx2">
                    <a:lumMod val="75000"/>
                  </a:schemeClr>
                </a:solidFill>
              </a:rPr>
              <a:t>value French?</a:t>
            </a:r>
          </a:p>
          <a:p>
            <a:pPr marL="800100" lvl="1" indent="-342900">
              <a:buFont typeface="Arial" panose="020B0604020202020204" pitchFamily="34" charset="0"/>
              <a:buChar char="•"/>
            </a:pPr>
            <a:endParaRPr lang="en-US" sz="2000" dirty="0">
              <a:solidFill>
                <a:schemeClr val="tx2">
                  <a:lumMod val="75000"/>
                </a:schemeClr>
              </a:solidFill>
            </a:endParaRPr>
          </a:p>
          <a:p>
            <a:pPr marL="457200" indent="-457200">
              <a:buFont typeface="+mj-lt"/>
              <a:buAutoNum type="alphaLcParenR"/>
            </a:pPr>
            <a:r>
              <a:rPr lang="en-US" sz="2000" dirty="0" smtClean="0">
                <a:solidFill>
                  <a:schemeClr val="tx2">
                    <a:lumMod val="75000"/>
                  </a:schemeClr>
                </a:solidFill>
              </a:rPr>
              <a:t>How?</a:t>
            </a:r>
          </a:p>
          <a:p>
            <a:pPr marL="457200" indent="-457200">
              <a:buFont typeface="+mj-lt"/>
              <a:buAutoNum type="alphaLcParenR"/>
            </a:pPr>
            <a:r>
              <a:rPr lang="en-US" sz="2000" dirty="0" smtClean="0">
                <a:solidFill>
                  <a:schemeClr val="tx2">
                    <a:lumMod val="75000"/>
                  </a:schemeClr>
                </a:solidFill>
              </a:rPr>
              <a:t>How do I ???</a:t>
            </a:r>
          </a:p>
          <a:p>
            <a:pPr marL="457200" indent="-457200">
              <a:buFont typeface="+mj-lt"/>
              <a:buAutoNum type="alphaLcParenR"/>
            </a:pPr>
            <a:r>
              <a:rPr lang="en-US" sz="2000" dirty="0" smtClean="0">
                <a:solidFill>
                  <a:schemeClr val="tx2">
                    <a:lumMod val="75000"/>
                  </a:schemeClr>
                </a:solidFill>
              </a:rPr>
              <a:t>Is French “cool” in my school?</a:t>
            </a:r>
            <a:endParaRPr lang="en-US" sz="2000" dirty="0">
              <a:solidFill>
                <a:schemeClr val="tx2">
                  <a:lumMod val="75000"/>
                </a:schemeClr>
              </a:solidFill>
            </a:endParaRPr>
          </a:p>
        </p:txBody>
      </p:sp>
    </p:spTree>
    <p:extLst>
      <p:ext uri="{BB962C8B-B14F-4D97-AF65-F5344CB8AC3E}">
        <p14:creationId xmlns:p14="http://schemas.microsoft.com/office/powerpoint/2010/main" val="3780523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655" y="361342"/>
            <a:ext cx="4619326" cy="572644"/>
          </a:xfrm>
        </p:spPr>
        <p:txBody>
          <a:bodyPr>
            <a:noAutofit/>
          </a:bodyPr>
          <a:lstStyle/>
          <a:p>
            <a:r>
              <a:rPr lang="en-US" sz="2400" dirty="0" smtClean="0"/>
              <a:t>Male Role Models</a:t>
            </a:r>
            <a:endParaRPr lang="en-US" sz="2400" dirty="0"/>
          </a:p>
        </p:txBody>
      </p:sp>
      <p:sp>
        <p:nvSpPr>
          <p:cNvPr id="3" name="Content Placeholder 2"/>
          <p:cNvSpPr>
            <a:spLocks noGrp="1"/>
          </p:cNvSpPr>
          <p:nvPr>
            <p:ph idx="1"/>
          </p:nvPr>
        </p:nvSpPr>
        <p:spPr>
          <a:xfrm>
            <a:off x="1710237" y="1282633"/>
            <a:ext cx="4924737" cy="2772930"/>
          </a:xfrm>
        </p:spPr>
        <p:txBody>
          <a:bodyPr>
            <a:normAutofit/>
          </a:bodyPr>
          <a:lstStyle/>
          <a:p>
            <a:pPr marL="0" indent="0">
              <a:buNone/>
            </a:pPr>
            <a:r>
              <a:rPr lang="en-US" sz="2000" dirty="0" smtClean="0"/>
              <a:t>If French is for boys, why are all of the adult French speakers women…. ?</a:t>
            </a:r>
            <a:endParaRPr lang="en-US" sz="2000" dirty="0"/>
          </a:p>
          <a:p>
            <a:pPr lvl="1">
              <a:buFont typeface="Courier New" panose="02070309020205020404" pitchFamily="49" charset="0"/>
              <a:buChar char="o"/>
            </a:pPr>
            <a:endParaRPr lang="en-US" dirty="0"/>
          </a:p>
          <a:p>
            <a:endParaRPr lang="en-US" dirty="0" smtClean="0"/>
          </a:p>
          <a:p>
            <a:endParaRPr lang="en-US" dirty="0" smtClean="0"/>
          </a:p>
        </p:txBody>
      </p:sp>
      <p:sp>
        <p:nvSpPr>
          <p:cNvPr id="4" name="TextBox 3"/>
          <p:cNvSpPr txBox="1"/>
          <p:nvPr/>
        </p:nvSpPr>
        <p:spPr>
          <a:xfrm>
            <a:off x="1710237" y="2113635"/>
            <a:ext cx="4963744" cy="1962076"/>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Moniteurs</a:t>
            </a:r>
            <a:r>
              <a:rPr lang="en-US" dirty="0" smtClean="0"/>
              <a:t> </a:t>
            </a:r>
            <a:r>
              <a:rPr lang="en-US" dirty="0"/>
              <a:t>(Federal grants)</a:t>
            </a:r>
          </a:p>
          <a:p>
            <a:pPr marL="285750" indent="-285750">
              <a:buFont typeface="Arial" panose="020B0604020202020204" pitchFamily="34" charset="0"/>
              <a:buChar char="•"/>
            </a:pPr>
            <a:r>
              <a:rPr lang="en-US" dirty="0"/>
              <a:t>Librarians</a:t>
            </a:r>
          </a:p>
          <a:p>
            <a:pPr marL="285750" indent="-285750">
              <a:buFont typeface="Arial" panose="020B0604020202020204" pitchFamily="34" charset="0"/>
              <a:buChar char="•"/>
            </a:pPr>
            <a:r>
              <a:rPr lang="en-US" dirty="0"/>
              <a:t>Tutors</a:t>
            </a:r>
          </a:p>
          <a:p>
            <a:pPr marL="285750" indent="-285750">
              <a:buFont typeface="Arial" panose="020B0604020202020204" pitchFamily="34" charset="0"/>
              <a:buChar char="•"/>
            </a:pPr>
            <a:r>
              <a:rPr lang="en-US" dirty="0"/>
              <a:t>Community members</a:t>
            </a:r>
          </a:p>
          <a:p>
            <a:pPr marL="285750" indent="-285750">
              <a:buFont typeface="Arial" panose="020B0604020202020204" pitchFamily="34" charset="0"/>
              <a:buChar char="•"/>
            </a:pPr>
            <a:r>
              <a:rPr lang="en-US" dirty="0"/>
              <a:t>Senior students – twinning </a:t>
            </a:r>
            <a:r>
              <a:rPr lang="en-US" dirty="0" smtClean="0"/>
              <a:t>projects</a:t>
            </a:r>
          </a:p>
          <a:p>
            <a:pPr marL="285750" indent="-285750">
              <a:buFont typeface="Arial" panose="020B0604020202020204" pitchFamily="34" charset="0"/>
              <a:buChar char="•"/>
            </a:pPr>
            <a:r>
              <a:rPr lang="en-US" dirty="0" smtClean="0"/>
              <a:t>Initiative to encourage boys to become leaders</a:t>
            </a:r>
            <a:endParaRPr lang="en-US" dirty="0"/>
          </a:p>
          <a:p>
            <a:endParaRPr lang="en-US" sz="1350" dirty="0"/>
          </a:p>
        </p:txBody>
      </p:sp>
      <p:sp>
        <p:nvSpPr>
          <p:cNvPr id="6" name="TextBox 5"/>
          <p:cNvSpPr txBox="1"/>
          <p:nvPr/>
        </p:nvSpPr>
        <p:spPr>
          <a:xfrm>
            <a:off x="1138425" y="4404210"/>
            <a:ext cx="5496549" cy="338554"/>
          </a:xfrm>
          <a:prstGeom prst="rect">
            <a:avLst/>
          </a:prstGeom>
          <a:noFill/>
        </p:spPr>
        <p:txBody>
          <a:bodyPr wrap="square" rtlCol="0">
            <a:spAutoFit/>
          </a:bodyPr>
          <a:lstStyle/>
          <a:p>
            <a:r>
              <a:rPr lang="en-US" sz="1600" dirty="0"/>
              <a:t>(</a:t>
            </a:r>
            <a:r>
              <a:rPr lang="en-US" sz="1600" dirty="0" err="1"/>
              <a:t>Brozo</a:t>
            </a:r>
            <a:r>
              <a:rPr lang="en-US" sz="1600" dirty="0"/>
              <a:t>, 2006; Clarke &amp; Burke, </a:t>
            </a:r>
            <a:r>
              <a:rPr lang="en-US" sz="1600" dirty="0" smtClean="0"/>
              <a:t>2012; </a:t>
            </a:r>
            <a:r>
              <a:rPr lang="en-US" sz="1600" dirty="0"/>
              <a:t>Power of </a:t>
            </a:r>
            <a:r>
              <a:rPr lang="en-US" sz="1600" dirty="0" smtClean="0"/>
              <a:t>Maroon, 2010) </a:t>
            </a:r>
            <a:endParaRPr lang="en-US" sz="1600" dirty="0"/>
          </a:p>
        </p:txBody>
      </p:sp>
    </p:spTree>
    <p:extLst>
      <p:ext uri="{BB962C8B-B14F-4D97-AF65-F5344CB8AC3E}">
        <p14:creationId xmlns:p14="http://schemas.microsoft.com/office/powerpoint/2010/main" val="57311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184" y="433880"/>
            <a:ext cx="4352093" cy="763526"/>
          </a:xfrm>
        </p:spPr>
        <p:txBody>
          <a:bodyPr>
            <a:normAutofit/>
          </a:bodyPr>
          <a:lstStyle/>
          <a:p>
            <a:r>
              <a:rPr lang="en-US" dirty="0" smtClean="0"/>
              <a:t>Motivation</a:t>
            </a:r>
            <a:endParaRPr lang="en-US" dirty="0"/>
          </a:p>
        </p:txBody>
      </p:sp>
      <p:sp>
        <p:nvSpPr>
          <p:cNvPr id="3" name="TextBox 2"/>
          <p:cNvSpPr txBox="1"/>
          <p:nvPr/>
        </p:nvSpPr>
        <p:spPr>
          <a:xfrm>
            <a:off x="1780559" y="1350110"/>
            <a:ext cx="5077441" cy="2308324"/>
          </a:xfrm>
          <a:prstGeom prst="rect">
            <a:avLst/>
          </a:prstGeom>
          <a:solidFill>
            <a:schemeClr val="bg1"/>
          </a:solidFill>
        </p:spPr>
        <p:txBody>
          <a:bodyPr wrap="square" rtlCol="0">
            <a:spAutoFit/>
          </a:bodyPr>
          <a:lstStyle/>
          <a:p>
            <a:r>
              <a:rPr lang="en-US" i="1" dirty="0" smtClean="0">
                <a:solidFill>
                  <a:schemeClr val="accent1">
                    <a:lumMod val="50000"/>
                  </a:schemeClr>
                </a:solidFill>
              </a:rPr>
              <a:t>“People </a:t>
            </a:r>
            <a:r>
              <a:rPr lang="en-US" i="1" dirty="0">
                <a:solidFill>
                  <a:schemeClr val="accent1">
                    <a:lumMod val="50000"/>
                  </a:schemeClr>
                </a:solidFill>
              </a:rPr>
              <a:t>can </a:t>
            </a:r>
            <a:r>
              <a:rPr lang="en-US" i="1" dirty="0" smtClean="0">
                <a:solidFill>
                  <a:schemeClr val="accent1">
                    <a:lumMod val="50000"/>
                  </a:schemeClr>
                </a:solidFill>
              </a:rPr>
              <a:t>be motivated </a:t>
            </a:r>
            <a:r>
              <a:rPr lang="en-US" i="1" dirty="0">
                <a:solidFill>
                  <a:schemeClr val="accent1">
                    <a:lumMod val="50000"/>
                  </a:schemeClr>
                </a:solidFill>
              </a:rPr>
              <a:t>because they value an </a:t>
            </a:r>
            <a:endParaRPr lang="en-US" i="1" dirty="0" smtClean="0">
              <a:solidFill>
                <a:schemeClr val="accent1">
                  <a:lumMod val="50000"/>
                </a:schemeClr>
              </a:solidFill>
            </a:endParaRPr>
          </a:p>
          <a:p>
            <a:r>
              <a:rPr lang="en-US" i="1" dirty="0" smtClean="0">
                <a:solidFill>
                  <a:schemeClr val="accent1">
                    <a:lumMod val="50000"/>
                  </a:schemeClr>
                </a:solidFill>
              </a:rPr>
              <a:t>activity </a:t>
            </a:r>
            <a:r>
              <a:rPr lang="en-US" i="1" dirty="0">
                <a:solidFill>
                  <a:schemeClr val="accent1">
                    <a:lumMod val="50000"/>
                  </a:schemeClr>
                </a:solidFill>
              </a:rPr>
              <a:t>or because there </a:t>
            </a:r>
            <a:r>
              <a:rPr lang="en-US" i="1" dirty="0" smtClean="0">
                <a:solidFill>
                  <a:schemeClr val="accent1">
                    <a:lumMod val="50000"/>
                  </a:schemeClr>
                </a:solidFill>
              </a:rPr>
              <a:t>is strong </a:t>
            </a:r>
            <a:r>
              <a:rPr lang="en-US" i="1" dirty="0">
                <a:solidFill>
                  <a:schemeClr val="accent1">
                    <a:lumMod val="50000"/>
                  </a:schemeClr>
                </a:solidFill>
              </a:rPr>
              <a:t>external coercion. </a:t>
            </a:r>
          </a:p>
          <a:p>
            <a:r>
              <a:rPr lang="en-US" i="1" dirty="0" smtClean="0">
                <a:solidFill>
                  <a:schemeClr val="accent1">
                    <a:lumMod val="50000"/>
                  </a:schemeClr>
                </a:solidFill>
              </a:rPr>
              <a:t>They </a:t>
            </a:r>
            <a:r>
              <a:rPr lang="en-US" i="1" dirty="0">
                <a:solidFill>
                  <a:schemeClr val="accent1">
                    <a:lumMod val="50000"/>
                  </a:schemeClr>
                </a:solidFill>
              </a:rPr>
              <a:t>can be urged into action </a:t>
            </a:r>
            <a:r>
              <a:rPr lang="en-US" i="1" dirty="0" smtClean="0">
                <a:solidFill>
                  <a:schemeClr val="accent1">
                    <a:lumMod val="50000"/>
                  </a:schemeClr>
                </a:solidFill>
              </a:rPr>
              <a:t>by an abiding</a:t>
            </a:r>
          </a:p>
          <a:p>
            <a:r>
              <a:rPr lang="en-US" i="1" dirty="0" smtClean="0">
                <a:solidFill>
                  <a:schemeClr val="accent1">
                    <a:lumMod val="50000"/>
                  </a:schemeClr>
                </a:solidFill>
              </a:rPr>
              <a:t> </a:t>
            </a:r>
            <a:r>
              <a:rPr lang="en-US" i="1" dirty="0">
                <a:solidFill>
                  <a:schemeClr val="accent1">
                    <a:lumMod val="50000"/>
                  </a:schemeClr>
                </a:solidFill>
              </a:rPr>
              <a:t>interest or by a bribe. They can behave from a</a:t>
            </a:r>
          </a:p>
          <a:p>
            <a:r>
              <a:rPr lang="en-US" i="1" dirty="0">
                <a:solidFill>
                  <a:schemeClr val="accent1">
                    <a:lumMod val="50000"/>
                  </a:schemeClr>
                </a:solidFill>
              </a:rPr>
              <a:t>sense of personal commitment to excel or from </a:t>
            </a:r>
            <a:endParaRPr lang="en-US" i="1" dirty="0" smtClean="0">
              <a:solidFill>
                <a:schemeClr val="accent1">
                  <a:lumMod val="50000"/>
                </a:schemeClr>
              </a:solidFill>
            </a:endParaRPr>
          </a:p>
          <a:p>
            <a:r>
              <a:rPr lang="en-US" i="1" dirty="0" smtClean="0">
                <a:solidFill>
                  <a:schemeClr val="accent1">
                    <a:lumMod val="50000"/>
                  </a:schemeClr>
                </a:solidFill>
              </a:rPr>
              <a:t>fear of being </a:t>
            </a:r>
            <a:r>
              <a:rPr lang="en-US" i="1" dirty="0">
                <a:solidFill>
                  <a:schemeClr val="accent1">
                    <a:lumMod val="50000"/>
                  </a:schemeClr>
                </a:solidFill>
              </a:rPr>
              <a:t>surveilled</a:t>
            </a:r>
            <a:r>
              <a:rPr lang="en-US" i="1" dirty="0" smtClean="0">
                <a:solidFill>
                  <a:schemeClr val="accent1">
                    <a:lumMod val="50000"/>
                  </a:schemeClr>
                </a:solidFill>
              </a:rPr>
              <a:t>.”</a:t>
            </a:r>
          </a:p>
          <a:p>
            <a:endParaRPr lang="en-US" i="1" dirty="0" smtClean="0">
              <a:solidFill>
                <a:schemeClr val="accent1">
                  <a:lumMod val="50000"/>
                </a:schemeClr>
              </a:solidFill>
            </a:endParaRPr>
          </a:p>
          <a:p>
            <a:r>
              <a:rPr lang="en-US" i="1" dirty="0" smtClean="0">
                <a:solidFill>
                  <a:schemeClr val="accent1">
                    <a:lumMod val="50000"/>
                  </a:schemeClr>
                </a:solidFill>
              </a:rPr>
              <a:t>(Deci &amp; Ryan, </a:t>
            </a:r>
            <a:r>
              <a:rPr lang="en-US" i="1" dirty="0" smtClean="0">
                <a:solidFill>
                  <a:schemeClr val="accent1">
                    <a:lumMod val="50000"/>
                  </a:schemeClr>
                </a:solidFill>
              </a:rPr>
              <a:t>1985, </a:t>
            </a:r>
            <a:r>
              <a:rPr lang="en-US" i="1" dirty="0" smtClean="0">
                <a:solidFill>
                  <a:schemeClr val="accent1">
                    <a:lumMod val="50000"/>
                  </a:schemeClr>
                </a:solidFill>
              </a:rPr>
              <a:t>p. 69)</a:t>
            </a:r>
            <a:endParaRPr lang="en-US" i="1" dirty="0">
              <a:solidFill>
                <a:schemeClr val="accent1">
                  <a:lumMod val="50000"/>
                </a:schemeClr>
              </a:solidFill>
            </a:endParaRPr>
          </a:p>
        </p:txBody>
      </p:sp>
    </p:spTree>
    <p:extLst>
      <p:ext uri="{BB962C8B-B14F-4D97-AF65-F5344CB8AC3E}">
        <p14:creationId xmlns:p14="http://schemas.microsoft.com/office/powerpoint/2010/main" val="555865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7022</Words>
  <Application>Microsoft Office PowerPoint</Application>
  <PresentationFormat>Custom</PresentationFormat>
  <Paragraphs>745</Paragraphs>
  <Slides>39</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Narrow</vt:lpstr>
      <vt:lpstr>Calibri</vt:lpstr>
      <vt:lpstr>Cambria Math</vt:lpstr>
      <vt:lpstr>Courier New</vt:lpstr>
      <vt:lpstr>Time New Roman</vt:lpstr>
      <vt:lpstr>Times New Roman</vt:lpstr>
      <vt:lpstr>Wingdings</vt:lpstr>
      <vt:lpstr>Office Theme</vt:lpstr>
      <vt:lpstr>PowerPoint Presentation</vt:lpstr>
      <vt:lpstr>Et Les garçons ? Boys in French  Immersion </vt:lpstr>
      <vt:lpstr>Who am I?</vt:lpstr>
      <vt:lpstr>I Don’t want to be in French anymore !</vt:lpstr>
      <vt:lpstr>School Culture</vt:lpstr>
      <vt:lpstr>Subjects of interest</vt:lpstr>
      <vt:lpstr>Personal Reflection</vt:lpstr>
      <vt:lpstr>Male Role Models</vt:lpstr>
      <vt:lpstr>Motivation</vt:lpstr>
      <vt:lpstr>Motivation: Intrinsic vs extrinsic?</vt:lpstr>
      <vt:lpstr>Do we unintentionally undermine intrinsic motivation?</vt:lpstr>
      <vt:lpstr>Can we create intrinsic  motivation ?</vt:lpstr>
      <vt:lpstr>Autonomy </vt:lpstr>
      <vt:lpstr>Humour</vt:lpstr>
      <vt:lpstr>Have to Move…</vt:lpstr>
      <vt:lpstr>50 / 50 draw</vt:lpstr>
      <vt:lpstr>Cooperative Learning</vt:lpstr>
      <vt:lpstr>Topics of Study   relevant and interesting…  </vt:lpstr>
      <vt:lpstr>Technology</vt:lpstr>
      <vt:lpstr>PowerPoint Presentation</vt:lpstr>
      <vt:lpstr>PowerPoint Presentation</vt:lpstr>
      <vt:lpstr>PowerPoint Presentation</vt:lpstr>
      <vt:lpstr>“Why are we doing this ?” </vt:lpstr>
      <vt:lpstr>PowerPoint Presentation</vt:lpstr>
      <vt:lpstr>PowerPoint Presentation</vt:lpstr>
      <vt:lpstr>Print or Online…</vt:lpstr>
      <vt:lpstr>Teachers  </vt:lpstr>
      <vt:lpstr>Personal Reflection</vt:lpstr>
      <vt:lpstr>Boys learn best from teachers who are dynamic</vt:lpstr>
      <vt:lpstr>Boys learn best from teachers who are knowledgeable</vt:lpstr>
      <vt:lpstr>Boys learn best from teachers who</vt:lpstr>
      <vt:lpstr>In summary</vt:lpstr>
      <vt:lpstr>For a copy of the resources generated</vt:lpstr>
      <vt:lpstr>References</vt:lpstr>
      <vt:lpstr>References</vt:lpstr>
      <vt:lpstr>References</vt:lpstr>
      <vt:lpstr>References</vt:lpstr>
      <vt:lpstr>References</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228</cp:revision>
  <dcterms:created xsi:type="dcterms:W3CDTF">2013-08-21T19:17:07Z</dcterms:created>
  <dcterms:modified xsi:type="dcterms:W3CDTF">2018-08-06T19:08:51Z</dcterms:modified>
</cp:coreProperties>
</file>