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806" r:id="rId1"/>
  </p:sldMasterIdLst>
  <p:notesMasterIdLst>
    <p:notesMasterId r:id="rId16"/>
  </p:notesMasterIdLst>
  <p:sldIdLst>
    <p:sldId id="256" r:id="rId2"/>
    <p:sldId id="257" r:id="rId3"/>
    <p:sldId id="281" r:id="rId4"/>
    <p:sldId id="258" r:id="rId5"/>
    <p:sldId id="282" r:id="rId6"/>
    <p:sldId id="264" r:id="rId7"/>
    <p:sldId id="259" r:id="rId8"/>
    <p:sldId id="283" r:id="rId9"/>
    <p:sldId id="284" r:id="rId10"/>
    <p:sldId id="267" r:id="rId11"/>
    <p:sldId id="269" r:id="rId12"/>
    <p:sldId id="276" r:id="rId13"/>
    <p:sldId id="285" r:id="rId14"/>
    <p:sldId id="288"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ournot-Trites, Monique" initials="BM" lastIdx="2" clrIdx="0">
    <p:extLst>
      <p:ext uri="{19B8F6BF-5375-455C-9EA6-DF929625EA0E}">
        <p15:presenceInfo xmlns:p15="http://schemas.microsoft.com/office/powerpoint/2012/main" userId="S-1-5-21-3458574638-2780845101-4193349012-4187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79" autoAdjust="0"/>
    <p:restoredTop sz="54305" autoAdjust="0"/>
  </p:normalViewPr>
  <p:slideViewPr>
    <p:cSldViewPr snapToGrid="0">
      <p:cViewPr varScale="1">
        <p:scale>
          <a:sx n="37" d="100"/>
          <a:sy n="37" d="100"/>
        </p:scale>
        <p:origin x="716" y="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54CF51-B140-4AB0-A5E2-2DE333C09138}" type="datetimeFigureOut">
              <a:rPr lang="fr-CA" smtClean="0"/>
              <a:t>2018-08-06</a:t>
            </a:fld>
            <a:endParaRPr lang="fr-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96D795-5266-4150-9CA4-76086235C6F2}" type="slidenum">
              <a:rPr lang="fr-CA" smtClean="0"/>
              <a:t>‹#›</a:t>
            </a:fld>
            <a:endParaRPr lang="fr-CA"/>
          </a:p>
        </p:txBody>
      </p:sp>
    </p:spTree>
    <p:extLst>
      <p:ext uri="{BB962C8B-B14F-4D97-AF65-F5344CB8AC3E}">
        <p14:creationId xmlns:p14="http://schemas.microsoft.com/office/powerpoint/2010/main" val="3829564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1200" kern="1200" dirty="0" smtClean="0">
                <a:solidFill>
                  <a:schemeClr val="tx1"/>
                </a:solidFill>
                <a:effectLst/>
                <a:latin typeface="+mn-lt"/>
                <a:ea typeface="+mn-ea"/>
                <a:cs typeface="+mn-cs"/>
              </a:rPr>
              <a:t>1 minute</a:t>
            </a:r>
            <a:endParaRPr lang="fr-CA" dirty="0" smtClean="0">
              <a:effectLst/>
            </a:endParaRPr>
          </a:p>
          <a:p>
            <a:r>
              <a:rPr lang="fr-CA" sz="1200" kern="1200" dirty="0" smtClean="0">
                <a:solidFill>
                  <a:schemeClr val="tx1"/>
                </a:solidFill>
                <a:effectLst/>
                <a:latin typeface="+mn-lt"/>
                <a:ea typeface="+mn-ea"/>
                <a:cs typeface="+mn-cs"/>
              </a:rPr>
              <a:t>Bonjour tout le monde.   Je vous présente mon projet final &lt;&lt; Et les garçons? Les garçons en immersion française. &gt;&gt;  </a:t>
            </a:r>
            <a:endParaRPr lang="fr-CA" dirty="0" smtClean="0">
              <a:effectLst/>
            </a:endParaRPr>
          </a:p>
          <a:p>
            <a:r>
              <a:rPr lang="fr-CA" sz="1200" kern="1200" dirty="0" smtClean="0">
                <a:solidFill>
                  <a:schemeClr val="tx1"/>
                </a:solidFill>
                <a:effectLst/>
                <a:latin typeface="+mn-lt"/>
                <a:ea typeface="+mn-ea"/>
                <a:cs typeface="+mn-cs"/>
              </a:rPr>
              <a:t> </a:t>
            </a:r>
          </a:p>
          <a:p>
            <a:r>
              <a:rPr lang="fr-CA" sz="1200" kern="1200" dirty="0" smtClean="0">
                <a:solidFill>
                  <a:schemeClr val="tx1"/>
                </a:solidFill>
                <a:effectLst/>
                <a:latin typeface="+mn-lt"/>
                <a:ea typeface="+mn-ea"/>
                <a:cs typeface="+mn-cs"/>
              </a:rPr>
              <a:t>Pourquoi est-ce que j’ai choisi ce sujet?  Si vous avez déjà essayé d’enseigner les cours d’immersion aux élèves de 8</a:t>
            </a:r>
            <a:r>
              <a:rPr lang="fr-CA" sz="1200" kern="1200" baseline="30000" dirty="0" smtClean="0">
                <a:solidFill>
                  <a:schemeClr val="tx1"/>
                </a:solidFill>
                <a:effectLst/>
                <a:latin typeface="+mn-lt"/>
                <a:ea typeface="+mn-ea"/>
                <a:cs typeface="+mn-cs"/>
              </a:rPr>
              <a:t>e</a:t>
            </a:r>
            <a:r>
              <a:rPr lang="fr-CA" sz="1200" kern="1200" dirty="0" smtClean="0">
                <a:solidFill>
                  <a:schemeClr val="tx1"/>
                </a:solidFill>
                <a:effectLst/>
                <a:latin typeface="+mn-lt"/>
                <a:ea typeface="+mn-ea"/>
                <a:cs typeface="+mn-cs"/>
              </a:rPr>
              <a:t> et 9</a:t>
            </a:r>
            <a:r>
              <a:rPr lang="fr-CA" sz="1200" kern="1200" baseline="30000" dirty="0" smtClean="0">
                <a:solidFill>
                  <a:schemeClr val="tx1"/>
                </a:solidFill>
                <a:effectLst/>
                <a:latin typeface="+mn-lt"/>
                <a:ea typeface="+mn-ea"/>
                <a:cs typeface="+mn-cs"/>
              </a:rPr>
              <a:t>e</a:t>
            </a:r>
            <a:r>
              <a:rPr lang="fr-CA" sz="1200" kern="1200" dirty="0" smtClean="0">
                <a:solidFill>
                  <a:schemeClr val="tx1"/>
                </a:solidFill>
                <a:effectLst/>
                <a:latin typeface="+mn-lt"/>
                <a:ea typeface="+mn-ea"/>
                <a:cs typeface="+mn-cs"/>
              </a:rPr>
              <a:t> année, vous le savez déjà. L</a:t>
            </a:r>
            <a:r>
              <a:rPr lang="fr-FR" sz="1200" kern="1200" dirty="0" smtClean="0">
                <a:solidFill>
                  <a:schemeClr val="tx1"/>
                </a:solidFill>
                <a:effectLst/>
                <a:latin typeface="+mn-lt"/>
                <a:ea typeface="+mn-ea"/>
                <a:cs typeface="+mn-cs"/>
              </a:rPr>
              <a:t>es garçons en 8e et 9</a:t>
            </a:r>
            <a:r>
              <a:rPr lang="fr-FR" sz="1200" kern="1200" baseline="30000" dirty="0" smtClean="0">
                <a:solidFill>
                  <a:schemeClr val="tx1"/>
                </a:solidFill>
                <a:effectLst/>
                <a:latin typeface="+mn-lt"/>
                <a:ea typeface="+mn-ea"/>
                <a:cs typeface="+mn-cs"/>
              </a:rPr>
              <a:t>e</a:t>
            </a:r>
            <a:r>
              <a:rPr lang="fr-FR" sz="1200" kern="1200" dirty="0" smtClean="0">
                <a:solidFill>
                  <a:schemeClr val="tx1"/>
                </a:solidFill>
                <a:effectLst/>
                <a:latin typeface="+mn-lt"/>
                <a:ea typeface="+mn-ea"/>
                <a:cs typeface="+mn-cs"/>
              </a:rPr>
              <a:t> année :</a:t>
            </a:r>
            <a:endParaRPr lang="fr-CA" dirty="0" smtClean="0">
              <a:effectLst/>
            </a:endParaRPr>
          </a:p>
          <a:p>
            <a:pPr marL="171450" lvl="0" indent="-171450">
              <a:buFont typeface="Arial" panose="020B0604020202020204" pitchFamily="34" charset="0"/>
              <a:buChar char="•"/>
            </a:pPr>
            <a:r>
              <a:rPr lang="fr-FR" sz="1200" kern="1200" dirty="0" smtClean="0">
                <a:solidFill>
                  <a:schemeClr val="tx1"/>
                </a:solidFill>
                <a:effectLst/>
                <a:latin typeface="+mn-lt"/>
                <a:ea typeface="+mn-ea"/>
                <a:cs typeface="+mn-cs"/>
              </a:rPr>
              <a:t>N’aiment ni lire ni écrire.</a:t>
            </a:r>
            <a:endParaRPr lang="fr-CA"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fr-FR" sz="1200" kern="1200" dirty="0" smtClean="0">
                <a:solidFill>
                  <a:schemeClr val="tx1"/>
                </a:solidFill>
                <a:effectLst/>
                <a:latin typeface="+mn-lt"/>
                <a:ea typeface="+mn-ea"/>
                <a:cs typeface="+mn-cs"/>
              </a:rPr>
              <a:t>Refusent de parler français.</a:t>
            </a:r>
            <a:endParaRPr lang="fr-CA"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fr-FR" sz="1200" kern="1200" dirty="0" smtClean="0">
                <a:solidFill>
                  <a:schemeClr val="tx1"/>
                </a:solidFill>
                <a:effectLst/>
                <a:latin typeface="+mn-lt"/>
                <a:ea typeface="+mn-ea"/>
                <a:cs typeface="+mn-cs"/>
              </a:rPr>
              <a:t>Présentent les problèmes de comportement.</a:t>
            </a:r>
            <a:endParaRPr lang="fr-CA"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fr-FR" sz="1200" kern="1200" dirty="0" smtClean="0">
                <a:solidFill>
                  <a:schemeClr val="tx1"/>
                </a:solidFill>
                <a:effectLst/>
                <a:latin typeface="+mn-lt"/>
                <a:ea typeface="+mn-ea"/>
                <a:cs typeface="+mn-cs"/>
              </a:rPr>
              <a:t>Quittent le programme avant 10</a:t>
            </a:r>
            <a:r>
              <a:rPr lang="fr-FR" sz="1200" kern="1200" baseline="30000" dirty="0" smtClean="0">
                <a:solidFill>
                  <a:schemeClr val="tx1"/>
                </a:solidFill>
                <a:effectLst/>
                <a:latin typeface="+mn-lt"/>
                <a:ea typeface="+mn-ea"/>
                <a:cs typeface="+mn-cs"/>
              </a:rPr>
              <a:t>e</a:t>
            </a:r>
            <a:r>
              <a:rPr lang="fr-FR" sz="1200" kern="1200" dirty="0" smtClean="0">
                <a:solidFill>
                  <a:schemeClr val="tx1"/>
                </a:solidFill>
                <a:effectLst/>
                <a:latin typeface="+mn-lt"/>
                <a:ea typeface="+mn-ea"/>
                <a:cs typeface="+mn-cs"/>
              </a:rPr>
              <a:t>.</a:t>
            </a:r>
            <a:endParaRPr lang="fr-CA"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Bien sûr, ce n’est pas tous les garçons. Je ne m’inquiète pas de garçons qui sont contents et réussissent bien dans le programme. C’est de ceux qui quittent le programme dont je m’occupe.</a:t>
            </a:r>
          </a:p>
          <a:p>
            <a:r>
              <a:rPr lang="fr-CA" sz="1200" kern="1200" dirty="0" smtClean="0">
                <a:solidFill>
                  <a:schemeClr val="tx1"/>
                </a:solidFill>
                <a:effectLst/>
                <a:latin typeface="+mn-lt"/>
                <a:ea typeface="+mn-ea"/>
                <a:cs typeface="+mn-cs"/>
              </a:rPr>
              <a:t> </a:t>
            </a:r>
          </a:p>
          <a:p>
            <a:endParaRPr lang="fr-CA" dirty="0"/>
          </a:p>
        </p:txBody>
      </p:sp>
      <p:sp>
        <p:nvSpPr>
          <p:cNvPr id="4" name="Slide Number Placeholder 3"/>
          <p:cNvSpPr>
            <a:spLocks noGrp="1"/>
          </p:cNvSpPr>
          <p:nvPr>
            <p:ph type="sldNum" sz="quarter" idx="10"/>
          </p:nvPr>
        </p:nvSpPr>
        <p:spPr/>
        <p:txBody>
          <a:bodyPr/>
          <a:lstStyle/>
          <a:p>
            <a:fld id="{CF96D795-5266-4150-9CA4-76086235C6F2}" type="slidenum">
              <a:rPr lang="fr-CA" smtClean="0"/>
              <a:t>2</a:t>
            </a:fld>
            <a:endParaRPr lang="fr-CA"/>
          </a:p>
        </p:txBody>
      </p:sp>
    </p:spTree>
    <p:extLst>
      <p:ext uri="{BB962C8B-B14F-4D97-AF65-F5344CB8AC3E}">
        <p14:creationId xmlns:p14="http://schemas.microsoft.com/office/powerpoint/2010/main" val="40889279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lnSpc>
                <a:spcPct val="200000"/>
              </a:lnSpc>
            </a:pPr>
            <a:r>
              <a:rPr lang="fr-CA" sz="1200" dirty="0" smtClean="0">
                <a:effectLst/>
                <a:latin typeface="Arial" panose="020B0604020202020204" pitchFamily="34" charset="0"/>
              </a:rPr>
              <a:t>3 minutes</a:t>
            </a:r>
            <a:endParaRPr lang="fr-CA" dirty="0" smtClean="0">
              <a:effectLst/>
            </a:endParaRPr>
          </a:p>
          <a:p>
            <a:pPr>
              <a:lnSpc>
                <a:spcPct val="200000"/>
              </a:lnSpc>
            </a:pPr>
            <a:r>
              <a:rPr lang="fr-FR" sz="1200" dirty="0" smtClean="0">
                <a:effectLst/>
                <a:latin typeface="Arial" panose="020B0604020202020204" pitchFamily="34" charset="0"/>
              </a:rPr>
              <a:t>Les Implications </a:t>
            </a:r>
            <a:endParaRPr lang="fr-CA" dirty="0" smtClean="0">
              <a:effectLst/>
            </a:endParaRPr>
          </a:p>
          <a:p>
            <a:pPr marL="0" marR="0" indent="457200">
              <a:lnSpc>
                <a:spcPct val="200000"/>
              </a:lnSpc>
              <a:spcBef>
                <a:spcPts val="0"/>
              </a:spcBef>
              <a:spcAft>
                <a:spcPts val="0"/>
              </a:spcAft>
            </a:pPr>
            <a:r>
              <a:rPr lang="fr-CA" sz="1200" dirty="0" smtClean="0">
                <a:effectLst/>
                <a:latin typeface="Arial" panose="020B0604020202020204" pitchFamily="34" charset="0"/>
                <a:ea typeface="Calibri" panose="020F0502020204030204" pitchFamily="34" charset="0"/>
                <a:cs typeface="Times New Roman" panose="02020603050405020304" pitchFamily="18" charset="0"/>
              </a:rPr>
              <a:t>Il y a plusieurs implications pédagogiques de mes recherches. Premièrement, il faut reconnaitre qu’il y a des aspects qu’on peut contrôler, et d’autres qu’on ne peut pas contrôler. Dans le rôle d’enseignant, on a le choix de faire l’effort d’encourager les garçons à continuer dans leur apprentissage du français. Il faut un désir de travailler avec eux et de former une bonne relation avec eux. Souvent il faut changer de style d’enseignement et d’activités pour accommoder leurs intérêts.  On a du contrôle sur notre niveau de </a:t>
            </a:r>
            <a:r>
              <a:rPr lang="fr-CA" sz="12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compétence : Il faut travailler fort.</a:t>
            </a:r>
            <a:endParaRPr lang="fr-CA"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indent="457200">
              <a:lnSpc>
                <a:spcPct val="200000"/>
              </a:lnSpc>
              <a:spcBef>
                <a:spcPts val="0"/>
              </a:spcBef>
              <a:spcAft>
                <a:spcPts val="0"/>
              </a:spcAft>
            </a:pPr>
            <a:r>
              <a:rPr lang="fr-CA" sz="12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Deuxièmement, Il faut toujours être conscient du fait que les garçons n’apprendront pas d’une activité qui n’a aucune pertinence (Smith &amp; Wilhelm, 2002).  La lecture doit être utile, et les discussions doivent être pertinentes.  Il faut varier le genre de texte, donner du choix, et offrir plusieurs possibilités sur la façon dont les élèves peuvent montrer ce qu’ils ont appris.</a:t>
            </a:r>
            <a:endParaRPr lang="fr-CA"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indent="457200">
              <a:lnSpc>
                <a:spcPct val="200000"/>
              </a:lnSpc>
              <a:spcBef>
                <a:spcPts val="0"/>
              </a:spcBef>
              <a:spcAft>
                <a:spcPts val="0"/>
              </a:spcAft>
            </a:pPr>
            <a:r>
              <a:rPr lang="fr-CA" sz="12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Finalement, Il faut créer une culture dans l’école qui valorise le plurilinguisme. Il faut encourager les garçons à valoriser le français.  Si possible, on doit offrir des excursions et des occasions de voir les avantages de parler français dans le monde. </a:t>
            </a:r>
            <a:endParaRPr lang="fr-CA"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indent="457200">
              <a:lnSpc>
                <a:spcPct val="200000"/>
              </a:lnSpc>
              <a:spcBef>
                <a:spcPts val="0"/>
              </a:spcBef>
              <a:spcAft>
                <a:spcPts val="0"/>
              </a:spcAft>
            </a:pPr>
            <a:r>
              <a:rPr lang="fr-CA" sz="12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En conclusion, c’est possible de réussir avec les garçons qui n’aiment pas leur programme d’immersion au secondaire si on reconnait que c’est à nous, les enseignants, de changer nos pensées et nos approches pédagogiques. </a:t>
            </a:r>
            <a:endParaRPr lang="fr-CA" sz="120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fr-CA" dirty="0"/>
          </a:p>
        </p:txBody>
      </p:sp>
      <p:sp>
        <p:nvSpPr>
          <p:cNvPr id="4" name="Slide Number Placeholder 3"/>
          <p:cNvSpPr>
            <a:spLocks noGrp="1"/>
          </p:cNvSpPr>
          <p:nvPr>
            <p:ph type="sldNum" sz="quarter" idx="10"/>
          </p:nvPr>
        </p:nvSpPr>
        <p:spPr/>
        <p:txBody>
          <a:bodyPr/>
          <a:lstStyle/>
          <a:p>
            <a:fld id="{CF96D795-5266-4150-9CA4-76086235C6F2}" type="slidenum">
              <a:rPr lang="fr-CA" smtClean="0"/>
              <a:t>11</a:t>
            </a:fld>
            <a:endParaRPr lang="fr-CA"/>
          </a:p>
        </p:txBody>
      </p:sp>
    </p:spTree>
    <p:extLst>
      <p:ext uri="{BB962C8B-B14F-4D97-AF65-F5344CB8AC3E}">
        <p14:creationId xmlns:p14="http://schemas.microsoft.com/office/powerpoint/2010/main" val="25713473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dirty="0"/>
          </a:p>
        </p:txBody>
      </p:sp>
      <p:sp>
        <p:nvSpPr>
          <p:cNvPr id="4" name="Slide Number Placeholder 3"/>
          <p:cNvSpPr>
            <a:spLocks noGrp="1"/>
          </p:cNvSpPr>
          <p:nvPr>
            <p:ph type="sldNum" sz="quarter" idx="10"/>
          </p:nvPr>
        </p:nvSpPr>
        <p:spPr/>
        <p:txBody>
          <a:bodyPr/>
          <a:lstStyle/>
          <a:p>
            <a:fld id="{CF96D795-5266-4150-9CA4-76086235C6F2}" type="slidenum">
              <a:rPr lang="fr-CA" smtClean="0"/>
              <a:t>13</a:t>
            </a:fld>
            <a:endParaRPr lang="fr-CA"/>
          </a:p>
        </p:txBody>
      </p:sp>
    </p:spTree>
    <p:extLst>
      <p:ext uri="{BB962C8B-B14F-4D97-AF65-F5344CB8AC3E}">
        <p14:creationId xmlns:p14="http://schemas.microsoft.com/office/powerpoint/2010/main" val="3446455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lnSpc>
                <a:spcPct val="200000"/>
              </a:lnSpc>
            </a:pPr>
            <a:r>
              <a:rPr lang="fr-CA" sz="1200" dirty="0" smtClean="0">
                <a:effectLst/>
                <a:latin typeface="Arial" panose="020B0604020202020204" pitchFamily="34" charset="0"/>
              </a:rPr>
              <a:t>0,5 minutes</a:t>
            </a:r>
            <a:endParaRPr lang="fr-CA" dirty="0" smtClean="0">
              <a:effectLst/>
            </a:endParaRPr>
          </a:p>
          <a:p>
            <a:pPr>
              <a:lnSpc>
                <a:spcPct val="200000"/>
              </a:lnSpc>
            </a:pPr>
            <a:r>
              <a:rPr lang="fr-FR" sz="1200" dirty="0" smtClean="0">
                <a:effectLst/>
                <a:latin typeface="Arial" panose="020B0604020202020204" pitchFamily="34" charset="0"/>
              </a:rPr>
              <a:t>Au début, les objectifs de mes études pour ce programme étaient :</a:t>
            </a:r>
            <a:endParaRPr lang="fr-CA" dirty="0" smtClean="0">
              <a:effectLst/>
            </a:endParaRPr>
          </a:p>
          <a:p>
            <a:pPr marL="342900" lvl="0" indent="-342900">
              <a:lnSpc>
                <a:spcPct val="200000"/>
              </a:lnSpc>
              <a:spcBef>
                <a:spcPts val="0"/>
              </a:spcBef>
              <a:spcAft>
                <a:spcPts val="0"/>
              </a:spcAft>
              <a:buFont typeface="+mj-lt"/>
              <a:buAutoNum type="arabicPeriod"/>
              <a:tabLst>
                <a:tab pos="457200" algn="l"/>
              </a:tabLst>
            </a:pPr>
            <a:r>
              <a:rPr lang="fr-CA" sz="1200" dirty="0" smtClean="0">
                <a:effectLst/>
                <a:latin typeface="Arial" panose="020B0604020202020204" pitchFamily="34" charset="0"/>
              </a:rPr>
              <a:t>De me renseigner sur l’état des recherches sur la motivation, l’attrition, et la réussite des garçons adolescents dans les programmes d’immersion française au Canada.</a:t>
            </a:r>
            <a:endParaRPr lang="fr-CA" dirty="0" smtClean="0">
              <a:effectLst/>
            </a:endParaRPr>
          </a:p>
          <a:p>
            <a:pPr marL="342900" lvl="0" indent="-342900">
              <a:lnSpc>
                <a:spcPct val="200000"/>
              </a:lnSpc>
              <a:spcBef>
                <a:spcPts val="0"/>
              </a:spcBef>
              <a:spcAft>
                <a:spcPts val="0"/>
              </a:spcAft>
              <a:buFont typeface="+mj-lt"/>
              <a:buAutoNum type="arabicPeriod"/>
              <a:tabLst>
                <a:tab pos="457200" algn="l"/>
              </a:tabLst>
            </a:pPr>
            <a:r>
              <a:rPr lang="fr-CA" sz="1200" dirty="0" smtClean="0">
                <a:effectLst/>
                <a:latin typeface="Arial" panose="020B0604020202020204" pitchFamily="34" charset="0"/>
              </a:rPr>
              <a:t>De me renseigner des stratégies d’enseignement qui motivent les garçons en immersion française.</a:t>
            </a:r>
            <a:endParaRPr lang="fr-CA" dirty="0" smtClean="0">
              <a:effectLst/>
            </a:endParaRPr>
          </a:p>
          <a:p>
            <a:pPr marL="342900" lvl="0" indent="-342900">
              <a:lnSpc>
                <a:spcPct val="200000"/>
              </a:lnSpc>
              <a:spcBef>
                <a:spcPts val="0"/>
              </a:spcBef>
              <a:spcAft>
                <a:spcPts val="0"/>
              </a:spcAft>
              <a:buFont typeface="+mj-lt"/>
              <a:buAutoNum type="arabicPeriod"/>
              <a:tabLst>
                <a:tab pos="457200" algn="l"/>
              </a:tabLst>
            </a:pPr>
            <a:r>
              <a:rPr lang="fr-CA" sz="1200" dirty="0" smtClean="0">
                <a:effectLst/>
                <a:latin typeface="Arial" panose="020B0604020202020204" pitchFamily="34" charset="0"/>
              </a:rPr>
              <a:t>De trouver une banque de ressources de lecture en français qui sont intéressantes pour les garçons au secondaire.</a:t>
            </a:r>
            <a:endParaRPr lang="fr-CA" dirty="0" smtClean="0">
              <a:effectLst/>
            </a:endParaRPr>
          </a:p>
          <a:p>
            <a:pPr>
              <a:lnSpc>
                <a:spcPct val="200000"/>
              </a:lnSpc>
            </a:pPr>
            <a:r>
              <a:rPr lang="fr-CA" sz="1200" dirty="0" smtClean="0">
                <a:effectLst/>
                <a:latin typeface="Arial" panose="020B0604020202020204" pitchFamily="34" charset="0"/>
              </a:rPr>
              <a:t> </a:t>
            </a:r>
            <a:endParaRPr lang="fr-CA" dirty="0" smtClean="0">
              <a:effectLst/>
            </a:endParaRPr>
          </a:p>
          <a:p>
            <a:endParaRPr lang="fr-CA" dirty="0"/>
          </a:p>
        </p:txBody>
      </p:sp>
      <p:sp>
        <p:nvSpPr>
          <p:cNvPr id="4" name="Slide Number Placeholder 3"/>
          <p:cNvSpPr>
            <a:spLocks noGrp="1"/>
          </p:cNvSpPr>
          <p:nvPr>
            <p:ph type="sldNum" sz="quarter" idx="10"/>
          </p:nvPr>
        </p:nvSpPr>
        <p:spPr/>
        <p:txBody>
          <a:bodyPr/>
          <a:lstStyle/>
          <a:p>
            <a:fld id="{CF96D795-5266-4150-9CA4-76086235C6F2}" type="slidenum">
              <a:rPr lang="fr-CA" smtClean="0"/>
              <a:t>3</a:t>
            </a:fld>
            <a:endParaRPr lang="fr-CA"/>
          </a:p>
        </p:txBody>
      </p:sp>
    </p:spTree>
    <p:extLst>
      <p:ext uri="{BB962C8B-B14F-4D97-AF65-F5344CB8AC3E}">
        <p14:creationId xmlns:p14="http://schemas.microsoft.com/office/powerpoint/2010/main" val="35552017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lnSpc>
                <a:spcPct val="200000"/>
              </a:lnSpc>
            </a:pPr>
            <a:r>
              <a:rPr lang="fr-CA" sz="1200" dirty="0" smtClean="0">
                <a:effectLst/>
                <a:latin typeface="Arial" panose="020B0604020202020204" pitchFamily="34" charset="0"/>
              </a:rPr>
              <a:t>0,5 minutes</a:t>
            </a:r>
            <a:endParaRPr lang="fr-CA" dirty="0" smtClean="0">
              <a:effectLst/>
            </a:endParaRPr>
          </a:p>
          <a:p>
            <a:pPr marL="228600">
              <a:lnSpc>
                <a:spcPct val="200000"/>
              </a:lnSpc>
            </a:pPr>
            <a:r>
              <a:rPr lang="fr-FR" sz="1200" dirty="0" smtClean="0">
                <a:effectLst/>
                <a:latin typeface="Arial" panose="020B0604020202020204" pitchFamily="34" charset="0"/>
              </a:rPr>
              <a:t>Mes questions de recherches ont évolué pendant mes recherches. Je suis arrivée à ces trois questions :</a:t>
            </a:r>
            <a:endParaRPr lang="fr-CA" dirty="0" smtClean="0">
              <a:effectLst/>
            </a:endParaRPr>
          </a:p>
          <a:p>
            <a:pPr marL="342900" marR="0" lvl="0" indent="-342900">
              <a:lnSpc>
                <a:spcPct val="200000"/>
              </a:lnSpc>
              <a:spcBef>
                <a:spcPts val="0"/>
              </a:spcBef>
              <a:spcAft>
                <a:spcPts val="0"/>
              </a:spcAft>
              <a:buFont typeface="+mj-lt"/>
              <a:buAutoNum type="arabicPeriod"/>
            </a:pPr>
            <a:r>
              <a:rPr lang="fr-FR" sz="1200" dirty="0" smtClean="0">
                <a:effectLst/>
                <a:latin typeface="Arial" panose="020B0604020202020204" pitchFamily="34" charset="0"/>
                <a:ea typeface="Calibri" panose="020F0502020204030204" pitchFamily="34" charset="0"/>
                <a:cs typeface="Times New Roman" panose="02020603050405020304" pitchFamily="18" charset="0"/>
              </a:rPr>
              <a:t>Pourquoi les garçons en 8e et 9e quittent-ils le programme d’immersion française?</a:t>
            </a:r>
            <a:endParaRPr lang="fr-CA"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200000"/>
              </a:lnSpc>
              <a:spcBef>
                <a:spcPts val="0"/>
              </a:spcBef>
              <a:spcAft>
                <a:spcPts val="0"/>
              </a:spcAft>
              <a:buFont typeface="+mj-lt"/>
              <a:buAutoNum type="arabicPeriod"/>
            </a:pPr>
            <a:r>
              <a:rPr lang="fr-FR" sz="1200" dirty="0" smtClean="0">
                <a:effectLst/>
                <a:latin typeface="Arial" panose="020B0604020202020204" pitchFamily="34" charset="0"/>
                <a:ea typeface="Calibri" panose="020F0502020204030204" pitchFamily="34" charset="0"/>
                <a:cs typeface="Times New Roman" panose="02020603050405020304" pitchFamily="18" charset="0"/>
              </a:rPr>
              <a:t>Quels changements pourrais-je faire pour créer un programme plus motivant?</a:t>
            </a:r>
            <a:endParaRPr lang="fr-CA"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200000"/>
              </a:lnSpc>
              <a:spcBef>
                <a:spcPts val="0"/>
              </a:spcBef>
              <a:spcAft>
                <a:spcPts val="800"/>
              </a:spcAft>
              <a:buFont typeface="+mj-lt"/>
              <a:buAutoNum type="arabicPeriod"/>
            </a:pPr>
            <a:r>
              <a:rPr lang="fr-FR" sz="1200" dirty="0" smtClean="0">
                <a:effectLst/>
                <a:latin typeface="Arial" panose="020B0604020202020204" pitchFamily="34" charset="0"/>
                <a:ea typeface="Calibri" panose="020F0502020204030204" pitchFamily="34" charset="0"/>
                <a:cs typeface="Times New Roman" panose="02020603050405020304" pitchFamily="18" charset="0"/>
              </a:rPr>
              <a:t>Comment pourrais-je les encourager à lire en français?</a:t>
            </a:r>
            <a:endParaRPr lang="fr-CA"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200000"/>
              </a:lnSpc>
            </a:pPr>
            <a:r>
              <a:rPr lang="fr-CA" sz="1200" dirty="0" smtClean="0">
                <a:effectLst/>
                <a:latin typeface="Arial" panose="020B0604020202020204" pitchFamily="34" charset="0"/>
              </a:rPr>
              <a:t> </a:t>
            </a:r>
            <a:endParaRPr lang="fr-CA" dirty="0" smtClean="0">
              <a:effectLst/>
            </a:endParaRPr>
          </a:p>
          <a:p>
            <a:endParaRPr lang="fr-CA" dirty="0"/>
          </a:p>
        </p:txBody>
      </p:sp>
      <p:sp>
        <p:nvSpPr>
          <p:cNvPr id="4" name="Slide Number Placeholder 3"/>
          <p:cNvSpPr>
            <a:spLocks noGrp="1"/>
          </p:cNvSpPr>
          <p:nvPr>
            <p:ph type="sldNum" sz="quarter" idx="10"/>
          </p:nvPr>
        </p:nvSpPr>
        <p:spPr/>
        <p:txBody>
          <a:bodyPr/>
          <a:lstStyle/>
          <a:p>
            <a:fld id="{CF96D795-5266-4150-9CA4-76086235C6F2}" type="slidenum">
              <a:rPr lang="fr-CA" smtClean="0"/>
              <a:t>4</a:t>
            </a:fld>
            <a:endParaRPr lang="fr-CA"/>
          </a:p>
        </p:txBody>
      </p:sp>
    </p:spTree>
    <p:extLst>
      <p:ext uri="{BB962C8B-B14F-4D97-AF65-F5344CB8AC3E}">
        <p14:creationId xmlns:p14="http://schemas.microsoft.com/office/powerpoint/2010/main" val="12630965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1200" kern="1200" dirty="0" smtClean="0">
                <a:solidFill>
                  <a:schemeClr val="tx1"/>
                </a:solidFill>
                <a:effectLst/>
                <a:latin typeface="+mn-lt"/>
                <a:ea typeface="+mn-ea"/>
                <a:cs typeface="+mn-cs"/>
              </a:rPr>
              <a:t>1,5 minutes</a:t>
            </a:r>
            <a:endParaRPr lang="fr-CA" dirty="0" smtClean="0">
              <a:effectLst/>
            </a:endParaRPr>
          </a:p>
          <a:p>
            <a:r>
              <a:rPr lang="fr-CA" sz="1200" kern="1200" dirty="0" smtClean="0">
                <a:solidFill>
                  <a:schemeClr val="tx1"/>
                </a:solidFill>
                <a:effectLst/>
                <a:latin typeface="+mn-lt"/>
                <a:ea typeface="+mn-ea"/>
                <a:cs typeface="+mn-cs"/>
              </a:rPr>
              <a:t>Le cadre théorique</a:t>
            </a:r>
            <a:endParaRPr lang="fr-CA" dirty="0" smtClean="0">
              <a:effectLst/>
            </a:endParaRPr>
          </a:p>
          <a:p>
            <a:pPr marL="171450" indent="-171450">
              <a:buFont typeface="Arial" panose="020B0604020202020204" pitchFamily="34" charset="0"/>
              <a:buChar char="•"/>
            </a:pPr>
            <a:r>
              <a:rPr lang="fr-CA" sz="1200" kern="1200" dirty="0" smtClean="0">
                <a:solidFill>
                  <a:schemeClr val="tx1"/>
                </a:solidFill>
                <a:effectLst/>
                <a:latin typeface="+mn-lt"/>
                <a:ea typeface="+mn-ea"/>
                <a:cs typeface="+mn-cs"/>
              </a:rPr>
              <a:t>Le cadre théorique de mes recherches est la théorie socioculturelle de Vygotsky (1978) (qui met l’emphase sur l’aspect social de la communication.  La langue n’existe pas sans le besoin de communiquer ses besoins et ses idées avec les autres.</a:t>
            </a:r>
            <a:endParaRPr lang="fr-CA" dirty="0" smtClean="0">
              <a:effectLst/>
            </a:endParaRPr>
          </a:p>
          <a:p>
            <a:pPr marL="171450" indent="-171450">
              <a:buFont typeface="Arial" panose="020B0604020202020204" pitchFamily="34" charset="0"/>
              <a:buChar char="•"/>
            </a:pPr>
            <a:r>
              <a:rPr lang="fr-CA" sz="1200" kern="1200" dirty="0" smtClean="0">
                <a:solidFill>
                  <a:schemeClr val="tx1"/>
                </a:solidFill>
                <a:effectLst/>
                <a:latin typeface="+mn-lt"/>
                <a:ea typeface="+mn-ea"/>
                <a:cs typeface="+mn-cs"/>
              </a:rPr>
              <a:t> Puis, j’ai étudié la théorie d’autodétermination de </a:t>
            </a:r>
            <a:r>
              <a:rPr lang="fr-CA" sz="1200" kern="1200" dirty="0" err="1" smtClean="0">
                <a:solidFill>
                  <a:schemeClr val="tx1"/>
                </a:solidFill>
                <a:effectLst/>
                <a:latin typeface="+mn-lt"/>
                <a:ea typeface="+mn-ea"/>
                <a:cs typeface="+mn-cs"/>
              </a:rPr>
              <a:t>Deci</a:t>
            </a:r>
            <a:r>
              <a:rPr lang="fr-CA" sz="1200" kern="1200" dirty="0" smtClean="0">
                <a:solidFill>
                  <a:schemeClr val="tx1"/>
                </a:solidFill>
                <a:effectLst/>
                <a:latin typeface="+mn-lt"/>
                <a:ea typeface="+mn-ea"/>
                <a:cs typeface="+mn-cs"/>
              </a:rPr>
              <a:t> et Ryan (1985) qui portent sur les concepts de la motivation intrinsèque et extrinsèque. Cette recherche m’a emmené à la théorie de Flow dans le domaine de la psychologie positive, développé par Mihaly Csikszentmihalyi (1990).</a:t>
            </a:r>
            <a:endParaRPr lang="fr-CA" dirty="0" smtClean="0">
              <a:effectLst/>
            </a:endParaRPr>
          </a:p>
          <a:p>
            <a:pPr marL="171450" indent="-171450">
              <a:buFont typeface="Arial" panose="020B0604020202020204" pitchFamily="34" charset="0"/>
              <a:buChar char="•"/>
            </a:pPr>
            <a:r>
              <a:rPr lang="fr-CA" sz="1200" kern="1200" dirty="0" smtClean="0">
                <a:solidFill>
                  <a:schemeClr val="tx1"/>
                </a:solidFill>
                <a:effectLst/>
                <a:latin typeface="+mn-lt"/>
                <a:ea typeface="+mn-ea"/>
                <a:cs typeface="+mn-cs"/>
              </a:rPr>
              <a:t>Le Flow décrit l’état où on devient perdu dans l’action, motivé par l’activité elle-même. On ne pense qu’à ce qu’on fait.  Un bon exemple de ceci est avec des jeux vidéo et les sites web dont les programmeurs savent comment créer cet état – c’est pourquoi on développe une addiction à une activité. Si un élève vit un état de Flow dans la classe, il sera motivé pour répéter l’expérience. Donc, on peut prendre ces mêmes concepts des programmeurs dans nos activités. Dans mon atelier j’explique comment créer les opportunités pour entrer dans un état de Flow (</a:t>
            </a:r>
            <a:r>
              <a:rPr lang="fr-CA" sz="1200" kern="1200" dirty="0" err="1" smtClean="0">
                <a:solidFill>
                  <a:schemeClr val="tx1"/>
                </a:solidFill>
                <a:effectLst/>
                <a:latin typeface="+mn-lt"/>
                <a:ea typeface="+mn-ea"/>
                <a:cs typeface="+mn-cs"/>
              </a:rPr>
              <a:t>Human</a:t>
            </a:r>
            <a:r>
              <a:rPr lang="fr-CA" sz="1200" kern="1200" dirty="0" smtClean="0">
                <a:solidFill>
                  <a:schemeClr val="tx1"/>
                </a:solidFill>
                <a:effectLst/>
                <a:latin typeface="+mn-lt"/>
                <a:ea typeface="+mn-ea"/>
                <a:cs typeface="+mn-cs"/>
              </a:rPr>
              <a:t> </a:t>
            </a:r>
            <a:r>
              <a:rPr lang="fr-CA" sz="1200" kern="1200" dirty="0" err="1" smtClean="0">
                <a:solidFill>
                  <a:schemeClr val="tx1"/>
                </a:solidFill>
                <a:effectLst/>
                <a:latin typeface="+mn-lt"/>
                <a:ea typeface="+mn-ea"/>
                <a:cs typeface="+mn-cs"/>
              </a:rPr>
              <a:t>Factors</a:t>
            </a:r>
            <a:r>
              <a:rPr lang="fr-CA" sz="1200" kern="1200" dirty="0" smtClean="0">
                <a:solidFill>
                  <a:schemeClr val="tx1"/>
                </a:solidFill>
                <a:effectLst/>
                <a:latin typeface="+mn-lt"/>
                <a:ea typeface="+mn-ea"/>
                <a:cs typeface="+mn-cs"/>
              </a:rPr>
              <a:t> International, 2013).</a:t>
            </a:r>
            <a:endParaRPr lang="fr-CA" dirty="0" smtClean="0">
              <a:effectLst/>
            </a:endParaRPr>
          </a:p>
          <a:p>
            <a:endParaRPr lang="fr-CA" dirty="0"/>
          </a:p>
        </p:txBody>
      </p:sp>
      <p:sp>
        <p:nvSpPr>
          <p:cNvPr id="4" name="Slide Number Placeholder 3"/>
          <p:cNvSpPr>
            <a:spLocks noGrp="1"/>
          </p:cNvSpPr>
          <p:nvPr>
            <p:ph type="sldNum" sz="quarter" idx="10"/>
          </p:nvPr>
        </p:nvSpPr>
        <p:spPr/>
        <p:txBody>
          <a:bodyPr/>
          <a:lstStyle/>
          <a:p>
            <a:fld id="{CF96D795-5266-4150-9CA4-76086235C6F2}" type="slidenum">
              <a:rPr lang="fr-CA" smtClean="0"/>
              <a:t>5</a:t>
            </a:fld>
            <a:endParaRPr lang="fr-CA"/>
          </a:p>
        </p:txBody>
      </p:sp>
    </p:spTree>
    <p:extLst>
      <p:ext uri="{BB962C8B-B14F-4D97-AF65-F5344CB8AC3E}">
        <p14:creationId xmlns:p14="http://schemas.microsoft.com/office/powerpoint/2010/main" val="31126443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lnSpc>
                <a:spcPct val="200000"/>
              </a:lnSpc>
            </a:pPr>
            <a:r>
              <a:rPr lang="fr-CA" sz="1200" dirty="0" smtClean="0">
                <a:effectLst/>
                <a:latin typeface="Arial" panose="020B0604020202020204" pitchFamily="34" charset="0"/>
              </a:rPr>
              <a:t>0,5 minutes</a:t>
            </a:r>
            <a:endParaRPr lang="fr-CA" dirty="0" smtClean="0">
              <a:effectLst/>
            </a:endParaRPr>
          </a:p>
          <a:p>
            <a:pPr>
              <a:lnSpc>
                <a:spcPct val="200000"/>
              </a:lnSpc>
            </a:pPr>
            <a:r>
              <a:rPr lang="fr-CA" sz="1200" dirty="0" smtClean="0">
                <a:effectLst/>
                <a:latin typeface="Arial" panose="020B0604020202020204" pitchFamily="34" charset="0"/>
              </a:rPr>
              <a:t>Mon projet c’est un atelier pour une conférence de développement professionnel. C’est pour</a:t>
            </a:r>
            <a:r>
              <a:rPr lang="fr-CA" sz="2400" kern="1200" dirty="0" smtClean="0">
                <a:solidFill>
                  <a:srgbClr val="262626"/>
                </a:solidFill>
                <a:effectLst/>
                <a:latin typeface="Arial" panose="020B0604020202020204" pitchFamily="34" charset="0"/>
                <a:ea typeface="Times New Roman" panose="02020603050405020304" pitchFamily="18" charset="0"/>
              </a:rPr>
              <a:t> </a:t>
            </a:r>
            <a:endParaRPr lang="fr-CA" dirty="0" smtClean="0">
              <a:effectLst/>
            </a:endParaRPr>
          </a:p>
          <a:p>
            <a:pPr marL="742950" lvl="1" indent="-285750">
              <a:lnSpc>
                <a:spcPct val="200000"/>
              </a:lnSpc>
              <a:buFont typeface="Arial" panose="020B0604020202020204" pitchFamily="34" charset="0"/>
              <a:buChar char="•"/>
              <a:tabLst>
                <a:tab pos="914400" algn="l"/>
              </a:tabLst>
            </a:pPr>
            <a:r>
              <a:rPr lang="fr-FR" sz="1200" dirty="0" smtClean="0">
                <a:effectLst/>
                <a:latin typeface="Arial" panose="020B0604020202020204" pitchFamily="34" charset="0"/>
                <a:cs typeface="Times New Roman" panose="02020603050405020304" pitchFamily="18" charset="0"/>
              </a:rPr>
              <a:t> les enseignants de français</a:t>
            </a:r>
            <a:endParaRPr lang="fr-CA" dirty="0" smtClean="0">
              <a:effectLst/>
              <a:cs typeface="Times New Roman" panose="02020603050405020304" pitchFamily="18" charset="0"/>
            </a:endParaRPr>
          </a:p>
          <a:p>
            <a:pPr marL="742950" lvl="1" indent="-285750">
              <a:lnSpc>
                <a:spcPct val="200000"/>
              </a:lnSpc>
              <a:buFont typeface="Arial" panose="020B0604020202020204" pitchFamily="34" charset="0"/>
              <a:buChar char="•"/>
              <a:tabLst>
                <a:tab pos="914400" algn="l"/>
              </a:tabLst>
            </a:pPr>
            <a:r>
              <a:rPr lang="fr-FR" sz="1200" dirty="0" smtClean="0">
                <a:effectLst/>
                <a:latin typeface="Arial" panose="020B0604020202020204" pitchFamily="34" charset="0"/>
                <a:cs typeface="Times New Roman" panose="02020603050405020304" pitchFamily="18" charset="0"/>
              </a:rPr>
              <a:t>Les enseignants d’arts langagiers en d’autres langues</a:t>
            </a:r>
            <a:endParaRPr lang="fr-CA" dirty="0" smtClean="0">
              <a:effectLst/>
              <a:cs typeface="Times New Roman" panose="02020603050405020304" pitchFamily="18" charset="0"/>
            </a:endParaRPr>
          </a:p>
          <a:p>
            <a:pPr marL="742950" lvl="1" indent="-285750">
              <a:lnSpc>
                <a:spcPct val="200000"/>
              </a:lnSpc>
              <a:buFont typeface="Arial" panose="020B0604020202020204" pitchFamily="34" charset="0"/>
              <a:buChar char="•"/>
              <a:tabLst>
                <a:tab pos="914400" algn="l"/>
              </a:tabLst>
            </a:pPr>
            <a:r>
              <a:rPr lang="fr-FR" sz="1200" dirty="0" smtClean="0">
                <a:effectLst/>
                <a:latin typeface="Arial" panose="020B0604020202020204" pitchFamily="34" charset="0"/>
                <a:cs typeface="Times New Roman" panose="02020603050405020304" pitchFamily="18" charset="0"/>
              </a:rPr>
              <a:t>Les </a:t>
            </a:r>
            <a:r>
              <a:rPr lang="fr-CA" sz="1200" dirty="0" smtClean="0">
                <a:effectLst/>
                <a:latin typeface="Arial" panose="020B0604020202020204" pitchFamily="34" charset="0"/>
                <a:cs typeface="Times New Roman" panose="02020603050405020304" pitchFamily="18" charset="0"/>
              </a:rPr>
              <a:t> </a:t>
            </a:r>
            <a:r>
              <a:rPr lang="fr-CA" sz="1200" dirty="0" err="1" smtClean="0">
                <a:effectLst/>
                <a:latin typeface="Arial" panose="020B0604020202020204" pitchFamily="34" charset="0"/>
                <a:cs typeface="Times New Roman" panose="02020603050405020304" pitchFamily="18" charset="0"/>
              </a:rPr>
              <a:t>conseillèr</a:t>
            </a:r>
            <a:r>
              <a:rPr lang="fr-CA" sz="1200" dirty="0" smtClean="0">
                <a:effectLst/>
                <a:latin typeface="Arial" panose="020B0604020202020204" pitchFamily="34" charset="0"/>
                <a:cs typeface="Times New Roman" panose="02020603050405020304" pitchFamily="18" charset="0"/>
              </a:rPr>
              <a:t>(e)s </a:t>
            </a:r>
            <a:r>
              <a:rPr lang="fr-FR" sz="1200" dirty="0" smtClean="0">
                <a:effectLst/>
                <a:latin typeface="Arial" panose="020B0604020202020204" pitchFamily="34" charset="0"/>
                <a:cs typeface="Times New Roman" panose="02020603050405020304" pitchFamily="18" charset="0"/>
              </a:rPr>
              <a:t> et les directeurs d’écoles à deux voies</a:t>
            </a:r>
            <a:endParaRPr lang="fr-CA" dirty="0" smtClean="0">
              <a:effectLst/>
              <a:cs typeface="Times New Roman" panose="02020603050405020304" pitchFamily="18" charset="0"/>
            </a:endParaRPr>
          </a:p>
          <a:p>
            <a:pPr>
              <a:lnSpc>
                <a:spcPct val="200000"/>
              </a:lnSpc>
            </a:pPr>
            <a:r>
              <a:rPr lang="fr-CA" sz="1200" dirty="0" smtClean="0">
                <a:effectLst/>
                <a:latin typeface="Arial" panose="020B0604020202020204" pitchFamily="34" charset="0"/>
              </a:rPr>
              <a:t>En effet, c’est pour tout le monde qui influence l’expérience des garçons dans l’école.</a:t>
            </a:r>
            <a:endParaRPr lang="fr-CA" dirty="0" smtClean="0">
              <a:effectLst/>
            </a:endParaRPr>
          </a:p>
          <a:p>
            <a:endParaRPr lang="fr-CA" dirty="0"/>
          </a:p>
        </p:txBody>
      </p:sp>
      <p:sp>
        <p:nvSpPr>
          <p:cNvPr id="4" name="Slide Number Placeholder 3"/>
          <p:cNvSpPr>
            <a:spLocks noGrp="1"/>
          </p:cNvSpPr>
          <p:nvPr>
            <p:ph type="sldNum" sz="quarter" idx="10"/>
          </p:nvPr>
        </p:nvSpPr>
        <p:spPr/>
        <p:txBody>
          <a:bodyPr/>
          <a:lstStyle/>
          <a:p>
            <a:fld id="{CF96D795-5266-4150-9CA4-76086235C6F2}" type="slidenum">
              <a:rPr lang="fr-CA" smtClean="0"/>
              <a:t>6</a:t>
            </a:fld>
            <a:endParaRPr lang="fr-CA"/>
          </a:p>
        </p:txBody>
      </p:sp>
    </p:spTree>
    <p:extLst>
      <p:ext uri="{BB962C8B-B14F-4D97-AF65-F5344CB8AC3E}">
        <p14:creationId xmlns:p14="http://schemas.microsoft.com/office/powerpoint/2010/main" val="37328743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lnSpc>
                <a:spcPct val="200000"/>
              </a:lnSpc>
            </a:pPr>
            <a:r>
              <a:rPr lang="fr-CA" sz="1200" dirty="0" smtClean="0">
                <a:effectLst/>
                <a:latin typeface="Arial" panose="020B0604020202020204" pitchFamily="34" charset="0"/>
              </a:rPr>
              <a:t>0,5 minutes</a:t>
            </a:r>
            <a:endParaRPr lang="fr-CA" dirty="0" smtClean="0">
              <a:effectLst/>
            </a:endParaRPr>
          </a:p>
          <a:p>
            <a:pPr>
              <a:lnSpc>
                <a:spcPct val="200000"/>
              </a:lnSpc>
            </a:pPr>
            <a:r>
              <a:rPr lang="fr-CA" sz="1200" dirty="0" smtClean="0">
                <a:effectLst/>
                <a:latin typeface="Arial" panose="020B0604020202020204" pitchFamily="34" charset="0"/>
              </a:rPr>
              <a:t>Pendant cet atelier on va discuter</a:t>
            </a:r>
            <a:endParaRPr lang="fr-CA" dirty="0" smtClean="0">
              <a:effectLst/>
            </a:endParaRPr>
          </a:p>
          <a:p>
            <a:pPr marL="342900" lvl="0" indent="-342900">
              <a:lnSpc>
                <a:spcPct val="200000"/>
              </a:lnSpc>
              <a:buFont typeface="Arial" panose="020B0604020202020204" pitchFamily="34" charset="0"/>
              <a:buChar char="•"/>
              <a:tabLst>
                <a:tab pos="457200" algn="l"/>
              </a:tabLst>
            </a:pPr>
            <a:r>
              <a:rPr lang="fr-FR" sz="1200" dirty="0" smtClean="0">
                <a:effectLst/>
                <a:latin typeface="Arial" panose="020B0604020202020204" pitchFamily="34" charset="0"/>
                <a:cs typeface="Times New Roman" panose="02020603050405020304" pitchFamily="18" charset="0"/>
              </a:rPr>
              <a:t>Pourquoi les garçons quittent souvent le programme d’immersion au secondaire.</a:t>
            </a:r>
            <a:endParaRPr lang="fr-CA" dirty="0" smtClean="0">
              <a:effectLst/>
              <a:cs typeface="Times New Roman" panose="02020603050405020304" pitchFamily="18" charset="0"/>
            </a:endParaRPr>
          </a:p>
          <a:p>
            <a:pPr marL="342900" lvl="0" indent="-342900">
              <a:lnSpc>
                <a:spcPct val="200000"/>
              </a:lnSpc>
              <a:buFont typeface="Arial" panose="020B0604020202020204" pitchFamily="34" charset="0"/>
              <a:buChar char="•"/>
              <a:tabLst>
                <a:tab pos="457200" algn="l"/>
              </a:tabLst>
            </a:pPr>
            <a:r>
              <a:rPr lang="fr-CA" sz="1200" dirty="0" smtClean="0">
                <a:effectLst/>
                <a:latin typeface="Arial" panose="020B0604020202020204" pitchFamily="34" charset="0"/>
                <a:cs typeface="Times New Roman" panose="02020603050405020304" pitchFamily="18" charset="0"/>
              </a:rPr>
              <a:t>C</a:t>
            </a:r>
            <a:r>
              <a:rPr lang="fr-FR" sz="1200" dirty="0" smtClean="0">
                <a:effectLst/>
                <a:latin typeface="Arial" panose="020B0604020202020204" pitchFamily="34" charset="0"/>
                <a:cs typeface="Times New Roman" panose="02020603050405020304" pitchFamily="18" charset="0"/>
              </a:rPr>
              <a:t>e que les garçons aiment faire dans la salle de classe.</a:t>
            </a:r>
            <a:endParaRPr lang="fr-CA" dirty="0" smtClean="0">
              <a:effectLst/>
              <a:cs typeface="Times New Roman" panose="02020603050405020304" pitchFamily="18" charset="0"/>
            </a:endParaRPr>
          </a:p>
          <a:p>
            <a:pPr marL="342900" lvl="0" indent="-342900">
              <a:lnSpc>
                <a:spcPct val="200000"/>
              </a:lnSpc>
              <a:buFont typeface="Arial" panose="020B0604020202020204" pitchFamily="34" charset="0"/>
              <a:buChar char="•"/>
              <a:tabLst>
                <a:tab pos="457200" algn="l"/>
              </a:tabLst>
            </a:pPr>
            <a:r>
              <a:rPr lang="fr-FR" sz="1200" dirty="0" smtClean="0">
                <a:effectLst/>
                <a:latin typeface="Arial" panose="020B0604020202020204" pitchFamily="34" charset="0"/>
                <a:cs typeface="Times New Roman" panose="02020603050405020304" pitchFamily="18" charset="0"/>
              </a:rPr>
              <a:t>Comment influencer les garçons à lire en français.</a:t>
            </a:r>
            <a:endParaRPr lang="fr-CA" dirty="0" smtClean="0">
              <a:effectLst/>
              <a:cs typeface="Times New Roman" panose="02020603050405020304" pitchFamily="18" charset="0"/>
            </a:endParaRPr>
          </a:p>
          <a:p>
            <a:pPr marL="342900" lvl="0" indent="-342900">
              <a:lnSpc>
                <a:spcPct val="200000"/>
              </a:lnSpc>
              <a:buFont typeface="Arial" panose="020B0604020202020204" pitchFamily="34" charset="0"/>
              <a:buChar char="•"/>
              <a:tabLst>
                <a:tab pos="457200" algn="l"/>
              </a:tabLst>
            </a:pPr>
            <a:r>
              <a:rPr lang="fr-FR" sz="1200" dirty="0" smtClean="0">
                <a:effectLst/>
                <a:latin typeface="Arial" panose="020B0604020202020204" pitchFamily="34" charset="0"/>
                <a:cs typeface="Times New Roman" panose="02020603050405020304" pitchFamily="18" charset="0"/>
              </a:rPr>
              <a:t>Quelles qualités de l’enseignant sont importantes selon les garçons.</a:t>
            </a:r>
            <a:endParaRPr lang="fr-CA" dirty="0" smtClean="0">
              <a:effectLst/>
              <a:cs typeface="Times New Roman" panose="02020603050405020304" pitchFamily="18" charset="0"/>
            </a:endParaRPr>
          </a:p>
          <a:p>
            <a:pPr marL="228600" marR="0">
              <a:lnSpc>
                <a:spcPct val="200000"/>
              </a:lnSpc>
              <a:spcBef>
                <a:spcPts val="0"/>
              </a:spcBef>
              <a:spcAft>
                <a:spcPts val="800"/>
              </a:spcAft>
            </a:pPr>
            <a:r>
              <a:rPr lang="en-US" sz="1200" dirty="0" smtClean="0">
                <a:effectLst/>
                <a:latin typeface="Arial" panose="020B0604020202020204" pitchFamily="34" charset="0"/>
                <a:ea typeface="Calibri" panose="020F0502020204030204" pitchFamily="34" charset="0"/>
                <a:cs typeface="Times New Roman" panose="02020603050405020304" pitchFamily="18" charset="0"/>
              </a:rPr>
              <a:t>(Cartier, 2007; CPF, 2004; </a:t>
            </a:r>
            <a:r>
              <a:rPr lang="en-US" sz="1200" dirty="0" err="1" smtClean="0">
                <a:effectLst/>
                <a:latin typeface="Arial" panose="020B0604020202020204" pitchFamily="34" charset="0"/>
                <a:ea typeface="Calibri" panose="020F0502020204030204" pitchFamily="34" charset="0"/>
                <a:cs typeface="Times New Roman" panose="02020603050405020304" pitchFamily="18" charset="0"/>
              </a:rPr>
              <a:t>Obadia</a:t>
            </a:r>
            <a:r>
              <a:rPr lang="en-US" sz="1200" dirty="0" smtClean="0">
                <a:effectLst/>
                <a:latin typeface="Arial" panose="020B0604020202020204" pitchFamily="34" charset="0"/>
                <a:ea typeface="Calibri" panose="020F0502020204030204" pitchFamily="34" charset="0"/>
                <a:cs typeface="Times New Roman" panose="02020603050405020304" pitchFamily="18" charset="0"/>
              </a:rPr>
              <a:t> &amp; </a:t>
            </a:r>
            <a:r>
              <a:rPr lang="en-US" sz="1200" dirty="0" err="1" smtClean="0">
                <a:effectLst/>
                <a:latin typeface="Arial" panose="020B0604020202020204" pitchFamily="34" charset="0"/>
                <a:ea typeface="Calibri" panose="020F0502020204030204" pitchFamily="34" charset="0"/>
                <a:cs typeface="Times New Roman" panose="02020603050405020304" pitchFamily="18" charset="0"/>
              </a:rPr>
              <a:t>Theriault</a:t>
            </a:r>
            <a:r>
              <a:rPr lang="en-US" sz="1200" dirty="0" smtClean="0">
                <a:effectLst/>
                <a:latin typeface="Arial" panose="020B0604020202020204" pitchFamily="34" charset="0"/>
                <a:ea typeface="Calibri" panose="020F0502020204030204" pitchFamily="34" charset="0"/>
                <a:cs typeface="Times New Roman" panose="02020603050405020304" pitchFamily="18" charset="0"/>
              </a:rPr>
              <a:t>, 1995; Reichert &amp; Hawley, 2014)  </a:t>
            </a:r>
            <a:endParaRPr lang="fr-CA" sz="110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fr-CA" dirty="0"/>
          </a:p>
        </p:txBody>
      </p:sp>
      <p:sp>
        <p:nvSpPr>
          <p:cNvPr id="4" name="Slide Number Placeholder 3"/>
          <p:cNvSpPr>
            <a:spLocks noGrp="1"/>
          </p:cNvSpPr>
          <p:nvPr>
            <p:ph type="sldNum" sz="quarter" idx="10"/>
          </p:nvPr>
        </p:nvSpPr>
        <p:spPr/>
        <p:txBody>
          <a:bodyPr/>
          <a:lstStyle/>
          <a:p>
            <a:fld id="{CF96D795-5266-4150-9CA4-76086235C6F2}" type="slidenum">
              <a:rPr lang="fr-CA" smtClean="0"/>
              <a:t>7</a:t>
            </a:fld>
            <a:endParaRPr lang="fr-CA"/>
          </a:p>
        </p:txBody>
      </p:sp>
    </p:spTree>
    <p:extLst>
      <p:ext uri="{BB962C8B-B14F-4D97-AF65-F5344CB8AC3E}">
        <p14:creationId xmlns:p14="http://schemas.microsoft.com/office/powerpoint/2010/main" val="36815300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1200" kern="1200" dirty="0" smtClean="0">
                <a:solidFill>
                  <a:schemeClr val="tx1"/>
                </a:solidFill>
                <a:effectLst/>
                <a:latin typeface="+mn-lt"/>
                <a:ea typeface="+mn-ea"/>
                <a:cs typeface="+mn-cs"/>
              </a:rPr>
              <a:t>0,5  minute</a:t>
            </a:r>
            <a:endParaRPr lang="fr-CA" dirty="0" smtClean="0">
              <a:effectLst/>
            </a:endParaRPr>
          </a:p>
          <a:p>
            <a:r>
              <a:rPr lang="fr-CA" sz="1200" kern="1200" dirty="0" smtClean="0">
                <a:solidFill>
                  <a:schemeClr val="tx1"/>
                </a:solidFill>
                <a:effectLst/>
                <a:latin typeface="+mn-lt"/>
                <a:ea typeface="+mn-ea"/>
                <a:cs typeface="+mn-cs"/>
              </a:rPr>
              <a:t>Il y a quatre concepts clés d’applications </a:t>
            </a:r>
            <a:endParaRPr lang="fr-CA" b="1" dirty="0"/>
          </a:p>
        </p:txBody>
      </p:sp>
      <p:sp>
        <p:nvSpPr>
          <p:cNvPr id="4" name="Slide Number Placeholder 3"/>
          <p:cNvSpPr>
            <a:spLocks noGrp="1"/>
          </p:cNvSpPr>
          <p:nvPr>
            <p:ph type="sldNum" sz="quarter" idx="10"/>
          </p:nvPr>
        </p:nvSpPr>
        <p:spPr/>
        <p:txBody>
          <a:bodyPr/>
          <a:lstStyle/>
          <a:p>
            <a:fld id="{CF96D795-5266-4150-9CA4-76086235C6F2}" type="slidenum">
              <a:rPr lang="fr-CA" smtClean="0"/>
              <a:t>8</a:t>
            </a:fld>
            <a:endParaRPr lang="fr-CA"/>
          </a:p>
        </p:txBody>
      </p:sp>
    </p:spTree>
    <p:extLst>
      <p:ext uri="{BB962C8B-B14F-4D97-AF65-F5344CB8AC3E}">
        <p14:creationId xmlns:p14="http://schemas.microsoft.com/office/powerpoint/2010/main" val="27997660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lnSpc>
                <a:spcPct val="200000"/>
              </a:lnSpc>
            </a:pPr>
            <a:r>
              <a:rPr lang="fr-CA" sz="1200" dirty="0" smtClean="0">
                <a:effectLst/>
                <a:latin typeface="Arial" panose="020B0604020202020204" pitchFamily="34" charset="0"/>
              </a:rPr>
              <a:t>1 minute</a:t>
            </a:r>
            <a:endParaRPr lang="fr-CA" dirty="0" smtClean="0">
              <a:effectLst/>
            </a:endParaRPr>
          </a:p>
          <a:p>
            <a:pPr marL="342900" lvl="0" indent="-342900">
              <a:lnSpc>
                <a:spcPct val="200000"/>
              </a:lnSpc>
              <a:spcBef>
                <a:spcPts val="0"/>
              </a:spcBef>
              <a:spcAft>
                <a:spcPts val="0"/>
              </a:spcAft>
              <a:buFont typeface="+mj-lt"/>
              <a:buAutoNum type="arabicPeriod"/>
              <a:tabLst>
                <a:tab pos="457200" algn="l"/>
              </a:tabLst>
            </a:pPr>
            <a:r>
              <a:rPr lang="fr-FR" sz="1200" dirty="0" smtClean="0">
                <a:effectLst/>
                <a:latin typeface="Arial" panose="020B0604020202020204" pitchFamily="34" charset="0"/>
              </a:rPr>
              <a:t>Premièrement, on parle de la culture de l’école.  Il faut combattre les stéréotypes envers l’étude du français qui est souvent considéré un intérêt des filles. Les conseillers et la direction doivent travailler avec les enseignants pour encourager les garçons à continuer en français. </a:t>
            </a:r>
            <a:endParaRPr lang="fr-CA" dirty="0" smtClean="0">
              <a:effectLst/>
            </a:endParaRPr>
          </a:p>
          <a:p>
            <a:pPr marL="228600" indent="228600">
              <a:lnSpc>
                <a:spcPct val="200000"/>
              </a:lnSpc>
            </a:pPr>
            <a:r>
              <a:rPr lang="fr-CA" sz="1200" dirty="0" smtClean="0">
                <a:effectLst/>
                <a:latin typeface="Arial" panose="020B0604020202020204" pitchFamily="34" charset="0"/>
              </a:rPr>
              <a:t> (Callaghan, 1998; Kissau, 2007)</a:t>
            </a:r>
            <a:endParaRPr lang="fr-CA" dirty="0" smtClean="0">
              <a:effectLst/>
            </a:endParaRPr>
          </a:p>
          <a:p>
            <a:pPr marL="914400">
              <a:lnSpc>
                <a:spcPct val="200000"/>
              </a:lnSpc>
            </a:pPr>
            <a:r>
              <a:rPr lang="fr-CA" sz="1200" dirty="0" smtClean="0">
                <a:effectLst/>
                <a:latin typeface="Arial" panose="020B0604020202020204" pitchFamily="34" charset="0"/>
              </a:rPr>
              <a:t> </a:t>
            </a:r>
            <a:endParaRPr lang="fr-CA" dirty="0" smtClean="0">
              <a:effectLst/>
            </a:endParaRPr>
          </a:p>
          <a:p>
            <a:pPr marL="342900" lvl="0" indent="-342900">
              <a:lnSpc>
                <a:spcPct val="200000"/>
              </a:lnSpc>
              <a:spcBef>
                <a:spcPts val="0"/>
              </a:spcBef>
              <a:spcAft>
                <a:spcPts val="0"/>
              </a:spcAft>
              <a:buFont typeface="+mj-lt"/>
              <a:buAutoNum type="arabicPeriod" startAt="2"/>
              <a:tabLst>
                <a:tab pos="457200" algn="l"/>
              </a:tabLst>
            </a:pPr>
            <a:r>
              <a:rPr lang="fr-FR" sz="1200" dirty="0" smtClean="0">
                <a:effectLst/>
                <a:latin typeface="Arial" panose="020B0604020202020204" pitchFamily="34" charset="0"/>
              </a:rPr>
              <a:t>Deuxièmement, les garçons ont un style d’apprentissage qui exige des éléments spécifiques:   </a:t>
            </a:r>
            <a:endParaRPr lang="fr-CA" dirty="0" smtClean="0">
              <a:effectLst/>
            </a:endParaRPr>
          </a:p>
          <a:p>
            <a:pPr marL="742950" lvl="1" indent="-285750">
              <a:lnSpc>
                <a:spcPct val="200000"/>
              </a:lnSpc>
              <a:buFont typeface="Arial" panose="020B0604020202020204" pitchFamily="34" charset="0"/>
              <a:buChar char="•"/>
              <a:tabLst>
                <a:tab pos="914400" algn="l"/>
              </a:tabLst>
            </a:pPr>
            <a:r>
              <a:rPr lang="fr-FR" sz="1200" dirty="0" smtClean="0">
                <a:effectLst/>
                <a:latin typeface="Arial" panose="020B0604020202020204" pitchFamily="34" charset="0"/>
                <a:cs typeface="Times New Roman" panose="02020603050405020304" pitchFamily="18" charset="0"/>
              </a:rPr>
              <a:t>L’autonomie </a:t>
            </a:r>
            <a:endParaRPr lang="fr-CA" dirty="0" smtClean="0">
              <a:effectLst/>
              <a:cs typeface="Times New Roman" panose="02020603050405020304" pitchFamily="18" charset="0"/>
            </a:endParaRPr>
          </a:p>
          <a:p>
            <a:pPr marL="742950" lvl="1" indent="-285750">
              <a:lnSpc>
                <a:spcPct val="200000"/>
              </a:lnSpc>
              <a:buFont typeface="Arial" panose="020B0604020202020204" pitchFamily="34" charset="0"/>
              <a:buChar char="•"/>
              <a:tabLst>
                <a:tab pos="914400" algn="l"/>
              </a:tabLst>
            </a:pPr>
            <a:r>
              <a:rPr lang="fr-FR" sz="1200" dirty="0" smtClean="0">
                <a:effectLst/>
                <a:latin typeface="Arial" panose="020B0604020202020204" pitchFamily="34" charset="0"/>
                <a:cs typeface="Times New Roman" panose="02020603050405020304" pitchFamily="18" charset="0"/>
              </a:rPr>
              <a:t>L’humour</a:t>
            </a:r>
            <a:endParaRPr lang="fr-CA" dirty="0" smtClean="0">
              <a:effectLst/>
              <a:cs typeface="Times New Roman" panose="02020603050405020304" pitchFamily="18" charset="0"/>
            </a:endParaRPr>
          </a:p>
          <a:p>
            <a:pPr marL="742950" lvl="1" indent="-285750">
              <a:lnSpc>
                <a:spcPct val="200000"/>
              </a:lnSpc>
              <a:buFont typeface="Arial" panose="020B0604020202020204" pitchFamily="34" charset="0"/>
              <a:buChar char="•"/>
              <a:tabLst>
                <a:tab pos="914400" algn="l"/>
              </a:tabLst>
            </a:pPr>
            <a:r>
              <a:rPr lang="fr-FR" sz="1200" dirty="0" smtClean="0">
                <a:effectLst/>
                <a:latin typeface="Arial" panose="020B0604020202020204" pitchFamily="34" charset="0"/>
                <a:cs typeface="Times New Roman" panose="02020603050405020304" pitchFamily="18" charset="0"/>
              </a:rPr>
              <a:t>Le mouvement</a:t>
            </a:r>
            <a:endParaRPr lang="fr-CA" dirty="0" smtClean="0">
              <a:effectLst/>
              <a:cs typeface="Times New Roman" panose="02020603050405020304" pitchFamily="18" charset="0"/>
            </a:endParaRPr>
          </a:p>
          <a:p>
            <a:pPr marL="742950" lvl="1" indent="-285750">
              <a:lnSpc>
                <a:spcPct val="200000"/>
              </a:lnSpc>
              <a:buFont typeface="Arial" panose="020B0604020202020204" pitchFamily="34" charset="0"/>
              <a:buChar char="•"/>
              <a:tabLst>
                <a:tab pos="914400" algn="l"/>
              </a:tabLst>
            </a:pPr>
            <a:r>
              <a:rPr lang="fr-FR" sz="1200" dirty="0" smtClean="0">
                <a:effectLst/>
                <a:latin typeface="Arial" panose="020B0604020202020204" pitchFamily="34" charset="0"/>
                <a:cs typeface="Times New Roman" panose="02020603050405020304" pitchFamily="18" charset="0"/>
              </a:rPr>
              <a:t>L’apprentissage coopératif</a:t>
            </a:r>
            <a:endParaRPr lang="fr-CA" dirty="0" smtClean="0">
              <a:effectLst/>
              <a:cs typeface="Times New Roman" panose="02020603050405020304" pitchFamily="18" charset="0"/>
            </a:endParaRPr>
          </a:p>
          <a:p>
            <a:pPr marL="742950" lvl="1" indent="-285750">
              <a:lnSpc>
                <a:spcPct val="200000"/>
              </a:lnSpc>
              <a:buFont typeface="Arial" panose="020B0604020202020204" pitchFamily="34" charset="0"/>
              <a:buChar char="•"/>
              <a:tabLst>
                <a:tab pos="914400" algn="l"/>
              </a:tabLst>
            </a:pPr>
            <a:r>
              <a:rPr lang="fr-FR" sz="1200" dirty="0" smtClean="0">
                <a:effectLst/>
                <a:latin typeface="Arial" panose="020B0604020202020204" pitchFamily="34" charset="0"/>
                <a:cs typeface="Times New Roman" panose="02020603050405020304" pitchFamily="18" charset="0"/>
              </a:rPr>
              <a:t>Un contenu pertinent</a:t>
            </a:r>
            <a:endParaRPr lang="fr-CA" dirty="0" smtClean="0">
              <a:effectLst/>
              <a:cs typeface="Times New Roman" panose="02020603050405020304" pitchFamily="18" charset="0"/>
            </a:endParaRPr>
          </a:p>
          <a:p>
            <a:pPr marL="742950" lvl="1" indent="-285750">
              <a:lnSpc>
                <a:spcPct val="200000"/>
              </a:lnSpc>
              <a:buFont typeface="Arial" panose="020B0604020202020204" pitchFamily="34" charset="0"/>
              <a:buChar char="•"/>
              <a:tabLst>
                <a:tab pos="914400" algn="l"/>
              </a:tabLst>
            </a:pPr>
            <a:r>
              <a:rPr lang="fr-FR" sz="1200" dirty="0" smtClean="0">
                <a:effectLst/>
                <a:latin typeface="Arial" panose="020B0604020202020204" pitchFamily="34" charset="0"/>
                <a:cs typeface="Times New Roman" panose="02020603050405020304" pitchFamily="18" charset="0"/>
              </a:rPr>
              <a:t>L’emploi de la technologie </a:t>
            </a:r>
            <a:endParaRPr lang="fr-CA" dirty="0" smtClean="0">
              <a:effectLst/>
              <a:cs typeface="Times New Roman" panose="02020603050405020304" pitchFamily="18" charset="0"/>
            </a:endParaRPr>
          </a:p>
          <a:p>
            <a:pPr marL="228600" indent="228600">
              <a:lnSpc>
                <a:spcPct val="200000"/>
              </a:lnSpc>
            </a:pPr>
            <a:r>
              <a:rPr lang="fr-FR" sz="1200" dirty="0" smtClean="0">
                <a:effectLst/>
                <a:latin typeface="Arial" panose="020B0604020202020204" pitchFamily="34" charset="0"/>
              </a:rPr>
              <a:t>(Laporte, 2006; Nicholson, 2013)</a:t>
            </a:r>
            <a:endParaRPr lang="fr-CA" dirty="0" smtClean="0">
              <a:effectLst/>
            </a:endParaRPr>
          </a:p>
          <a:p>
            <a:endParaRPr lang="fr-CA" dirty="0"/>
          </a:p>
        </p:txBody>
      </p:sp>
      <p:sp>
        <p:nvSpPr>
          <p:cNvPr id="4" name="Slide Number Placeholder 3"/>
          <p:cNvSpPr>
            <a:spLocks noGrp="1"/>
          </p:cNvSpPr>
          <p:nvPr>
            <p:ph type="sldNum" sz="quarter" idx="10"/>
          </p:nvPr>
        </p:nvSpPr>
        <p:spPr/>
        <p:txBody>
          <a:bodyPr/>
          <a:lstStyle/>
          <a:p>
            <a:fld id="{CF96D795-5266-4150-9CA4-76086235C6F2}" type="slidenum">
              <a:rPr lang="fr-CA" smtClean="0"/>
              <a:t>9</a:t>
            </a:fld>
            <a:endParaRPr lang="fr-CA"/>
          </a:p>
        </p:txBody>
      </p:sp>
    </p:spTree>
    <p:extLst>
      <p:ext uri="{BB962C8B-B14F-4D97-AF65-F5344CB8AC3E}">
        <p14:creationId xmlns:p14="http://schemas.microsoft.com/office/powerpoint/2010/main" val="26049849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lnSpc>
                <a:spcPct val="200000"/>
              </a:lnSpc>
            </a:pPr>
            <a:r>
              <a:rPr lang="fr-CA" sz="1200" dirty="0" smtClean="0">
                <a:effectLst/>
                <a:latin typeface="Arial" panose="020B0604020202020204" pitchFamily="34" charset="0"/>
              </a:rPr>
              <a:t>1 minute</a:t>
            </a:r>
            <a:endParaRPr lang="fr-CA" dirty="0" smtClean="0">
              <a:effectLst/>
            </a:endParaRPr>
          </a:p>
          <a:p>
            <a:pPr marL="0" marR="0">
              <a:lnSpc>
                <a:spcPct val="200000"/>
              </a:lnSpc>
              <a:spcBef>
                <a:spcPts val="0"/>
              </a:spcBef>
              <a:spcAft>
                <a:spcPts val="800"/>
              </a:spcAft>
            </a:pPr>
            <a:r>
              <a:rPr lang="fr-FR" sz="1200" dirty="0" smtClean="0">
                <a:effectLst/>
                <a:latin typeface="Arial" panose="020B0604020202020204" pitchFamily="34" charset="0"/>
                <a:ea typeface="Calibri" panose="020F0502020204030204" pitchFamily="34" charset="0"/>
                <a:cs typeface="Times New Roman" panose="02020603050405020304" pitchFamily="18" charset="0"/>
              </a:rPr>
              <a:t>3. Troisièmement, on parle de l‘enseignant.  Les garçons n’écoutent pas un prof pour lequel ils n’ont pas de respect.  Les garçons respectent un enseignant qui</a:t>
            </a:r>
            <a:endParaRPr lang="fr-CA"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200000"/>
              </a:lnSpc>
              <a:buFont typeface="Arial" panose="020B0604020202020204" pitchFamily="34" charset="0"/>
              <a:buChar char="•"/>
              <a:tabLst>
                <a:tab pos="914400" algn="l"/>
              </a:tabLst>
            </a:pPr>
            <a:r>
              <a:rPr lang="fr-FR" sz="1200" dirty="0" smtClean="0">
                <a:effectLst/>
                <a:latin typeface="Arial" panose="020B0604020202020204" pitchFamily="34" charset="0"/>
                <a:cs typeface="Times New Roman" panose="02020603050405020304" pitchFamily="18" charset="0"/>
              </a:rPr>
              <a:t>Est compétent avec ses connaissances et son comportement</a:t>
            </a:r>
            <a:endParaRPr lang="fr-CA" dirty="0" smtClean="0">
              <a:effectLst/>
              <a:cs typeface="Times New Roman" panose="02020603050405020304" pitchFamily="18" charset="0"/>
            </a:endParaRPr>
          </a:p>
          <a:p>
            <a:pPr marL="742950" lvl="1" indent="-285750">
              <a:lnSpc>
                <a:spcPct val="200000"/>
              </a:lnSpc>
              <a:buFont typeface="Arial" panose="020B0604020202020204" pitchFamily="34" charset="0"/>
              <a:buChar char="•"/>
              <a:tabLst>
                <a:tab pos="914400" algn="l"/>
              </a:tabLst>
            </a:pPr>
            <a:r>
              <a:rPr lang="fr-FR" sz="1200" dirty="0" smtClean="0">
                <a:effectLst/>
                <a:latin typeface="Arial" panose="020B0604020202020204" pitchFamily="34" charset="0"/>
                <a:cs typeface="Times New Roman" panose="02020603050405020304" pitchFamily="18" charset="0"/>
              </a:rPr>
              <a:t>A un sens de l’humour</a:t>
            </a:r>
            <a:endParaRPr lang="fr-CA" dirty="0" smtClean="0">
              <a:effectLst/>
              <a:cs typeface="Times New Roman" panose="02020603050405020304" pitchFamily="18" charset="0"/>
            </a:endParaRPr>
          </a:p>
          <a:p>
            <a:pPr marL="742950" lvl="1" indent="-285750">
              <a:lnSpc>
                <a:spcPct val="200000"/>
              </a:lnSpc>
              <a:buFont typeface="Arial" panose="020B0604020202020204" pitchFamily="34" charset="0"/>
              <a:buChar char="•"/>
              <a:tabLst>
                <a:tab pos="914400" algn="l"/>
              </a:tabLst>
            </a:pPr>
            <a:r>
              <a:rPr lang="fr-FR" sz="1200" dirty="0" smtClean="0">
                <a:effectLst/>
                <a:latin typeface="Arial" panose="020B0604020202020204" pitchFamily="34" charset="0"/>
                <a:cs typeface="Times New Roman" panose="02020603050405020304" pitchFamily="18" charset="0"/>
              </a:rPr>
              <a:t>S’occupe du bien-être des élèves</a:t>
            </a:r>
            <a:endParaRPr lang="fr-CA" dirty="0" smtClean="0">
              <a:effectLst/>
              <a:cs typeface="Times New Roman" panose="02020603050405020304" pitchFamily="18" charset="0"/>
            </a:endParaRPr>
          </a:p>
          <a:p>
            <a:pPr marL="742950" lvl="1" indent="-285750">
              <a:lnSpc>
                <a:spcPct val="200000"/>
              </a:lnSpc>
              <a:buFont typeface="Arial" panose="020B0604020202020204" pitchFamily="34" charset="0"/>
              <a:buChar char="•"/>
              <a:tabLst>
                <a:tab pos="914400" algn="l"/>
              </a:tabLst>
            </a:pPr>
            <a:r>
              <a:rPr lang="fr-FR" sz="1200" dirty="0" smtClean="0">
                <a:effectLst/>
                <a:latin typeface="Arial" panose="020B0604020202020204" pitchFamily="34" charset="0"/>
                <a:cs typeface="Times New Roman" panose="02020603050405020304" pitchFamily="18" charset="0"/>
              </a:rPr>
              <a:t>Présente les objectifs précis</a:t>
            </a:r>
            <a:endParaRPr lang="fr-CA" dirty="0" smtClean="0">
              <a:effectLst/>
              <a:cs typeface="Times New Roman" panose="02020603050405020304" pitchFamily="18" charset="0"/>
            </a:endParaRPr>
          </a:p>
          <a:p>
            <a:pPr>
              <a:lnSpc>
                <a:spcPct val="200000"/>
              </a:lnSpc>
            </a:pPr>
            <a:r>
              <a:rPr lang="fr-FR" sz="1200" dirty="0" smtClean="0">
                <a:effectLst/>
                <a:latin typeface="Arial" panose="020B0604020202020204" pitchFamily="34" charset="0"/>
              </a:rPr>
              <a:t>4. Et finalement, on parle de la lecture, où je présente ce que nous avons appris de Cartier (2007) dans ce programme.  Pour l’apprentissage par la lecture, il faut   </a:t>
            </a:r>
            <a:endParaRPr lang="fr-CA" dirty="0" smtClean="0">
              <a:effectLst/>
            </a:endParaRPr>
          </a:p>
          <a:p>
            <a:pPr marL="742950" lvl="1" indent="-285750">
              <a:lnSpc>
                <a:spcPct val="200000"/>
              </a:lnSpc>
              <a:buFont typeface="Arial" panose="020B0604020202020204" pitchFamily="34" charset="0"/>
              <a:buChar char="•"/>
              <a:tabLst>
                <a:tab pos="914400" algn="l"/>
              </a:tabLst>
            </a:pPr>
            <a:r>
              <a:rPr lang="fr-FR" sz="1200" dirty="0" smtClean="0">
                <a:effectLst/>
                <a:latin typeface="Arial" panose="020B0604020202020204" pitchFamily="34" charset="0"/>
                <a:cs typeface="Times New Roman" panose="02020603050405020304" pitchFamily="18" charset="0"/>
              </a:rPr>
              <a:t>présenter les activités motivantes, complexes et pertinentes</a:t>
            </a:r>
            <a:endParaRPr lang="fr-CA" dirty="0" smtClean="0">
              <a:effectLst/>
              <a:cs typeface="Times New Roman" panose="02020603050405020304" pitchFamily="18" charset="0"/>
            </a:endParaRPr>
          </a:p>
          <a:p>
            <a:pPr marL="742950" lvl="1" indent="-285750">
              <a:lnSpc>
                <a:spcPct val="200000"/>
              </a:lnSpc>
              <a:buFont typeface="Arial" panose="020B0604020202020204" pitchFamily="34" charset="0"/>
              <a:buChar char="•"/>
              <a:tabLst>
                <a:tab pos="914400" algn="l"/>
              </a:tabLst>
            </a:pPr>
            <a:r>
              <a:rPr lang="fr-FR" sz="1200" dirty="0" smtClean="0">
                <a:effectLst/>
                <a:latin typeface="Arial" panose="020B0604020202020204" pitchFamily="34" charset="0"/>
                <a:cs typeface="Times New Roman" panose="02020603050405020304" pitchFamily="18" charset="0"/>
              </a:rPr>
              <a:t>présenter les genres variés</a:t>
            </a:r>
            <a:endParaRPr lang="fr-CA" dirty="0" smtClean="0">
              <a:effectLst/>
              <a:cs typeface="Times New Roman" panose="02020603050405020304" pitchFamily="18" charset="0"/>
            </a:endParaRPr>
          </a:p>
          <a:p>
            <a:pPr marL="742950" lvl="1" indent="-285750">
              <a:lnSpc>
                <a:spcPct val="200000"/>
              </a:lnSpc>
              <a:buFont typeface="Arial" panose="020B0604020202020204" pitchFamily="34" charset="0"/>
              <a:buChar char="•"/>
              <a:tabLst>
                <a:tab pos="914400" algn="l"/>
              </a:tabLst>
            </a:pPr>
            <a:r>
              <a:rPr lang="fr-FR" sz="1200" dirty="0" smtClean="0">
                <a:effectLst/>
                <a:latin typeface="Arial" panose="020B0604020202020204" pitchFamily="34" charset="0"/>
                <a:cs typeface="Times New Roman" panose="02020603050405020304" pitchFamily="18" charset="0"/>
              </a:rPr>
              <a:t>agrandir les choix à la bibliothèque</a:t>
            </a:r>
            <a:endParaRPr lang="fr-CA" dirty="0" smtClean="0">
              <a:effectLst/>
              <a:cs typeface="Times New Roman" panose="02020603050405020304" pitchFamily="18" charset="0"/>
            </a:endParaRPr>
          </a:p>
          <a:p>
            <a:pPr>
              <a:lnSpc>
                <a:spcPct val="200000"/>
              </a:lnSpc>
            </a:pPr>
            <a:r>
              <a:rPr lang="fr-FR" sz="1200" dirty="0" smtClean="0">
                <a:effectLst/>
                <a:latin typeface="Arial" panose="020B0604020202020204" pitchFamily="34" charset="0"/>
              </a:rPr>
              <a:t>Je présente des idées et des exemples qu’on peut utiliser tout de suite dans la salle de classe.</a:t>
            </a:r>
            <a:endParaRPr lang="fr-CA" dirty="0" smtClean="0">
              <a:effectLst/>
            </a:endParaRPr>
          </a:p>
          <a:p>
            <a:pPr>
              <a:lnSpc>
                <a:spcPct val="200000"/>
              </a:lnSpc>
            </a:pPr>
            <a:r>
              <a:rPr lang="fr-FR" sz="1200" dirty="0" smtClean="0">
                <a:effectLst/>
                <a:latin typeface="Arial" panose="020B0604020202020204" pitchFamily="34" charset="0"/>
              </a:rPr>
              <a:t>(Cartier, 2007 ; Reichert &amp; Hawley, 2014)</a:t>
            </a:r>
            <a:endParaRPr lang="fr-CA" dirty="0" smtClean="0">
              <a:effectLst/>
            </a:endParaRPr>
          </a:p>
          <a:p>
            <a:pPr>
              <a:lnSpc>
                <a:spcPct val="200000"/>
              </a:lnSpc>
            </a:pPr>
            <a:r>
              <a:rPr lang="fr-CA" sz="1200" dirty="0" smtClean="0">
                <a:effectLst/>
                <a:latin typeface="Arial" panose="020B0604020202020204" pitchFamily="34" charset="0"/>
              </a:rPr>
              <a:t> </a:t>
            </a:r>
            <a:endParaRPr lang="fr-CA" dirty="0" smtClean="0">
              <a:effectLst/>
            </a:endParaRPr>
          </a:p>
          <a:p>
            <a:endParaRPr lang="fr-CA" dirty="0"/>
          </a:p>
        </p:txBody>
      </p:sp>
      <p:sp>
        <p:nvSpPr>
          <p:cNvPr id="4" name="Slide Number Placeholder 3"/>
          <p:cNvSpPr>
            <a:spLocks noGrp="1"/>
          </p:cNvSpPr>
          <p:nvPr>
            <p:ph type="sldNum" sz="quarter" idx="10"/>
          </p:nvPr>
        </p:nvSpPr>
        <p:spPr/>
        <p:txBody>
          <a:bodyPr/>
          <a:lstStyle/>
          <a:p>
            <a:fld id="{CF96D795-5266-4150-9CA4-76086235C6F2}" type="slidenum">
              <a:rPr lang="fr-CA" smtClean="0"/>
              <a:t>10</a:t>
            </a:fld>
            <a:endParaRPr lang="fr-CA"/>
          </a:p>
        </p:txBody>
      </p:sp>
    </p:spTree>
    <p:extLst>
      <p:ext uri="{BB962C8B-B14F-4D97-AF65-F5344CB8AC3E}">
        <p14:creationId xmlns:p14="http://schemas.microsoft.com/office/powerpoint/2010/main" val="108319427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ABD9775D-6AFE-4264-AA2C-E63C7EFFF8E3}" type="datetime1">
              <a:rPr lang="en-US" smtClean="0"/>
              <a:t>8/6/2018</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smtClean="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02138291"/>
      </p:ext>
    </p:extLst>
  </p:cSld>
  <p:clrMapOvr>
    <a:masterClrMapping/>
  </p:clrMapOvr>
  <p:extLst mod="1">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898CFD-3B07-4178-9C55-C5541018A064}" type="datetime1">
              <a:rPr lang="en-US" smtClean="0"/>
              <a:t>8/6/2018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524294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0F3AB29-6E4E-485F-B7C1-2354D5F9E7D8}" type="datetime1">
              <a:rPr lang="en-US" smtClean="0"/>
              <a:t>8/6/2018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591070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6D0401C-B573-4F64-842A-0AADDEBE3502}" type="datetime1">
              <a:rPr lang="en-US" smtClean="0"/>
              <a:t>8/6/2018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563128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D5BA819-FC2D-4E11-8F9F-10CDCCC66DB7}" type="datetime1">
              <a:rPr lang="en-US" smtClean="0"/>
              <a:t>8/6/2018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95945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6DE04F5-05FE-480A-A33E-CC46C1FD5468}" type="datetime1">
              <a:rPr lang="en-US" smtClean="0"/>
              <a:t>8/6/2018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916909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BF5F5A1-4EF4-4523-A672-CBECD5262295}" type="datetime1">
              <a:rPr lang="en-US" smtClean="0"/>
              <a:t>8/6/2018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530134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1F24409C-3C1B-41C6-892E-E8B07405B369}" type="datetime1">
              <a:rPr lang="en-US" smtClean="0"/>
              <a:t>8/6/2018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686364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DA4831-73C9-451D-84A6-22AD951C2309}" type="datetime1">
              <a:rPr lang="en-US" smtClean="0"/>
              <a:t>8/6/2018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090558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EE8474D-7500-4C0F-86C5-99DD6BCB0ED0}" type="datetime1">
              <a:rPr lang="en-US" smtClean="0"/>
              <a:t>8/6/2018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498347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0826CAB-457C-426D-88AC-AC2410EA981E}" type="datetime1">
              <a:rPr lang="en-US" smtClean="0"/>
              <a:t>8/6/2018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010913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3D86902-479D-4B2A-8063-C0EB86231360}" type="datetime1">
              <a:rPr lang="en-US" smtClean="0"/>
              <a:t>8/6/2018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255343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07B38CD-AC3B-47B5-8928-57BF46709B77}" type="datetime1">
              <a:rPr lang="en-US" smtClean="0"/>
              <a:t>8/6/2018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230923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85AB4F14-B6C7-42A3-9FE4-6B6193EAF4BA}" type="datetime1">
              <a:rPr lang="en-US" smtClean="0"/>
              <a:t>8/6/2018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817592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31A8AD-FD03-4455-A9AB-C24FFD78FA4F}" type="datetime1">
              <a:rPr lang="en-US" smtClean="0"/>
              <a:t>8/6/2018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36675374"/>
      </p:ext>
    </p:extLst>
  </p:cSld>
  <p:clrMapOvr>
    <a:masterClrMapping/>
  </p:clrMapOvr>
  <p:extLst mod="1">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7093C1-C3A9-4CB0-8753-9CB946293F45}" type="datetime1">
              <a:rPr lang="en-US" smtClean="0"/>
              <a:t>8/6/2018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77328277"/>
      </p:ext>
    </p:extLst>
  </p:cSld>
  <p:clrMapOvr>
    <a:masterClrMapping/>
  </p:clrMapOvr>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F6B3DD3-389F-4544-90D1-F248E7E3B3C8}" type="datetime1">
              <a:rPr lang="en-US" smtClean="0"/>
              <a:t>8/6/2018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613005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E82825B-50A9-4B2F-BD52-D10A03212B81}" type="datetime1">
              <a:rPr lang="en-US" smtClean="0"/>
              <a:t>8/6/2018</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41254272"/>
      </p:ext>
    </p:extLst>
  </p:cSld>
  <p:clrMap bg1="lt1" tx1="dk1" bg2="lt2" tx2="dk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 id="2147483814" r:id="rId8"/>
    <p:sldLayoutId id="2147483815" r:id="rId9"/>
    <p:sldLayoutId id="2147483816" r:id="rId10"/>
    <p:sldLayoutId id="2147483817" r:id="rId11"/>
    <p:sldLayoutId id="2147483818" r:id="rId12"/>
    <p:sldLayoutId id="2147483819" r:id="rId13"/>
    <p:sldLayoutId id="2147483820" r:id="rId14"/>
    <p:sldLayoutId id="2147483821" r:id="rId15"/>
    <p:sldLayoutId id="2147483822" r:id="rId16"/>
    <p:sldLayoutId id="2147483823" r:id="rId17"/>
  </p:sldLayoutIdLst>
  <p:hf hdr="0" ftr="0" dt="0"/>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msu.edu~dwong/CEP991/CEP991Resources/Csikszentmihalyi-Lit&amp;Mot.pdf" TargetMode="External"/><Relationship Id="rId2" Type="http://schemas.openxmlformats.org/officeDocument/2006/relationships/hyperlink" Target="https://bc-yk.cpf.ca/wp-content/blogs.dir/1/files/Addressing-Attrition-in-"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s://web.cs.wpi.edu~gogo/courses/imgd5100/papers/"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hyperlink" Target="http://www.archipel.uqam.ca/3090/%60k"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92398" y="1382710"/>
            <a:ext cx="6684433" cy="2971801"/>
          </a:xfrm>
        </p:spPr>
        <p:txBody>
          <a:bodyPr>
            <a:normAutofit/>
          </a:bodyPr>
          <a:lstStyle/>
          <a:p>
            <a:r>
              <a:rPr lang="en-US" dirty="0" smtClean="0">
                <a:latin typeface="Arial" panose="020B0604020202020204" pitchFamily="34" charset="0"/>
                <a:cs typeface="Arial" panose="020B0604020202020204" pitchFamily="34" charset="0"/>
              </a:rPr>
              <a:t>Et les garçons?</a:t>
            </a:r>
            <a:r>
              <a:rPr lang="en-US" dirty="0">
                <a:latin typeface="Arial" panose="020B0604020202020204" pitchFamily="34" charset="0"/>
                <a:cs typeface="Arial" panose="020B0604020202020204" pitchFamily="34" charset="0"/>
              </a:rPr>
              <a:t/>
            </a:r>
            <a:br>
              <a:rPr lang="en-US" dirty="0">
                <a:latin typeface="Arial" panose="020B0604020202020204" pitchFamily="34" charset="0"/>
                <a:cs typeface="Arial" panose="020B0604020202020204" pitchFamily="34" charset="0"/>
              </a:rPr>
            </a:br>
            <a:r>
              <a:rPr lang="en-US" sz="3600" dirty="0">
                <a:latin typeface="Arial" panose="020B0604020202020204" pitchFamily="34" charset="0"/>
                <a:cs typeface="Arial" panose="020B0604020202020204" pitchFamily="34" charset="0"/>
              </a:rPr>
              <a:t>Les </a:t>
            </a:r>
            <a:r>
              <a:rPr lang="en-US" sz="3600" dirty="0" smtClean="0">
                <a:latin typeface="Arial" panose="020B0604020202020204" pitchFamily="34" charset="0"/>
                <a:cs typeface="Arial" panose="020B0604020202020204" pitchFamily="34" charset="0"/>
              </a:rPr>
              <a:t>garçons </a:t>
            </a:r>
            <a:r>
              <a:rPr lang="en-US" sz="3600" dirty="0" err="1">
                <a:latin typeface="Arial" panose="020B0604020202020204" pitchFamily="34" charset="0"/>
                <a:cs typeface="Arial" panose="020B0604020202020204" pitchFamily="34" charset="0"/>
              </a:rPr>
              <a:t>en</a:t>
            </a:r>
            <a:r>
              <a:rPr lang="en-US" sz="3600" dirty="0">
                <a:latin typeface="Arial" panose="020B0604020202020204" pitchFamily="34" charset="0"/>
                <a:cs typeface="Arial" panose="020B0604020202020204" pitchFamily="34" charset="0"/>
              </a:rPr>
              <a:t> i</a:t>
            </a:r>
            <a:r>
              <a:rPr lang="en-US" sz="3600" dirty="0" smtClean="0">
                <a:latin typeface="Arial" panose="020B0604020202020204" pitchFamily="34" charset="0"/>
                <a:cs typeface="Arial" panose="020B0604020202020204" pitchFamily="34" charset="0"/>
              </a:rPr>
              <a:t>mmersion </a:t>
            </a:r>
            <a:br>
              <a:rPr lang="en-US" sz="3600" dirty="0" smtClean="0">
                <a:latin typeface="Arial" panose="020B0604020202020204" pitchFamily="34" charset="0"/>
                <a:cs typeface="Arial" panose="020B0604020202020204" pitchFamily="34" charset="0"/>
              </a:rPr>
            </a:br>
            <a:r>
              <a:rPr lang="en-US" sz="3600" dirty="0" err="1" smtClean="0">
                <a:latin typeface="Arial" panose="020B0604020202020204" pitchFamily="34" charset="0"/>
                <a:cs typeface="Arial" panose="020B0604020202020204" pitchFamily="34" charset="0"/>
              </a:rPr>
              <a:t>française</a:t>
            </a:r>
            <a:r>
              <a:rPr lang="en-US" sz="3600" dirty="0" smtClean="0">
                <a:latin typeface="Arial" panose="020B0604020202020204" pitchFamily="34" charset="0"/>
                <a:cs typeface="Arial" panose="020B0604020202020204" pitchFamily="34" charset="0"/>
              </a:rPr>
              <a:t> au </a:t>
            </a:r>
            <a:r>
              <a:rPr lang="en-US" sz="3600" dirty="0" err="1" smtClean="0">
                <a:latin typeface="Arial" panose="020B0604020202020204" pitchFamily="34" charset="0"/>
                <a:cs typeface="Arial" panose="020B0604020202020204" pitchFamily="34" charset="0"/>
              </a:rPr>
              <a:t>secondaire</a:t>
            </a:r>
            <a:r>
              <a:rPr lang="en-US" dirty="0">
                <a:latin typeface="Arial" panose="020B0604020202020204" pitchFamily="34" charset="0"/>
                <a:cs typeface="Arial" panose="020B0604020202020204" pitchFamily="34" charset="0"/>
              </a:rPr>
              <a:t/>
            </a: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2692398" y="3903660"/>
            <a:ext cx="6815669" cy="1320802"/>
          </a:xfrm>
        </p:spPr>
        <p:txBody>
          <a:bodyPr>
            <a:normAutofit fontScale="85000" lnSpcReduction="20000"/>
          </a:bodyPr>
          <a:lstStyle/>
          <a:p>
            <a:r>
              <a:rPr lang="fr-CA" sz="2800" dirty="0" smtClean="0">
                <a:solidFill>
                  <a:schemeClr val="tx1"/>
                </a:solidFill>
                <a:latin typeface="Arial" panose="020B0604020202020204" pitchFamily="34" charset="0"/>
                <a:cs typeface="Arial" panose="020B0604020202020204" pitchFamily="34" charset="0"/>
              </a:rPr>
              <a:t>Gloria Lowe</a:t>
            </a:r>
          </a:p>
          <a:p>
            <a:r>
              <a:rPr lang="fr-CA" sz="2800" dirty="0" smtClean="0">
                <a:solidFill>
                  <a:schemeClr val="tx1"/>
                </a:solidFill>
                <a:latin typeface="Arial" panose="020B0604020202020204" pitchFamily="34" charset="0"/>
                <a:cs typeface="Arial" panose="020B0604020202020204" pitchFamily="34" charset="0"/>
              </a:rPr>
              <a:t>LLED 590</a:t>
            </a:r>
          </a:p>
          <a:p>
            <a:r>
              <a:rPr lang="fr-CA" sz="2800" dirty="0">
                <a:latin typeface="Arial" panose="020B0604020202020204" pitchFamily="34" charset="0"/>
                <a:cs typeface="Arial" panose="020B0604020202020204" pitchFamily="34" charset="0"/>
              </a:rPr>
              <a:t>l</a:t>
            </a:r>
            <a:r>
              <a:rPr lang="fr-CA" sz="2800" dirty="0" smtClean="0">
                <a:solidFill>
                  <a:schemeClr val="tx1"/>
                </a:solidFill>
                <a:latin typeface="Arial" panose="020B0604020202020204" pitchFamily="34" charset="0"/>
                <a:cs typeface="Arial" panose="020B0604020202020204" pitchFamily="34" charset="0"/>
              </a:rPr>
              <a:t>e 10 aout, 2018</a:t>
            </a:r>
            <a:endParaRPr lang="fr-CA" sz="28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44593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57F1E4F-1CFF-5643-939E-217C01CDF565}" type="slidenum">
              <a:rPr lang="en-US" smtClean="0"/>
              <a:pPr/>
              <a:t>10</a:t>
            </a:fld>
            <a:endParaRPr lang="en-US" dirty="0"/>
          </a:p>
        </p:txBody>
      </p:sp>
      <p:sp>
        <p:nvSpPr>
          <p:cNvPr id="2" name="Content Placeholder 1"/>
          <p:cNvSpPr>
            <a:spLocks noGrp="1"/>
          </p:cNvSpPr>
          <p:nvPr>
            <p:ph idx="4294967295"/>
          </p:nvPr>
        </p:nvSpPr>
        <p:spPr>
          <a:xfrm>
            <a:off x="1162050" y="1344613"/>
            <a:ext cx="8634413" cy="3292475"/>
          </a:xfrm>
        </p:spPr>
        <p:txBody>
          <a:bodyPr>
            <a:noAutofit/>
          </a:bodyPr>
          <a:lstStyle/>
          <a:p>
            <a:pPr marL="0" indent="0">
              <a:spcBef>
                <a:spcPts val="0"/>
              </a:spcBef>
              <a:buNone/>
            </a:pPr>
            <a:r>
              <a:rPr lang="fr-FR" dirty="0" smtClean="0">
                <a:latin typeface="Arial" panose="020B0604020202020204" pitchFamily="34" charset="0"/>
                <a:cs typeface="Arial" panose="020B0604020202020204" pitchFamily="34" charset="0"/>
              </a:rPr>
              <a:t>3. L’enseignant   </a:t>
            </a:r>
            <a:r>
              <a:rPr lang="fr-FR" sz="2000" dirty="0" smtClean="0">
                <a:latin typeface="Arial" panose="020B0604020202020204" pitchFamily="34" charset="0"/>
                <a:cs typeface="Arial" panose="020B0604020202020204" pitchFamily="34" charset="0"/>
              </a:rPr>
              <a:t>(Reichert &amp; Hawley, 2014)</a:t>
            </a:r>
          </a:p>
          <a:p>
            <a:pPr lvl="1">
              <a:spcBef>
                <a:spcPts val="0"/>
              </a:spcBef>
            </a:pPr>
            <a:r>
              <a:rPr lang="fr-FR" dirty="0" smtClean="0">
                <a:latin typeface="Arial" panose="020B0604020202020204" pitchFamily="34" charset="0"/>
                <a:cs typeface="Arial" panose="020B0604020202020204" pitchFamily="34" charset="0"/>
              </a:rPr>
              <a:t>Est compétent avec ses connaissances et comportement</a:t>
            </a:r>
          </a:p>
          <a:p>
            <a:pPr lvl="1">
              <a:spcBef>
                <a:spcPts val="0"/>
              </a:spcBef>
            </a:pPr>
            <a:r>
              <a:rPr lang="fr-FR" dirty="0" smtClean="0">
                <a:latin typeface="Arial" panose="020B0604020202020204" pitchFamily="34" charset="0"/>
                <a:cs typeface="Arial" panose="020B0604020202020204" pitchFamily="34" charset="0"/>
              </a:rPr>
              <a:t>A </a:t>
            </a:r>
            <a:r>
              <a:rPr lang="fr-FR" dirty="0">
                <a:latin typeface="Arial" panose="020B0604020202020204" pitchFamily="34" charset="0"/>
                <a:cs typeface="Arial" panose="020B0604020202020204" pitchFamily="34" charset="0"/>
              </a:rPr>
              <a:t>un sens de l’humour</a:t>
            </a:r>
          </a:p>
          <a:p>
            <a:pPr lvl="1">
              <a:spcBef>
                <a:spcPts val="0"/>
              </a:spcBef>
            </a:pPr>
            <a:r>
              <a:rPr lang="fr-FR" dirty="0" smtClean="0">
                <a:latin typeface="Arial" panose="020B0604020202020204" pitchFamily="34" charset="0"/>
                <a:cs typeface="Arial" panose="020B0604020202020204" pitchFamily="34" charset="0"/>
              </a:rPr>
              <a:t>S’occupe du bien-être des élèves</a:t>
            </a:r>
          </a:p>
          <a:p>
            <a:pPr lvl="1">
              <a:spcBef>
                <a:spcPts val="0"/>
              </a:spcBef>
            </a:pPr>
            <a:r>
              <a:rPr lang="fr-FR" dirty="0" smtClean="0">
                <a:latin typeface="Arial" panose="020B0604020202020204" pitchFamily="34" charset="0"/>
                <a:cs typeface="Arial" panose="020B0604020202020204" pitchFamily="34" charset="0"/>
              </a:rPr>
              <a:t>Présente les objectifs précis</a:t>
            </a:r>
          </a:p>
          <a:p>
            <a:pPr>
              <a:spcBef>
                <a:spcPts val="0"/>
              </a:spcBef>
            </a:pPr>
            <a:endParaRPr lang="fr-FR" sz="2000" dirty="0" smtClean="0">
              <a:latin typeface="Arial" panose="020B0604020202020204" pitchFamily="34" charset="0"/>
              <a:cs typeface="Arial" panose="020B0604020202020204" pitchFamily="34" charset="0"/>
            </a:endParaRPr>
          </a:p>
          <a:p>
            <a:pPr marL="0" indent="0">
              <a:spcBef>
                <a:spcPts val="0"/>
              </a:spcBef>
              <a:buNone/>
            </a:pPr>
            <a:r>
              <a:rPr lang="fr-FR" dirty="0" smtClean="0">
                <a:latin typeface="Arial" panose="020B0604020202020204" pitchFamily="34" charset="0"/>
                <a:cs typeface="Arial" panose="020B0604020202020204" pitchFamily="34" charset="0"/>
              </a:rPr>
              <a:t>4. La lecture </a:t>
            </a:r>
            <a:r>
              <a:rPr lang="fr-FR" sz="2000" dirty="0" smtClean="0">
                <a:latin typeface="Arial" panose="020B0604020202020204" pitchFamily="34" charset="0"/>
                <a:cs typeface="Arial" panose="020B0604020202020204" pitchFamily="34" charset="0"/>
              </a:rPr>
              <a:t> (Cartier, 2007)</a:t>
            </a:r>
            <a:endParaRPr lang="fr-FR" sz="2000" dirty="0">
              <a:latin typeface="Arial" panose="020B0604020202020204" pitchFamily="34" charset="0"/>
              <a:cs typeface="Arial" panose="020B0604020202020204" pitchFamily="34" charset="0"/>
            </a:endParaRPr>
          </a:p>
          <a:p>
            <a:pPr lvl="1">
              <a:spcBef>
                <a:spcPts val="0"/>
              </a:spcBef>
            </a:pPr>
            <a:r>
              <a:rPr lang="fr-FR" dirty="0">
                <a:latin typeface="Arial" panose="020B0604020202020204" pitchFamily="34" charset="0"/>
                <a:cs typeface="Arial" panose="020B0604020202020204" pitchFamily="34" charset="0"/>
              </a:rPr>
              <a:t>Les activités </a:t>
            </a:r>
            <a:r>
              <a:rPr lang="fr-FR" dirty="0" smtClean="0">
                <a:latin typeface="Arial" panose="020B0604020202020204" pitchFamily="34" charset="0"/>
                <a:cs typeface="Arial" panose="020B0604020202020204" pitchFamily="34" charset="0"/>
              </a:rPr>
              <a:t>motivantes, complexes et pertinentes</a:t>
            </a:r>
          </a:p>
          <a:p>
            <a:pPr lvl="1">
              <a:spcBef>
                <a:spcPts val="0"/>
              </a:spcBef>
            </a:pPr>
            <a:r>
              <a:rPr lang="fr-FR" dirty="0" smtClean="0">
                <a:latin typeface="Arial" panose="020B0604020202020204" pitchFamily="34" charset="0"/>
                <a:cs typeface="Arial" panose="020B0604020202020204" pitchFamily="34" charset="0"/>
              </a:rPr>
              <a:t>Les </a:t>
            </a:r>
            <a:r>
              <a:rPr lang="fr-FR" dirty="0">
                <a:latin typeface="Arial" panose="020B0604020202020204" pitchFamily="34" charset="0"/>
                <a:cs typeface="Arial" panose="020B0604020202020204" pitchFamily="34" charset="0"/>
              </a:rPr>
              <a:t>genres variés</a:t>
            </a:r>
          </a:p>
          <a:p>
            <a:pPr lvl="1">
              <a:spcBef>
                <a:spcPts val="0"/>
              </a:spcBef>
            </a:pPr>
            <a:r>
              <a:rPr lang="fr-FR" dirty="0">
                <a:latin typeface="Arial" panose="020B0604020202020204" pitchFamily="34" charset="0"/>
                <a:cs typeface="Arial" panose="020B0604020202020204" pitchFamily="34" charset="0"/>
              </a:rPr>
              <a:t>Agrandir les choix à la bibliothèque</a:t>
            </a:r>
          </a:p>
          <a:p>
            <a:pPr>
              <a:spcBef>
                <a:spcPts val="0"/>
              </a:spcBef>
            </a:pPr>
            <a:endParaRPr lang="fr-FR" sz="2000" dirty="0" smtClean="0">
              <a:latin typeface="Arial" panose="020B0604020202020204" pitchFamily="34" charset="0"/>
              <a:cs typeface="Arial" panose="020B0604020202020204" pitchFamily="34" charset="0"/>
            </a:endParaRPr>
          </a:p>
          <a:p>
            <a:pPr>
              <a:spcBef>
                <a:spcPts val="0"/>
              </a:spcBef>
            </a:pPr>
            <a:endParaRPr lang="fr-FR" sz="20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59955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09664" y="870466"/>
            <a:ext cx="9601196" cy="1303867"/>
          </a:xfrm>
        </p:spPr>
        <p:txBody>
          <a:bodyPr/>
          <a:lstStyle/>
          <a:p>
            <a:r>
              <a:rPr lang="fr-FR" dirty="0" smtClean="0">
                <a:latin typeface="Arial" panose="020B0604020202020204" pitchFamily="34" charset="0"/>
                <a:cs typeface="Arial" panose="020B0604020202020204" pitchFamily="34" charset="0"/>
              </a:rPr>
              <a:t>Les implications</a:t>
            </a:r>
            <a:endParaRPr lang="fr-FR" dirty="0">
              <a:latin typeface="Arial" panose="020B0604020202020204" pitchFamily="34" charset="0"/>
              <a:cs typeface="Arial" panose="020B0604020202020204" pitchFamily="34" charset="0"/>
            </a:endParaRPr>
          </a:p>
        </p:txBody>
      </p:sp>
      <p:sp>
        <p:nvSpPr>
          <p:cNvPr id="2" name="Content Placeholder 1"/>
          <p:cNvSpPr>
            <a:spLocks noGrp="1"/>
          </p:cNvSpPr>
          <p:nvPr>
            <p:ph idx="1"/>
          </p:nvPr>
        </p:nvSpPr>
        <p:spPr>
          <a:xfrm>
            <a:off x="1295401" y="2582331"/>
            <a:ext cx="8634412" cy="3293536"/>
          </a:xfrm>
        </p:spPr>
        <p:txBody>
          <a:bodyPr>
            <a:noAutofit/>
          </a:bodyPr>
          <a:lstStyle/>
          <a:p>
            <a:pPr>
              <a:spcBef>
                <a:spcPts val="0"/>
              </a:spcBef>
            </a:pPr>
            <a:r>
              <a:rPr lang="fr-FR" dirty="0" smtClean="0">
                <a:latin typeface="Arial" panose="020B0604020202020204" pitchFamily="34" charset="0"/>
                <a:cs typeface="Arial" panose="020B0604020202020204" pitchFamily="34" charset="0"/>
              </a:rPr>
              <a:t>L’enseignant a du contrôle </a:t>
            </a:r>
          </a:p>
          <a:p>
            <a:pPr lvl="1">
              <a:spcBef>
                <a:spcPts val="0"/>
              </a:spcBef>
            </a:pPr>
            <a:r>
              <a:rPr lang="fr-FR" sz="2400" dirty="0" smtClean="0">
                <a:latin typeface="Arial" panose="020B0604020202020204" pitchFamily="34" charset="0"/>
                <a:cs typeface="Arial" panose="020B0604020202020204" pitchFamily="34" charset="0"/>
              </a:rPr>
              <a:t>De  lui-même</a:t>
            </a:r>
          </a:p>
          <a:p>
            <a:pPr lvl="1">
              <a:spcBef>
                <a:spcPts val="0"/>
              </a:spcBef>
            </a:pPr>
            <a:r>
              <a:rPr lang="fr-FR" sz="2400" dirty="0" smtClean="0">
                <a:latin typeface="Arial" panose="020B0604020202020204" pitchFamily="34" charset="0"/>
                <a:cs typeface="Arial" panose="020B0604020202020204" pitchFamily="34" charset="0"/>
              </a:rPr>
              <a:t>Son attitude</a:t>
            </a:r>
          </a:p>
          <a:p>
            <a:pPr lvl="1">
              <a:spcBef>
                <a:spcPts val="0"/>
              </a:spcBef>
            </a:pPr>
            <a:r>
              <a:rPr lang="fr-FR" sz="2400" dirty="0" smtClean="0">
                <a:latin typeface="Arial" panose="020B0604020202020204" pitchFamily="34" charset="0"/>
                <a:cs typeface="Arial" panose="020B0604020202020204" pitchFamily="34" charset="0"/>
              </a:rPr>
              <a:t>Ses connaissances</a:t>
            </a:r>
          </a:p>
          <a:p>
            <a:pPr>
              <a:spcBef>
                <a:spcPts val="0"/>
              </a:spcBef>
            </a:pPr>
            <a:r>
              <a:rPr lang="fr-FR" dirty="0" smtClean="0">
                <a:latin typeface="Arial" panose="020B0604020202020204" pitchFamily="34" charset="0"/>
                <a:cs typeface="Arial" panose="020B0604020202020204" pitchFamily="34" charset="0"/>
              </a:rPr>
              <a:t>On veut des activités pertinentes, motivantes, et complexes</a:t>
            </a:r>
          </a:p>
          <a:p>
            <a:pPr>
              <a:spcBef>
                <a:spcPts val="0"/>
              </a:spcBef>
            </a:pPr>
            <a:r>
              <a:rPr lang="fr-FR" dirty="0" smtClean="0">
                <a:latin typeface="Arial" panose="020B0604020202020204" pitchFamily="34" charset="0"/>
                <a:cs typeface="Arial" panose="020B0604020202020204" pitchFamily="34" charset="0"/>
              </a:rPr>
              <a:t>On veut des choix de lecture</a:t>
            </a:r>
          </a:p>
          <a:p>
            <a:pPr>
              <a:spcBef>
                <a:spcPts val="0"/>
              </a:spcBef>
            </a:pPr>
            <a:r>
              <a:rPr lang="fr-FR" dirty="0" smtClean="0">
                <a:latin typeface="Arial" panose="020B0604020202020204" pitchFamily="34" charset="0"/>
                <a:cs typeface="Arial" panose="020B0604020202020204" pitchFamily="34" charset="0"/>
              </a:rPr>
              <a:t>Il faut valoriser les hommes multilingues </a:t>
            </a:r>
          </a:p>
          <a:p>
            <a:pPr>
              <a:spcBef>
                <a:spcPts val="0"/>
              </a:spcBef>
            </a:pPr>
            <a:endParaRPr lang="fr-FR" dirty="0" smtClean="0">
              <a:latin typeface="Arial" panose="020B0604020202020204" pitchFamily="34" charset="0"/>
              <a:cs typeface="Arial" panose="020B0604020202020204" pitchFamily="34" charset="0"/>
            </a:endParaRPr>
          </a:p>
          <a:p>
            <a:pPr>
              <a:spcBef>
                <a:spcPts val="0"/>
              </a:spcBef>
            </a:pPr>
            <a:endParaRPr lang="fr-FR" dirty="0" smtClean="0">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2"/>
          </p:nvPr>
        </p:nvSpPr>
        <p:spPr/>
        <p:txBody>
          <a:bodyPr/>
          <a:lstStyle/>
          <a:p>
            <a:fld id="{D57F1E4F-1CFF-5643-939E-217C01CDF565}" type="slidenum">
              <a:rPr lang="en-US" smtClean="0"/>
              <a:pPr/>
              <a:t>11</a:t>
            </a:fld>
            <a:endParaRPr lang="en-US" dirty="0"/>
          </a:p>
        </p:txBody>
      </p:sp>
    </p:spTree>
    <p:extLst>
      <p:ext uri="{BB962C8B-B14F-4D97-AF65-F5344CB8AC3E}">
        <p14:creationId xmlns:p14="http://schemas.microsoft.com/office/powerpoint/2010/main" val="12372850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248150" y="609600"/>
            <a:ext cx="2646363" cy="763588"/>
          </a:xfrm>
        </p:spPr>
        <p:txBody>
          <a:bodyPr/>
          <a:lstStyle/>
          <a:p>
            <a:r>
              <a:rPr lang="en-US" dirty="0" smtClean="0"/>
              <a:t>Références</a:t>
            </a:r>
            <a:endParaRPr lang="fr-CA" dirty="0"/>
          </a:p>
        </p:txBody>
      </p:sp>
      <p:sp>
        <p:nvSpPr>
          <p:cNvPr id="3" name="Content Placeholder 2"/>
          <p:cNvSpPr>
            <a:spLocks noGrp="1"/>
          </p:cNvSpPr>
          <p:nvPr>
            <p:ph idx="4294967295"/>
          </p:nvPr>
        </p:nvSpPr>
        <p:spPr>
          <a:xfrm>
            <a:off x="885825" y="1373188"/>
            <a:ext cx="10315575" cy="4681538"/>
          </a:xfrm>
        </p:spPr>
        <p:txBody>
          <a:bodyPr>
            <a:noAutofit/>
          </a:bodyPr>
          <a:lstStyle/>
          <a:p>
            <a:pPr marL="0" indent="0">
              <a:buNone/>
            </a:pPr>
            <a:endParaRPr lang="fr-CA" sz="1600" dirty="0">
              <a:latin typeface="Arial" panose="020B0604020202020204" pitchFamily="34" charset="0"/>
              <a:cs typeface="Arial" panose="020B0604020202020204" pitchFamily="34" charset="0"/>
            </a:endParaRPr>
          </a:p>
          <a:p>
            <a:pPr marL="0" indent="0">
              <a:buNone/>
            </a:pPr>
            <a:endParaRPr lang="fr-CA" sz="1600" dirty="0">
              <a:latin typeface="Arial" panose="020B0604020202020204" pitchFamily="34" charset="0"/>
              <a:cs typeface="Arial" panose="020B0604020202020204" pitchFamily="34" charset="0"/>
            </a:endParaRPr>
          </a:p>
          <a:p>
            <a:pPr marL="0" indent="0">
              <a:buNone/>
            </a:pPr>
            <a:endParaRPr lang="fr-CA" sz="16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D57F1E4F-1CFF-5643-939E-217C01CDF565}" type="slidenum">
              <a:rPr lang="en-US" smtClean="0"/>
              <a:pPr/>
              <a:t>12</a:t>
            </a:fld>
            <a:endParaRPr lang="en-US" dirty="0"/>
          </a:p>
        </p:txBody>
      </p:sp>
      <p:sp>
        <p:nvSpPr>
          <p:cNvPr id="5" name="TextBox 4"/>
          <p:cNvSpPr txBox="1"/>
          <p:nvPr/>
        </p:nvSpPr>
        <p:spPr>
          <a:xfrm>
            <a:off x="714374" y="1373188"/>
            <a:ext cx="11306175" cy="5124480"/>
          </a:xfrm>
          <a:prstGeom prst="rect">
            <a:avLst/>
          </a:prstGeom>
          <a:noFill/>
        </p:spPr>
        <p:txBody>
          <a:bodyPr wrap="square" rtlCol="0">
            <a:spAutoFit/>
          </a:bodyPr>
          <a:lstStyle/>
          <a:p>
            <a:pPr>
              <a:lnSpc>
                <a:spcPct val="150000"/>
              </a:lnSpc>
            </a:pPr>
            <a:r>
              <a:rPr lang="en-US" dirty="0">
                <a:latin typeface="Arial" panose="020B0604020202020204" pitchFamily="34" charset="0"/>
                <a:cs typeface="Arial" panose="020B0604020202020204" pitchFamily="34" charset="0"/>
              </a:rPr>
              <a:t>Callaghan, M. (1998). An investigation into the causes of boys’ underachievement in </a:t>
            </a:r>
            <a:endParaRPr lang="fr-CA" dirty="0">
              <a:latin typeface="Arial" panose="020B0604020202020204" pitchFamily="34" charset="0"/>
              <a:cs typeface="Arial" panose="020B0604020202020204" pitchFamily="34" charset="0"/>
            </a:endParaRPr>
          </a:p>
          <a:p>
            <a:pPr>
              <a:lnSpc>
                <a:spcPct val="150000"/>
              </a:lnSpc>
            </a:pP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French</a:t>
            </a:r>
            <a:r>
              <a:rPr lang="en-US" dirty="0">
                <a:latin typeface="Arial" panose="020B0604020202020204" pitchFamily="34" charset="0"/>
                <a:cs typeface="Arial" panose="020B0604020202020204" pitchFamily="34" charset="0"/>
              </a:rPr>
              <a:t>. </a:t>
            </a:r>
            <a:r>
              <a:rPr lang="en-US" i="1" dirty="0">
                <a:latin typeface="Arial" panose="020B0604020202020204" pitchFamily="34" charset="0"/>
                <a:cs typeface="Arial" panose="020B0604020202020204" pitchFamily="34" charset="0"/>
              </a:rPr>
              <a:t>The Language Learning Journal</a:t>
            </a:r>
            <a:r>
              <a:rPr lang="en-US" dirty="0">
                <a:latin typeface="Arial" panose="020B0604020202020204" pitchFamily="34" charset="0"/>
                <a:cs typeface="Arial" panose="020B0604020202020204" pitchFamily="34" charset="0"/>
              </a:rPr>
              <a:t>, </a:t>
            </a:r>
            <a:r>
              <a:rPr lang="en-US" i="1" dirty="0">
                <a:latin typeface="Arial" panose="020B0604020202020204" pitchFamily="34" charset="0"/>
                <a:cs typeface="Arial" panose="020B0604020202020204" pitchFamily="34" charset="0"/>
              </a:rPr>
              <a:t>17</a:t>
            </a:r>
            <a:r>
              <a:rPr lang="en-US" dirty="0">
                <a:latin typeface="Arial" panose="020B0604020202020204" pitchFamily="34" charset="0"/>
                <a:cs typeface="Arial" panose="020B0604020202020204" pitchFamily="34" charset="0"/>
              </a:rPr>
              <a:t>(1), 2-7. doi.org/10.1080/09571739885200021</a:t>
            </a:r>
            <a:endParaRPr lang="fr-CA" dirty="0">
              <a:latin typeface="Arial" panose="020B0604020202020204" pitchFamily="34" charset="0"/>
              <a:cs typeface="Arial" panose="020B0604020202020204" pitchFamily="34" charset="0"/>
            </a:endParaRPr>
          </a:p>
          <a:p>
            <a:pPr>
              <a:lnSpc>
                <a:spcPct val="150000"/>
              </a:lnSpc>
            </a:pPr>
            <a:r>
              <a:rPr lang="en-US" dirty="0">
                <a:latin typeface="Arial" panose="020B0604020202020204" pitchFamily="34" charset="0"/>
                <a:cs typeface="Arial" panose="020B0604020202020204" pitchFamily="34" charset="0"/>
              </a:rPr>
              <a:t>Canadian Parents for French BC &amp; Yukon. (2004). </a:t>
            </a:r>
            <a:r>
              <a:rPr lang="en-US" i="1" dirty="0">
                <a:latin typeface="Arial" panose="020B0604020202020204" pitchFamily="34" charset="0"/>
                <a:cs typeface="Arial" panose="020B0604020202020204" pitchFamily="34" charset="0"/>
              </a:rPr>
              <a:t>Addressing Attrition in French Immersion</a:t>
            </a: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Retrieved</a:t>
            </a:r>
          </a:p>
          <a:p>
            <a:pPr>
              <a:lnSpc>
                <a:spcPct val="150000"/>
              </a:lnSpc>
            </a:pP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from </a:t>
            </a:r>
            <a:r>
              <a:rPr lang="en-US" dirty="0">
                <a:latin typeface="Arial" panose="020B0604020202020204" pitchFamily="34" charset="0"/>
                <a:cs typeface="Arial" panose="020B0604020202020204" pitchFamily="34" charset="0"/>
                <a:hlinkClick r:id="rId2"/>
              </a:rPr>
              <a:t>https://</a:t>
            </a:r>
            <a:r>
              <a:rPr lang="en-US" dirty="0" smtClean="0">
                <a:latin typeface="Arial" panose="020B0604020202020204" pitchFamily="34" charset="0"/>
                <a:cs typeface="Arial" panose="020B0604020202020204" pitchFamily="34" charset="0"/>
                <a:hlinkClick r:id="rId2"/>
              </a:rPr>
              <a:t>bc-yk.cpf.ca/wp-content/blogs.dir/1/files/Addressing-Attrition-in-</a:t>
            </a:r>
            <a:r>
              <a:rPr lang="en-US" dirty="0" smtClean="0">
                <a:latin typeface="Arial" panose="020B0604020202020204" pitchFamily="34" charset="0"/>
                <a:cs typeface="Arial" panose="020B0604020202020204" pitchFamily="34" charset="0"/>
              </a:rPr>
              <a:t>French-Immersion.pdf</a:t>
            </a:r>
            <a:endParaRPr lang="fr-CA" dirty="0">
              <a:latin typeface="Arial" panose="020B0604020202020204" pitchFamily="34" charset="0"/>
              <a:cs typeface="Arial" panose="020B0604020202020204" pitchFamily="34" charset="0"/>
            </a:endParaRPr>
          </a:p>
          <a:p>
            <a:pPr>
              <a:lnSpc>
                <a:spcPct val="150000"/>
              </a:lnSpc>
            </a:pPr>
            <a:r>
              <a:rPr lang="fr-CA" dirty="0">
                <a:latin typeface="Arial" panose="020B0604020202020204" pitchFamily="34" charset="0"/>
                <a:cs typeface="Arial" panose="020B0604020202020204" pitchFamily="34" charset="0"/>
              </a:rPr>
              <a:t>Cartier, S. (2007). Apprendre en lisant au primaire et au secondaire : Mieux comprendre</a:t>
            </a:r>
          </a:p>
          <a:p>
            <a:pPr>
              <a:lnSpc>
                <a:spcPct val="150000"/>
              </a:lnSpc>
            </a:pPr>
            <a:r>
              <a:rPr lang="fr-CA" dirty="0" smtClean="0">
                <a:latin typeface="Arial" panose="020B0604020202020204" pitchFamily="34" charset="0"/>
                <a:cs typeface="Arial" panose="020B0604020202020204" pitchFamily="34" charset="0"/>
              </a:rPr>
              <a:t>	et </a:t>
            </a:r>
            <a:r>
              <a:rPr lang="fr-CA" dirty="0">
                <a:latin typeface="Arial" panose="020B0604020202020204" pitchFamily="34" charset="0"/>
                <a:cs typeface="Arial" panose="020B0604020202020204" pitchFamily="34" charset="0"/>
              </a:rPr>
              <a:t>mieux intervenir. Anjou, Canada: Les Éditions CEC.</a:t>
            </a:r>
          </a:p>
          <a:p>
            <a:pPr>
              <a:lnSpc>
                <a:spcPct val="150000"/>
              </a:lnSpc>
            </a:pPr>
            <a:r>
              <a:rPr lang="en-US" dirty="0">
                <a:latin typeface="Arial" panose="020B0604020202020204" pitchFamily="34" charset="0"/>
                <a:cs typeface="Arial" panose="020B0604020202020204" pitchFamily="34" charset="0"/>
              </a:rPr>
              <a:t>Csikszentmihalyi, M. (1990).  Literacy and intrinsic motivation. Daedalus, 119, </a:t>
            </a:r>
            <a:r>
              <a:rPr lang="en-US" dirty="0" smtClean="0">
                <a:latin typeface="Arial" panose="020B0604020202020204" pitchFamily="34" charset="0"/>
                <a:cs typeface="Arial" panose="020B0604020202020204" pitchFamily="34" charset="0"/>
              </a:rPr>
              <a:t>115-140.Retrieved </a:t>
            </a:r>
            <a:r>
              <a:rPr lang="en-US" dirty="0">
                <a:latin typeface="Arial" panose="020B0604020202020204" pitchFamily="34" charset="0"/>
                <a:cs typeface="Arial" panose="020B0604020202020204" pitchFamily="34" charset="0"/>
              </a:rPr>
              <a:t>from </a:t>
            </a:r>
            <a:r>
              <a:rPr lang="en-US" dirty="0" smtClean="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hlinkClick r:id="rId3"/>
              </a:rPr>
              <a:t>https</a:t>
            </a:r>
            <a:r>
              <a:rPr lang="en-US" dirty="0">
                <a:latin typeface="Arial" panose="020B0604020202020204" pitchFamily="34" charset="0"/>
                <a:cs typeface="Arial" panose="020B0604020202020204" pitchFamily="34" charset="0"/>
                <a:hlinkClick r:id="rId3"/>
              </a:rPr>
              <a:t>://</a:t>
            </a:r>
            <a:r>
              <a:rPr lang="en-US" dirty="0" smtClean="0">
                <a:latin typeface="Arial" panose="020B0604020202020204" pitchFamily="34" charset="0"/>
                <a:cs typeface="Arial" panose="020B0604020202020204" pitchFamily="34" charset="0"/>
                <a:hlinkClick r:id="rId3"/>
              </a:rPr>
              <a:t>msu.edu~dwong/CEP991/CEP991Resources/Csikszentmihalyi-Lit&amp;Mot.pdf</a:t>
            </a:r>
            <a:endParaRPr lang="en-US" dirty="0" smtClean="0">
              <a:latin typeface="Arial" panose="020B0604020202020204" pitchFamily="34" charset="0"/>
              <a:cs typeface="Arial" panose="020B0604020202020204" pitchFamily="34" charset="0"/>
            </a:endParaRPr>
          </a:p>
          <a:p>
            <a:pPr>
              <a:lnSpc>
                <a:spcPct val="150000"/>
              </a:lnSpc>
            </a:pPr>
            <a:r>
              <a:rPr lang="en-US" dirty="0">
                <a:latin typeface="Arial" panose="020B0604020202020204" pitchFamily="34" charset="0"/>
                <a:cs typeface="Arial" panose="020B0604020202020204" pitchFamily="34" charset="0"/>
              </a:rPr>
              <a:t>Deci, E. L., &amp; Ryan, R. M. (1985). Intrinsic motivation and self-determination in </a:t>
            </a:r>
            <a:r>
              <a:rPr lang="en-US" dirty="0" smtClean="0">
                <a:latin typeface="Arial" panose="020B0604020202020204" pitchFamily="34" charset="0"/>
                <a:cs typeface="Arial" panose="020B0604020202020204" pitchFamily="34" charset="0"/>
              </a:rPr>
              <a:t>human</a:t>
            </a:r>
            <a:r>
              <a:rPr lang="fr-CA" dirty="0" smtClean="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behavior</a:t>
            </a: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 Retrieved 	from </a:t>
            </a:r>
            <a:r>
              <a:rPr lang="en-US" dirty="0">
                <a:latin typeface="Arial" panose="020B0604020202020204" pitchFamily="34" charset="0"/>
                <a:cs typeface="Arial" panose="020B0604020202020204" pitchFamily="34" charset="0"/>
              </a:rPr>
              <a:t>https://books.google.ca/books?id=p96Wmn-ER4QC&amp;printsec=frontcover#v=onepage&amp;q&amp;f=false</a:t>
            </a:r>
            <a:endParaRPr lang="fr-CA" dirty="0">
              <a:latin typeface="Arial" panose="020B0604020202020204" pitchFamily="34" charset="0"/>
              <a:cs typeface="Arial" panose="020B0604020202020204" pitchFamily="34" charset="0"/>
            </a:endParaRPr>
          </a:p>
          <a:p>
            <a:pPr>
              <a:lnSpc>
                <a:spcPct val="150000"/>
              </a:lnSpc>
            </a:pPr>
            <a:endParaRPr lang="fr-CA" dirty="0">
              <a:latin typeface="Arial" panose="020B0604020202020204" pitchFamily="34" charset="0"/>
              <a:cs typeface="Arial" panose="020B0604020202020204" pitchFamily="34" charset="0"/>
            </a:endParaRPr>
          </a:p>
          <a:p>
            <a:pPr>
              <a:lnSpc>
                <a:spcPct val="150000"/>
              </a:lnSpc>
            </a:pPr>
            <a:endParaRPr lang="fr-CA"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446303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248150" y="609600"/>
            <a:ext cx="2646363" cy="763588"/>
          </a:xfrm>
        </p:spPr>
        <p:txBody>
          <a:bodyPr/>
          <a:lstStyle/>
          <a:p>
            <a:r>
              <a:rPr lang="en-US" dirty="0" smtClean="0"/>
              <a:t>Références</a:t>
            </a:r>
            <a:endParaRPr lang="fr-CA" dirty="0"/>
          </a:p>
        </p:txBody>
      </p:sp>
      <p:sp>
        <p:nvSpPr>
          <p:cNvPr id="3" name="Content Placeholder 2"/>
          <p:cNvSpPr>
            <a:spLocks noGrp="1"/>
          </p:cNvSpPr>
          <p:nvPr>
            <p:ph idx="4294967295"/>
          </p:nvPr>
        </p:nvSpPr>
        <p:spPr>
          <a:xfrm>
            <a:off x="885825" y="1373188"/>
            <a:ext cx="10315575" cy="4681538"/>
          </a:xfrm>
        </p:spPr>
        <p:txBody>
          <a:bodyPr>
            <a:noAutofit/>
          </a:bodyPr>
          <a:lstStyle/>
          <a:p>
            <a:pPr marL="0" indent="0">
              <a:buNone/>
            </a:pPr>
            <a:endParaRPr lang="fr-CA" sz="1600" dirty="0">
              <a:latin typeface="Arial" panose="020B0604020202020204" pitchFamily="34" charset="0"/>
              <a:cs typeface="Arial" panose="020B0604020202020204" pitchFamily="34" charset="0"/>
            </a:endParaRPr>
          </a:p>
          <a:p>
            <a:pPr marL="0" indent="0">
              <a:buNone/>
            </a:pPr>
            <a:endParaRPr lang="fr-CA" sz="1600" dirty="0">
              <a:latin typeface="Arial" panose="020B0604020202020204" pitchFamily="34" charset="0"/>
              <a:cs typeface="Arial" panose="020B0604020202020204" pitchFamily="34" charset="0"/>
            </a:endParaRPr>
          </a:p>
          <a:p>
            <a:pPr marL="0" indent="0">
              <a:buNone/>
            </a:pPr>
            <a:endParaRPr lang="fr-CA" sz="16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D57F1E4F-1CFF-5643-939E-217C01CDF565}" type="slidenum">
              <a:rPr lang="en-US" smtClean="0"/>
              <a:pPr/>
              <a:t>13</a:t>
            </a:fld>
            <a:endParaRPr lang="en-US" dirty="0"/>
          </a:p>
        </p:txBody>
      </p:sp>
      <p:sp>
        <p:nvSpPr>
          <p:cNvPr id="5" name="TextBox 4"/>
          <p:cNvSpPr txBox="1"/>
          <p:nvPr/>
        </p:nvSpPr>
        <p:spPr>
          <a:xfrm>
            <a:off x="885825" y="1306185"/>
            <a:ext cx="10467975" cy="4662815"/>
          </a:xfrm>
          <a:prstGeom prst="rect">
            <a:avLst/>
          </a:prstGeom>
          <a:noFill/>
        </p:spPr>
        <p:txBody>
          <a:bodyPr wrap="square" rtlCol="0">
            <a:spAutoFit/>
          </a:bodyPr>
          <a:lstStyle/>
          <a:p>
            <a:pPr>
              <a:lnSpc>
                <a:spcPct val="150000"/>
              </a:lnSpc>
            </a:pPr>
            <a:r>
              <a:rPr lang="en-US" dirty="0" smtClean="0">
                <a:latin typeface="Arial" panose="020B0604020202020204" pitchFamily="34" charset="0"/>
                <a:cs typeface="Arial" panose="020B0604020202020204" pitchFamily="34" charset="0"/>
              </a:rPr>
              <a:t>Human Factors International. (2013). </a:t>
            </a:r>
            <a:r>
              <a:rPr lang="en-US" i="1" dirty="0" smtClean="0">
                <a:latin typeface="Arial" panose="020B0604020202020204" pitchFamily="34" charset="0"/>
                <a:cs typeface="Arial" panose="020B0604020202020204" pitchFamily="34" charset="0"/>
              </a:rPr>
              <a:t>Crafting fun user experiences: A method to facilitate flow</a:t>
            </a:r>
            <a:r>
              <a:rPr lang="en-US" dirty="0" smtClean="0">
                <a:latin typeface="Arial" panose="020B0604020202020204" pitchFamily="34" charset="0"/>
                <a:cs typeface="Arial" panose="020B0604020202020204" pitchFamily="34" charset="0"/>
              </a:rPr>
              <a:t>. 	Retrieved from </a:t>
            </a:r>
            <a:r>
              <a:rPr lang="en-US" u="sng" dirty="0" smtClean="0">
                <a:latin typeface="Arial" panose="020B0604020202020204" pitchFamily="34" charset="0"/>
                <a:cs typeface="Arial" panose="020B0604020202020204" pitchFamily="34" charset="0"/>
                <a:hlinkClick r:id="rId3"/>
              </a:rPr>
              <a:t>https://web.cs.wpi.edu~gogo/courses/imgd5100/ papers/FlowQuestionnaire.pdf</a:t>
            </a:r>
            <a:endParaRPr lang="fr-CA" dirty="0" smtClean="0">
              <a:latin typeface="Arial" panose="020B0604020202020204" pitchFamily="34" charset="0"/>
              <a:cs typeface="Arial" panose="020B0604020202020204" pitchFamily="34" charset="0"/>
            </a:endParaRPr>
          </a:p>
          <a:p>
            <a:pPr>
              <a:lnSpc>
                <a:spcPct val="150000"/>
              </a:lnSpc>
            </a:pPr>
            <a:r>
              <a:rPr lang="en-US" dirty="0" smtClean="0">
                <a:latin typeface="Arial" panose="020B0604020202020204" pitchFamily="34" charset="0"/>
                <a:cs typeface="Arial" panose="020B0604020202020204" pitchFamily="34" charset="0"/>
              </a:rPr>
              <a:t>Kissau</a:t>
            </a:r>
            <a:r>
              <a:rPr lang="en-US" dirty="0">
                <a:latin typeface="Arial" panose="020B0604020202020204" pitchFamily="34" charset="0"/>
                <a:cs typeface="Arial" panose="020B0604020202020204" pitchFamily="34" charset="0"/>
              </a:rPr>
              <a:t>, S. (2007). Is what’s good for the goose good for the gander? The case of </a:t>
            </a:r>
            <a:r>
              <a:rPr lang="en-US" dirty="0" smtClean="0">
                <a:latin typeface="Arial" panose="020B0604020202020204" pitchFamily="34" charset="0"/>
                <a:cs typeface="Arial" panose="020B0604020202020204" pitchFamily="34" charset="0"/>
              </a:rPr>
              <a:t>male</a:t>
            </a:r>
            <a:r>
              <a:rPr lang="fr-CA" dirty="0" smtClean="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and </a:t>
            </a:r>
            <a:r>
              <a:rPr lang="en-US" dirty="0">
                <a:latin typeface="Arial" panose="020B0604020202020204" pitchFamily="34" charset="0"/>
                <a:cs typeface="Arial" panose="020B0604020202020204" pitchFamily="34" charset="0"/>
              </a:rPr>
              <a:t>female </a:t>
            </a:r>
            <a:r>
              <a:rPr lang="en-US" dirty="0" smtClean="0">
                <a:latin typeface="Arial" panose="020B0604020202020204" pitchFamily="34" charset="0"/>
                <a:cs typeface="Arial" panose="020B0604020202020204" pitchFamily="34" charset="0"/>
              </a:rPr>
              <a:t>	encouragement </a:t>
            </a:r>
            <a:r>
              <a:rPr lang="en-US" dirty="0">
                <a:latin typeface="Arial" panose="020B0604020202020204" pitchFamily="34" charset="0"/>
                <a:cs typeface="Arial" panose="020B0604020202020204" pitchFamily="34" charset="0"/>
              </a:rPr>
              <a:t>to study French. Foreign Language Annals, 40(3), 419-432. </a:t>
            </a:r>
            <a:r>
              <a:rPr lang="en-US" dirty="0" smtClean="0">
                <a:latin typeface="Arial" panose="020B0604020202020204" pitchFamily="34" charset="0"/>
                <a:cs typeface="Arial" panose="020B0604020202020204" pitchFamily="34" charset="0"/>
              </a:rPr>
              <a:t>	http</a:t>
            </a:r>
            <a:r>
              <a:rPr lang="en-US" dirty="0">
                <a:latin typeface="Arial" panose="020B0604020202020204" pitchFamily="34" charset="0"/>
                <a:cs typeface="Arial" panose="020B0604020202020204" pitchFamily="34" charset="0"/>
              </a:rPr>
              <a:t>://dx.doi.org/10.1111/j.1944-9720.2007.tb02867</a:t>
            </a:r>
            <a:endParaRPr lang="fr-CA" dirty="0">
              <a:latin typeface="Arial" panose="020B0604020202020204" pitchFamily="34" charset="0"/>
              <a:cs typeface="Arial" panose="020B0604020202020204" pitchFamily="34" charset="0"/>
            </a:endParaRPr>
          </a:p>
          <a:p>
            <a:pPr>
              <a:lnSpc>
                <a:spcPct val="150000"/>
              </a:lnSpc>
            </a:pPr>
            <a:r>
              <a:rPr lang="fr-CA" dirty="0" smtClean="0">
                <a:latin typeface="Arial" panose="020B0604020202020204" pitchFamily="34" charset="0"/>
                <a:cs typeface="Arial" panose="020B0604020202020204" pitchFamily="34" charset="0"/>
              </a:rPr>
              <a:t>Laporte</a:t>
            </a:r>
            <a:r>
              <a:rPr lang="fr-CA" dirty="0">
                <a:latin typeface="Arial" panose="020B0604020202020204" pitchFamily="34" charset="0"/>
                <a:cs typeface="Arial" panose="020B0604020202020204" pitchFamily="34" charset="0"/>
              </a:rPr>
              <a:t>, K. (2006). </a:t>
            </a:r>
            <a:r>
              <a:rPr lang="fr-CA" i="1" dirty="0">
                <a:latin typeface="Arial" panose="020B0604020202020204" pitchFamily="34" charset="0"/>
                <a:cs typeface="Arial" panose="020B0604020202020204" pitchFamily="34" charset="0"/>
              </a:rPr>
              <a:t>Perceptions des cours de français de garçons de deuxième secondaire ayant un </a:t>
            </a:r>
            <a:r>
              <a:rPr lang="fr-CA" i="1" dirty="0" smtClean="0">
                <a:latin typeface="Arial" panose="020B0604020202020204" pitchFamily="34" charset="0"/>
                <a:cs typeface="Arial" panose="020B0604020202020204" pitchFamily="34" charset="0"/>
              </a:rPr>
              <a:t>	faible </a:t>
            </a:r>
            <a:r>
              <a:rPr lang="fr-CA" i="1" dirty="0">
                <a:latin typeface="Arial" panose="020B0604020202020204" pitchFamily="34" charset="0"/>
                <a:cs typeface="Arial" panose="020B0604020202020204" pitchFamily="34" charset="0"/>
              </a:rPr>
              <a:t>rendement scolaire </a:t>
            </a:r>
            <a:r>
              <a:rPr lang="fr-CA" dirty="0">
                <a:latin typeface="Arial" panose="020B0604020202020204" pitchFamily="34" charset="0"/>
                <a:cs typeface="Arial" panose="020B0604020202020204" pitchFamily="34" charset="0"/>
              </a:rPr>
              <a:t>(Masters </a:t>
            </a:r>
            <a:r>
              <a:rPr lang="fr-CA" dirty="0" err="1" smtClean="0">
                <a:latin typeface="Arial" panose="020B0604020202020204" pitchFamily="34" charset="0"/>
                <a:cs typeface="Arial" panose="020B0604020202020204" pitchFamily="34" charset="0"/>
              </a:rPr>
              <a:t>thesis</a:t>
            </a:r>
            <a:r>
              <a:rPr lang="fr-CA" dirty="0" smtClean="0">
                <a:latin typeface="Arial" panose="020B0604020202020204" pitchFamily="34" charset="0"/>
                <a:cs typeface="Arial" panose="020B0604020202020204" pitchFamily="34" charset="0"/>
              </a:rPr>
              <a:t>, </a:t>
            </a:r>
            <a:r>
              <a:rPr lang="fr-CA" dirty="0">
                <a:latin typeface="Arial" panose="020B0604020202020204" pitchFamily="34" charset="0"/>
                <a:cs typeface="Arial" panose="020B0604020202020204" pitchFamily="34" charset="0"/>
              </a:rPr>
              <a:t>L’Université du Québec à </a:t>
            </a:r>
            <a:r>
              <a:rPr lang="fr-CA" dirty="0" smtClean="0">
                <a:latin typeface="Arial" panose="020B0604020202020204" pitchFamily="34" charset="0"/>
                <a:cs typeface="Arial" panose="020B0604020202020204" pitchFamily="34" charset="0"/>
              </a:rPr>
              <a:t>Montréal). </a:t>
            </a:r>
            <a:r>
              <a:rPr lang="en-US" dirty="0">
                <a:latin typeface="Arial" panose="020B0604020202020204" pitchFamily="34" charset="0"/>
                <a:cs typeface="Arial" panose="020B0604020202020204" pitchFamily="34" charset="0"/>
              </a:rPr>
              <a:t>Retrieved from </a:t>
            </a:r>
            <a:r>
              <a:rPr lang="en-US" dirty="0" smtClean="0">
                <a:latin typeface="Arial" panose="020B0604020202020204" pitchFamily="34" charset="0"/>
                <a:cs typeface="Arial" panose="020B0604020202020204" pitchFamily="34" charset="0"/>
              </a:rPr>
              <a:t> </a:t>
            </a:r>
          </a:p>
          <a:p>
            <a:pPr>
              <a:lnSpc>
                <a:spcPct val="150000"/>
              </a:lnSpc>
            </a:pP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hlinkClick r:id="rId4"/>
              </a:rPr>
              <a:t>http</a:t>
            </a:r>
            <a:r>
              <a:rPr lang="en-US" dirty="0">
                <a:latin typeface="Arial" panose="020B0604020202020204" pitchFamily="34" charset="0"/>
                <a:cs typeface="Arial" panose="020B0604020202020204" pitchFamily="34" charset="0"/>
                <a:hlinkClick r:id="rId4"/>
              </a:rPr>
              <a:t>://www.archipel.uqam.ca/3090</a:t>
            </a:r>
            <a:r>
              <a:rPr lang="en-US" dirty="0" smtClean="0">
                <a:latin typeface="Arial" panose="020B0604020202020204" pitchFamily="34" charset="0"/>
                <a:cs typeface="Arial" panose="020B0604020202020204" pitchFamily="34" charset="0"/>
                <a:hlinkClick r:id="rId4"/>
              </a:rPr>
              <a:t>/`k</a:t>
            </a:r>
            <a:endParaRPr lang="en-US" dirty="0" smtClean="0">
              <a:latin typeface="Arial" panose="020B0604020202020204" pitchFamily="34" charset="0"/>
              <a:cs typeface="Arial" panose="020B0604020202020204" pitchFamily="34" charset="0"/>
            </a:endParaRPr>
          </a:p>
          <a:p>
            <a:pPr>
              <a:lnSpc>
                <a:spcPct val="150000"/>
              </a:lnSpc>
            </a:pPr>
            <a:r>
              <a:rPr lang="en-US" dirty="0">
                <a:latin typeface="Arial" panose="020B0604020202020204" pitchFamily="34" charset="0"/>
                <a:cs typeface="Arial" panose="020B0604020202020204" pitchFamily="34" charset="0"/>
              </a:rPr>
              <a:t>Nicholson, S. J. (2013). Influencing motivation in the foreign language classroom. </a:t>
            </a:r>
            <a:r>
              <a:rPr lang="en-US" i="1" dirty="0">
                <a:latin typeface="Arial" panose="020B0604020202020204" pitchFamily="34" charset="0"/>
                <a:cs typeface="Arial" panose="020B0604020202020204" pitchFamily="34" charset="0"/>
              </a:rPr>
              <a:t>Journal of 	International Education Research</a:t>
            </a:r>
            <a:r>
              <a:rPr lang="en-US" dirty="0">
                <a:latin typeface="Arial" panose="020B0604020202020204" pitchFamily="34" charset="0"/>
                <a:cs typeface="Arial" panose="020B0604020202020204" pitchFamily="34" charset="0"/>
              </a:rPr>
              <a:t>, </a:t>
            </a:r>
            <a:r>
              <a:rPr lang="en-US" i="1" dirty="0">
                <a:latin typeface="Arial" panose="020B0604020202020204" pitchFamily="34" charset="0"/>
                <a:cs typeface="Arial" panose="020B0604020202020204" pitchFamily="34" charset="0"/>
              </a:rPr>
              <a:t>9</a:t>
            </a:r>
            <a:r>
              <a:rPr lang="en-US" dirty="0">
                <a:latin typeface="Arial" panose="020B0604020202020204" pitchFamily="34" charset="0"/>
                <a:cs typeface="Arial" panose="020B0604020202020204" pitchFamily="34" charset="0"/>
              </a:rPr>
              <a:t>(3). Retrieved from 	http://</a:t>
            </a:r>
            <a:r>
              <a:rPr lang="en-US" dirty="0" smtClean="0">
                <a:latin typeface="Arial" panose="020B0604020202020204" pitchFamily="34" charset="0"/>
                <a:cs typeface="Arial" panose="020B0604020202020204" pitchFamily="34" charset="0"/>
              </a:rPr>
              <a:t>cluteinstitute.com/ojs/index.php/JIER/article/viewFile/7894/7953f</a:t>
            </a:r>
            <a:endParaRPr lang="fr-CA"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647375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248150" y="609600"/>
            <a:ext cx="2646363" cy="763588"/>
          </a:xfrm>
        </p:spPr>
        <p:txBody>
          <a:bodyPr/>
          <a:lstStyle/>
          <a:p>
            <a:r>
              <a:rPr lang="en-US" dirty="0" smtClean="0"/>
              <a:t>Références</a:t>
            </a:r>
            <a:endParaRPr lang="fr-CA" dirty="0"/>
          </a:p>
        </p:txBody>
      </p:sp>
      <p:sp>
        <p:nvSpPr>
          <p:cNvPr id="3" name="Content Placeholder 2"/>
          <p:cNvSpPr>
            <a:spLocks noGrp="1"/>
          </p:cNvSpPr>
          <p:nvPr>
            <p:ph idx="4294967295"/>
          </p:nvPr>
        </p:nvSpPr>
        <p:spPr>
          <a:xfrm>
            <a:off x="885825" y="1373188"/>
            <a:ext cx="10315575" cy="4681538"/>
          </a:xfrm>
        </p:spPr>
        <p:txBody>
          <a:bodyPr>
            <a:noAutofit/>
          </a:bodyPr>
          <a:lstStyle/>
          <a:p>
            <a:pPr marL="0" indent="0">
              <a:buNone/>
            </a:pPr>
            <a:endParaRPr lang="fr-CA" sz="1600" dirty="0">
              <a:latin typeface="Arial" panose="020B0604020202020204" pitchFamily="34" charset="0"/>
              <a:cs typeface="Arial" panose="020B0604020202020204" pitchFamily="34" charset="0"/>
            </a:endParaRPr>
          </a:p>
          <a:p>
            <a:pPr marL="0" indent="0">
              <a:buNone/>
            </a:pPr>
            <a:endParaRPr lang="fr-CA" sz="1600" dirty="0">
              <a:latin typeface="Arial" panose="020B0604020202020204" pitchFamily="34" charset="0"/>
              <a:cs typeface="Arial" panose="020B0604020202020204" pitchFamily="34" charset="0"/>
            </a:endParaRPr>
          </a:p>
          <a:p>
            <a:pPr marL="0" indent="0">
              <a:buNone/>
            </a:pPr>
            <a:endParaRPr lang="fr-CA" sz="16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D57F1E4F-1CFF-5643-939E-217C01CDF565}" type="slidenum">
              <a:rPr lang="en-US" smtClean="0"/>
              <a:pPr/>
              <a:t>14</a:t>
            </a:fld>
            <a:endParaRPr lang="en-US" dirty="0"/>
          </a:p>
        </p:txBody>
      </p:sp>
      <p:sp>
        <p:nvSpPr>
          <p:cNvPr id="5" name="TextBox 4"/>
          <p:cNvSpPr txBox="1"/>
          <p:nvPr/>
        </p:nvSpPr>
        <p:spPr>
          <a:xfrm>
            <a:off x="885825" y="1606174"/>
            <a:ext cx="10467975" cy="4247317"/>
          </a:xfrm>
          <a:prstGeom prst="rect">
            <a:avLst/>
          </a:prstGeom>
          <a:noFill/>
        </p:spPr>
        <p:txBody>
          <a:bodyPr wrap="square" rtlCol="0">
            <a:spAutoFit/>
          </a:bodyPr>
          <a:lstStyle/>
          <a:p>
            <a:pPr>
              <a:lnSpc>
                <a:spcPct val="150000"/>
              </a:lnSpc>
            </a:pPr>
            <a:r>
              <a:rPr lang="en-US" dirty="0" err="1" smtClean="0">
                <a:latin typeface="Arial" panose="020B0604020202020204" pitchFamily="34" charset="0"/>
                <a:cs typeface="Arial" panose="020B0604020202020204" pitchFamily="34" charset="0"/>
              </a:rPr>
              <a:t>Obadia</a:t>
            </a:r>
            <a:r>
              <a:rPr lang="en-US" dirty="0">
                <a:latin typeface="Arial" panose="020B0604020202020204" pitchFamily="34" charset="0"/>
                <a:cs typeface="Arial" panose="020B0604020202020204" pitchFamily="34" charset="0"/>
              </a:rPr>
              <a:t>, A., &amp; </a:t>
            </a:r>
            <a:r>
              <a:rPr lang="en-US" dirty="0" err="1" smtClean="0">
                <a:latin typeface="Arial" panose="020B0604020202020204" pitchFamily="34" charset="0"/>
                <a:cs typeface="Arial" panose="020B0604020202020204" pitchFamily="34" charset="0"/>
              </a:rPr>
              <a:t>Thériault</a:t>
            </a:r>
            <a:r>
              <a:rPr lang="en-US" dirty="0">
                <a:latin typeface="Arial" panose="020B0604020202020204" pitchFamily="34" charset="0"/>
                <a:cs typeface="Arial" panose="020B0604020202020204" pitchFamily="34" charset="0"/>
              </a:rPr>
              <a:t>, C. (1995). </a:t>
            </a:r>
            <a:r>
              <a:rPr lang="en-US" i="1" dirty="0">
                <a:latin typeface="Arial" panose="020B0604020202020204" pitchFamily="34" charset="0"/>
                <a:cs typeface="Arial" panose="020B0604020202020204" pitchFamily="34" charset="0"/>
              </a:rPr>
              <a:t>Attrition in French immersion programs: Possible solutions</a:t>
            </a: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	Retrieved </a:t>
            </a:r>
            <a:r>
              <a:rPr lang="en-US" dirty="0">
                <a:latin typeface="Arial" panose="020B0604020202020204" pitchFamily="34" charset="0"/>
                <a:cs typeface="Arial" panose="020B0604020202020204" pitchFamily="34" charset="0"/>
              </a:rPr>
              <a:t>from https://files.eric.ed.gov/fulltext/ED400674.pdf:</a:t>
            </a:r>
            <a:endParaRPr lang="fr-CA" dirty="0">
              <a:latin typeface="Arial" panose="020B0604020202020204" pitchFamily="34" charset="0"/>
              <a:cs typeface="Arial" panose="020B0604020202020204" pitchFamily="34" charset="0"/>
            </a:endParaRPr>
          </a:p>
          <a:p>
            <a:pPr>
              <a:lnSpc>
                <a:spcPct val="150000"/>
              </a:lnSpc>
            </a:pPr>
            <a:r>
              <a:rPr lang="en-US" dirty="0">
                <a:latin typeface="Arial" panose="020B0604020202020204" pitchFamily="34" charset="0"/>
                <a:cs typeface="Arial" panose="020B0604020202020204" pitchFamily="34" charset="0"/>
              </a:rPr>
              <a:t>Reichert, M., &amp; Hawley, R. (2014). </a:t>
            </a:r>
            <a:r>
              <a:rPr lang="en-US" i="1" dirty="0">
                <a:latin typeface="Arial" panose="020B0604020202020204" pitchFamily="34" charset="0"/>
                <a:cs typeface="Arial" panose="020B0604020202020204" pitchFamily="34" charset="0"/>
              </a:rPr>
              <a:t>I can learn from you: Boys as relational learners</a:t>
            </a:r>
            <a:r>
              <a:rPr lang="en-US" dirty="0">
                <a:latin typeface="Arial" panose="020B0604020202020204" pitchFamily="34" charset="0"/>
                <a:cs typeface="Arial" panose="020B0604020202020204" pitchFamily="34" charset="0"/>
              </a:rPr>
              <a:t>. </a:t>
            </a:r>
            <a:endParaRPr lang="fr-CA" dirty="0">
              <a:latin typeface="Arial" panose="020B0604020202020204" pitchFamily="34" charset="0"/>
              <a:cs typeface="Arial" panose="020B0604020202020204" pitchFamily="34" charset="0"/>
            </a:endParaRPr>
          </a:p>
          <a:p>
            <a:pPr>
              <a:lnSpc>
                <a:spcPct val="150000"/>
              </a:lnSpc>
            </a:pPr>
            <a:r>
              <a:rPr lang="en-US" dirty="0" smtClean="0">
                <a:latin typeface="Arial" panose="020B0604020202020204" pitchFamily="34" charset="0"/>
                <a:cs typeface="Arial" panose="020B0604020202020204" pitchFamily="34" charset="0"/>
              </a:rPr>
              <a:t>	Cambridge</a:t>
            </a:r>
            <a:r>
              <a:rPr lang="en-US" dirty="0">
                <a:latin typeface="Arial" panose="020B0604020202020204" pitchFamily="34" charset="0"/>
                <a:cs typeface="Arial" panose="020B0604020202020204" pitchFamily="34" charset="0"/>
              </a:rPr>
              <a:t>, MA: Harvard Education Press.</a:t>
            </a:r>
            <a:endParaRPr lang="fr-CA" dirty="0">
              <a:latin typeface="Arial" panose="020B0604020202020204" pitchFamily="34" charset="0"/>
              <a:cs typeface="Arial" panose="020B0604020202020204" pitchFamily="34" charset="0"/>
            </a:endParaRPr>
          </a:p>
          <a:p>
            <a:pPr>
              <a:lnSpc>
                <a:spcPct val="150000"/>
              </a:lnSpc>
            </a:pPr>
            <a:r>
              <a:rPr lang="en-US" dirty="0">
                <a:latin typeface="Arial" panose="020B0604020202020204" pitchFamily="34" charset="0"/>
                <a:cs typeface="Arial" panose="020B0604020202020204" pitchFamily="34" charset="0"/>
              </a:rPr>
              <a:t>Smith, M. W., &amp; Wilhelm, J. D. (2002). </a:t>
            </a:r>
            <a:r>
              <a:rPr lang="en-US" i="1" dirty="0">
                <a:latin typeface="Arial" panose="020B0604020202020204" pitchFamily="34" charset="0"/>
                <a:cs typeface="Arial" panose="020B0604020202020204" pitchFamily="34" charset="0"/>
              </a:rPr>
              <a:t>Reading don’t fix no Chevys: Literacy in the lives of young </a:t>
            </a:r>
            <a:r>
              <a:rPr lang="en-US" i="1" dirty="0" smtClean="0">
                <a:latin typeface="Arial" panose="020B0604020202020204" pitchFamily="34" charset="0"/>
                <a:cs typeface="Arial" panose="020B0604020202020204" pitchFamily="34" charset="0"/>
              </a:rPr>
              <a:t>	men</a:t>
            </a:r>
            <a:r>
              <a:rPr lang="en-US" dirty="0">
                <a:latin typeface="Arial" panose="020B0604020202020204" pitchFamily="34" charset="0"/>
                <a:cs typeface="Arial" panose="020B0604020202020204" pitchFamily="34" charset="0"/>
              </a:rPr>
              <a:t>. Portsmouth, NH: Heinemann.</a:t>
            </a:r>
            <a:endParaRPr lang="fr-CA" dirty="0">
              <a:latin typeface="Arial" panose="020B0604020202020204" pitchFamily="34" charset="0"/>
              <a:cs typeface="Arial" panose="020B0604020202020204" pitchFamily="34" charset="0"/>
            </a:endParaRPr>
          </a:p>
          <a:p>
            <a:pPr>
              <a:lnSpc>
                <a:spcPct val="150000"/>
              </a:lnSpc>
            </a:pPr>
            <a:r>
              <a:rPr lang="en-US" dirty="0" smtClean="0">
                <a:latin typeface="Arial" panose="020B0604020202020204" pitchFamily="34" charset="0"/>
                <a:cs typeface="Arial" panose="020B0604020202020204" pitchFamily="34" charset="0"/>
              </a:rPr>
              <a:t>Vygotsky</a:t>
            </a:r>
            <a:r>
              <a:rPr lang="en-US" dirty="0">
                <a:latin typeface="Arial" panose="020B0604020202020204" pitchFamily="34" charset="0"/>
                <a:cs typeface="Arial" panose="020B0604020202020204" pitchFamily="34" charset="0"/>
              </a:rPr>
              <a:t>, L. S. (1978). </a:t>
            </a:r>
            <a:r>
              <a:rPr lang="en-US" i="1" dirty="0">
                <a:latin typeface="Arial" panose="020B0604020202020204" pitchFamily="34" charset="0"/>
                <a:cs typeface="Arial" panose="020B0604020202020204" pitchFamily="34" charset="0"/>
              </a:rPr>
              <a:t>Mind in society: The development of higher psychological processes</a:t>
            </a: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	Cambridge</a:t>
            </a:r>
            <a:r>
              <a:rPr lang="en-US" dirty="0">
                <a:latin typeface="Arial" panose="020B0604020202020204" pitchFamily="34" charset="0"/>
                <a:cs typeface="Arial" panose="020B0604020202020204" pitchFamily="34" charset="0"/>
              </a:rPr>
              <a:t>, MA: Harvard University Press. </a:t>
            </a:r>
            <a:endParaRPr lang="fr-CA" dirty="0">
              <a:latin typeface="Arial" panose="020B0604020202020204" pitchFamily="34" charset="0"/>
              <a:cs typeface="Arial" panose="020B0604020202020204" pitchFamily="34" charset="0"/>
            </a:endParaRPr>
          </a:p>
          <a:p>
            <a:pPr>
              <a:lnSpc>
                <a:spcPct val="150000"/>
              </a:lnSpc>
            </a:pPr>
            <a:endParaRPr lang="fr-CA" dirty="0">
              <a:latin typeface="Arial" panose="020B0604020202020204" pitchFamily="34" charset="0"/>
              <a:cs typeface="Arial" panose="020B0604020202020204" pitchFamily="34" charset="0"/>
            </a:endParaRPr>
          </a:p>
          <a:p>
            <a:pPr>
              <a:lnSpc>
                <a:spcPct val="150000"/>
              </a:lnSpc>
            </a:pPr>
            <a:endParaRPr lang="fr-CA"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715050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fr-CA" dirty="0" smtClean="0">
                <a:latin typeface="Arial" panose="020B0604020202020204" pitchFamily="34" charset="0"/>
                <a:cs typeface="Arial" panose="020B0604020202020204" pitchFamily="34" charset="0"/>
              </a:rPr>
              <a:t>La problématique	</a:t>
            </a:r>
            <a:endParaRPr lang="fr-CA" dirty="0">
              <a:latin typeface="Arial" panose="020B0604020202020204" pitchFamily="34" charset="0"/>
              <a:cs typeface="Arial" panose="020B0604020202020204" pitchFamily="34" charset="0"/>
            </a:endParaRPr>
          </a:p>
        </p:txBody>
      </p:sp>
      <p:sp>
        <p:nvSpPr>
          <p:cNvPr id="2" name="Content Placeholder 1"/>
          <p:cNvSpPr>
            <a:spLocks noGrp="1"/>
          </p:cNvSpPr>
          <p:nvPr>
            <p:ph idx="1"/>
          </p:nvPr>
        </p:nvSpPr>
        <p:spPr>
          <a:xfrm>
            <a:off x="2478881" y="2671232"/>
            <a:ext cx="7234237" cy="3318936"/>
          </a:xfrm>
        </p:spPr>
        <p:txBody>
          <a:bodyPr>
            <a:noAutofit/>
          </a:bodyPr>
          <a:lstStyle/>
          <a:p>
            <a:pPr marL="0" indent="0">
              <a:lnSpc>
                <a:spcPct val="200000"/>
              </a:lnSpc>
              <a:buNone/>
            </a:pPr>
            <a:r>
              <a:rPr lang="fr-FR" dirty="0" smtClean="0">
                <a:solidFill>
                  <a:schemeClr val="tx1"/>
                </a:solidFill>
                <a:latin typeface="Arial" panose="020B0604020202020204" pitchFamily="34" charset="0"/>
                <a:cs typeface="Arial" panose="020B0604020202020204" pitchFamily="34" charset="0"/>
              </a:rPr>
              <a:t>Les garçons en 8e et 9e</a:t>
            </a:r>
          </a:p>
          <a:p>
            <a:pPr lvl="1">
              <a:lnSpc>
                <a:spcPct val="150000"/>
              </a:lnSpc>
              <a:spcBef>
                <a:spcPts val="0"/>
              </a:spcBef>
              <a:spcAft>
                <a:spcPts val="0"/>
              </a:spcAft>
            </a:pPr>
            <a:r>
              <a:rPr lang="fr-FR" sz="2400" dirty="0">
                <a:solidFill>
                  <a:schemeClr val="tx1"/>
                </a:solidFill>
                <a:latin typeface="Arial" panose="020B0604020202020204" pitchFamily="34" charset="0"/>
                <a:cs typeface="Arial" panose="020B0604020202020204" pitchFamily="34" charset="0"/>
              </a:rPr>
              <a:t>N</a:t>
            </a:r>
            <a:r>
              <a:rPr lang="fr-FR" sz="2400" dirty="0" smtClean="0">
                <a:solidFill>
                  <a:schemeClr val="tx1"/>
                </a:solidFill>
                <a:latin typeface="Arial" panose="020B0604020202020204" pitchFamily="34" charset="0"/>
                <a:cs typeface="Arial" panose="020B0604020202020204" pitchFamily="34" charset="0"/>
              </a:rPr>
              <a:t>’aiment ni lire ni écrire</a:t>
            </a:r>
          </a:p>
          <a:p>
            <a:pPr lvl="1">
              <a:lnSpc>
                <a:spcPct val="150000"/>
              </a:lnSpc>
              <a:spcBef>
                <a:spcPts val="0"/>
              </a:spcBef>
              <a:spcAft>
                <a:spcPts val="0"/>
              </a:spcAft>
            </a:pPr>
            <a:r>
              <a:rPr lang="fr-FR" sz="2400" dirty="0" smtClean="0">
                <a:solidFill>
                  <a:schemeClr val="tx1"/>
                </a:solidFill>
                <a:latin typeface="Arial" panose="020B0604020202020204" pitchFamily="34" charset="0"/>
                <a:cs typeface="Arial" panose="020B0604020202020204" pitchFamily="34" charset="0"/>
              </a:rPr>
              <a:t>Refusent de parler français</a:t>
            </a:r>
          </a:p>
          <a:p>
            <a:pPr lvl="1">
              <a:lnSpc>
                <a:spcPct val="150000"/>
              </a:lnSpc>
              <a:spcBef>
                <a:spcPts val="0"/>
              </a:spcBef>
              <a:spcAft>
                <a:spcPts val="0"/>
              </a:spcAft>
            </a:pPr>
            <a:r>
              <a:rPr lang="fr-FR" sz="2400" dirty="0" smtClean="0">
                <a:solidFill>
                  <a:schemeClr val="tx1"/>
                </a:solidFill>
                <a:latin typeface="Arial" panose="020B0604020202020204" pitchFamily="34" charset="0"/>
                <a:cs typeface="Arial" panose="020B0604020202020204" pitchFamily="34" charset="0"/>
              </a:rPr>
              <a:t>Présentent les problèmes de comportement</a:t>
            </a:r>
          </a:p>
          <a:p>
            <a:pPr lvl="1">
              <a:lnSpc>
                <a:spcPct val="150000"/>
              </a:lnSpc>
              <a:spcBef>
                <a:spcPts val="0"/>
              </a:spcBef>
              <a:spcAft>
                <a:spcPts val="0"/>
              </a:spcAft>
            </a:pPr>
            <a:r>
              <a:rPr lang="fr-FR" sz="2400" dirty="0" smtClean="0">
                <a:solidFill>
                  <a:schemeClr val="tx1"/>
                </a:solidFill>
                <a:latin typeface="Arial" panose="020B0604020202020204" pitchFamily="34" charset="0"/>
                <a:cs typeface="Arial" panose="020B0604020202020204" pitchFamily="34" charset="0"/>
              </a:rPr>
              <a:t>Quittent le programme avant 10e</a:t>
            </a:r>
            <a:endParaRPr lang="fr-FR" sz="2400" dirty="0">
              <a:solidFill>
                <a:schemeClr val="tx1"/>
              </a:solidFill>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2"/>
          </p:nvPr>
        </p:nvSpPr>
        <p:spPr/>
        <p:txBody>
          <a:bodyPr/>
          <a:lstStyle/>
          <a:p>
            <a:fld id="{D57F1E4F-1CFF-5643-939E-217C01CDF565}" type="slidenum">
              <a:rPr lang="en-US" smtClean="0"/>
              <a:pPr/>
              <a:t>2</a:t>
            </a:fld>
            <a:endParaRPr lang="en-US" dirty="0"/>
          </a:p>
        </p:txBody>
      </p:sp>
    </p:spTree>
    <p:extLst>
      <p:ext uri="{BB962C8B-B14F-4D97-AF65-F5344CB8AC3E}">
        <p14:creationId xmlns:p14="http://schemas.microsoft.com/office/powerpoint/2010/main" val="40662305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95401" y="1244597"/>
            <a:ext cx="9601196" cy="1303867"/>
          </a:xfrm>
        </p:spPr>
        <p:txBody>
          <a:bodyPr/>
          <a:lstStyle/>
          <a:p>
            <a:r>
              <a:rPr lang="fr-CA" dirty="0" smtClean="0">
                <a:latin typeface="Arial" panose="020B0604020202020204" pitchFamily="34" charset="0"/>
                <a:cs typeface="Arial" panose="020B0604020202020204" pitchFamily="34" charset="0"/>
              </a:rPr>
              <a:t>Les objectifs d’études</a:t>
            </a:r>
            <a:endParaRPr lang="fr-CA" dirty="0">
              <a:latin typeface="Arial" panose="020B0604020202020204" pitchFamily="34" charset="0"/>
              <a:cs typeface="Arial" panose="020B0604020202020204" pitchFamily="34" charset="0"/>
            </a:endParaRPr>
          </a:p>
        </p:txBody>
      </p:sp>
      <p:sp>
        <p:nvSpPr>
          <p:cNvPr id="2" name="Content Placeholder 1"/>
          <p:cNvSpPr>
            <a:spLocks noGrp="1"/>
          </p:cNvSpPr>
          <p:nvPr>
            <p:ph idx="1"/>
          </p:nvPr>
        </p:nvSpPr>
        <p:spPr/>
        <p:txBody>
          <a:bodyPr>
            <a:noAutofit/>
          </a:bodyPr>
          <a:lstStyle/>
          <a:p>
            <a:pPr marL="457200" indent="-457200" fontAlgn="base">
              <a:buFont typeface="+mj-lt"/>
              <a:buAutoNum type="arabicPeriod"/>
            </a:pPr>
            <a:r>
              <a:rPr lang="fr-CA" dirty="0" smtClean="0">
                <a:latin typeface="Arial" panose="020B0604020202020204" pitchFamily="34" charset="0"/>
                <a:cs typeface="Arial" panose="020B0604020202020204" pitchFamily="34" charset="0"/>
              </a:rPr>
              <a:t>De </a:t>
            </a:r>
            <a:r>
              <a:rPr lang="fr-CA" dirty="0">
                <a:latin typeface="Arial" panose="020B0604020202020204" pitchFamily="34" charset="0"/>
                <a:cs typeface="Arial" panose="020B0604020202020204" pitchFamily="34" charset="0"/>
              </a:rPr>
              <a:t>me renseigner sur l’état des recherches sur la motivation, l’attrition et la réussite des garçons adolescents dans les programmes d’immersion française au Canada</a:t>
            </a:r>
            <a:r>
              <a:rPr lang="fr-CA" dirty="0" smtClean="0">
                <a:latin typeface="Arial" panose="020B0604020202020204" pitchFamily="34" charset="0"/>
                <a:cs typeface="Arial" panose="020B0604020202020204" pitchFamily="34" charset="0"/>
              </a:rPr>
              <a:t>.</a:t>
            </a:r>
            <a:endParaRPr lang="fr-CA" dirty="0">
              <a:latin typeface="Arial" panose="020B0604020202020204" pitchFamily="34" charset="0"/>
              <a:cs typeface="Arial" panose="020B0604020202020204" pitchFamily="34" charset="0"/>
            </a:endParaRPr>
          </a:p>
          <a:p>
            <a:pPr marL="457200" indent="-457200" fontAlgn="base">
              <a:buFont typeface="+mj-lt"/>
              <a:buAutoNum type="arabicPeriod"/>
            </a:pPr>
            <a:r>
              <a:rPr lang="fr-CA" dirty="0" smtClean="0">
                <a:latin typeface="Arial" panose="020B0604020202020204" pitchFamily="34" charset="0"/>
                <a:cs typeface="Arial" panose="020B0604020202020204" pitchFamily="34" charset="0"/>
              </a:rPr>
              <a:t>De </a:t>
            </a:r>
            <a:r>
              <a:rPr lang="fr-CA" dirty="0">
                <a:latin typeface="Arial" panose="020B0604020202020204" pitchFamily="34" charset="0"/>
                <a:cs typeface="Arial" panose="020B0604020202020204" pitchFamily="34" charset="0"/>
              </a:rPr>
              <a:t>me renseigner des stratégies d’enseignement qui motivent les garçons en immersion </a:t>
            </a:r>
            <a:r>
              <a:rPr lang="fr-CA" dirty="0" smtClean="0">
                <a:latin typeface="Arial" panose="020B0604020202020204" pitchFamily="34" charset="0"/>
                <a:cs typeface="Arial" panose="020B0604020202020204" pitchFamily="34" charset="0"/>
              </a:rPr>
              <a:t>français</a:t>
            </a:r>
          </a:p>
          <a:p>
            <a:pPr marL="457200" indent="-457200" fontAlgn="base">
              <a:buFont typeface="+mj-lt"/>
              <a:buAutoNum type="arabicPeriod"/>
            </a:pPr>
            <a:r>
              <a:rPr lang="fr-CA" dirty="0" smtClean="0">
                <a:latin typeface="Arial" panose="020B0604020202020204" pitchFamily="34" charset="0"/>
                <a:cs typeface="Arial" panose="020B0604020202020204" pitchFamily="34" charset="0"/>
              </a:rPr>
              <a:t>De </a:t>
            </a:r>
            <a:r>
              <a:rPr lang="fr-CA" dirty="0">
                <a:latin typeface="Arial" panose="020B0604020202020204" pitchFamily="34" charset="0"/>
                <a:cs typeface="Arial" panose="020B0604020202020204" pitchFamily="34" charset="0"/>
              </a:rPr>
              <a:t>trouver une banque de ressources de lecture en français qui sont intéressantes pour les garçons au secondaire</a:t>
            </a:r>
          </a:p>
          <a:p>
            <a:pPr marL="457200" indent="-457200" fontAlgn="base">
              <a:buFont typeface="+mj-lt"/>
              <a:buAutoNum type="arabicPeriod"/>
            </a:pPr>
            <a:endParaRPr lang="fr-CA" dirty="0">
              <a:latin typeface="Arial" panose="020B0604020202020204" pitchFamily="34" charset="0"/>
              <a:cs typeface="Arial" panose="020B0604020202020204" pitchFamily="34" charset="0"/>
            </a:endParaRPr>
          </a:p>
          <a:p>
            <a:endParaRPr lang="fr-FR"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D57F1E4F-1CFF-5643-939E-217C01CDF565}" type="slidenum">
              <a:rPr lang="en-US" smtClean="0"/>
              <a:pPr/>
              <a:t>3</a:t>
            </a:fld>
            <a:endParaRPr lang="en-US" dirty="0"/>
          </a:p>
        </p:txBody>
      </p:sp>
    </p:spTree>
    <p:extLst>
      <p:ext uri="{BB962C8B-B14F-4D97-AF65-F5344CB8AC3E}">
        <p14:creationId xmlns:p14="http://schemas.microsoft.com/office/powerpoint/2010/main" val="26084006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fr-CA" dirty="0" smtClean="0">
                <a:latin typeface="Arial" panose="020B0604020202020204" pitchFamily="34" charset="0"/>
                <a:cs typeface="Arial" panose="020B0604020202020204" pitchFamily="34" charset="0"/>
              </a:rPr>
              <a:t>Les questions de recherches</a:t>
            </a:r>
            <a:endParaRPr lang="fr-CA" dirty="0">
              <a:latin typeface="Arial" panose="020B0604020202020204" pitchFamily="34" charset="0"/>
              <a:cs typeface="Arial" panose="020B0604020202020204" pitchFamily="34" charset="0"/>
            </a:endParaRPr>
          </a:p>
        </p:txBody>
      </p:sp>
      <p:sp>
        <p:nvSpPr>
          <p:cNvPr id="2" name="Content Placeholder 1"/>
          <p:cNvSpPr>
            <a:spLocks noGrp="1"/>
          </p:cNvSpPr>
          <p:nvPr>
            <p:ph idx="1"/>
          </p:nvPr>
        </p:nvSpPr>
        <p:spPr/>
        <p:txBody>
          <a:bodyPr>
            <a:normAutofit lnSpcReduction="10000"/>
          </a:bodyPr>
          <a:lstStyle/>
          <a:p>
            <a:r>
              <a:rPr lang="fr-FR" dirty="0" smtClean="0">
                <a:latin typeface="Arial" panose="020B0604020202020204" pitchFamily="34" charset="0"/>
                <a:cs typeface="Arial" panose="020B0604020202020204" pitchFamily="34" charset="0"/>
              </a:rPr>
              <a:t>Pourquoi les garçons en 8e et 9e quittent-ils le programme d’immersion française?</a:t>
            </a:r>
          </a:p>
          <a:p>
            <a:endParaRPr lang="fr-FR" dirty="0" smtClean="0">
              <a:latin typeface="Arial" panose="020B0604020202020204" pitchFamily="34" charset="0"/>
              <a:cs typeface="Arial" panose="020B0604020202020204" pitchFamily="34" charset="0"/>
            </a:endParaRPr>
          </a:p>
          <a:p>
            <a:r>
              <a:rPr lang="fr-FR" dirty="0" smtClean="0">
                <a:latin typeface="Arial" panose="020B0604020202020204" pitchFamily="34" charset="0"/>
                <a:cs typeface="Arial" panose="020B0604020202020204" pitchFamily="34" charset="0"/>
              </a:rPr>
              <a:t>Quels changements pourrais-je faire pour créer un programme plus motivant?</a:t>
            </a:r>
          </a:p>
          <a:p>
            <a:endParaRPr lang="fr-FR" dirty="0" smtClean="0">
              <a:latin typeface="Arial" panose="020B0604020202020204" pitchFamily="34" charset="0"/>
              <a:cs typeface="Arial" panose="020B0604020202020204" pitchFamily="34" charset="0"/>
            </a:endParaRPr>
          </a:p>
          <a:p>
            <a:r>
              <a:rPr lang="fr-FR" dirty="0" smtClean="0">
                <a:latin typeface="Arial" panose="020B0604020202020204" pitchFamily="34" charset="0"/>
                <a:cs typeface="Arial" panose="020B0604020202020204" pitchFamily="34" charset="0"/>
              </a:rPr>
              <a:t>Comment pourrais-je les encourager à lire en </a:t>
            </a:r>
            <a:r>
              <a:rPr lang="fr-FR" dirty="0">
                <a:latin typeface="Arial" panose="020B0604020202020204" pitchFamily="34" charset="0"/>
                <a:cs typeface="Arial" panose="020B0604020202020204" pitchFamily="34" charset="0"/>
              </a:rPr>
              <a:t>f</a:t>
            </a:r>
            <a:r>
              <a:rPr lang="fr-FR" dirty="0" smtClean="0">
                <a:latin typeface="Arial" panose="020B0604020202020204" pitchFamily="34" charset="0"/>
                <a:cs typeface="Arial" panose="020B0604020202020204" pitchFamily="34" charset="0"/>
              </a:rPr>
              <a:t>rançais?</a:t>
            </a:r>
          </a:p>
          <a:p>
            <a:endParaRPr lang="fr-FR" sz="2000"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D57F1E4F-1CFF-5643-939E-217C01CDF565}" type="slidenum">
              <a:rPr lang="en-US" smtClean="0"/>
              <a:pPr/>
              <a:t>4</a:t>
            </a:fld>
            <a:endParaRPr lang="en-US" dirty="0"/>
          </a:p>
        </p:txBody>
      </p:sp>
    </p:spTree>
    <p:extLst>
      <p:ext uri="{BB962C8B-B14F-4D97-AF65-F5344CB8AC3E}">
        <p14:creationId xmlns:p14="http://schemas.microsoft.com/office/powerpoint/2010/main" val="38930524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57F1E4F-1CFF-5643-939E-217C01CDF565}" type="slidenum">
              <a:rPr lang="en-US" smtClean="0"/>
              <a:pPr/>
              <a:t>5</a:t>
            </a:fld>
            <a:endParaRPr lang="en-US" dirty="0"/>
          </a:p>
        </p:txBody>
      </p:sp>
      <p:sp>
        <p:nvSpPr>
          <p:cNvPr id="4" name="Title 3"/>
          <p:cNvSpPr>
            <a:spLocks noGrp="1"/>
          </p:cNvSpPr>
          <p:nvPr>
            <p:ph type="title" idx="4294967295"/>
          </p:nvPr>
        </p:nvSpPr>
        <p:spPr>
          <a:xfrm>
            <a:off x="2533650" y="448708"/>
            <a:ext cx="6591300" cy="1303337"/>
          </a:xfrm>
        </p:spPr>
        <p:txBody>
          <a:bodyPr/>
          <a:lstStyle/>
          <a:p>
            <a:r>
              <a:rPr lang="fr-CA" dirty="0" smtClean="0">
                <a:latin typeface="Arial" panose="020B0604020202020204" pitchFamily="34" charset="0"/>
                <a:cs typeface="Arial" panose="020B0604020202020204" pitchFamily="34" charset="0"/>
              </a:rPr>
              <a:t>Le cadre théorique</a:t>
            </a:r>
            <a:endParaRPr lang="fr-CA" dirty="0">
              <a:latin typeface="Arial" panose="020B0604020202020204" pitchFamily="34" charset="0"/>
              <a:cs typeface="Arial" panose="020B0604020202020204" pitchFamily="34" charset="0"/>
            </a:endParaRPr>
          </a:p>
        </p:txBody>
      </p:sp>
      <p:sp>
        <p:nvSpPr>
          <p:cNvPr id="3" name="Content Placeholder 2"/>
          <p:cNvSpPr>
            <a:spLocks noGrp="1"/>
          </p:cNvSpPr>
          <p:nvPr>
            <p:ph idx="4294967295"/>
          </p:nvPr>
        </p:nvSpPr>
        <p:spPr>
          <a:xfrm>
            <a:off x="1490663" y="1791395"/>
            <a:ext cx="10263187" cy="2751137"/>
          </a:xfrm>
        </p:spPr>
        <p:txBody>
          <a:bodyPr>
            <a:noAutofit/>
          </a:bodyPr>
          <a:lstStyle/>
          <a:p>
            <a:r>
              <a:rPr lang="fr-FR" dirty="0" smtClean="0">
                <a:latin typeface="Arial" panose="020B0604020202020204" pitchFamily="34" charset="0"/>
                <a:cs typeface="Arial" panose="020B0604020202020204" pitchFamily="34" charset="0"/>
              </a:rPr>
              <a:t>La théorie </a:t>
            </a:r>
            <a:r>
              <a:rPr lang="fr-FR" dirty="0">
                <a:latin typeface="Arial" panose="020B0604020202020204" pitchFamily="34" charset="0"/>
                <a:cs typeface="Arial" panose="020B0604020202020204" pitchFamily="34" charset="0"/>
              </a:rPr>
              <a:t>s</a:t>
            </a:r>
            <a:r>
              <a:rPr lang="fr-FR" dirty="0" smtClean="0">
                <a:latin typeface="Arial" panose="020B0604020202020204" pitchFamily="34" charset="0"/>
                <a:cs typeface="Arial" panose="020B0604020202020204" pitchFamily="34" charset="0"/>
              </a:rPr>
              <a:t>ocioculturelle (Vygotsky, 1978)</a:t>
            </a:r>
          </a:p>
          <a:p>
            <a:r>
              <a:rPr lang="fr-FR" dirty="0" smtClean="0">
                <a:latin typeface="Arial" panose="020B0604020202020204" pitchFamily="34" charset="0"/>
                <a:cs typeface="Arial" panose="020B0604020202020204" pitchFamily="34" charset="0"/>
              </a:rPr>
              <a:t>La théorie  de l’auto-détermination (</a:t>
            </a:r>
            <a:r>
              <a:rPr lang="fr-FR" dirty="0" err="1" smtClean="0">
                <a:latin typeface="Arial" panose="020B0604020202020204" pitchFamily="34" charset="0"/>
                <a:cs typeface="Arial" panose="020B0604020202020204" pitchFamily="34" charset="0"/>
              </a:rPr>
              <a:t>Deci</a:t>
            </a:r>
            <a:r>
              <a:rPr lang="fr-FR" dirty="0" smtClean="0">
                <a:latin typeface="Arial" panose="020B0604020202020204" pitchFamily="34" charset="0"/>
                <a:cs typeface="Arial" panose="020B0604020202020204" pitchFamily="34" charset="0"/>
              </a:rPr>
              <a:t> &amp; Ryan, 1985)</a:t>
            </a:r>
          </a:p>
          <a:p>
            <a:pPr lvl="1"/>
            <a:r>
              <a:rPr lang="fr-FR" dirty="0">
                <a:latin typeface="Arial" panose="020B0604020202020204" pitchFamily="34" charset="0"/>
                <a:cs typeface="Arial" panose="020B0604020202020204" pitchFamily="34" charset="0"/>
              </a:rPr>
              <a:t>La motivation extrinsèque et la motivation intrinsèque</a:t>
            </a:r>
          </a:p>
          <a:p>
            <a:r>
              <a:rPr lang="fr-FR" dirty="0" smtClean="0">
                <a:latin typeface="Arial" panose="020B0604020202020204" pitchFamily="34" charset="0"/>
                <a:cs typeface="Arial" panose="020B0604020202020204" pitchFamily="34" charset="0"/>
              </a:rPr>
              <a:t>Le Flow (</a:t>
            </a:r>
            <a:r>
              <a:rPr lang="en-US" dirty="0" smtClean="0">
                <a:latin typeface="Arial" panose="020B0604020202020204" pitchFamily="34" charset="0"/>
                <a:cs typeface="Arial" panose="020B0604020202020204" pitchFamily="34" charset="0"/>
              </a:rPr>
              <a:t>Csikszentmihalyi, 1990)</a:t>
            </a:r>
          </a:p>
          <a:p>
            <a:pPr lvl="1"/>
            <a:r>
              <a:rPr lang="en-US" dirty="0" smtClean="0">
                <a:latin typeface="Arial" panose="020B0604020202020204" pitchFamily="34" charset="0"/>
                <a:cs typeface="Arial" panose="020B0604020202020204" pitchFamily="34" charset="0"/>
              </a:rPr>
              <a:t>Comment </a:t>
            </a:r>
            <a:r>
              <a:rPr lang="en-US" dirty="0" err="1" smtClean="0">
                <a:latin typeface="Arial" panose="020B0604020202020204" pitchFamily="34" charset="0"/>
                <a:cs typeface="Arial" panose="020B0604020202020204" pitchFamily="34" charset="0"/>
              </a:rPr>
              <a:t>créer</a:t>
            </a:r>
            <a:r>
              <a:rPr lang="en-US" dirty="0" smtClean="0">
                <a:latin typeface="Arial" panose="020B0604020202020204" pitchFamily="34" charset="0"/>
                <a:cs typeface="Arial" panose="020B0604020202020204" pitchFamily="34" charset="0"/>
              </a:rPr>
              <a:t> des </a:t>
            </a:r>
            <a:r>
              <a:rPr lang="en-US" dirty="0" err="1" smtClean="0">
                <a:latin typeface="Arial" panose="020B0604020202020204" pitchFamily="34" charset="0"/>
                <a:cs typeface="Arial" panose="020B0604020202020204" pitchFamily="34" charset="0"/>
              </a:rPr>
              <a:t>opportunités</a:t>
            </a:r>
            <a:r>
              <a:rPr lang="en-US" dirty="0" smtClean="0">
                <a:latin typeface="Arial" panose="020B0604020202020204" pitchFamily="34" charset="0"/>
                <a:cs typeface="Arial" panose="020B0604020202020204" pitchFamily="34" charset="0"/>
              </a:rPr>
              <a:t> pour un </a:t>
            </a:r>
            <a:r>
              <a:rPr lang="en-US" dirty="0" err="1" smtClean="0">
                <a:latin typeface="Arial" panose="020B0604020202020204" pitchFamily="34" charset="0"/>
                <a:cs typeface="Arial" panose="020B0604020202020204" pitchFamily="34" charset="0"/>
              </a:rPr>
              <a:t>état</a:t>
            </a:r>
            <a:r>
              <a:rPr lang="en-US" dirty="0" smtClean="0">
                <a:latin typeface="Arial" panose="020B0604020202020204" pitchFamily="34" charset="0"/>
                <a:cs typeface="Arial" panose="020B0604020202020204" pitchFamily="34" charset="0"/>
              </a:rPr>
              <a:t> de flow </a:t>
            </a:r>
          </a:p>
          <a:p>
            <a:pPr marL="457200" lvl="1" indent="0">
              <a:buNone/>
            </a:pPr>
            <a:r>
              <a:rPr lang="en-US" dirty="0" smtClean="0">
                <a:latin typeface="Arial" panose="020B0604020202020204" pitchFamily="34" charset="0"/>
                <a:cs typeface="Arial" panose="020B0604020202020204" pitchFamily="34" charset="0"/>
              </a:rPr>
              <a:t>	(Human </a:t>
            </a:r>
            <a:r>
              <a:rPr lang="en-US" dirty="0">
                <a:latin typeface="Arial" panose="020B0604020202020204" pitchFamily="34" charset="0"/>
                <a:cs typeface="Arial" panose="020B0604020202020204" pitchFamily="34" charset="0"/>
              </a:rPr>
              <a:t>Factors </a:t>
            </a:r>
            <a:r>
              <a:rPr lang="en-US" dirty="0" smtClean="0">
                <a:latin typeface="Arial" panose="020B0604020202020204" pitchFamily="34" charset="0"/>
                <a:cs typeface="Arial" panose="020B0604020202020204" pitchFamily="34" charset="0"/>
              </a:rPr>
              <a:t>International, 2013)</a:t>
            </a:r>
            <a:endParaRPr lang="fr-FR" dirty="0" smtClean="0">
              <a:latin typeface="Arial" panose="020B0604020202020204" pitchFamily="34" charset="0"/>
              <a:cs typeface="Arial" panose="020B0604020202020204" pitchFamily="34" charset="0"/>
            </a:endParaRPr>
          </a:p>
        </p:txBody>
      </p:sp>
      <p:sp>
        <p:nvSpPr>
          <p:cNvPr id="6" name="TextBox 5"/>
          <p:cNvSpPr txBox="1"/>
          <p:nvPr/>
        </p:nvSpPr>
        <p:spPr>
          <a:xfrm>
            <a:off x="964407" y="4953337"/>
            <a:ext cx="10579893" cy="1015663"/>
          </a:xfrm>
          <a:prstGeom prst="rect">
            <a:avLst/>
          </a:prstGeom>
          <a:noFill/>
          <a:ln w="28575">
            <a:solidFill>
              <a:srgbClr val="002060"/>
            </a:solidFill>
          </a:ln>
        </p:spPr>
        <p:txBody>
          <a:bodyPr wrap="square" rtlCol="0">
            <a:spAutoFit/>
          </a:bodyPr>
          <a:lstStyle/>
          <a:p>
            <a:r>
              <a:rPr lang="en-US" sz="2000" i="1" dirty="0">
                <a:solidFill>
                  <a:srgbClr val="002060"/>
                </a:solidFill>
                <a:latin typeface="Arial" panose="020B0604020202020204" pitchFamily="34" charset="0"/>
                <a:cs typeface="Arial" panose="020B0604020202020204" pitchFamily="34" charset="0"/>
              </a:rPr>
              <a:t>“…if educators invested a fraction of the energy on stimulating the students' enjoyment of learning that they now spend in trying to transmit information we could achieve much better results</a:t>
            </a:r>
            <a:r>
              <a:rPr lang="en-US" sz="2000" i="1" dirty="0" smtClean="0">
                <a:solidFill>
                  <a:srgbClr val="002060"/>
                </a:solidFill>
                <a:latin typeface="Arial" panose="020B0604020202020204" pitchFamily="34" charset="0"/>
                <a:cs typeface="Arial" panose="020B0604020202020204" pitchFamily="34" charset="0"/>
              </a:rPr>
              <a:t>.”(</a:t>
            </a:r>
            <a:r>
              <a:rPr lang="en-US" sz="2000" i="1" dirty="0">
                <a:solidFill>
                  <a:srgbClr val="002060"/>
                </a:solidFill>
                <a:latin typeface="Arial" panose="020B0604020202020204" pitchFamily="34" charset="0"/>
                <a:cs typeface="Arial" panose="020B0604020202020204" pitchFamily="34" charset="0"/>
              </a:rPr>
              <a:t>Csikszentmihalyi, </a:t>
            </a:r>
            <a:r>
              <a:rPr lang="en-US" sz="2000" i="1" dirty="0" smtClean="0">
                <a:solidFill>
                  <a:srgbClr val="002060"/>
                </a:solidFill>
                <a:latin typeface="Arial" panose="020B0604020202020204" pitchFamily="34" charset="0"/>
                <a:cs typeface="Arial" panose="020B0604020202020204" pitchFamily="34" charset="0"/>
              </a:rPr>
              <a:t>1990, p. 115)</a:t>
            </a:r>
            <a:endParaRPr lang="fr-CA" sz="2000" i="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359813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fr-CA" dirty="0" smtClean="0">
                <a:latin typeface="Arial" panose="020B0604020202020204" pitchFamily="34" charset="0"/>
                <a:cs typeface="Arial" panose="020B0604020202020204" pitchFamily="34" charset="0"/>
              </a:rPr>
              <a:t>Le projet</a:t>
            </a:r>
            <a:endParaRPr lang="fr-CA" dirty="0">
              <a:latin typeface="Arial" panose="020B0604020202020204" pitchFamily="34" charset="0"/>
              <a:cs typeface="Arial" panose="020B0604020202020204" pitchFamily="34" charset="0"/>
            </a:endParaRPr>
          </a:p>
        </p:txBody>
      </p:sp>
      <p:sp>
        <p:nvSpPr>
          <p:cNvPr id="2" name="Content Placeholder 1"/>
          <p:cNvSpPr>
            <a:spLocks noGrp="1"/>
          </p:cNvSpPr>
          <p:nvPr>
            <p:ph idx="1"/>
          </p:nvPr>
        </p:nvSpPr>
        <p:spPr>
          <a:xfrm>
            <a:off x="1295401" y="2556932"/>
            <a:ext cx="9601196" cy="2700868"/>
          </a:xfrm>
        </p:spPr>
        <p:txBody>
          <a:bodyPr>
            <a:noAutofit/>
          </a:bodyPr>
          <a:lstStyle/>
          <a:p>
            <a:pPr marL="0" indent="0">
              <a:lnSpc>
                <a:spcPct val="150000"/>
              </a:lnSpc>
              <a:buNone/>
            </a:pPr>
            <a:r>
              <a:rPr lang="fr-FR" dirty="0" smtClean="0">
                <a:latin typeface="Arial" panose="020B0604020202020204" pitchFamily="34" charset="0"/>
                <a:cs typeface="Arial" panose="020B0604020202020204" pitchFamily="34" charset="0"/>
              </a:rPr>
              <a:t>Un atelier pour</a:t>
            </a:r>
          </a:p>
          <a:p>
            <a:pPr lvl="1">
              <a:lnSpc>
                <a:spcPct val="150000"/>
              </a:lnSpc>
            </a:pPr>
            <a:r>
              <a:rPr lang="fr-FR" sz="2400" dirty="0" smtClean="0">
                <a:latin typeface="Arial" panose="020B0604020202020204" pitchFamily="34" charset="0"/>
                <a:cs typeface="Arial" panose="020B0604020202020204" pitchFamily="34" charset="0"/>
              </a:rPr>
              <a:t> les enseignants de français</a:t>
            </a:r>
          </a:p>
          <a:p>
            <a:pPr lvl="1">
              <a:lnSpc>
                <a:spcPct val="150000"/>
              </a:lnSpc>
            </a:pPr>
            <a:r>
              <a:rPr lang="fr-FR" sz="2400" dirty="0" smtClean="0">
                <a:latin typeface="Arial" panose="020B0604020202020204" pitchFamily="34" charset="0"/>
                <a:cs typeface="Arial" panose="020B0604020202020204" pitchFamily="34" charset="0"/>
              </a:rPr>
              <a:t>Les enseignants l’arts langagières en d’autres langues</a:t>
            </a:r>
          </a:p>
          <a:p>
            <a:pPr lvl="1">
              <a:lnSpc>
                <a:spcPct val="150000"/>
              </a:lnSpc>
            </a:pPr>
            <a:r>
              <a:rPr lang="fr-FR" sz="2400" dirty="0" smtClean="0">
                <a:latin typeface="Arial" panose="020B0604020202020204" pitchFamily="34" charset="0"/>
                <a:cs typeface="Arial" panose="020B0604020202020204" pitchFamily="34" charset="0"/>
              </a:rPr>
              <a:t>Les </a:t>
            </a:r>
            <a:r>
              <a:rPr lang="fr-CA" sz="2400" dirty="0">
                <a:latin typeface="Arial" panose="020B0604020202020204" pitchFamily="34" charset="0"/>
                <a:cs typeface="Arial" panose="020B0604020202020204" pitchFamily="34" charset="0"/>
              </a:rPr>
              <a:t> </a:t>
            </a:r>
            <a:r>
              <a:rPr lang="fr-CA" sz="2400" dirty="0" smtClean="0">
                <a:latin typeface="Arial" panose="020B0604020202020204" pitchFamily="34" charset="0"/>
                <a:cs typeface="Arial" panose="020B0604020202020204" pitchFamily="34" charset="0"/>
              </a:rPr>
              <a:t>conseillères</a:t>
            </a:r>
            <a:r>
              <a:rPr lang="fr-CA" sz="2400" dirty="0">
                <a:latin typeface="Arial" panose="020B0604020202020204" pitchFamily="34" charset="0"/>
                <a:cs typeface="Arial" panose="020B0604020202020204" pitchFamily="34" charset="0"/>
              </a:rPr>
              <a:t> </a:t>
            </a:r>
            <a:r>
              <a:rPr lang="fr-FR" sz="2400" dirty="0" smtClean="0">
                <a:latin typeface="Arial" panose="020B0604020202020204" pitchFamily="34" charset="0"/>
                <a:cs typeface="Arial" panose="020B0604020202020204" pitchFamily="34" charset="0"/>
              </a:rPr>
              <a:t> et les directeurs d’écoles à deux voies</a:t>
            </a:r>
            <a:endParaRPr lang="fr-FR" sz="2400" dirty="0">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2"/>
          </p:nvPr>
        </p:nvSpPr>
        <p:spPr/>
        <p:txBody>
          <a:bodyPr/>
          <a:lstStyle/>
          <a:p>
            <a:fld id="{D57F1E4F-1CFF-5643-939E-217C01CDF565}" type="slidenum">
              <a:rPr lang="en-US" smtClean="0"/>
              <a:pPr/>
              <a:t>6</a:t>
            </a:fld>
            <a:endParaRPr lang="en-US" dirty="0"/>
          </a:p>
        </p:txBody>
      </p:sp>
    </p:spTree>
    <p:extLst>
      <p:ext uri="{BB962C8B-B14F-4D97-AF65-F5344CB8AC3E}">
        <p14:creationId xmlns:p14="http://schemas.microsoft.com/office/powerpoint/2010/main" val="12341513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57F1E4F-1CFF-5643-939E-217C01CDF565}" type="slidenum">
              <a:rPr lang="en-US" smtClean="0"/>
              <a:pPr/>
              <a:t>7</a:t>
            </a:fld>
            <a:endParaRPr lang="en-US" dirty="0"/>
          </a:p>
        </p:txBody>
      </p:sp>
      <p:sp>
        <p:nvSpPr>
          <p:cNvPr id="3" name="Content Placeholder 2"/>
          <p:cNvSpPr>
            <a:spLocks noGrp="1"/>
          </p:cNvSpPr>
          <p:nvPr>
            <p:ph idx="4294967295"/>
          </p:nvPr>
        </p:nvSpPr>
        <p:spPr>
          <a:xfrm>
            <a:off x="1145380" y="1409075"/>
            <a:ext cx="10263187" cy="2471738"/>
          </a:xfrm>
        </p:spPr>
        <p:txBody>
          <a:bodyPr>
            <a:noAutofit/>
          </a:bodyPr>
          <a:lstStyle/>
          <a:p>
            <a:pPr marL="0" indent="0">
              <a:buNone/>
            </a:pPr>
            <a:r>
              <a:rPr lang="fr-FR" sz="3200" dirty="0" smtClean="0">
                <a:latin typeface="Arial" panose="020B0604020202020204" pitchFamily="34" charset="0"/>
                <a:cs typeface="Arial" panose="020B0604020202020204" pitchFamily="34" charset="0"/>
              </a:rPr>
              <a:t>Pendant l’atelier, on va discuter:</a:t>
            </a:r>
          </a:p>
          <a:p>
            <a:pPr marL="0" indent="0">
              <a:buNone/>
            </a:pPr>
            <a:endParaRPr lang="fr-FR" dirty="0" smtClean="0">
              <a:latin typeface="Arial" panose="020B0604020202020204" pitchFamily="34" charset="0"/>
              <a:cs typeface="Arial" panose="020B0604020202020204" pitchFamily="34" charset="0"/>
            </a:endParaRPr>
          </a:p>
          <a:p>
            <a:r>
              <a:rPr lang="fr-FR" dirty="0" smtClean="0">
                <a:latin typeface="Arial" panose="020B0604020202020204" pitchFamily="34" charset="0"/>
                <a:cs typeface="Arial" panose="020B0604020202020204" pitchFamily="34" charset="0"/>
              </a:rPr>
              <a:t>Pourquoi les garçons quittent souvent le programme d’immersion au secondaire.</a:t>
            </a:r>
          </a:p>
          <a:p>
            <a:r>
              <a:rPr lang="fr-FR" dirty="0">
                <a:latin typeface="Arial" panose="020B0604020202020204" pitchFamily="34" charset="0"/>
                <a:cs typeface="Arial" panose="020B0604020202020204" pitchFamily="34" charset="0"/>
              </a:rPr>
              <a:t>C</a:t>
            </a:r>
            <a:r>
              <a:rPr lang="fr-FR" dirty="0" smtClean="0">
                <a:latin typeface="Arial" panose="020B0604020202020204" pitchFamily="34" charset="0"/>
                <a:cs typeface="Arial" panose="020B0604020202020204" pitchFamily="34" charset="0"/>
              </a:rPr>
              <a:t>e que les garçons aiment faire dans la salle de classe.</a:t>
            </a:r>
          </a:p>
          <a:p>
            <a:r>
              <a:rPr lang="fr-FR" dirty="0" smtClean="0">
                <a:latin typeface="Arial" panose="020B0604020202020204" pitchFamily="34" charset="0"/>
                <a:cs typeface="Arial" panose="020B0604020202020204" pitchFamily="34" charset="0"/>
              </a:rPr>
              <a:t>Comment influencer les garçons à lire en français.</a:t>
            </a:r>
          </a:p>
          <a:p>
            <a:r>
              <a:rPr lang="fr-FR" dirty="0" smtClean="0">
                <a:latin typeface="Arial" panose="020B0604020202020204" pitchFamily="34" charset="0"/>
                <a:cs typeface="Arial" panose="020B0604020202020204" pitchFamily="34" charset="0"/>
              </a:rPr>
              <a:t>Quelles qualités d’enseignant sont importantes selon les garçons.</a:t>
            </a:r>
          </a:p>
          <a:p>
            <a:endParaRPr lang="fr-FR" dirty="0">
              <a:latin typeface="Arial" panose="020B0604020202020204" pitchFamily="34" charset="0"/>
              <a:cs typeface="Arial" panose="020B0604020202020204" pitchFamily="34" charset="0"/>
            </a:endParaRPr>
          </a:p>
        </p:txBody>
      </p:sp>
      <p:sp>
        <p:nvSpPr>
          <p:cNvPr id="6" name="TextBox 5"/>
          <p:cNvSpPr txBox="1"/>
          <p:nvPr/>
        </p:nvSpPr>
        <p:spPr>
          <a:xfrm>
            <a:off x="1657350" y="5615057"/>
            <a:ext cx="9239248" cy="707886"/>
          </a:xfrm>
          <a:prstGeom prst="rect">
            <a:avLst/>
          </a:prstGeom>
          <a:noFill/>
        </p:spPr>
        <p:txBody>
          <a:bodyPr wrap="square" rtlCol="0">
            <a:spAutoFit/>
          </a:bodyPr>
          <a:lstStyle/>
          <a:p>
            <a:r>
              <a:rPr lang="en-US" sz="2000" dirty="0" smtClean="0">
                <a:latin typeface="Arial" panose="020B0604020202020204" pitchFamily="34" charset="0"/>
                <a:cs typeface="Arial" panose="020B0604020202020204" pitchFamily="34" charset="0"/>
              </a:rPr>
              <a:t>(Cartier, 2007; CPF, 2004; </a:t>
            </a:r>
            <a:r>
              <a:rPr lang="en-US" sz="2000" dirty="0" err="1" smtClean="0">
                <a:latin typeface="Arial" panose="020B0604020202020204" pitchFamily="34" charset="0"/>
                <a:cs typeface="Arial" panose="020B0604020202020204" pitchFamily="34" charset="0"/>
              </a:rPr>
              <a:t>Obadia</a:t>
            </a:r>
            <a:r>
              <a:rPr lang="en-US" sz="2000" dirty="0" smtClean="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&amp; </a:t>
            </a:r>
            <a:r>
              <a:rPr lang="en-US" sz="2000" dirty="0" err="1" smtClean="0">
                <a:latin typeface="Arial" panose="020B0604020202020204" pitchFamily="34" charset="0"/>
                <a:cs typeface="Arial" panose="020B0604020202020204" pitchFamily="34" charset="0"/>
              </a:rPr>
              <a:t>Theriault</a:t>
            </a:r>
            <a:r>
              <a:rPr lang="en-US" sz="2000" dirty="0" smtClean="0">
                <a:latin typeface="Arial" panose="020B0604020202020204" pitchFamily="34" charset="0"/>
                <a:cs typeface="Arial" panose="020B0604020202020204" pitchFamily="34" charset="0"/>
              </a:rPr>
              <a:t>, 1995; Reichert</a:t>
            </a:r>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&amp; </a:t>
            </a:r>
            <a:r>
              <a:rPr lang="en-US" sz="2000" dirty="0">
                <a:latin typeface="Arial" panose="020B0604020202020204" pitchFamily="34" charset="0"/>
                <a:cs typeface="Arial" panose="020B0604020202020204" pitchFamily="34" charset="0"/>
              </a:rPr>
              <a:t>Hawley, </a:t>
            </a:r>
            <a:r>
              <a:rPr lang="en-US" sz="2000" dirty="0" smtClean="0">
                <a:latin typeface="Arial" panose="020B0604020202020204" pitchFamily="34" charset="0"/>
                <a:cs typeface="Arial" panose="020B0604020202020204" pitchFamily="34" charset="0"/>
              </a:rPr>
              <a:t>2014)  </a:t>
            </a:r>
            <a:endParaRPr lang="fr-FR" sz="2000" dirty="0">
              <a:latin typeface="Arial" panose="020B0604020202020204" pitchFamily="34" charset="0"/>
              <a:cs typeface="Arial" panose="020B0604020202020204" pitchFamily="34" charset="0"/>
            </a:endParaRPr>
          </a:p>
          <a:p>
            <a:endParaRPr lang="fr-CA"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691035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692398" y="3071281"/>
            <a:ext cx="6815669" cy="1515533"/>
          </a:xfrm>
        </p:spPr>
        <p:txBody>
          <a:bodyPr/>
          <a:lstStyle/>
          <a:p>
            <a:r>
              <a:rPr lang="fr-CA" dirty="0" smtClean="0">
                <a:latin typeface="Arial" panose="020B0604020202020204" pitchFamily="34" charset="0"/>
                <a:cs typeface="Arial" panose="020B0604020202020204" pitchFamily="34" charset="0"/>
              </a:rPr>
              <a:t>L’application</a:t>
            </a:r>
            <a:br>
              <a:rPr lang="fr-CA" dirty="0" smtClean="0">
                <a:latin typeface="Arial" panose="020B0604020202020204" pitchFamily="34" charset="0"/>
                <a:cs typeface="Arial" panose="020B0604020202020204" pitchFamily="34" charset="0"/>
              </a:rPr>
            </a:br>
            <a:r>
              <a:rPr lang="fr-CA" dirty="0" smtClean="0">
                <a:latin typeface="Arial" panose="020B0604020202020204" pitchFamily="34" charset="0"/>
                <a:cs typeface="Arial" panose="020B0604020202020204" pitchFamily="34" charset="0"/>
              </a:rPr>
              <a:t/>
            </a:r>
            <a:br>
              <a:rPr lang="fr-CA" dirty="0" smtClean="0">
                <a:latin typeface="Arial" panose="020B0604020202020204" pitchFamily="34" charset="0"/>
                <a:cs typeface="Arial" panose="020B0604020202020204" pitchFamily="34" charset="0"/>
              </a:rPr>
            </a:br>
            <a:r>
              <a:rPr lang="fr-CA" sz="3200" dirty="0" smtClean="0">
                <a:latin typeface="Arial" panose="020B0604020202020204" pitchFamily="34" charset="0"/>
                <a:cs typeface="Arial" panose="020B0604020202020204" pitchFamily="34" charset="0"/>
              </a:rPr>
              <a:t>les concepts clés</a:t>
            </a:r>
            <a:endParaRPr lang="fr-CA" sz="3200" dirty="0">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2"/>
          </p:nvPr>
        </p:nvSpPr>
        <p:spPr/>
        <p:txBody>
          <a:bodyPr/>
          <a:lstStyle/>
          <a:p>
            <a:fld id="{D57F1E4F-1CFF-5643-939E-217C01CDF565}" type="slidenum">
              <a:rPr lang="en-US" smtClean="0"/>
              <a:pPr/>
              <a:t>8</a:t>
            </a:fld>
            <a:endParaRPr lang="en-US" dirty="0"/>
          </a:p>
        </p:txBody>
      </p:sp>
    </p:spTree>
    <p:extLst>
      <p:ext uri="{BB962C8B-B14F-4D97-AF65-F5344CB8AC3E}">
        <p14:creationId xmlns:p14="http://schemas.microsoft.com/office/powerpoint/2010/main" val="39125104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57F1E4F-1CFF-5643-939E-217C01CDF565}" type="slidenum">
              <a:rPr lang="en-US" smtClean="0"/>
              <a:pPr/>
              <a:t>9</a:t>
            </a:fld>
            <a:endParaRPr lang="en-US" dirty="0"/>
          </a:p>
        </p:txBody>
      </p:sp>
      <p:sp>
        <p:nvSpPr>
          <p:cNvPr id="2" name="Content Placeholder 1"/>
          <p:cNvSpPr>
            <a:spLocks noGrp="1"/>
          </p:cNvSpPr>
          <p:nvPr>
            <p:ph idx="4294967295"/>
          </p:nvPr>
        </p:nvSpPr>
        <p:spPr>
          <a:xfrm>
            <a:off x="1024049" y="1055132"/>
            <a:ext cx="9601200" cy="5193268"/>
          </a:xfrm>
        </p:spPr>
        <p:txBody>
          <a:bodyPr>
            <a:normAutofit lnSpcReduction="10000"/>
          </a:bodyPr>
          <a:lstStyle/>
          <a:p>
            <a:pPr marL="457200" indent="-457200">
              <a:lnSpc>
                <a:spcPct val="150000"/>
              </a:lnSpc>
              <a:spcBef>
                <a:spcPts val="0"/>
              </a:spcBef>
              <a:spcAft>
                <a:spcPts val="0"/>
              </a:spcAft>
              <a:buFont typeface="+mj-lt"/>
              <a:buAutoNum type="arabicPeriod"/>
            </a:pPr>
            <a:r>
              <a:rPr lang="fr-FR" dirty="0" smtClean="0">
                <a:latin typeface="Arial" panose="020B0604020202020204" pitchFamily="34" charset="0"/>
                <a:cs typeface="Arial" panose="020B0604020202020204" pitchFamily="34" charset="0"/>
              </a:rPr>
              <a:t>La culture de l’école    </a:t>
            </a:r>
            <a:r>
              <a:rPr lang="fr-CA" sz="2000" dirty="0">
                <a:latin typeface="Arial" panose="020B0604020202020204" pitchFamily="34" charset="0"/>
                <a:cs typeface="Arial" panose="020B0604020202020204" pitchFamily="34" charset="0"/>
              </a:rPr>
              <a:t>(Callaghan, 1998; Kissau, 2007</a:t>
            </a:r>
            <a:r>
              <a:rPr lang="fr-CA" sz="2000" dirty="0" smtClean="0">
                <a:latin typeface="Arial" panose="020B0604020202020204" pitchFamily="34" charset="0"/>
                <a:cs typeface="Arial" panose="020B0604020202020204" pitchFamily="34" charset="0"/>
              </a:rPr>
              <a:t>)</a:t>
            </a:r>
            <a:endParaRPr lang="fr-FR" sz="2000" dirty="0" smtClean="0">
              <a:latin typeface="Arial" panose="020B0604020202020204" pitchFamily="34" charset="0"/>
              <a:cs typeface="Arial" panose="020B0604020202020204" pitchFamily="34" charset="0"/>
            </a:endParaRPr>
          </a:p>
          <a:p>
            <a:pPr lvl="1">
              <a:lnSpc>
                <a:spcPct val="150000"/>
              </a:lnSpc>
              <a:spcBef>
                <a:spcPts val="0"/>
              </a:spcBef>
              <a:spcAft>
                <a:spcPts val="0"/>
              </a:spcAft>
            </a:pPr>
            <a:r>
              <a:rPr lang="fr-FR" dirty="0" smtClean="0">
                <a:latin typeface="Arial" panose="020B0604020202020204" pitchFamily="34" charset="0"/>
                <a:cs typeface="Arial" panose="020B0604020202020204" pitchFamily="34" charset="0"/>
              </a:rPr>
              <a:t>Les stéréotypes envers l’étude du français</a:t>
            </a:r>
          </a:p>
          <a:p>
            <a:pPr lvl="1">
              <a:lnSpc>
                <a:spcPct val="150000"/>
              </a:lnSpc>
              <a:spcBef>
                <a:spcPts val="0"/>
              </a:spcBef>
              <a:spcAft>
                <a:spcPts val="0"/>
              </a:spcAft>
            </a:pPr>
            <a:r>
              <a:rPr lang="fr-FR" dirty="0" smtClean="0">
                <a:latin typeface="Arial" panose="020B0604020202020204" pitchFamily="34" charset="0"/>
                <a:cs typeface="Arial" panose="020B0604020202020204" pitchFamily="34" charset="0"/>
              </a:rPr>
              <a:t>L’encouragement de poursuivre le français</a:t>
            </a:r>
          </a:p>
          <a:p>
            <a:pPr lvl="1">
              <a:lnSpc>
                <a:spcPct val="150000"/>
              </a:lnSpc>
              <a:spcBef>
                <a:spcPts val="0"/>
              </a:spcBef>
              <a:spcAft>
                <a:spcPts val="0"/>
              </a:spcAft>
            </a:pPr>
            <a:endParaRPr lang="fr-FR" dirty="0">
              <a:latin typeface="Arial" panose="020B0604020202020204" pitchFamily="34" charset="0"/>
              <a:cs typeface="Arial" panose="020B0604020202020204" pitchFamily="34" charset="0"/>
            </a:endParaRPr>
          </a:p>
          <a:p>
            <a:pPr marL="457200" indent="-457200">
              <a:lnSpc>
                <a:spcPct val="150000"/>
              </a:lnSpc>
              <a:spcBef>
                <a:spcPts val="0"/>
              </a:spcBef>
              <a:spcAft>
                <a:spcPts val="0"/>
              </a:spcAft>
              <a:buFont typeface="+mj-lt"/>
              <a:buAutoNum type="arabicPeriod"/>
            </a:pPr>
            <a:r>
              <a:rPr lang="fr-FR" dirty="0" smtClean="0">
                <a:latin typeface="Arial" panose="020B0604020202020204" pitchFamily="34" charset="0"/>
                <a:cs typeface="Arial" panose="020B0604020202020204" pitchFamily="34" charset="0"/>
              </a:rPr>
              <a:t>Le style d’apprentissage des garçons  </a:t>
            </a:r>
            <a:r>
              <a:rPr lang="fr-FR" sz="2000" dirty="0" smtClean="0">
                <a:latin typeface="Arial" panose="020B0604020202020204" pitchFamily="34" charset="0"/>
                <a:cs typeface="Arial" panose="020B0604020202020204" pitchFamily="34" charset="0"/>
              </a:rPr>
              <a:t>(Laporte, 2006; Nicholson, 2013)</a:t>
            </a:r>
            <a:endParaRPr lang="fr-FR" sz="2000" dirty="0">
              <a:latin typeface="Arial" panose="020B0604020202020204" pitchFamily="34" charset="0"/>
              <a:cs typeface="Arial" panose="020B0604020202020204" pitchFamily="34" charset="0"/>
            </a:endParaRPr>
          </a:p>
          <a:p>
            <a:pPr lvl="1">
              <a:buClr>
                <a:srgbClr val="83992A"/>
              </a:buClr>
            </a:pPr>
            <a:r>
              <a:rPr lang="fr-FR" dirty="0">
                <a:solidFill>
                  <a:prstClr val="black">
                    <a:lumMod val="85000"/>
                    <a:lumOff val="15000"/>
                  </a:prstClr>
                </a:solidFill>
                <a:latin typeface="Arial" panose="020B0604020202020204" pitchFamily="34" charset="0"/>
                <a:cs typeface="Arial" panose="020B0604020202020204" pitchFamily="34" charset="0"/>
              </a:rPr>
              <a:t>L’autonomie </a:t>
            </a:r>
          </a:p>
          <a:p>
            <a:pPr lvl="1">
              <a:buClr>
                <a:srgbClr val="83992A"/>
              </a:buClr>
            </a:pPr>
            <a:r>
              <a:rPr lang="fr-FR" dirty="0">
                <a:solidFill>
                  <a:prstClr val="black">
                    <a:lumMod val="85000"/>
                    <a:lumOff val="15000"/>
                  </a:prstClr>
                </a:solidFill>
                <a:latin typeface="Arial" panose="020B0604020202020204" pitchFamily="34" charset="0"/>
                <a:cs typeface="Arial" panose="020B0604020202020204" pitchFamily="34" charset="0"/>
              </a:rPr>
              <a:t>L’humour</a:t>
            </a:r>
          </a:p>
          <a:p>
            <a:pPr lvl="1">
              <a:buClr>
                <a:srgbClr val="83992A"/>
              </a:buClr>
            </a:pPr>
            <a:r>
              <a:rPr lang="fr-FR" dirty="0">
                <a:solidFill>
                  <a:prstClr val="black">
                    <a:lumMod val="85000"/>
                    <a:lumOff val="15000"/>
                  </a:prstClr>
                </a:solidFill>
                <a:latin typeface="Arial" panose="020B0604020202020204" pitchFamily="34" charset="0"/>
                <a:cs typeface="Arial" panose="020B0604020202020204" pitchFamily="34" charset="0"/>
              </a:rPr>
              <a:t>Le mouvement</a:t>
            </a:r>
          </a:p>
          <a:p>
            <a:pPr lvl="1">
              <a:buClr>
                <a:srgbClr val="83992A"/>
              </a:buClr>
            </a:pPr>
            <a:r>
              <a:rPr lang="fr-FR" dirty="0">
                <a:solidFill>
                  <a:prstClr val="black">
                    <a:lumMod val="85000"/>
                    <a:lumOff val="15000"/>
                  </a:prstClr>
                </a:solidFill>
                <a:latin typeface="Arial" panose="020B0604020202020204" pitchFamily="34" charset="0"/>
                <a:cs typeface="Arial" panose="020B0604020202020204" pitchFamily="34" charset="0"/>
              </a:rPr>
              <a:t>L’apprentissage coopératif</a:t>
            </a:r>
          </a:p>
          <a:p>
            <a:pPr lvl="1">
              <a:buClr>
                <a:srgbClr val="83992A"/>
              </a:buClr>
            </a:pPr>
            <a:r>
              <a:rPr lang="fr-FR" dirty="0">
                <a:solidFill>
                  <a:prstClr val="black">
                    <a:lumMod val="85000"/>
                    <a:lumOff val="15000"/>
                  </a:prstClr>
                </a:solidFill>
                <a:latin typeface="Arial" panose="020B0604020202020204" pitchFamily="34" charset="0"/>
                <a:cs typeface="Arial" panose="020B0604020202020204" pitchFamily="34" charset="0"/>
              </a:rPr>
              <a:t>Le contenu du cours</a:t>
            </a:r>
          </a:p>
          <a:p>
            <a:pPr lvl="1">
              <a:buClr>
                <a:srgbClr val="83992A"/>
              </a:buClr>
            </a:pPr>
            <a:r>
              <a:rPr lang="fr-FR" dirty="0">
                <a:solidFill>
                  <a:prstClr val="black">
                    <a:lumMod val="85000"/>
                    <a:lumOff val="15000"/>
                  </a:prstClr>
                </a:solidFill>
                <a:latin typeface="Arial" panose="020B0604020202020204" pitchFamily="34" charset="0"/>
                <a:cs typeface="Arial" panose="020B0604020202020204" pitchFamily="34" charset="0"/>
              </a:rPr>
              <a:t>La technologie </a:t>
            </a:r>
          </a:p>
          <a:p>
            <a:pPr lvl="1">
              <a:lnSpc>
                <a:spcPct val="150000"/>
              </a:lnSpc>
              <a:spcBef>
                <a:spcPts val="0"/>
              </a:spcBef>
              <a:spcAft>
                <a:spcPts val="0"/>
              </a:spcAft>
            </a:pPr>
            <a:endParaRPr lang="fr-FR"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9332092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2487</TotalTime>
  <Words>1241</Words>
  <Application>Microsoft Office PowerPoint</Application>
  <PresentationFormat>Widescreen</PresentationFormat>
  <Paragraphs>191</Paragraphs>
  <Slides>14</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Garamond</vt:lpstr>
      <vt:lpstr>Times New Roman</vt:lpstr>
      <vt:lpstr>Organic</vt:lpstr>
      <vt:lpstr>Et les garçons? Les garçons en immersion  française au secondaire </vt:lpstr>
      <vt:lpstr>La problématique </vt:lpstr>
      <vt:lpstr>Les objectifs d’études</vt:lpstr>
      <vt:lpstr>Les questions de recherches</vt:lpstr>
      <vt:lpstr>Le cadre théorique</vt:lpstr>
      <vt:lpstr>Le projet</vt:lpstr>
      <vt:lpstr>PowerPoint Presentation</vt:lpstr>
      <vt:lpstr>L’application  les concepts clés</vt:lpstr>
      <vt:lpstr>PowerPoint Presentation</vt:lpstr>
      <vt:lpstr>PowerPoint Presentation</vt:lpstr>
      <vt:lpstr>Les implications</vt:lpstr>
      <vt:lpstr>Références</vt:lpstr>
      <vt:lpstr>Références</vt:lpstr>
      <vt:lpstr>Références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Et les garçons?  Les Garçons en immersion Française au secondaire</dc:title>
  <dc:creator>Laurel Black</dc:creator>
  <cp:lastModifiedBy>Bournot-Trites, Monique</cp:lastModifiedBy>
  <cp:revision>65</cp:revision>
  <dcterms:created xsi:type="dcterms:W3CDTF">2018-07-10T04:42:26Z</dcterms:created>
  <dcterms:modified xsi:type="dcterms:W3CDTF">2018-08-06T18:55:14Z</dcterms:modified>
</cp:coreProperties>
</file>