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slides/slide27.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theme/themeOverride1.xml" ContentType="application/vnd.openxmlformats-officedocument.themeOverr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slides/slide41.xml" ContentType="application/vnd.openxmlformats-officedocument.presentationml.slide+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51"/>
  </p:notesMasterIdLst>
  <p:sldIdLst>
    <p:sldId id="552" r:id="rId2"/>
    <p:sldId id="446" r:id="rId3"/>
    <p:sldId id="450" r:id="rId4"/>
    <p:sldId id="520" r:id="rId5"/>
    <p:sldId id="592" r:id="rId6"/>
    <p:sldId id="593" r:id="rId7"/>
    <p:sldId id="594" r:id="rId8"/>
    <p:sldId id="595" r:id="rId9"/>
    <p:sldId id="596" r:id="rId10"/>
    <p:sldId id="597" r:id="rId11"/>
    <p:sldId id="598" r:id="rId12"/>
    <p:sldId id="524" r:id="rId13"/>
    <p:sldId id="545" r:id="rId14"/>
    <p:sldId id="551" r:id="rId15"/>
    <p:sldId id="546" r:id="rId16"/>
    <p:sldId id="547" r:id="rId17"/>
    <p:sldId id="549" r:id="rId18"/>
    <p:sldId id="550" r:id="rId19"/>
    <p:sldId id="529" r:id="rId20"/>
    <p:sldId id="530" r:id="rId21"/>
    <p:sldId id="571" r:id="rId22"/>
    <p:sldId id="601" r:id="rId23"/>
    <p:sldId id="572" r:id="rId24"/>
    <p:sldId id="573" r:id="rId25"/>
    <p:sldId id="574" r:id="rId26"/>
    <p:sldId id="575" r:id="rId27"/>
    <p:sldId id="576" r:id="rId28"/>
    <p:sldId id="577" r:id="rId29"/>
    <p:sldId id="578" r:id="rId30"/>
    <p:sldId id="600" r:id="rId31"/>
    <p:sldId id="602" r:id="rId32"/>
    <p:sldId id="589" r:id="rId33"/>
    <p:sldId id="590" r:id="rId34"/>
    <p:sldId id="591" r:id="rId35"/>
    <p:sldId id="580" r:id="rId36"/>
    <p:sldId id="569" r:id="rId37"/>
    <p:sldId id="537" r:id="rId38"/>
    <p:sldId id="538" r:id="rId39"/>
    <p:sldId id="539" r:id="rId40"/>
    <p:sldId id="603" r:id="rId41"/>
    <p:sldId id="540" r:id="rId42"/>
    <p:sldId id="541" r:id="rId43"/>
    <p:sldId id="399" r:id="rId44"/>
    <p:sldId id="542" r:id="rId45"/>
    <p:sldId id="402" r:id="rId46"/>
    <p:sldId id="403" r:id="rId47"/>
    <p:sldId id="405" r:id="rId48"/>
    <p:sldId id="404" r:id="rId49"/>
    <p:sldId id="511"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rgbClr val="FF0000"/>
    </p:penClr>
  </p:showPr>
  <p:clrMru>
    <a:srgbClr val="262626"/>
    <a:srgbClr val="000000"/>
    <a:srgbClr val="DE3030"/>
    <a:srgbClr val="0000FF"/>
    <a:srgbClr val="FFFF00"/>
    <a:srgbClr val="FFFF66"/>
  </p:clrMru>
  <p:extLst>
    <p:ext uri="{E76CE94A-603C-4142-B9EB-6D1370010A27}">
      <p14:discardImageEditData xmlns:a="http://schemas.openxmlformats.org/drawingml/2006/main" xmlns:r="http://schemas.openxmlformats.org/officeDocument/2006/relationships" xmlns:p="http://schemas.openxmlformats.org/presentationml/2006/main" xmlns:mc="http://schemas.openxmlformats.org/markup-compatibility/2006" xmlns:mv="urn:schemas-microsoft-com:mac:vml" xmlns:p14="http://schemas.microsoft.com/office/powerpoint/2010/main" xmlns="" val="0"/>
    </p:ext>
    <p:ext uri="{D31A062A-798A-4329-ABDD-BBA856620510}">
      <p14:defaultImageDpi xmlns:a="http://schemas.openxmlformats.org/drawingml/2006/main" xmlns:r="http://schemas.openxmlformats.org/officeDocument/2006/relationships" xmlns:p="http://schemas.openxmlformats.org/presentationml/2006/main" xmlns:mc="http://schemas.openxmlformats.org/markup-compatibility/2006" xmlns:mv="urn:schemas-microsoft-com:mac:vml"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2903" autoAdjust="0"/>
    <p:restoredTop sz="90187" autoAdjust="0"/>
  </p:normalViewPr>
  <p:slideViewPr>
    <p:cSldViewPr>
      <p:cViewPr>
        <p:scale>
          <a:sx n="75" d="100"/>
          <a:sy n="75" d="100"/>
        </p:scale>
        <p:origin x="-1312" y="-8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7CDB92-C2F9-4A5A-8FCF-5048E2894981}" type="datetimeFigureOut">
              <a:rPr lang="en-US" smtClean="0"/>
              <a:pPr/>
              <a:t>1/17/11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D5E951-8586-47BD-8A12-20B6EA24E23F}"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mc="http://schemas.openxmlformats.org/markup-compatibility/2006" xmlns:mv="urn:schemas-microsoft-com:mac:vml" xmlns:p14="http://schemas.microsoft.com/office/powerpoint/2010/main" xmlns="" val="2556449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601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89730" tIns="44865" rIns="89730" bIns="44865" numCol="1" anchor="t" anchorCtr="0" compatLnSpc="1">
            <a:prstTxWarp prst="textNoShape">
              <a:avLst/>
            </a:prstTxWarp>
          </a:bodyPr>
          <a:lstStyle/>
          <a:p>
            <a:r>
              <a:rPr lang="en-US" sz="900" smtClean="0">
                <a:solidFill>
                  <a:schemeClr val="bg1"/>
                </a:solidFill>
              </a:rPr>
              <a:t>‘Sensitive periods’ in early brain development – this slide is based on the following references:</a:t>
            </a:r>
          </a:p>
          <a:p>
            <a:pPr>
              <a:buFontTx/>
              <a:buChar char="•"/>
            </a:pPr>
            <a:r>
              <a:rPr lang="en-US" smtClean="0"/>
              <a:t>Doherty, G. (1997). </a:t>
            </a:r>
            <a:r>
              <a:rPr lang="en-US" i="1" smtClean="0"/>
              <a:t>Zero to Six: the Basis for School Readiness</a:t>
            </a:r>
            <a:r>
              <a:rPr lang="en-US" smtClean="0"/>
              <a:t>. Applied Research Branch R-97-3E Ottawa: Human Resources Development Canada.</a:t>
            </a:r>
          </a:p>
          <a:p>
            <a:pPr>
              <a:buFontTx/>
              <a:buChar char="•"/>
            </a:pPr>
            <a:r>
              <a:rPr lang="en-US" smtClean="0"/>
              <a:t>McCain &amp; Mustard (1999). </a:t>
            </a:r>
            <a:r>
              <a:rPr lang="en-US" i="1" smtClean="0"/>
              <a:t>Early Years Study. </a:t>
            </a:r>
            <a:r>
              <a:rPr lang="en-US" smtClean="0"/>
              <a:t>Toronto, Ontario: Publications Ontario.</a:t>
            </a:r>
          </a:p>
          <a:p>
            <a:pPr>
              <a:buFontTx/>
              <a:buChar char="•"/>
            </a:pPr>
            <a:r>
              <a:rPr lang="en-US" smtClean="0"/>
              <a:t>Shonkoff, Jack (Ed) (2000). </a:t>
            </a:r>
            <a:r>
              <a:rPr lang="en-US" i="1" smtClean="0"/>
              <a:t>From Neurons to Neighborhoods: The Science of Early Childhood Development</a:t>
            </a:r>
            <a:r>
              <a:rPr lang="en-US" smtClean="0"/>
              <a:t>. </a:t>
            </a:r>
            <a:r>
              <a:rPr lang="en-US" sz="900" smtClean="0"/>
              <a:t>Washington, D.C.: </a:t>
            </a:r>
            <a:r>
              <a:rPr lang="en-US" smtClean="0"/>
              <a:t>National Academy Press.</a:t>
            </a:r>
          </a:p>
          <a:p>
            <a:pPr>
              <a:buFontTx/>
              <a:buChar char="•"/>
            </a:pPr>
            <a:endParaRPr lang="en-US" i="1" smtClean="0"/>
          </a:p>
          <a:p>
            <a:pPr>
              <a:buFontTx/>
              <a:buChar char="•"/>
            </a:pPr>
            <a:r>
              <a:rPr lang="en-US" sz="900" i="1" smtClean="0">
                <a:solidFill>
                  <a:schemeClr val="bg1"/>
                </a:solidFill>
              </a:rPr>
              <a:t> - change colours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solidFill>
            <a:srgbClr val="FFFFFF"/>
          </a:solidFill>
          <a:ln/>
        </p:spPr>
      </p:sp>
      <p:sp>
        <p:nvSpPr>
          <p:cNvPr id="64515" name="Rectangle 3"/>
          <p:cNvSpPr>
            <a:spLocks noGrp="1" noChangeArrowheads="1"/>
          </p:cNvSpPr>
          <p:nvPr>
            <p:ph type="body" idx="1"/>
          </p:nvPr>
        </p:nvSpPr>
        <p:spPr>
          <a:solidFill>
            <a:srgbClr val="FFFFFF"/>
          </a:solidFill>
          <a:ln>
            <a:solidFill>
              <a:srgbClr val="000000"/>
            </a:solidFill>
          </a:ln>
        </p:spPr>
        <p:txBody>
          <a:bodyPr lIns="91427" tIns="45714" rIns="91427" bIns="45714"/>
          <a:lstStyle/>
          <a:p>
            <a:endParaRPr lang="en-US">
              <a:latin typeface="Arial" pitchFamily="26" charset="0"/>
              <a:ea typeface="ＭＳ Ｐゴシック" pitchFamily="26" charset="-128"/>
              <a:cs typeface="ＭＳ Ｐゴシック" pitchFamily="26"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solidFill>
            <a:srgbClr val="FFFFFF"/>
          </a:solidFill>
          <a:ln/>
        </p:spPr>
      </p:sp>
      <p:sp>
        <p:nvSpPr>
          <p:cNvPr id="66563" name="Rectangle 3"/>
          <p:cNvSpPr>
            <a:spLocks noGrp="1" noChangeArrowheads="1"/>
          </p:cNvSpPr>
          <p:nvPr>
            <p:ph type="body" idx="1"/>
          </p:nvPr>
        </p:nvSpPr>
        <p:spPr>
          <a:solidFill>
            <a:srgbClr val="FFFFFF"/>
          </a:solidFill>
          <a:ln>
            <a:solidFill>
              <a:srgbClr val="000000"/>
            </a:solidFill>
          </a:ln>
        </p:spPr>
        <p:txBody>
          <a:bodyPr lIns="91427" tIns="45714" rIns="91427" bIns="45714"/>
          <a:lstStyle/>
          <a:p>
            <a:endParaRPr lang="en-US">
              <a:latin typeface="Arial" pitchFamily="26" charset="0"/>
              <a:ea typeface="ＭＳ Ｐゴシック" pitchFamily="26" charset="-128"/>
              <a:cs typeface="ＭＳ Ｐゴシック" pitchFamily="26"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solidFill>
            <a:srgbClr val="FFFFFF"/>
          </a:solidFill>
          <a:ln/>
        </p:spPr>
      </p:sp>
      <p:sp>
        <p:nvSpPr>
          <p:cNvPr id="67587"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6" charset="0"/>
              <a:ea typeface="ＭＳ Ｐゴシック" pitchFamily="26" charset="-128"/>
              <a:cs typeface="ＭＳ Ｐゴシック" pitchFamily="26"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solidFill>
            <a:srgbClr val="FFFFFF"/>
          </a:solidFill>
          <a:ln/>
        </p:spPr>
      </p:sp>
      <p:sp>
        <p:nvSpPr>
          <p:cNvPr id="67587"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6" charset="0"/>
              <a:ea typeface="ＭＳ Ｐゴシック" pitchFamily="26" charset="-128"/>
              <a:cs typeface="ＭＳ Ｐゴシック" pitchFamily="26"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52F29303-7CE8-504F-92DA-13A9F6195809}" type="slidenum">
              <a:rPr lang="en-US" sz="1200"/>
              <a:pPr algn="r" eaLnBrk="0" hangingPunct="0"/>
              <a:t>37</a:t>
            </a:fld>
            <a:endParaRPr lang="en-US" sz="1200"/>
          </a:p>
        </p:txBody>
      </p:sp>
      <p:sp>
        <p:nvSpPr>
          <p:cNvPr id="26627" name="Rectangle 2"/>
          <p:cNvSpPr>
            <a:spLocks noGrp="1" noRot="1" noChangeAspect="1" noChangeArrowheads="1" noTextEdit="1"/>
          </p:cNvSpPr>
          <p:nvPr>
            <p:ph type="sldImg"/>
          </p:nvPr>
        </p:nvSpPr>
        <p:spPr>
          <a:xfrm>
            <a:off x="1143000" y="684213"/>
            <a:ext cx="4572000" cy="3429000"/>
          </a:xfrm>
          <a:solidFill>
            <a:srgbClr val="FFFFFF"/>
          </a:solidFill>
          <a:ln/>
        </p:spPr>
      </p:sp>
      <p:sp>
        <p:nvSpPr>
          <p:cNvPr id="26628" name="Rectangle 3"/>
          <p:cNvSpPr>
            <a:spLocks noGrp="1" noChangeArrowheads="1"/>
          </p:cNvSpPr>
          <p:nvPr>
            <p:ph type="body" idx="1"/>
          </p:nvPr>
        </p:nvSpPr>
        <p:spPr>
          <a:xfrm>
            <a:off x="685800" y="4343400"/>
            <a:ext cx="5486400" cy="4116388"/>
          </a:xfrm>
          <a:solidFill>
            <a:srgbClr val="FFFFFF"/>
          </a:solidFill>
          <a:ln>
            <a:solidFill>
              <a:srgbClr val="000000"/>
            </a:solidFill>
          </a:ln>
        </p:spPr>
        <p:txBody>
          <a:bodyPr lIns="90566" tIns="45283" rIns="90566" bIns="45283"/>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B5236BB-7D81-694D-8D38-D77C1612AA71}" type="slidenum">
              <a:rPr lang="en-US"/>
              <a:pPr/>
              <a:t>4</a:t>
            </a:fld>
            <a:endParaRPr lang="en-US"/>
          </a:p>
        </p:txBody>
      </p:sp>
      <p:sp>
        <p:nvSpPr>
          <p:cNvPr id="28675" name="Rectangle 2"/>
          <p:cNvSpPr>
            <a:spLocks noGrp="1" noRot="1" noChangeAspect="1" noChangeArrowheads="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0"/>
              </a:spcBef>
            </a:pPr>
            <a:endParaRPr lang="en-US" sz="18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xfrm>
            <a:off x="1143000" y="684213"/>
            <a:ext cx="4572000" cy="3429000"/>
          </a:xfrm>
          <a:solidFill>
            <a:srgbClr val="FFFFFF"/>
          </a:solidFill>
          <a:ln>
            <a:solidFill>
              <a:srgbClr val="000000"/>
            </a:solidFill>
            <a:miter lim="800000"/>
            <a:headEnd/>
            <a:tailEnd/>
          </a:ln>
        </p:spPr>
      </p:sp>
      <p:sp>
        <p:nvSpPr>
          <p:cNvPr id="90115" name="Rectangle 3"/>
          <p:cNvSpPr>
            <a:spLocks noGrp="1" noChangeArrowheads="1"/>
          </p:cNvSpPr>
          <p:nvPr>
            <p:ph type="body" idx="1"/>
          </p:nvPr>
        </p:nvSpPr>
        <p:spPr bwMode="auto">
          <a:xfrm>
            <a:off x="685800" y="4343400"/>
            <a:ext cx="5486400" cy="4116388"/>
          </a:xfrm>
          <a:solidFill>
            <a:srgbClr val="FFFFFF"/>
          </a:solidFill>
          <a:ln>
            <a:solidFill>
              <a:srgbClr val="000000"/>
            </a:solidFill>
            <a:miter lim="800000"/>
            <a:headEnd/>
            <a:tailEnd/>
          </a:ln>
        </p:spPr>
        <p:txBody>
          <a:bodyPr wrap="square" lIns="90562" tIns="45282" rIns="90562" bIns="45282"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a:solidFill>
            <a:srgbClr val="FFFFFF"/>
          </a:solidFill>
          <a:ln/>
        </p:spPr>
      </p:sp>
      <p:sp>
        <p:nvSpPr>
          <p:cNvPr id="27651" name="Notes Placeholder 2"/>
          <p:cNvSpPr>
            <a:spLocks noGrp="1"/>
          </p:cNvSpPr>
          <p:nvPr>
            <p:ph type="body" idx="1"/>
          </p:nvPr>
        </p:nvSpPr>
        <p:spPr>
          <a:xfrm>
            <a:off x="914400" y="4343400"/>
            <a:ext cx="5029200" cy="4114800"/>
          </a:xfrm>
          <a:noFill/>
          <a:ln>
            <a:solidFill>
              <a:srgbClr val="000000"/>
            </a:solidFill>
          </a:ln>
        </p:spPr>
        <p:txBody>
          <a:bodyPr lIns="90487" tIns="44450" rIns="90487" bIns="44450"/>
          <a:lstStyle/>
          <a:p>
            <a:r>
              <a:rPr lang="en-GB" smtClean="0">
                <a:latin typeface="Arial" pitchFamily="-110" charset="0"/>
                <a:ea typeface="ＭＳ Ｐゴシック" pitchFamily="-110" charset="-128"/>
              </a:rPr>
              <a:t>Why is this a good time to start doing something like this?  As many of you know, the EDI and related data collection efforts have been happening on more or less regular basis in many provinces and regions over the years.  This map shows the progress from 2000 to 2009 collection year.  The time is good because with the increased sophistication in methodologies and experience in many areas with several waves of data collection, we can bring added value to this project – in addition to, never as an alternative – to local and provincial efforts. The time is good because we are reaching a momentum – a critical mass of data and diversity of regions where it becomes possible to inform national trends.  With the Council … ‘s mandate on increasing the knowledge in ECD, putting the existing data together, being able to take advantage of what is going on already at the national level – the collection of EDI – they can focus their efforts on increasing the information at other, earlier levels of development at which we have scarce coverage.  Putting the EDI data on a national map shows what can be done and opens the door to population-based collection of other developmental data on young children.</a:t>
            </a:r>
          </a:p>
          <a:p>
            <a:endParaRPr lang="en-US" smtClean="0">
              <a:latin typeface="Arial" pitchFamily="-110" charset="0"/>
              <a:ea typeface="ＭＳ Ｐゴシック" pitchFamily="-11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a:solidFill>
            <a:srgbClr val="FFFFFF"/>
          </a:solidFill>
          <a:ln/>
        </p:spPr>
      </p:sp>
      <p:sp>
        <p:nvSpPr>
          <p:cNvPr id="33795" name="Notes Placeholder 2"/>
          <p:cNvSpPr>
            <a:spLocks noGrp="1"/>
          </p:cNvSpPr>
          <p:nvPr>
            <p:ph type="body" idx="1"/>
          </p:nvPr>
        </p:nvSpPr>
        <p:spPr>
          <a:xfrm>
            <a:off x="914400" y="4343400"/>
            <a:ext cx="5029200" cy="4114800"/>
          </a:xfrm>
          <a:noFill/>
          <a:ln>
            <a:solidFill>
              <a:srgbClr val="000000"/>
            </a:solidFill>
          </a:ln>
        </p:spPr>
        <p:txBody>
          <a:bodyPr lIns="90487" tIns="44450" rIns="90487" bIns="44450"/>
          <a:lstStyle/>
          <a:p>
            <a:r>
              <a:rPr lang="en-GB" smtClean="0">
                <a:latin typeface="Arial" pitchFamily="-110" charset="0"/>
                <a:ea typeface="ＭＳ Ｐゴシック" pitchFamily="-110" charset="-128"/>
              </a:rPr>
              <a:t>Why is this a good time to start doing something like this?  As many of you know, the EDI and related data collection efforts have been happening on more or less regular basis in many provinces and regions over the years.  This map shows the progress from 2000 to 2009 collection year.  The time is good because with the increased sophistication in methodologies and experience in many areas with several waves of data collection, we can bring added value to this project – in addition to, never as an alternative – to local and provincial efforts. The time is good because we are reaching a momentum – a critical mass of data and diversity of regions where it becomes possible to inform national trends.  With the Council … ‘s mandate on increasing the knowledge in ECD, putting the existing data together, being able to take advantage of what is going on already at the national level – the collection of EDI – they can focus their efforts on increasing the information at other, earlier levels of development at which we have scarce coverage.  Putting the EDI data on a national map shows what can be done and opens the door to population-based collection of other developmental data on young children.</a:t>
            </a:r>
          </a:p>
          <a:p>
            <a:endParaRPr lang="en-US" smtClean="0">
              <a:latin typeface="Arial" pitchFamily="-110" charset="0"/>
              <a:ea typeface="ＭＳ Ｐゴシック" pitchFamily="-11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a:solidFill>
            <a:srgbClr val="FFFFFF"/>
          </a:solidFill>
          <a:ln/>
        </p:spPr>
      </p:sp>
      <p:sp>
        <p:nvSpPr>
          <p:cNvPr id="29699" name="Notes Placeholder 2"/>
          <p:cNvSpPr>
            <a:spLocks noGrp="1"/>
          </p:cNvSpPr>
          <p:nvPr>
            <p:ph type="body" idx="1"/>
          </p:nvPr>
        </p:nvSpPr>
        <p:spPr>
          <a:xfrm>
            <a:off x="914400" y="4343400"/>
            <a:ext cx="5029200" cy="4114800"/>
          </a:xfrm>
          <a:noFill/>
          <a:ln>
            <a:solidFill>
              <a:srgbClr val="000000"/>
            </a:solidFill>
          </a:ln>
        </p:spPr>
        <p:txBody>
          <a:bodyPr lIns="90487" tIns="44450" rIns="90487" bIns="44450"/>
          <a:lstStyle/>
          <a:p>
            <a:r>
              <a:rPr lang="en-GB" smtClean="0">
                <a:latin typeface="Arial" pitchFamily="-110" charset="0"/>
                <a:ea typeface="ＭＳ Ｐゴシック" pitchFamily="-110" charset="-128"/>
              </a:rPr>
              <a:t>Why is this a good time to start doing something like this?  As many of you know, the EDI and related data collection efforts have been happening on more or less regular basis in many provinces and regions over the years.  This map shows the progress from 2000 to 2009 collection year.  The time is good because with the increased sophistication in methodologies and experience in many areas with several waves of data collection, we can bring added value to this project – in addition to, never as an alternative – to local and provincial efforts. The time is good because we are reaching a momentum – a critical mass of data and diversity of regions where it becomes possible to inform national trends.  With the Council … ‘s mandate on increasing the knowledge in ECD, putting the existing data together, being able to take advantage of what is going on already at the national level – the collection of EDI – they can focus their efforts on increasing the information at other, earlier levels of development at which we have scarce coverage.  Putting the EDI data on a national map shows what can be done and opens the door to population-based collection of other developmental data on young children.</a:t>
            </a:r>
          </a:p>
          <a:p>
            <a:endParaRPr lang="en-US" smtClean="0">
              <a:latin typeface="Arial" pitchFamily="-110" charset="0"/>
              <a:ea typeface="ＭＳ Ｐゴシック" pitchFamily="-110"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solidFill>
            <a:srgbClr val="FFFFFF"/>
          </a:solidFill>
          <a:ln/>
        </p:spPr>
      </p:sp>
      <p:sp>
        <p:nvSpPr>
          <p:cNvPr id="31747"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en-US" smtClean="0">
              <a:latin typeface="Arial" pitchFamily="-110" charset="0"/>
              <a:ea typeface="ＭＳ Ｐゴシック" pitchFamily="-11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a:solidFill>
            <a:srgbClr val="FFFFFF"/>
          </a:solidFill>
          <a:ln/>
        </p:spPr>
      </p:sp>
      <p:sp>
        <p:nvSpPr>
          <p:cNvPr id="35843" name="Notes Placeholder 2"/>
          <p:cNvSpPr>
            <a:spLocks noGrp="1"/>
          </p:cNvSpPr>
          <p:nvPr>
            <p:ph type="body" idx="1"/>
          </p:nvPr>
        </p:nvSpPr>
        <p:spPr>
          <a:xfrm>
            <a:off x="914400" y="4343400"/>
            <a:ext cx="5029200" cy="4114800"/>
          </a:xfrm>
          <a:noFill/>
          <a:ln>
            <a:solidFill>
              <a:srgbClr val="000000"/>
            </a:solidFill>
          </a:ln>
        </p:spPr>
        <p:txBody>
          <a:bodyPr lIns="90487" tIns="44450" rIns="90487" bIns="44450"/>
          <a:lstStyle/>
          <a:p>
            <a:r>
              <a:rPr lang="en-GB" smtClean="0">
                <a:latin typeface="Arial" pitchFamily="-110" charset="0"/>
                <a:ea typeface="ＭＳ Ｐゴシック" pitchFamily="-110" charset="-128"/>
              </a:rPr>
              <a:t>Why is this a good time to start doing something like this?  As many of you know, the EDI and related data collection efforts have been happening on more or less regular basis in many provinces and regions over the years.  This map shows the progress from 2000 to 2009 collection year.  The time is good because with the increased sophistication in methodologies and experience in many areas with several waves of data collection, we can bring added value to this project – in addition to, never as an alternative – to local and provincial efforts. The time is good because we are reaching a momentum – a critical mass of data and diversity of regions where it becomes possible to inform national trends.  With the Council … ‘s mandate on increasing the knowledge in ECD, putting the existing data together, being able to take advantage of what is going on already at the national level – the collection of EDI – they can focus their efforts on increasing the information at other, earlier levels of development at which we have scarce coverage.  Putting the EDI data on a national map shows what can be done and opens the door to population-based collection of other developmental data on young children.</a:t>
            </a:r>
          </a:p>
          <a:p>
            <a:endParaRPr lang="en-US" smtClean="0">
              <a:latin typeface="Arial" pitchFamily="-110" charset="0"/>
              <a:ea typeface="ＭＳ Ｐゴシック" pitchFamily="-110"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a:solidFill>
            <a:srgbClr val="FFFFFF"/>
          </a:solidFill>
          <a:ln/>
        </p:spPr>
      </p:sp>
      <p:sp>
        <p:nvSpPr>
          <p:cNvPr id="37891" name="Notes Placeholder 2"/>
          <p:cNvSpPr>
            <a:spLocks noGrp="1"/>
          </p:cNvSpPr>
          <p:nvPr>
            <p:ph type="body" idx="1"/>
          </p:nvPr>
        </p:nvSpPr>
        <p:spPr>
          <a:xfrm>
            <a:off x="914400" y="4343400"/>
            <a:ext cx="5029200" cy="4114800"/>
          </a:xfrm>
          <a:noFill/>
          <a:ln>
            <a:solidFill>
              <a:srgbClr val="000000"/>
            </a:solidFill>
          </a:ln>
        </p:spPr>
        <p:txBody>
          <a:bodyPr lIns="90487" tIns="44450" rIns="90487" bIns="44450"/>
          <a:lstStyle/>
          <a:p>
            <a:r>
              <a:rPr lang="en-GB" smtClean="0">
                <a:latin typeface="Arial" pitchFamily="-110" charset="0"/>
                <a:ea typeface="ＭＳ Ｐゴシック" pitchFamily="-110" charset="-128"/>
              </a:rPr>
              <a:t>Why is this a good time to start doing something like this?  As many of you know, the EDI and related data collection efforts have been happening on more or less regular basis in many provinces and regions over the years.  This map shows the progress from 2000 to 2009 collection year.  The time is good because with the increased sophistication in methodologies and experience in many areas with several waves of data collection, we can bring added value to this project – in addition to, never as an alternative – to local and provincial efforts. The time is good because we are reaching a momentum – a critical mass of data and diversity of regions where it becomes possible to inform national trends.  With the Council … ‘s mandate on increasing the knowledge in ECD, putting the existing data together, being able to take advantage of what is going on already at the national level – the collection of EDI – they can focus their efforts on increasing the information at other, earlier levels of development at which we have scarce coverage.  Putting the EDI data on a national map shows what can be done and opens the door to population-based collection of other developmental data on young children.</a:t>
            </a:r>
          </a:p>
          <a:p>
            <a:endParaRPr lang="en-US" smtClean="0">
              <a:latin typeface="Arial" pitchFamily="-110" charset="0"/>
              <a:ea typeface="ＭＳ Ｐゴシック" pitchFamily="-11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E5B3DC-F74B-427B-8CC1-09B1E272A14D}" type="datetimeFigureOut">
              <a:rPr lang="en-US" smtClean="0"/>
              <a:pPr/>
              <a:t>1/17/11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8D09C1-8A95-4C5C-895B-CC840156B9F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E5B3DC-F74B-427B-8CC1-09B1E272A14D}" type="datetimeFigureOut">
              <a:rPr lang="en-US" smtClean="0"/>
              <a:pPr/>
              <a:t>1/17/11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8D09C1-8A95-4C5C-895B-CC840156B9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E5B3DC-F74B-427B-8CC1-09B1E272A14D}" type="datetimeFigureOut">
              <a:rPr lang="en-US" smtClean="0"/>
              <a:pPr/>
              <a:t>1/17/11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8D09C1-8A95-4C5C-895B-CC840156B9F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E5B3DC-F74B-427B-8CC1-09B1E272A14D}" type="datetimeFigureOut">
              <a:rPr lang="en-US" smtClean="0"/>
              <a:pPr/>
              <a:t>1/17/11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8D09C1-8A95-4C5C-895B-CC840156B9F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E5B3DC-F74B-427B-8CC1-09B1E272A14D}" type="datetimeFigureOut">
              <a:rPr lang="en-US" smtClean="0"/>
              <a:pPr/>
              <a:t>1/17/11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8D09C1-8A95-4C5C-895B-CC840156B9F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E5B3DC-F74B-427B-8CC1-09B1E272A14D}" type="datetimeFigureOut">
              <a:rPr lang="en-US" smtClean="0"/>
              <a:pPr/>
              <a:t>1/17/11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8D09C1-8A95-4C5C-895B-CC840156B9F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E5B3DC-F74B-427B-8CC1-09B1E272A14D}" type="datetimeFigureOut">
              <a:rPr lang="en-US" smtClean="0"/>
              <a:pPr/>
              <a:t>1/17/11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8D09C1-8A95-4C5C-895B-CC840156B9F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E5B3DC-F74B-427B-8CC1-09B1E272A14D}" type="datetimeFigureOut">
              <a:rPr lang="en-US" smtClean="0"/>
              <a:pPr/>
              <a:t>1/17/11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8D09C1-8A95-4C5C-895B-CC840156B9F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E5B3DC-F74B-427B-8CC1-09B1E272A14D}" type="datetimeFigureOut">
              <a:rPr lang="en-US" smtClean="0"/>
              <a:pPr/>
              <a:t>1/17/11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8D09C1-8A95-4C5C-895B-CC840156B9F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E5B3DC-F74B-427B-8CC1-09B1E272A14D}" type="datetimeFigureOut">
              <a:rPr lang="en-US" smtClean="0"/>
              <a:pPr/>
              <a:t>1/17/11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8D09C1-8A95-4C5C-895B-CC840156B9F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E5B3DC-F74B-427B-8CC1-09B1E272A14D}" type="datetimeFigureOut">
              <a:rPr lang="en-US" smtClean="0"/>
              <a:pPr/>
              <a:t>1/17/11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8D09C1-8A95-4C5C-895B-CC840156B9F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E5B3DC-F74B-427B-8CC1-09B1E272A14D}" type="datetimeFigureOut">
              <a:rPr lang="en-US" smtClean="0"/>
              <a:pPr/>
              <a:t>1/17/11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8D09C1-8A95-4C5C-895B-CC840156B9F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34.xml.rels><?xml version="1.0" encoding="UTF-8" standalone="yes"?>
<Relationships xmlns="http://schemas.openxmlformats.org/package/2006/relationships"><Relationship Id="rId11" Type="http://schemas.openxmlformats.org/officeDocument/2006/relationships/image" Target="../media/image37.png"/><Relationship Id="rId12" Type="http://schemas.openxmlformats.org/officeDocument/2006/relationships/image" Target="../media/image38.png"/><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1" Type="http://schemas.openxmlformats.org/officeDocument/2006/relationships/themeOverride" Target="../theme/themeOverride1.xml"/><Relationship Id="rId2"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jpeg"/><Relationship Id="rId3" Type="http://schemas.openxmlformats.org/officeDocument/2006/relationships/image" Target="../media/image4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62" name="Picture 2" descr="S:\HELP All\Research Units\ECD Mapping Unit\Administration\Staff\Jeremy Alexander\Archive PUT DATES ON FOLDER NAMES WHEN PLACING IN THIS FOLDER\Teacher Training Presentation\flickr photos\2643517944_d8eeef1dc7_o.jpg"/>
          <p:cNvPicPr>
            <a:picLocks noChangeAspect="1" noChangeArrowheads="1"/>
          </p:cNvPicPr>
          <p:nvPr/>
        </p:nvPicPr>
        <p:blipFill>
          <a:blip r:embed="rId2"/>
          <a:srcRect/>
          <a:stretch>
            <a:fillRect/>
          </a:stretch>
        </p:blipFill>
        <p:spPr bwMode="auto">
          <a:xfrm>
            <a:off x="0" y="-685800"/>
            <a:ext cx="9144000" cy="6869113"/>
          </a:xfrm>
          <a:prstGeom prst="rect">
            <a:avLst/>
          </a:prstGeom>
          <a:noFill/>
          <a:ln w="9525">
            <a:noFill/>
            <a:miter lim="800000"/>
            <a:headEnd/>
            <a:tailEnd/>
          </a:ln>
        </p:spPr>
      </p:pic>
      <p:sp>
        <p:nvSpPr>
          <p:cNvPr id="6" name="Rectangle 5"/>
          <p:cNvSpPr/>
          <p:nvPr/>
        </p:nvSpPr>
        <p:spPr bwMode="auto">
          <a:xfrm>
            <a:off x="0" y="2743200"/>
            <a:ext cx="9144000" cy="4114800"/>
          </a:xfrm>
          <a:prstGeom prst="rect">
            <a:avLst/>
          </a:prstGeom>
          <a:gradFill>
            <a:gsLst>
              <a:gs pos="0">
                <a:srgbClr val="000000">
                  <a:alpha val="0"/>
                </a:srgbClr>
              </a:gs>
              <a:gs pos="50000">
                <a:srgbClr val="000000"/>
              </a:gs>
              <a:gs pos="100000">
                <a:srgbClr val="000000"/>
              </a:gs>
            </a:gsLst>
            <a:lin ang="5400000" scaled="0"/>
          </a:gradFill>
          <a:ln w="9525" cap="flat" cmpd="sng" algn="ctr">
            <a:noFill/>
            <a:prstDash val="solid"/>
            <a:round/>
            <a:headEnd type="none" w="med" len="med"/>
            <a:tailEnd type="none" w="med" len="med"/>
          </a:ln>
          <a:effectLst/>
        </p:spPr>
        <p:txBody>
          <a:bodyPr>
            <a:prstTxWarp prst="textNoShape">
              <a:avLst/>
            </a:prstTxWarp>
          </a:bodyPr>
          <a:lstStyle/>
          <a:p>
            <a:pPr algn="ctr" eaLnBrk="0" hangingPunct="0">
              <a:defRPr/>
            </a:pPr>
            <a:endParaRPr lang="en-US" sz="4000" b="1" dirty="0" smtClean="0">
              <a:solidFill>
                <a:srgbClr val="FFFF00"/>
              </a:solidFill>
            </a:endParaRPr>
          </a:p>
          <a:p>
            <a:pPr algn="ctr" eaLnBrk="0" hangingPunct="0">
              <a:defRPr/>
            </a:pPr>
            <a:r>
              <a:rPr lang="en-US" sz="4000" b="1" dirty="0" smtClean="0">
                <a:solidFill>
                  <a:srgbClr val="FFFF00"/>
                </a:solidFill>
              </a:rPr>
              <a:t>Early Child Development </a:t>
            </a:r>
          </a:p>
          <a:p>
            <a:pPr algn="ctr" eaLnBrk="0" hangingPunct="0">
              <a:defRPr/>
            </a:pPr>
            <a:r>
              <a:rPr lang="en-US" sz="4000" b="1" dirty="0" smtClean="0">
                <a:solidFill>
                  <a:srgbClr val="FFFF00"/>
                </a:solidFill>
              </a:rPr>
              <a:t>in Richmond</a:t>
            </a:r>
            <a:endParaRPr lang="en-US" sz="4000" b="1" dirty="0">
              <a:solidFill>
                <a:srgbClr val="FFFF00"/>
              </a:solidFill>
            </a:endParaRPr>
          </a:p>
        </p:txBody>
      </p:sp>
      <p:sp>
        <p:nvSpPr>
          <p:cNvPr id="4" name="Rectangle 1"/>
          <p:cNvSpPr>
            <a:spLocks noGrp="1" noChangeArrowheads="1"/>
          </p:cNvSpPr>
          <p:nvPr>
            <p:ph type="title"/>
          </p:nvPr>
        </p:nvSpPr>
        <p:spPr>
          <a:xfrm>
            <a:off x="0" y="3886200"/>
            <a:ext cx="9144000" cy="2438400"/>
          </a:xfrm>
        </p:spPr>
        <p:txBody>
          <a:bodyPr>
            <a:normAutofit fontScale="90000"/>
          </a:bodyPr>
          <a:lstStyle/>
          <a:p>
            <a:pPr eaLnBrk="1" hangingPunct="1">
              <a:defRPr/>
            </a:pPr>
            <a:r>
              <a:rPr lang="en-US" sz="3700" dirty="0" smtClean="0">
                <a:solidFill>
                  <a:srgbClr val="738EC7"/>
                </a:solidFill>
                <a:cs typeface="+mj-cs"/>
              </a:rPr>
              <a:t/>
            </a:r>
            <a:br>
              <a:rPr lang="en-US" sz="3700" dirty="0" smtClean="0">
                <a:solidFill>
                  <a:srgbClr val="738EC7"/>
                </a:solidFill>
                <a:cs typeface="+mj-cs"/>
              </a:rPr>
            </a:br>
            <a:r>
              <a:rPr lang="en-US" sz="3700" dirty="0" smtClean="0">
                <a:solidFill>
                  <a:srgbClr val="738EC7"/>
                </a:solidFill>
                <a:cs typeface="+mj-cs"/>
              </a:rPr>
              <a:t/>
            </a:r>
            <a:br>
              <a:rPr lang="en-US" sz="3700" dirty="0" smtClean="0">
                <a:solidFill>
                  <a:srgbClr val="738EC7"/>
                </a:solidFill>
                <a:cs typeface="+mj-cs"/>
              </a:rPr>
            </a:br>
            <a:r>
              <a:rPr lang="en-US" sz="2500" i="1" dirty="0" smtClean="0">
                <a:solidFill>
                  <a:schemeClr val="tx1"/>
                </a:solidFill>
                <a:cs typeface="+mj-cs"/>
              </a:rPr>
              <a:t/>
            </a:r>
            <a:br>
              <a:rPr lang="en-US" sz="2500" i="1" dirty="0" smtClean="0">
                <a:solidFill>
                  <a:schemeClr val="tx1"/>
                </a:solidFill>
                <a:cs typeface="+mj-cs"/>
              </a:rPr>
            </a:br>
            <a:r>
              <a:rPr lang="en-US" sz="2400" dirty="0" smtClean="0">
                <a:solidFill>
                  <a:srgbClr val="F79646"/>
                </a:solidFill>
                <a:latin typeface="Trebuchet MS" pitchFamily="34" charset="0"/>
                <a:cs typeface="+mj-cs"/>
              </a:rPr>
              <a:t>Clyde Hertzman, MD</a:t>
            </a:r>
            <a:br>
              <a:rPr lang="en-US" sz="2400" dirty="0" smtClean="0">
                <a:solidFill>
                  <a:srgbClr val="F79646"/>
                </a:solidFill>
                <a:latin typeface="Trebuchet MS" pitchFamily="34" charset="0"/>
                <a:cs typeface="+mj-cs"/>
              </a:rPr>
            </a:br>
            <a:r>
              <a:rPr lang="en-US" sz="2400" dirty="0" smtClean="0">
                <a:solidFill>
                  <a:srgbClr val="F79646"/>
                </a:solidFill>
                <a:latin typeface="Trebuchet MS" pitchFamily="34" charset="0"/>
                <a:cs typeface="+mj-cs"/>
              </a:rPr>
              <a:t>Human Early Learning Partnership</a:t>
            </a:r>
            <a:br>
              <a:rPr lang="en-US" sz="2400" dirty="0" smtClean="0">
                <a:solidFill>
                  <a:srgbClr val="F79646"/>
                </a:solidFill>
                <a:latin typeface="Trebuchet MS" pitchFamily="34" charset="0"/>
                <a:cs typeface="+mj-cs"/>
              </a:rPr>
            </a:br>
            <a:r>
              <a:rPr lang="en-US" sz="2400" dirty="0" smtClean="0">
                <a:solidFill>
                  <a:srgbClr val="F79646"/>
                </a:solidFill>
                <a:latin typeface="Trebuchet MS" pitchFamily="34" charset="0"/>
                <a:cs typeface="+mj-cs"/>
              </a:rPr>
              <a:t>University of British Columbia, Vancouver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0" name="Picture 1" descr="SD38_Richmond_SES_T1T2_Page_16.png"/>
          <p:cNvPicPr>
            <a:picLocks noGrp="1" noChangeAspect="1"/>
          </p:cNvPicPr>
          <p:nvPr isPhoto="1"/>
        </p:nvPicPr>
        <p:blipFill>
          <a:blip r:embed="rId2"/>
          <a:srcRect/>
          <a:stretch>
            <a:fillRect/>
          </a:stretch>
        </p:blipFill>
        <p:spPr bwMode="auto">
          <a:xfrm>
            <a:off x="133350" y="0"/>
            <a:ext cx="887571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602" name="Picture 1" descr="SD38_Richmond_SES_T1T2_Page_24.png"/>
          <p:cNvPicPr>
            <a:picLocks noGrp="1" noChangeAspect="1"/>
          </p:cNvPicPr>
          <p:nvPr isPhoto="1"/>
        </p:nvPicPr>
        <p:blipFill>
          <a:blip r:embed="rId2"/>
          <a:srcRect/>
          <a:stretch>
            <a:fillRect/>
          </a:stretch>
        </p:blipFill>
        <p:spPr bwMode="auto">
          <a:xfrm>
            <a:off x="133350" y="0"/>
            <a:ext cx="887571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7" name="Rectangle 2"/>
          <p:cNvSpPr>
            <a:spLocks noGrp="1"/>
          </p:cNvSpPr>
          <p:nvPr>
            <p:ph type="title"/>
          </p:nvPr>
        </p:nvSpPr>
        <p:spPr>
          <a:xfrm>
            <a:off x="0" y="609600"/>
            <a:ext cx="9144000" cy="2865438"/>
          </a:xfrm>
        </p:spPr>
        <p:txBody>
          <a:bodyPr>
            <a:normAutofit fontScale="90000"/>
          </a:bodyPr>
          <a:lstStyle/>
          <a:p>
            <a:r>
              <a:rPr lang="en-GB" sz="4800" b="1" dirty="0" smtClean="0">
                <a:solidFill>
                  <a:schemeClr val="accent1"/>
                </a:solidFill>
                <a:effectLst>
                  <a:outerShdw blurRad="38100" dist="38100" dir="2700000" algn="tl">
                    <a:srgbClr val="000000">
                      <a:alpha val="43137"/>
                    </a:srgbClr>
                  </a:outerShdw>
                </a:effectLst>
                <a:latin typeface="Trebuchet MS" pitchFamily="48" charset="0"/>
              </a:rPr>
              <a:t>Monitoring the state of development at the level of the population and how it changes over time</a:t>
            </a:r>
            <a:endParaRPr lang="en-US" sz="4800" i="1" dirty="0" smtClean="0">
              <a:solidFill>
                <a:schemeClr val="accent1"/>
              </a:solidFill>
              <a:effectLst>
                <a:outerShdw blurRad="38100" dist="38100" dir="2700000" algn="tl">
                  <a:srgbClr val="000000">
                    <a:alpha val="43137"/>
                  </a:srgbClr>
                </a:outerShdw>
              </a:effectLst>
            </a:endParaRPr>
          </a:p>
        </p:txBody>
      </p:sp>
      <p:grpSp>
        <p:nvGrpSpPr>
          <p:cNvPr id="2" name="Group 6"/>
          <p:cNvGrpSpPr/>
          <p:nvPr/>
        </p:nvGrpSpPr>
        <p:grpSpPr>
          <a:xfrm>
            <a:off x="0" y="3611610"/>
            <a:ext cx="9144000" cy="3246390"/>
            <a:chOff x="0" y="3611610"/>
            <a:chExt cx="9144000" cy="3246390"/>
          </a:xfrm>
          <a:effectLst>
            <a:outerShdw blurRad="50800" dist="38100" dir="2700000" algn="tl" rotWithShape="0">
              <a:prstClr val="black">
                <a:alpha val="40000"/>
              </a:prstClr>
            </a:outerShdw>
          </a:effectLst>
        </p:grpSpPr>
        <p:pic>
          <p:nvPicPr>
            <p:cNvPr id="225281" name="Picture 1" descr="S:\HELP All\Research Units\ECD Mapping Unit\Presentations and Workshops\Presentation Resources\Images\Children Only\3239625217_475ab229b3_o.jpg"/>
            <p:cNvPicPr>
              <a:picLocks noChangeAspect="1" noChangeArrowheads="1"/>
            </p:cNvPicPr>
            <p:nvPr/>
          </p:nvPicPr>
          <p:blipFill>
            <a:blip r:embed="rId3" cstate="print"/>
            <a:srcRect l="5625" t="28750" r="28757" b="15000"/>
            <a:stretch>
              <a:fillRect/>
            </a:stretch>
          </p:blipFill>
          <p:spPr bwMode="auto">
            <a:xfrm>
              <a:off x="4572000" y="3918857"/>
              <a:ext cx="2286000" cy="2939143"/>
            </a:xfrm>
            <a:prstGeom prst="rect">
              <a:avLst/>
            </a:prstGeom>
            <a:noFill/>
            <a:effectLst/>
          </p:spPr>
        </p:pic>
        <p:pic>
          <p:nvPicPr>
            <p:cNvPr id="225282" name="Picture 2" descr="S:\HELP All\Research Units\ECD Mapping Unit\Presentations and Workshops\Presentation Resources\Images\Children Only\iStock_000006639035XSmall.jpg"/>
            <p:cNvPicPr>
              <a:picLocks noChangeAspect="1" noChangeArrowheads="1"/>
            </p:cNvPicPr>
            <p:nvPr/>
          </p:nvPicPr>
          <p:blipFill>
            <a:blip r:embed="rId4"/>
            <a:srcRect l="32692"/>
            <a:stretch>
              <a:fillRect/>
            </a:stretch>
          </p:blipFill>
          <p:spPr bwMode="auto">
            <a:xfrm>
              <a:off x="2286000" y="4606259"/>
              <a:ext cx="2286000" cy="2251741"/>
            </a:xfrm>
            <a:prstGeom prst="rect">
              <a:avLst/>
            </a:prstGeom>
            <a:noFill/>
            <a:effectLst/>
          </p:spPr>
        </p:pic>
        <p:pic>
          <p:nvPicPr>
            <p:cNvPr id="225283" name="Picture 3" descr="S:\HELP All\Research Units\ECD Mapping Unit\Presentations and Workshops\Presentation Resources\Images\Children Only\j0202010.jpg"/>
            <p:cNvPicPr>
              <a:picLocks noChangeAspect="1" noChangeArrowheads="1"/>
            </p:cNvPicPr>
            <p:nvPr/>
          </p:nvPicPr>
          <p:blipFill>
            <a:blip r:embed="rId5"/>
            <a:srcRect l="7222" r="45833"/>
            <a:stretch>
              <a:fillRect/>
            </a:stretch>
          </p:blipFill>
          <p:spPr bwMode="auto">
            <a:xfrm>
              <a:off x="0" y="3611610"/>
              <a:ext cx="2286000" cy="3246390"/>
            </a:xfrm>
            <a:prstGeom prst="rect">
              <a:avLst/>
            </a:prstGeom>
            <a:noFill/>
            <a:effectLst/>
          </p:spPr>
        </p:pic>
        <p:pic>
          <p:nvPicPr>
            <p:cNvPr id="225284" name="Picture 4" descr="S:\HELP All\Research Units\ECD Mapping Unit\Presentations and Workshops\Presentation Resources\Images\Children Only\1186542_71833909.jpg"/>
            <p:cNvPicPr>
              <a:picLocks noChangeAspect="1" noChangeArrowheads="1"/>
            </p:cNvPicPr>
            <p:nvPr/>
          </p:nvPicPr>
          <p:blipFill>
            <a:blip r:embed="rId6" cstate="print"/>
            <a:srcRect l="36944"/>
            <a:stretch>
              <a:fillRect/>
            </a:stretch>
          </p:blipFill>
          <p:spPr bwMode="auto">
            <a:xfrm>
              <a:off x="6858000" y="4376559"/>
              <a:ext cx="2286000" cy="2481441"/>
            </a:xfrm>
            <a:prstGeom prst="rect">
              <a:avLst/>
            </a:prstGeom>
            <a:noFill/>
            <a:effectLst/>
          </p:spPr>
        </p:pic>
      </p:gr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6" name="Picture 3" descr="S:\HELP All\Research Units\ECD Mapping Unit\Presentations and Workshops\Presentation Resources\Images\Children Only\3590356862_05f839b3d9_o.jpg"/>
          <p:cNvPicPr>
            <a:picLocks noChangeAspect="1" noChangeArrowheads="1"/>
          </p:cNvPicPr>
          <p:nvPr/>
        </p:nvPicPr>
        <p:blipFill>
          <a:blip r:embed="rId3"/>
          <a:srcRect/>
          <a:stretch>
            <a:fillRect/>
          </a:stretch>
        </p:blipFill>
        <p:spPr bwMode="auto">
          <a:xfrm>
            <a:off x="4100513" y="-3438525"/>
            <a:ext cx="7481887" cy="11058525"/>
          </a:xfrm>
          <a:prstGeom prst="rect">
            <a:avLst/>
          </a:prstGeom>
          <a:noFill/>
          <a:ln w="9525">
            <a:noFill/>
            <a:miter lim="800000"/>
            <a:headEnd/>
            <a:tailEnd/>
          </a:ln>
        </p:spPr>
      </p:pic>
      <p:sp>
        <p:nvSpPr>
          <p:cNvPr id="7" name="Rectangle 6"/>
          <p:cNvSpPr/>
          <p:nvPr/>
        </p:nvSpPr>
        <p:spPr bwMode="auto">
          <a:xfrm>
            <a:off x="990600" y="0"/>
            <a:ext cx="6858000" cy="6858000"/>
          </a:xfrm>
          <a:prstGeom prst="rect">
            <a:avLst/>
          </a:prstGeom>
          <a:gradFill>
            <a:gsLst>
              <a:gs pos="0">
                <a:srgbClr val="000000">
                  <a:alpha val="0"/>
                </a:srgbClr>
              </a:gs>
              <a:gs pos="50000">
                <a:srgbClr val="000000"/>
              </a:gs>
              <a:gs pos="100000">
                <a:srgbClr val="000000"/>
              </a:gs>
            </a:gsLst>
            <a:lin ang="10800000" scaled="0"/>
          </a:gradFill>
          <a:ln w="9525" cap="flat" cmpd="sng" algn="ctr">
            <a:noFill/>
            <a:prstDash val="solid"/>
            <a:round/>
            <a:headEnd type="none" w="med" len="med"/>
            <a:tailEnd type="none" w="med" len="med"/>
          </a:ln>
          <a:effectLst/>
        </p:spPr>
        <p:txBody>
          <a:bodyPr>
            <a:prstTxWarp prst="textNoShape">
              <a:avLst/>
            </a:prstTxWarp>
          </a:bodyPr>
          <a:lstStyle/>
          <a:p>
            <a:pPr eaLnBrk="0" hangingPunct="0">
              <a:defRPr/>
            </a:pPr>
            <a:endParaRPr lang="en-US" sz="1800">
              <a:latin typeface="Arial" charset="0"/>
              <a:ea typeface="ＭＳ Ｐゴシック" pitchFamily="34" charset="-128"/>
              <a:cs typeface="+mn-cs"/>
            </a:endParaRPr>
          </a:p>
        </p:txBody>
      </p:sp>
      <p:sp>
        <p:nvSpPr>
          <p:cNvPr id="26630" name="TextBox 1"/>
          <p:cNvSpPr txBox="1">
            <a:spLocks noChangeArrowheads="1"/>
          </p:cNvSpPr>
          <p:nvPr/>
        </p:nvSpPr>
        <p:spPr bwMode="auto">
          <a:xfrm>
            <a:off x="523875" y="338138"/>
            <a:ext cx="6029325" cy="2862262"/>
          </a:xfrm>
          <a:prstGeom prst="rect">
            <a:avLst/>
          </a:prstGeom>
          <a:noFill/>
          <a:ln w="9525">
            <a:noFill/>
            <a:miter lim="800000"/>
            <a:headEnd/>
            <a:tailEnd/>
          </a:ln>
        </p:spPr>
        <p:txBody>
          <a:bodyPr>
            <a:prstTxWarp prst="textNoShape">
              <a:avLst/>
            </a:prstTxWarp>
            <a:spAutoFit/>
          </a:bodyPr>
          <a:lstStyle/>
          <a:p>
            <a:pPr eaLnBrk="0" hangingPunct="0"/>
            <a:r>
              <a:rPr lang="en-US" sz="6000" b="1">
                <a:solidFill>
                  <a:srgbClr val="87BE55"/>
                </a:solidFill>
                <a:latin typeface="Rockwell" pitchFamily="-110" charset="0"/>
              </a:rPr>
              <a:t>Early Development Instrument</a:t>
            </a:r>
          </a:p>
        </p:txBody>
      </p:sp>
      <p:sp>
        <p:nvSpPr>
          <p:cNvPr id="26631" name="Rectangle 4"/>
          <p:cNvSpPr>
            <a:spLocks noChangeArrowheads="1"/>
          </p:cNvSpPr>
          <p:nvPr/>
        </p:nvSpPr>
        <p:spPr bwMode="auto">
          <a:xfrm>
            <a:off x="500063" y="3962400"/>
            <a:ext cx="5824537" cy="590550"/>
          </a:xfrm>
          <a:prstGeom prst="rect">
            <a:avLst/>
          </a:prstGeom>
          <a:noFill/>
          <a:ln w="9525">
            <a:noFill/>
            <a:miter lim="800000"/>
            <a:headEnd/>
            <a:tailEnd/>
          </a:ln>
        </p:spPr>
        <p:txBody>
          <a:bodyPr>
            <a:prstTxWarp prst="textNoShape">
              <a:avLst/>
            </a:prstTxWarp>
            <a:spAutoFit/>
          </a:bodyPr>
          <a:lstStyle/>
          <a:p>
            <a:pPr eaLnBrk="0" hangingPunct="0">
              <a:lnSpc>
                <a:spcPct val="90000"/>
              </a:lnSpc>
              <a:buClr>
                <a:srgbClr val="738EC7"/>
              </a:buClr>
              <a:buSzPct val="80000"/>
            </a:pPr>
            <a:r>
              <a:rPr lang="en-US" sz="3600">
                <a:latin typeface="Trebuchet MS" pitchFamily="-110" charset="0"/>
                <a:ea typeface="Calibri" pitchFamily="-110" charset="0"/>
                <a:cs typeface="Calibri" pitchFamily="-110" charset="0"/>
              </a:rPr>
              <a:t>104 items</a:t>
            </a: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770" name="Picture 3" descr="S:\HELP All\Research Units\ECD Mapping Unit\Presentations and Workshops\Presentation Resources\Images\Children Only\3590356862_05f839b3d9_o.jpg"/>
          <p:cNvPicPr>
            <a:picLocks noChangeAspect="1" noChangeArrowheads="1"/>
          </p:cNvPicPr>
          <p:nvPr/>
        </p:nvPicPr>
        <p:blipFill>
          <a:blip r:embed="rId3"/>
          <a:srcRect/>
          <a:stretch>
            <a:fillRect/>
          </a:stretch>
        </p:blipFill>
        <p:spPr bwMode="auto">
          <a:xfrm>
            <a:off x="4100513" y="-3438525"/>
            <a:ext cx="7481887" cy="11058525"/>
          </a:xfrm>
          <a:prstGeom prst="rect">
            <a:avLst/>
          </a:prstGeom>
          <a:noFill/>
          <a:ln w="9525">
            <a:noFill/>
            <a:miter lim="800000"/>
            <a:headEnd/>
            <a:tailEnd/>
          </a:ln>
        </p:spPr>
      </p:pic>
      <p:sp>
        <p:nvSpPr>
          <p:cNvPr id="7" name="Rectangle 6"/>
          <p:cNvSpPr/>
          <p:nvPr/>
        </p:nvSpPr>
        <p:spPr bwMode="auto">
          <a:xfrm>
            <a:off x="990600" y="0"/>
            <a:ext cx="6858000" cy="6858000"/>
          </a:xfrm>
          <a:prstGeom prst="rect">
            <a:avLst/>
          </a:prstGeom>
          <a:gradFill>
            <a:gsLst>
              <a:gs pos="0">
                <a:srgbClr val="000000">
                  <a:alpha val="0"/>
                </a:srgbClr>
              </a:gs>
              <a:gs pos="50000">
                <a:srgbClr val="000000"/>
              </a:gs>
              <a:gs pos="100000">
                <a:srgbClr val="000000"/>
              </a:gs>
            </a:gsLst>
            <a:lin ang="10800000" scaled="0"/>
          </a:gradFill>
          <a:ln w="9525" cap="flat" cmpd="sng" algn="ctr">
            <a:noFill/>
            <a:prstDash val="solid"/>
            <a:round/>
            <a:headEnd type="none" w="med" len="med"/>
            <a:tailEnd type="none" w="med" len="med"/>
          </a:ln>
          <a:effectLst/>
        </p:spPr>
        <p:txBody>
          <a:bodyPr>
            <a:prstTxWarp prst="textNoShape">
              <a:avLst/>
            </a:prstTxWarp>
          </a:bodyPr>
          <a:lstStyle/>
          <a:p>
            <a:pPr eaLnBrk="0" hangingPunct="0">
              <a:defRPr/>
            </a:pPr>
            <a:endParaRPr lang="en-US" sz="1800">
              <a:latin typeface="Arial" charset="0"/>
              <a:ea typeface="ＭＳ Ｐゴシック" pitchFamily="34" charset="-128"/>
              <a:cs typeface="+mn-cs"/>
            </a:endParaRPr>
          </a:p>
        </p:txBody>
      </p:sp>
      <p:sp>
        <p:nvSpPr>
          <p:cNvPr id="32774" name="TextBox 1"/>
          <p:cNvSpPr txBox="1">
            <a:spLocks noChangeArrowheads="1"/>
          </p:cNvSpPr>
          <p:nvPr/>
        </p:nvSpPr>
        <p:spPr bwMode="auto">
          <a:xfrm>
            <a:off x="523875" y="338138"/>
            <a:ext cx="6029325" cy="2862262"/>
          </a:xfrm>
          <a:prstGeom prst="rect">
            <a:avLst/>
          </a:prstGeom>
          <a:noFill/>
          <a:ln w="9525">
            <a:noFill/>
            <a:miter lim="800000"/>
            <a:headEnd/>
            <a:tailEnd/>
          </a:ln>
        </p:spPr>
        <p:txBody>
          <a:bodyPr>
            <a:prstTxWarp prst="textNoShape">
              <a:avLst/>
            </a:prstTxWarp>
            <a:spAutoFit/>
          </a:bodyPr>
          <a:lstStyle/>
          <a:p>
            <a:pPr eaLnBrk="0" hangingPunct="0"/>
            <a:r>
              <a:rPr lang="en-US" sz="6000" b="1">
                <a:solidFill>
                  <a:srgbClr val="87BE55"/>
                </a:solidFill>
                <a:latin typeface="Rockwell" pitchFamily="-110" charset="0"/>
              </a:rPr>
              <a:t>Early Development Instrument</a:t>
            </a:r>
          </a:p>
        </p:txBody>
      </p:sp>
      <p:sp>
        <p:nvSpPr>
          <p:cNvPr id="32775" name="Rectangle 4"/>
          <p:cNvSpPr>
            <a:spLocks noChangeArrowheads="1"/>
          </p:cNvSpPr>
          <p:nvPr/>
        </p:nvSpPr>
        <p:spPr bwMode="auto">
          <a:xfrm>
            <a:off x="500063" y="3962400"/>
            <a:ext cx="5824537" cy="1089025"/>
          </a:xfrm>
          <a:prstGeom prst="rect">
            <a:avLst/>
          </a:prstGeom>
          <a:noFill/>
          <a:ln w="9525">
            <a:noFill/>
            <a:miter lim="800000"/>
            <a:headEnd/>
            <a:tailEnd/>
          </a:ln>
        </p:spPr>
        <p:txBody>
          <a:bodyPr>
            <a:prstTxWarp prst="textNoShape">
              <a:avLst/>
            </a:prstTxWarp>
            <a:spAutoFit/>
          </a:bodyPr>
          <a:lstStyle/>
          <a:p>
            <a:pPr eaLnBrk="0" hangingPunct="0">
              <a:lnSpc>
                <a:spcPct val="90000"/>
              </a:lnSpc>
              <a:buClr>
                <a:srgbClr val="738EC7"/>
              </a:buClr>
              <a:buSzPct val="80000"/>
            </a:pPr>
            <a:r>
              <a:rPr lang="en-US" sz="3600">
                <a:latin typeface="Trebuchet MS" pitchFamily="-110" charset="0"/>
                <a:ea typeface="Calibri" pitchFamily="-110" charset="0"/>
                <a:cs typeface="Calibri" pitchFamily="-110" charset="0"/>
              </a:rPr>
              <a:t>Teacher at age 5 is respondent</a:t>
            </a: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674" name="Picture 3" descr="S:\HELP All\Research Units\ECD Mapping Unit\Presentations and Workshops\Presentation Resources\Images\Children Only\3590356862_05f839b3d9_o.jpg"/>
          <p:cNvPicPr>
            <a:picLocks noChangeAspect="1" noChangeArrowheads="1"/>
          </p:cNvPicPr>
          <p:nvPr/>
        </p:nvPicPr>
        <p:blipFill>
          <a:blip r:embed="rId3"/>
          <a:srcRect/>
          <a:stretch>
            <a:fillRect/>
          </a:stretch>
        </p:blipFill>
        <p:spPr bwMode="auto">
          <a:xfrm>
            <a:off x="4100513" y="-3438525"/>
            <a:ext cx="7481887" cy="11058525"/>
          </a:xfrm>
          <a:prstGeom prst="rect">
            <a:avLst/>
          </a:prstGeom>
          <a:noFill/>
          <a:ln w="9525">
            <a:noFill/>
            <a:miter lim="800000"/>
            <a:headEnd/>
            <a:tailEnd/>
          </a:ln>
        </p:spPr>
      </p:pic>
      <p:sp>
        <p:nvSpPr>
          <p:cNvPr id="7" name="Rectangle 6"/>
          <p:cNvSpPr/>
          <p:nvPr/>
        </p:nvSpPr>
        <p:spPr bwMode="auto">
          <a:xfrm>
            <a:off x="990600" y="0"/>
            <a:ext cx="6858000" cy="6858000"/>
          </a:xfrm>
          <a:prstGeom prst="rect">
            <a:avLst/>
          </a:prstGeom>
          <a:gradFill>
            <a:gsLst>
              <a:gs pos="0">
                <a:srgbClr val="000000">
                  <a:alpha val="0"/>
                </a:srgbClr>
              </a:gs>
              <a:gs pos="50000">
                <a:srgbClr val="000000"/>
              </a:gs>
              <a:gs pos="100000">
                <a:srgbClr val="000000"/>
              </a:gs>
            </a:gsLst>
            <a:lin ang="10800000" scaled="0"/>
          </a:gradFill>
          <a:ln w="9525" cap="flat" cmpd="sng" algn="ctr">
            <a:noFill/>
            <a:prstDash val="solid"/>
            <a:round/>
            <a:headEnd type="none" w="med" len="med"/>
            <a:tailEnd type="none" w="med" len="med"/>
          </a:ln>
          <a:effectLst/>
        </p:spPr>
        <p:txBody>
          <a:bodyPr>
            <a:prstTxWarp prst="textNoShape">
              <a:avLst/>
            </a:prstTxWarp>
          </a:bodyPr>
          <a:lstStyle/>
          <a:p>
            <a:pPr eaLnBrk="0" hangingPunct="0">
              <a:defRPr/>
            </a:pPr>
            <a:endParaRPr lang="en-US" sz="1800">
              <a:latin typeface="Arial" charset="0"/>
              <a:ea typeface="ＭＳ Ｐゴシック" pitchFamily="34" charset="-128"/>
              <a:cs typeface="+mn-cs"/>
            </a:endParaRPr>
          </a:p>
        </p:txBody>
      </p:sp>
      <p:sp>
        <p:nvSpPr>
          <p:cNvPr id="28678" name="TextBox 1"/>
          <p:cNvSpPr txBox="1">
            <a:spLocks noChangeArrowheads="1"/>
          </p:cNvSpPr>
          <p:nvPr/>
        </p:nvSpPr>
        <p:spPr bwMode="auto">
          <a:xfrm>
            <a:off x="523875" y="338138"/>
            <a:ext cx="6029325" cy="2862262"/>
          </a:xfrm>
          <a:prstGeom prst="rect">
            <a:avLst/>
          </a:prstGeom>
          <a:noFill/>
          <a:ln w="9525">
            <a:noFill/>
            <a:miter lim="800000"/>
            <a:headEnd/>
            <a:tailEnd/>
          </a:ln>
        </p:spPr>
        <p:txBody>
          <a:bodyPr>
            <a:prstTxWarp prst="textNoShape">
              <a:avLst/>
            </a:prstTxWarp>
            <a:spAutoFit/>
          </a:bodyPr>
          <a:lstStyle/>
          <a:p>
            <a:pPr eaLnBrk="0" hangingPunct="0"/>
            <a:r>
              <a:rPr lang="en-US" sz="6000" b="1">
                <a:solidFill>
                  <a:srgbClr val="87BE55"/>
                </a:solidFill>
                <a:latin typeface="Rockwell" pitchFamily="-110" charset="0"/>
              </a:rPr>
              <a:t>Early Development Instrument</a:t>
            </a:r>
          </a:p>
        </p:txBody>
      </p:sp>
      <p:sp>
        <p:nvSpPr>
          <p:cNvPr id="28679" name="Rectangle 4"/>
          <p:cNvSpPr>
            <a:spLocks noChangeArrowheads="1"/>
          </p:cNvSpPr>
          <p:nvPr/>
        </p:nvSpPr>
        <p:spPr bwMode="auto">
          <a:xfrm>
            <a:off x="500063" y="3962400"/>
            <a:ext cx="5824537" cy="1587500"/>
          </a:xfrm>
          <a:prstGeom prst="rect">
            <a:avLst/>
          </a:prstGeom>
          <a:noFill/>
          <a:ln w="9525">
            <a:noFill/>
            <a:miter lim="800000"/>
            <a:headEnd/>
            <a:tailEnd/>
          </a:ln>
        </p:spPr>
        <p:txBody>
          <a:bodyPr>
            <a:prstTxWarp prst="textNoShape">
              <a:avLst/>
            </a:prstTxWarp>
            <a:spAutoFit/>
          </a:bodyPr>
          <a:lstStyle/>
          <a:p>
            <a:pPr eaLnBrk="0" hangingPunct="0">
              <a:lnSpc>
                <a:spcPct val="90000"/>
              </a:lnSpc>
              <a:buClr>
                <a:srgbClr val="738EC7"/>
              </a:buClr>
              <a:buSzPct val="80000"/>
            </a:pPr>
            <a:r>
              <a:rPr lang="en-US" sz="3600">
                <a:latin typeface="Trebuchet MS" pitchFamily="-110" charset="0"/>
                <a:ea typeface="Calibri" pitchFamily="-110" charset="0"/>
                <a:cs typeface="Calibri" pitchFamily="-110" charset="0"/>
              </a:rPr>
              <a:t>5 developmental </a:t>
            </a:r>
          </a:p>
          <a:p>
            <a:pPr eaLnBrk="0" hangingPunct="0">
              <a:lnSpc>
                <a:spcPct val="90000"/>
              </a:lnSpc>
              <a:buClr>
                <a:srgbClr val="738EC7"/>
              </a:buClr>
              <a:buSzPct val="80000"/>
            </a:pPr>
            <a:r>
              <a:rPr lang="en-US" sz="3600">
                <a:latin typeface="Trebuchet MS" pitchFamily="-110" charset="0"/>
                <a:ea typeface="Calibri" pitchFamily="-110" charset="0"/>
                <a:cs typeface="Calibri" pitchFamily="-110" charset="0"/>
              </a:rPr>
              <a:t>domains, with 16 subdomains</a:t>
            </a: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22" name="Picture 3" descr="S:\HELP All\Research Units\ECD Mapping Unit\Presentations and Workshops\Fall Launch 2009\Slides\Star Plots\scales_of_edi-01.png"/>
          <p:cNvPicPr>
            <a:picLocks noChangeAspect="1" noChangeArrowheads="1"/>
          </p:cNvPicPr>
          <p:nvPr/>
        </p:nvPicPr>
        <p:blipFill>
          <a:blip r:embed="rId3"/>
          <a:srcRect b="4445"/>
          <a:stretch>
            <a:fillRect/>
          </a:stretch>
        </p:blipFill>
        <p:spPr bwMode="auto">
          <a:xfrm>
            <a:off x="-152400" y="762000"/>
            <a:ext cx="9144000" cy="6553200"/>
          </a:xfrm>
          <a:prstGeom prst="rect">
            <a:avLst/>
          </a:prstGeom>
          <a:noFill/>
          <a:ln w="9525">
            <a:noFill/>
            <a:miter lim="800000"/>
            <a:headEnd/>
            <a:tailEnd/>
          </a:ln>
        </p:spPr>
      </p:pic>
      <p:sp>
        <p:nvSpPr>
          <p:cNvPr id="30723" name="Text Box 3"/>
          <p:cNvSpPr txBox="1">
            <a:spLocks noChangeArrowheads="1"/>
          </p:cNvSpPr>
          <p:nvPr/>
        </p:nvSpPr>
        <p:spPr bwMode="auto">
          <a:xfrm>
            <a:off x="0" y="0"/>
            <a:ext cx="9144000" cy="1938338"/>
          </a:xfrm>
          <a:prstGeom prst="rect">
            <a:avLst/>
          </a:prstGeom>
          <a:noFill/>
          <a:ln w="9525">
            <a:noFill/>
            <a:miter lim="800000"/>
            <a:headEnd/>
            <a:tailEnd/>
          </a:ln>
        </p:spPr>
        <p:txBody>
          <a:bodyPr>
            <a:prstTxWarp prst="textNoShape">
              <a:avLst/>
            </a:prstTxWarp>
            <a:spAutoFit/>
          </a:bodyPr>
          <a:lstStyle/>
          <a:p>
            <a:pPr algn="ctr" eaLnBrk="0" hangingPunct="0"/>
            <a:r>
              <a:rPr lang="en-US" sz="6000" b="1">
                <a:solidFill>
                  <a:srgbClr val="87BE55"/>
                </a:solidFill>
                <a:latin typeface="Rockwell" pitchFamily="-110" charset="0"/>
              </a:rPr>
              <a:t>What Does the EDI Measure?</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4818" name="Picture 3" descr="S:\HELP All\Research Units\ECD Mapping Unit\Presentations and Workshops\Presentation Resources\Images\Children Only\3590356862_05f839b3d9_o.jpg"/>
          <p:cNvPicPr>
            <a:picLocks noChangeAspect="1" noChangeArrowheads="1"/>
          </p:cNvPicPr>
          <p:nvPr/>
        </p:nvPicPr>
        <p:blipFill>
          <a:blip r:embed="rId3"/>
          <a:srcRect/>
          <a:stretch>
            <a:fillRect/>
          </a:stretch>
        </p:blipFill>
        <p:spPr bwMode="auto">
          <a:xfrm>
            <a:off x="4100513" y="-3438525"/>
            <a:ext cx="7481887" cy="11058525"/>
          </a:xfrm>
          <a:prstGeom prst="rect">
            <a:avLst/>
          </a:prstGeom>
          <a:noFill/>
          <a:ln w="9525">
            <a:noFill/>
            <a:miter lim="800000"/>
            <a:headEnd/>
            <a:tailEnd/>
          </a:ln>
        </p:spPr>
      </p:pic>
      <p:sp>
        <p:nvSpPr>
          <p:cNvPr id="7" name="Rectangle 6"/>
          <p:cNvSpPr/>
          <p:nvPr/>
        </p:nvSpPr>
        <p:spPr bwMode="auto">
          <a:xfrm>
            <a:off x="990600" y="0"/>
            <a:ext cx="6858000" cy="6858000"/>
          </a:xfrm>
          <a:prstGeom prst="rect">
            <a:avLst/>
          </a:prstGeom>
          <a:gradFill>
            <a:gsLst>
              <a:gs pos="0">
                <a:srgbClr val="000000">
                  <a:alpha val="0"/>
                </a:srgbClr>
              </a:gs>
              <a:gs pos="50000">
                <a:srgbClr val="000000"/>
              </a:gs>
              <a:gs pos="100000">
                <a:srgbClr val="000000"/>
              </a:gs>
            </a:gsLst>
            <a:lin ang="10800000" scaled="0"/>
          </a:gradFill>
          <a:ln w="9525" cap="flat" cmpd="sng" algn="ctr">
            <a:noFill/>
            <a:prstDash val="solid"/>
            <a:round/>
            <a:headEnd type="none" w="med" len="med"/>
            <a:tailEnd type="none" w="med" len="med"/>
          </a:ln>
          <a:effectLst/>
        </p:spPr>
        <p:txBody>
          <a:bodyPr>
            <a:prstTxWarp prst="textNoShape">
              <a:avLst/>
            </a:prstTxWarp>
          </a:bodyPr>
          <a:lstStyle/>
          <a:p>
            <a:pPr eaLnBrk="0" hangingPunct="0">
              <a:defRPr/>
            </a:pPr>
            <a:endParaRPr lang="en-US" sz="1800">
              <a:latin typeface="Arial" charset="0"/>
              <a:ea typeface="ＭＳ Ｐゴシック" pitchFamily="34" charset="-128"/>
              <a:cs typeface="+mn-cs"/>
            </a:endParaRPr>
          </a:p>
        </p:txBody>
      </p:sp>
      <p:sp>
        <p:nvSpPr>
          <p:cNvPr id="34822" name="TextBox 1"/>
          <p:cNvSpPr txBox="1">
            <a:spLocks noChangeArrowheads="1"/>
          </p:cNvSpPr>
          <p:nvPr/>
        </p:nvSpPr>
        <p:spPr bwMode="auto">
          <a:xfrm>
            <a:off x="523875" y="338138"/>
            <a:ext cx="6029325" cy="2862262"/>
          </a:xfrm>
          <a:prstGeom prst="rect">
            <a:avLst/>
          </a:prstGeom>
          <a:noFill/>
          <a:ln w="9525">
            <a:noFill/>
            <a:miter lim="800000"/>
            <a:headEnd/>
            <a:tailEnd/>
          </a:ln>
        </p:spPr>
        <p:txBody>
          <a:bodyPr>
            <a:prstTxWarp prst="textNoShape">
              <a:avLst/>
            </a:prstTxWarp>
            <a:spAutoFit/>
          </a:bodyPr>
          <a:lstStyle/>
          <a:p>
            <a:pPr eaLnBrk="0" hangingPunct="0"/>
            <a:r>
              <a:rPr lang="en-US" sz="6000" b="1">
                <a:solidFill>
                  <a:srgbClr val="87BE55"/>
                </a:solidFill>
                <a:latin typeface="Rockwell" pitchFamily="-110" charset="0"/>
              </a:rPr>
              <a:t>Early Development Instrument</a:t>
            </a:r>
          </a:p>
        </p:txBody>
      </p:sp>
      <p:sp>
        <p:nvSpPr>
          <p:cNvPr id="34823" name="Rectangle 4"/>
          <p:cNvSpPr>
            <a:spLocks noChangeArrowheads="1"/>
          </p:cNvSpPr>
          <p:nvPr/>
        </p:nvSpPr>
        <p:spPr bwMode="auto">
          <a:xfrm>
            <a:off x="500063" y="3962400"/>
            <a:ext cx="5824537" cy="1587500"/>
          </a:xfrm>
          <a:prstGeom prst="rect">
            <a:avLst/>
          </a:prstGeom>
          <a:noFill/>
          <a:ln w="9525">
            <a:noFill/>
            <a:miter lim="800000"/>
            <a:headEnd/>
            <a:tailEnd/>
          </a:ln>
        </p:spPr>
        <p:txBody>
          <a:bodyPr>
            <a:prstTxWarp prst="textNoShape">
              <a:avLst/>
            </a:prstTxWarp>
            <a:spAutoFit/>
          </a:bodyPr>
          <a:lstStyle/>
          <a:p>
            <a:pPr eaLnBrk="0" hangingPunct="0">
              <a:lnSpc>
                <a:spcPct val="90000"/>
              </a:lnSpc>
              <a:buClr>
                <a:srgbClr val="738EC7"/>
              </a:buClr>
              <a:buSzPct val="80000"/>
            </a:pPr>
            <a:r>
              <a:rPr lang="en-US" sz="3600">
                <a:latin typeface="Trebuchet MS" pitchFamily="-110" charset="0"/>
                <a:ea typeface="Calibri" pitchFamily="-110" charset="0"/>
                <a:cs typeface="Calibri" pitchFamily="-110" charset="0"/>
              </a:rPr>
              <a:t>Extensive Validity and Reliability data from several countries</a:t>
            </a: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866" name="Picture 3" descr="S:\HELP All\Research Units\ECD Mapping Unit\Presentations and Workshops\Presentation Resources\Images\Children Only\3590356862_05f839b3d9_o.jpg"/>
          <p:cNvPicPr>
            <a:picLocks noChangeAspect="1" noChangeArrowheads="1"/>
          </p:cNvPicPr>
          <p:nvPr/>
        </p:nvPicPr>
        <p:blipFill>
          <a:blip r:embed="rId3"/>
          <a:srcRect/>
          <a:stretch>
            <a:fillRect/>
          </a:stretch>
        </p:blipFill>
        <p:spPr bwMode="auto">
          <a:xfrm>
            <a:off x="4100513" y="-3438525"/>
            <a:ext cx="7481887" cy="11058525"/>
          </a:xfrm>
          <a:prstGeom prst="rect">
            <a:avLst/>
          </a:prstGeom>
          <a:noFill/>
          <a:ln w="9525">
            <a:noFill/>
            <a:miter lim="800000"/>
            <a:headEnd/>
            <a:tailEnd/>
          </a:ln>
        </p:spPr>
      </p:pic>
      <p:sp>
        <p:nvSpPr>
          <p:cNvPr id="7" name="Rectangle 6"/>
          <p:cNvSpPr/>
          <p:nvPr/>
        </p:nvSpPr>
        <p:spPr bwMode="auto">
          <a:xfrm>
            <a:off x="990600" y="0"/>
            <a:ext cx="6858000" cy="6858000"/>
          </a:xfrm>
          <a:prstGeom prst="rect">
            <a:avLst/>
          </a:prstGeom>
          <a:gradFill>
            <a:gsLst>
              <a:gs pos="0">
                <a:srgbClr val="000000">
                  <a:alpha val="0"/>
                </a:srgbClr>
              </a:gs>
              <a:gs pos="50000">
                <a:srgbClr val="000000"/>
              </a:gs>
              <a:gs pos="100000">
                <a:srgbClr val="000000"/>
              </a:gs>
            </a:gsLst>
            <a:lin ang="10800000" scaled="0"/>
          </a:gradFill>
          <a:ln w="9525" cap="flat" cmpd="sng" algn="ctr">
            <a:noFill/>
            <a:prstDash val="solid"/>
            <a:round/>
            <a:headEnd type="none" w="med" len="med"/>
            <a:tailEnd type="none" w="med" len="med"/>
          </a:ln>
          <a:effectLst/>
        </p:spPr>
        <p:txBody>
          <a:bodyPr>
            <a:prstTxWarp prst="textNoShape">
              <a:avLst/>
            </a:prstTxWarp>
          </a:bodyPr>
          <a:lstStyle/>
          <a:p>
            <a:pPr eaLnBrk="0" hangingPunct="0">
              <a:defRPr/>
            </a:pPr>
            <a:endParaRPr lang="en-US" sz="1800">
              <a:latin typeface="Arial" charset="0"/>
              <a:ea typeface="ＭＳ Ｐゴシック" pitchFamily="34" charset="-128"/>
              <a:cs typeface="+mn-cs"/>
            </a:endParaRPr>
          </a:p>
        </p:txBody>
      </p:sp>
      <p:sp>
        <p:nvSpPr>
          <p:cNvPr id="36870" name="TextBox 1"/>
          <p:cNvSpPr txBox="1">
            <a:spLocks noChangeArrowheads="1"/>
          </p:cNvSpPr>
          <p:nvPr/>
        </p:nvSpPr>
        <p:spPr bwMode="auto">
          <a:xfrm>
            <a:off x="523875" y="338138"/>
            <a:ext cx="6029325" cy="2862262"/>
          </a:xfrm>
          <a:prstGeom prst="rect">
            <a:avLst/>
          </a:prstGeom>
          <a:noFill/>
          <a:ln w="9525">
            <a:noFill/>
            <a:miter lim="800000"/>
            <a:headEnd/>
            <a:tailEnd/>
          </a:ln>
        </p:spPr>
        <p:txBody>
          <a:bodyPr>
            <a:prstTxWarp prst="textNoShape">
              <a:avLst/>
            </a:prstTxWarp>
            <a:spAutoFit/>
          </a:bodyPr>
          <a:lstStyle/>
          <a:p>
            <a:pPr eaLnBrk="0" hangingPunct="0"/>
            <a:r>
              <a:rPr lang="en-US" sz="6000" b="1">
                <a:solidFill>
                  <a:srgbClr val="87BE55"/>
                </a:solidFill>
                <a:latin typeface="Rockwell" pitchFamily="-110" charset="0"/>
              </a:rPr>
              <a:t>Early Development Instrument</a:t>
            </a:r>
          </a:p>
        </p:txBody>
      </p:sp>
      <p:sp>
        <p:nvSpPr>
          <p:cNvPr id="36871" name="Rectangle 4"/>
          <p:cNvSpPr>
            <a:spLocks noChangeArrowheads="1"/>
          </p:cNvSpPr>
          <p:nvPr/>
        </p:nvSpPr>
        <p:spPr bwMode="auto">
          <a:xfrm>
            <a:off x="500063" y="3962400"/>
            <a:ext cx="6662737" cy="600075"/>
          </a:xfrm>
          <a:prstGeom prst="rect">
            <a:avLst/>
          </a:prstGeom>
          <a:noFill/>
          <a:ln w="9525">
            <a:noFill/>
            <a:miter lim="800000"/>
            <a:headEnd/>
            <a:tailEnd/>
          </a:ln>
        </p:spPr>
        <p:txBody>
          <a:bodyPr>
            <a:prstTxWarp prst="textNoShape">
              <a:avLst/>
            </a:prstTxWarp>
            <a:spAutoFit/>
          </a:bodyPr>
          <a:lstStyle/>
          <a:p>
            <a:pPr eaLnBrk="0" hangingPunct="0">
              <a:lnSpc>
                <a:spcPct val="90000"/>
              </a:lnSpc>
              <a:buClr>
                <a:srgbClr val="738EC7"/>
              </a:buClr>
              <a:buSzPct val="80000"/>
            </a:pPr>
            <a:r>
              <a:rPr lang="en-US" sz="3600">
                <a:latin typeface="Trebuchet MS" pitchFamily="-110" charset="0"/>
                <a:ea typeface="Calibri" pitchFamily="-110" charset="0"/>
                <a:cs typeface="Calibri" pitchFamily="-110" charset="0"/>
              </a:rPr>
              <a:t>Not an ‘individual assessment’</a:t>
            </a: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HELP All\Research Units\ECD Mapping Unit\Presentations and Workshops\Presentation Resources\Slide Decks\EDI\Levels of Geography\Levels of Geography-03.png"/>
          <p:cNvPicPr>
            <a:picLocks noChangeAspect="1" noChangeArrowheads="1"/>
          </p:cNvPicPr>
          <p:nvPr/>
        </p:nvPicPr>
        <p:blipFill>
          <a:blip r:embed="rId2"/>
          <a:srcRect/>
          <a:stretch>
            <a:fillRect/>
          </a:stretch>
        </p:blipFill>
        <p:spPr bwMode="auto">
          <a:xfrm>
            <a:off x="914400" y="-1"/>
            <a:ext cx="9144001" cy="6858001"/>
          </a:xfrm>
          <a:prstGeom prst="rect">
            <a:avLst/>
          </a:prstGeom>
          <a:noFill/>
        </p:spPr>
      </p:pic>
      <p:sp>
        <p:nvSpPr>
          <p:cNvPr id="6" name="Text Box 2"/>
          <p:cNvSpPr txBox="1">
            <a:spLocks noChangeArrowheads="1"/>
          </p:cNvSpPr>
          <p:nvPr/>
        </p:nvSpPr>
        <p:spPr bwMode="auto">
          <a:xfrm>
            <a:off x="76200" y="2286000"/>
            <a:ext cx="7848600" cy="830997"/>
          </a:xfrm>
          <a:prstGeom prst="rect">
            <a:avLst/>
          </a:prstGeom>
          <a:noFill/>
          <a:ln w="9525">
            <a:noFill/>
            <a:miter lim="800000"/>
            <a:headEnd/>
            <a:tailEnd/>
          </a:ln>
        </p:spPr>
        <p:txBody>
          <a:bodyPr wrap="square">
            <a:spAutoFit/>
          </a:bodyPr>
          <a:lstStyle/>
          <a:p>
            <a:r>
              <a:rPr lang="en-US" sz="4800" b="1" dirty="0" err="1" smtClean="0">
                <a:solidFill>
                  <a:schemeClr val="accent1"/>
                </a:solidFill>
                <a:effectLst>
                  <a:outerShdw blurRad="38100" dist="38100" dir="2700000" algn="tl">
                    <a:srgbClr val="000000">
                      <a:alpha val="43137"/>
                    </a:srgbClr>
                  </a:outerShdw>
                </a:effectLst>
                <a:latin typeface="Trebuchet MS" pitchFamily="48" charset="0"/>
              </a:rPr>
              <a:t>Neighbourhood</a:t>
            </a:r>
            <a:endParaRPr lang="en-US" sz="4800" b="1" dirty="0">
              <a:solidFill>
                <a:schemeClr val="accent1"/>
              </a:solidFill>
              <a:effectLst>
                <a:outerShdw blurRad="38100" dist="38100" dir="2700000" algn="tl">
                  <a:srgbClr val="000000">
                    <a:alpha val="43137"/>
                  </a:srgbClr>
                </a:outerShdw>
              </a:effectLst>
              <a:latin typeface="Trebuchet MS" pitchFamily="48" charset="0"/>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971550" y="1412875"/>
            <a:ext cx="4895850" cy="4248150"/>
          </a:xfrm>
          <a:prstGeom prst="rect">
            <a:avLst/>
          </a:prstGeom>
          <a:solidFill>
            <a:srgbClr val="969696">
              <a:alpha val="45097"/>
            </a:srgbClr>
          </a:solidFill>
          <a:ln w="9525">
            <a:solidFill>
              <a:schemeClr val="bg1"/>
            </a:solidFill>
            <a:miter lim="800000"/>
            <a:headEnd/>
            <a:tailEnd/>
          </a:ln>
        </p:spPr>
        <p:txBody>
          <a:bodyPr wrap="none" anchor="ctr"/>
          <a:lstStyle/>
          <a:p>
            <a:endParaRPr lang="en-US"/>
          </a:p>
        </p:txBody>
      </p:sp>
      <p:sp>
        <p:nvSpPr>
          <p:cNvPr id="6147" name="Rectangle 3"/>
          <p:cNvSpPr>
            <a:spLocks noChangeArrowheads="1"/>
          </p:cNvSpPr>
          <p:nvPr/>
        </p:nvSpPr>
        <p:spPr bwMode="auto">
          <a:xfrm>
            <a:off x="5903913" y="1412875"/>
            <a:ext cx="3276600" cy="4248150"/>
          </a:xfrm>
          <a:prstGeom prst="rect">
            <a:avLst/>
          </a:prstGeom>
          <a:solidFill>
            <a:srgbClr val="C0C0C0">
              <a:alpha val="83136"/>
            </a:srgbClr>
          </a:solidFill>
          <a:ln w="9525">
            <a:solidFill>
              <a:schemeClr val="bg1"/>
            </a:solidFill>
            <a:miter lim="800000"/>
            <a:headEnd/>
            <a:tailEnd/>
          </a:ln>
        </p:spPr>
        <p:txBody>
          <a:bodyPr wrap="none" anchor="ctr"/>
          <a:lstStyle/>
          <a:p>
            <a:endParaRPr lang="en-US"/>
          </a:p>
        </p:txBody>
      </p:sp>
      <p:sp>
        <p:nvSpPr>
          <p:cNvPr id="256004" name="Freeform 4"/>
          <p:cNvSpPr>
            <a:spLocks/>
          </p:cNvSpPr>
          <p:nvPr/>
        </p:nvSpPr>
        <p:spPr bwMode="auto">
          <a:xfrm>
            <a:off x="971550" y="1976438"/>
            <a:ext cx="8785225" cy="3540125"/>
          </a:xfrm>
          <a:custGeom>
            <a:avLst/>
            <a:gdLst>
              <a:gd name="T0" fmla="*/ 0 w 5534"/>
              <a:gd name="T1" fmla="*/ 2147483647 h 2230"/>
              <a:gd name="T2" fmla="*/ 2147483647 w 5534"/>
              <a:gd name="T3" fmla="*/ 2147483647 h 2230"/>
              <a:gd name="T4" fmla="*/ 2147483647 w 5534"/>
              <a:gd name="T5" fmla="*/ 2147483647 h 2230"/>
              <a:gd name="T6" fmla="*/ 2147483647 w 5534"/>
              <a:gd name="T7" fmla="*/ 2147483647 h 2230"/>
              <a:gd name="T8" fmla="*/ 2147483647 w 5534"/>
              <a:gd name="T9" fmla="*/ 2147483647 h 2230"/>
              <a:gd name="T10" fmla="*/ 2147483647 w 5534"/>
              <a:gd name="T11" fmla="*/ 2147483647 h 2230"/>
              <a:gd name="T12" fmla="*/ 2147483647 w 5534"/>
              <a:gd name="T13" fmla="*/ 2147483647 h 2230"/>
              <a:gd name="T14" fmla="*/ 2147483647 w 5534"/>
              <a:gd name="T15" fmla="*/ 2147483647 h 2230"/>
              <a:gd name="T16" fmla="*/ 2147483647 w 5534"/>
              <a:gd name="T17" fmla="*/ 2147483647 h 2230"/>
              <a:gd name="T18" fmla="*/ 2147483647 w 5534"/>
              <a:gd name="T19" fmla="*/ 2147483647 h 22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34"/>
              <a:gd name="T31" fmla="*/ 0 h 2230"/>
              <a:gd name="T32" fmla="*/ 5534 w 5534"/>
              <a:gd name="T33" fmla="*/ 2230 h 22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34" h="2230">
                <a:moveTo>
                  <a:pt x="0" y="53"/>
                </a:moveTo>
                <a:cubicBezTo>
                  <a:pt x="140" y="30"/>
                  <a:pt x="280" y="8"/>
                  <a:pt x="454" y="8"/>
                </a:cubicBezTo>
                <a:cubicBezTo>
                  <a:pt x="628" y="8"/>
                  <a:pt x="854" y="0"/>
                  <a:pt x="1043" y="53"/>
                </a:cubicBezTo>
                <a:cubicBezTo>
                  <a:pt x="1232" y="106"/>
                  <a:pt x="1452" y="227"/>
                  <a:pt x="1588" y="325"/>
                </a:cubicBezTo>
                <a:cubicBezTo>
                  <a:pt x="1724" y="423"/>
                  <a:pt x="1769" y="530"/>
                  <a:pt x="1860" y="643"/>
                </a:cubicBezTo>
                <a:cubicBezTo>
                  <a:pt x="1951" y="756"/>
                  <a:pt x="2041" y="862"/>
                  <a:pt x="2132" y="1006"/>
                </a:cubicBezTo>
                <a:cubicBezTo>
                  <a:pt x="2223" y="1150"/>
                  <a:pt x="2306" y="1346"/>
                  <a:pt x="2404" y="1505"/>
                </a:cubicBezTo>
                <a:cubicBezTo>
                  <a:pt x="2502" y="1664"/>
                  <a:pt x="2533" y="1845"/>
                  <a:pt x="2722" y="1958"/>
                </a:cubicBezTo>
                <a:cubicBezTo>
                  <a:pt x="2911" y="2071"/>
                  <a:pt x="3069" y="2140"/>
                  <a:pt x="3538" y="2185"/>
                </a:cubicBezTo>
                <a:cubicBezTo>
                  <a:pt x="4007" y="2230"/>
                  <a:pt x="5209" y="2223"/>
                  <a:pt x="5534" y="2230"/>
                </a:cubicBezTo>
              </a:path>
            </a:pathLst>
          </a:custGeom>
          <a:noFill/>
          <a:ln w="63500">
            <a:solidFill>
              <a:srgbClr val="000080"/>
            </a:solidFill>
            <a:round/>
            <a:headEnd/>
            <a:tailEnd/>
          </a:ln>
        </p:spPr>
        <p:txBody>
          <a:bodyPr/>
          <a:lstStyle/>
          <a:p>
            <a:endParaRPr lang="en-US"/>
          </a:p>
        </p:txBody>
      </p:sp>
      <p:sp>
        <p:nvSpPr>
          <p:cNvPr id="6149" name="Rectangle 5"/>
          <p:cNvSpPr>
            <a:spLocks noGrp="1"/>
          </p:cNvSpPr>
          <p:nvPr>
            <p:ph type="title"/>
          </p:nvPr>
        </p:nvSpPr>
        <p:spPr>
          <a:xfrm>
            <a:off x="0" y="76200"/>
            <a:ext cx="9144000" cy="925513"/>
          </a:xfrm>
        </p:spPr>
        <p:txBody>
          <a:bodyPr>
            <a:noAutofit/>
          </a:bodyPr>
          <a:lstStyle/>
          <a:p>
            <a:pPr>
              <a:lnSpc>
                <a:spcPts val="4000"/>
              </a:lnSpc>
            </a:pPr>
            <a:r>
              <a:rPr lang="en-US" sz="4000" b="1" dirty="0" smtClean="0">
                <a:solidFill>
                  <a:schemeClr val="accent1"/>
                </a:solidFill>
                <a:effectLst>
                  <a:outerShdw blurRad="38100" dist="38100" dir="2700000" algn="tl">
                    <a:srgbClr val="000000">
                      <a:alpha val="43137"/>
                    </a:srgbClr>
                  </a:outerShdw>
                </a:effectLst>
              </a:rPr>
              <a:t>Sensitive Periods in Early Brain Development</a:t>
            </a:r>
          </a:p>
        </p:txBody>
      </p:sp>
      <p:sp>
        <p:nvSpPr>
          <p:cNvPr id="6150" name="Rectangle 6"/>
          <p:cNvSpPr>
            <a:spLocks noChangeArrowheads="1"/>
          </p:cNvSpPr>
          <p:nvPr/>
        </p:nvSpPr>
        <p:spPr bwMode="auto">
          <a:xfrm>
            <a:off x="2206625" y="2794000"/>
            <a:ext cx="184150" cy="366713"/>
          </a:xfrm>
          <a:prstGeom prst="rect">
            <a:avLst/>
          </a:prstGeom>
          <a:noFill/>
          <a:ln w="9525">
            <a:noFill/>
            <a:miter lim="800000"/>
            <a:headEnd/>
            <a:tailEnd/>
          </a:ln>
        </p:spPr>
        <p:txBody>
          <a:bodyPr wrap="none">
            <a:spAutoFit/>
          </a:bodyPr>
          <a:lstStyle/>
          <a:p>
            <a:endParaRPr lang="en-US">
              <a:solidFill>
                <a:schemeClr val="bg1"/>
              </a:solidFill>
            </a:endParaRPr>
          </a:p>
        </p:txBody>
      </p:sp>
      <p:sp>
        <p:nvSpPr>
          <p:cNvPr id="256007" name="Text Box 7"/>
          <p:cNvSpPr txBox="1">
            <a:spLocks noChangeArrowheads="1"/>
          </p:cNvSpPr>
          <p:nvPr/>
        </p:nvSpPr>
        <p:spPr bwMode="auto">
          <a:xfrm>
            <a:off x="5724525" y="4508500"/>
            <a:ext cx="1368425" cy="427038"/>
          </a:xfrm>
          <a:prstGeom prst="rect">
            <a:avLst/>
          </a:prstGeom>
          <a:noFill/>
          <a:ln w="9525">
            <a:noFill/>
            <a:miter lim="800000"/>
            <a:headEnd/>
            <a:tailEnd/>
          </a:ln>
        </p:spPr>
        <p:txBody>
          <a:bodyPr>
            <a:spAutoFit/>
          </a:bodyPr>
          <a:lstStyle/>
          <a:p>
            <a:pPr algn="r">
              <a:spcBef>
                <a:spcPct val="50000"/>
              </a:spcBef>
              <a:defRPr/>
            </a:pPr>
            <a:r>
              <a:rPr lang="en-US" sz="2200" b="1" dirty="0">
                <a:solidFill>
                  <a:schemeClr val="bg1"/>
                </a:solidFill>
                <a:effectLst>
                  <a:outerShdw blurRad="50800" dist="38100" dir="2700000" algn="tl" rotWithShape="0">
                    <a:prstClr val="black">
                      <a:alpha val="40000"/>
                    </a:prstClr>
                  </a:outerShdw>
                </a:effectLst>
                <a:latin typeface="Trebuchet MS" pitchFamily="34" charset="0"/>
              </a:rPr>
              <a:t>Vision</a:t>
            </a:r>
          </a:p>
        </p:txBody>
      </p:sp>
      <p:sp>
        <p:nvSpPr>
          <p:cNvPr id="6152" name="Text Box 8"/>
          <p:cNvSpPr txBox="1">
            <a:spLocks noChangeArrowheads="1"/>
          </p:cNvSpPr>
          <p:nvPr/>
        </p:nvSpPr>
        <p:spPr bwMode="auto">
          <a:xfrm>
            <a:off x="833438" y="5734050"/>
            <a:ext cx="396875" cy="457200"/>
          </a:xfrm>
          <a:prstGeom prst="rect">
            <a:avLst/>
          </a:prstGeom>
          <a:noFill/>
          <a:ln w="9525">
            <a:noFill/>
            <a:miter lim="800000"/>
            <a:headEnd/>
            <a:tailEnd/>
          </a:ln>
        </p:spPr>
        <p:txBody>
          <a:bodyPr>
            <a:spAutoFit/>
          </a:bodyPr>
          <a:lstStyle/>
          <a:p>
            <a:pPr>
              <a:spcBef>
                <a:spcPct val="50000"/>
              </a:spcBef>
            </a:pPr>
            <a:r>
              <a:rPr lang="en-US" sz="2400" b="1">
                <a:solidFill>
                  <a:schemeClr val="bg1"/>
                </a:solidFill>
                <a:latin typeface="Palatino Linotype" pitchFamily="18" charset="0"/>
              </a:rPr>
              <a:t>0</a:t>
            </a:r>
          </a:p>
        </p:txBody>
      </p:sp>
      <p:sp>
        <p:nvSpPr>
          <p:cNvPr id="6153" name="Text Box 9"/>
          <p:cNvSpPr txBox="1">
            <a:spLocks noChangeArrowheads="1"/>
          </p:cNvSpPr>
          <p:nvPr/>
        </p:nvSpPr>
        <p:spPr bwMode="auto">
          <a:xfrm>
            <a:off x="1692275" y="5686425"/>
            <a:ext cx="358775" cy="457200"/>
          </a:xfrm>
          <a:prstGeom prst="rect">
            <a:avLst/>
          </a:prstGeom>
          <a:noFill/>
          <a:ln w="9525">
            <a:noFill/>
            <a:miter lim="800000"/>
            <a:headEnd/>
            <a:tailEnd/>
          </a:ln>
        </p:spPr>
        <p:txBody>
          <a:bodyPr>
            <a:spAutoFit/>
          </a:bodyPr>
          <a:lstStyle/>
          <a:p>
            <a:pPr>
              <a:spcBef>
                <a:spcPct val="50000"/>
              </a:spcBef>
            </a:pPr>
            <a:r>
              <a:rPr lang="en-US" sz="2400" b="1">
                <a:solidFill>
                  <a:schemeClr val="bg1"/>
                </a:solidFill>
                <a:latin typeface="Palatino Linotype" pitchFamily="18" charset="0"/>
              </a:rPr>
              <a:t>1</a:t>
            </a:r>
          </a:p>
        </p:txBody>
      </p:sp>
      <p:sp>
        <p:nvSpPr>
          <p:cNvPr id="6154" name="Text Box 10"/>
          <p:cNvSpPr txBox="1">
            <a:spLocks noChangeArrowheads="1"/>
          </p:cNvSpPr>
          <p:nvPr/>
        </p:nvSpPr>
        <p:spPr bwMode="auto">
          <a:xfrm>
            <a:off x="2773363" y="5686425"/>
            <a:ext cx="358775" cy="457200"/>
          </a:xfrm>
          <a:prstGeom prst="rect">
            <a:avLst/>
          </a:prstGeom>
          <a:noFill/>
          <a:ln w="9525">
            <a:noFill/>
            <a:miter lim="800000"/>
            <a:headEnd/>
            <a:tailEnd/>
          </a:ln>
        </p:spPr>
        <p:txBody>
          <a:bodyPr>
            <a:spAutoFit/>
          </a:bodyPr>
          <a:lstStyle/>
          <a:p>
            <a:pPr>
              <a:spcBef>
                <a:spcPct val="50000"/>
              </a:spcBef>
            </a:pPr>
            <a:r>
              <a:rPr lang="en-US" sz="2400" b="1">
                <a:solidFill>
                  <a:schemeClr val="bg1"/>
                </a:solidFill>
                <a:latin typeface="Palatino Linotype" pitchFamily="18" charset="0"/>
              </a:rPr>
              <a:t>2</a:t>
            </a:r>
          </a:p>
        </p:txBody>
      </p:sp>
      <p:sp>
        <p:nvSpPr>
          <p:cNvPr id="6155" name="Text Box 11"/>
          <p:cNvSpPr txBox="1">
            <a:spLocks noChangeArrowheads="1"/>
          </p:cNvSpPr>
          <p:nvPr/>
        </p:nvSpPr>
        <p:spPr bwMode="auto">
          <a:xfrm>
            <a:off x="3924300" y="5686425"/>
            <a:ext cx="358775" cy="457200"/>
          </a:xfrm>
          <a:prstGeom prst="rect">
            <a:avLst/>
          </a:prstGeom>
          <a:noFill/>
          <a:ln w="9525">
            <a:noFill/>
            <a:miter lim="800000"/>
            <a:headEnd/>
            <a:tailEnd/>
          </a:ln>
        </p:spPr>
        <p:txBody>
          <a:bodyPr>
            <a:spAutoFit/>
          </a:bodyPr>
          <a:lstStyle/>
          <a:p>
            <a:pPr>
              <a:spcBef>
                <a:spcPct val="50000"/>
              </a:spcBef>
            </a:pPr>
            <a:r>
              <a:rPr lang="en-US" sz="2400" b="1">
                <a:solidFill>
                  <a:schemeClr val="bg1"/>
                </a:solidFill>
                <a:latin typeface="Palatino Linotype" pitchFamily="18" charset="0"/>
              </a:rPr>
              <a:t>3</a:t>
            </a:r>
          </a:p>
        </p:txBody>
      </p:sp>
      <p:sp>
        <p:nvSpPr>
          <p:cNvPr id="6156" name="Text Box 12"/>
          <p:cNvSpPr txBox="1">
            <a:spLocks noChangeArrowheads="1"/>
          </p:cNvSpPr>
          <p:nvPr/>
        </p:nvSpPr>
        <p:spPr bwMode="auto">
          <a:xfrm>
            <a:off x="8316913" y="5686425"/>
            <a:ext cx="358775" cy="457200"/>
          </a:xfrm>
          <a:prstGeom prst="rect">
            <a:avLst/>
          </a:prstGeom>
          <a:noFill/>
          <a:ln w="9525">
            <a:noFill/>
            <a:miter lim="800000"/>
            <a:headEnd/>
            <a:tailEnd/>
          </a:ln>
        </p:spPr>
        <p:txBody>
          <a:bodyPr>
            <a:spAutoFit/>
          </a:bodyPr>
          <a:lstStyle/>
          <a:p>
            <a:pPr>
              <a:spcBef>
                <a:spcPct val="50000"/>
              </a:spcBef>
            </a:pPr>
            <a:r>
              <a:rPr lang="en-US" sz="2400" b="1">
                <a:solidFill>
                  <a:schemeClr val="bg1"/>
                </a:solidFill>
                <a:latin typeface="Palatino Linotype" pitchFamily="18" charset="0"/>
              </a:rPr>
              <a:t>7</a:t>
            </a:r>
          </a:p>
        </p:txBody>
      </p:sp>
      <p:sp>
        <p:nvSpPr>
          <p:cNvPr id="6157" name="Text Box 13"/>
          <p:cNvSpPr txBox="1">
            <a:spLocks noChangeArrowheads="1"/>
          </p:cNvSpPr>
          <p:nvPr/>
        </p:nvSpPr>
        <p:spPr bwMode="auto">
          <a:xfrm>
            <a:off x="7308850" y="5686425"/>
            <a:ext cx="358775" cy="457200"/>
          </a:xfrm>
          <a:prstGeom prst="rect">
            <a:avLst/>
          </a:prstGeom>
          <a:noFill/>
          <a:ln w="9525">
            <a:noFill/>
            <a:miter lim="800000"/>
            <a:headEnd/>
            <a:tailEnd/>
          </a:ln>
        </p:spPr>
        <p:txBody>
          <a:bodyPr>
            <a:spAutoFit/>
          </a:bodyPr>
          <a:lstStyle/>
          <a:p>
            <a:pPr>
              <a:spcBef>
                <a:spcPct val="50000"/>
              </a:spcBef>
            </a:pPr>
            <a:r>
              <a:rPr lang="en-US" sz="2400" b="1">
                <a:solidFill>
                  <a:schemeClr val="bg1"/>
                </a:solidFill>
                <a:latin typeface="Palatino Linotype" pitchFamily="18" charset="0"/>
              </a:rPr>
              <a:t>6</a:t>
            </a:r>
          </a:p>
        </p:txBody>
      </p:sp>
      <p:sp>
        <p:nvSpPr>
          <p:cNvPr id="6158" name="Text Box 14"/>
          <p:cNvSpPr txBox="1">
            <a:spLocks noChangeArrowheads="1"/>
          </p:cNvSpPr>
          <p:nvPr/>
        </p:nvSpPr>
        <p:spPr bwMode="auto">
          <a:xfrm>
            <a:off x="6157913" y="5686425"/>
            <a:ext cx="358775" cy="457200"/>
          </a:xfrm>
          <a:prstGeom prst="rect">
            <a:avLst/>
          </a:prstGeom>
          <a:noFill/>
          <a:ln w="9525">
            <a:noFill/>
            <a:miter lim="800000"/>
            <a:headEnd/>
            <a:tailEnd/>
          </a:ln>
        </p:spPr>
        <p:txBody>
          <a:bodyPr>
            <a:spAutoFit/>
          </a:bodyPr>
          <a:lstStyle/>
          <a:p>
            <a:pPr>
              <a:spcBef>
                <a:spcPct val="50000"/>
              </a:spcBef>
            </a:pPr>
            <a:r>
              <a:rPr lang="en-US" sz="2400" b="1">
                <a:solidFill>
                  <a:schemeClr val="bg1"/>
                </a:solidFill>
                <a:latin typeface="Palatino Linotype" pitchFamily="18" charset="0"/>
              </a:rPr>
              <a:t>5</a:t>
            </a:r>
          </a:p>
        </p:txBody>
      </p:sp>
      <p:sp>
        <p:nvSpPr>
          <p:cNvPr id="6159" name="Text Box 15"/>
          <p:cNvSpPr txBox="1">
            <a:spLocks noChangeArrowheads="1"/>
          </p:cNvSpPr>
          <p:nvPr/>
        </p:nvSpPr>
        <p:spPr bwMode="auto">
          <a:xfrm>
            <a:off x="5003800" y="5686425"/>
            <a:ext cx="358775" cy="457200"/>
          </a:xfrm>
          <a:prstGeom prst="rect">
            <a:avLst/>
          </a:prstGeom>
          <a:noFill/>
          <a:ln w="9525">
            <a:noFill/>
            <a:miter lim="800000"/>
            <a:headEnd/>
            <a:tailEnd/>
          </a:ln>
        </p:spPr>
        <p:txBody>
          <a:bodyPr>
            <a:spAutoFit/>
          </a:bodyPr>
          <a:lstStyle/>
          <a:p>
            <a:pPr>
              <a:spcBef>
                <a:spcPct val="50000"/>
              </a:spcBef>
            </a:pPr>
            <a:r>
              <a:rPr lang="en-US" sz="2400" b="1">
                <a:solidFill>
                  <a:schemeClr val="bg1"/>
                </a:solidFill>
                <a:latin typeface="Palatino Linotype" pitchFamily="18" charset="0"/>
              </a:rPr>
              <a:t>4</a:t>
            </a:r>
          </a:p>
        </p:txBody>
      </p:sp>
      <p:sp>
        <p:nvSpPr>
          <p:cNvPr id="6160" name="Text Box 16"/>
          <p:cNvSpPr txBox="1">
            <a:spLocks noChangeArrowheads="1"/>
          </p:cNvSpPr>
          <p:nvPr/>
        </p:nvSpPr>
        <p:spPr bwMode="auto">
          <a:xfrm>
            <a:off x="34925" y="1125538"/>
            <a:ext cx="936625" cy="457200"/>
          </a:xfrm>
          <a:prstGeom prst="rect">
            <a:avLst/>
          </a:prstGeom>
          <a:noFill/>
          <a:ln w="9525">
            <a:noFill/>
            <a:miter lim="800000"/>
            <a:headEnd/>
            <a:tailEnd/>
          </a:ln>
        </p:spPr>
        <p:txBody>
          <a:bodyPr>
            <a:spAutoFit/>
          </a:bodyPr>
          <a:lstStyle/>
          <a:p>
            <a:pPr>
              <a:spcBef>
                <a:spcPct val="50000"/>
              </a:spcBef>
            </a:pPr>
            <a:r>
              <a:rPr lang="en-US" sz="2400" b="1">
                <a:solidFill>
                  <a:schemeClr val="bg1"/>
                </a:solidFill>
                <a:latin typeface="Trebuchet MS" pitchFamily="48" charset="0"/>
              </a:rPr>
              <a:t>High</a:t>
            </a:r>
          </a:p>
        </p:txBody>
      </p:sp>
      <p:sp>
        <p:nvSpPr>
          <p:cNvPr id="6161" name="Text Box 17"/>
          <p:cNvSpPr txBox="1">
            <a:spLocks noChangeArrowheads="1"/>
          </p:cNvSpPr>
          <p:nvPr/>
        </p:nvSpPr>
        <p:spPr bwMode="auto">
          <a:xfrm>
            <a:off x="106363" y="5445125"/>
            <a:ext cx="936625" cy="457200"/>
          </a:xfrm>
          <a:prstGeom prst="rect">
            <a:avLst/>
          </a:prstGeom>
          <a:noFill/>
          <a:ln w="9525">
            <a:noFill/>
            <a:miter lim="800000"/>
            <a:headEnd/>
            <a:tailEnd/>
          </a:ln>
        </p:spPr>
        <p:txBody>
          <a:bodyPr>
            <a:spAutoFit/>
          </a:bodyPr>
          <a:lstStyle/>
          <a:p>
            <a:pPr>
              <a:spcBef>
                <a:spcPct val="50000"/>
              </a:spcBef>
            </a:pPr>
            <a:r>
              <a:rPr lang="en-US" sz="2400" b="1">
                <a:solidFill>
                  <a:schemeClr val="bg1"/>
                </a:solidFill>
                <a:latin typeface="Trebuchet MS" pitchFamily="48" charset="0"/>
              </a:rPr>
              <a:t>Low</a:t>
            </a:r>
          </a:p>
        </p:txBody>
      </p:sp>
      <p:sp>
        <p:nvSpPr>
          <p:cNvPr id="6162" name="Text Box 18"/>
          <p:cNvSpPr txBox="1">
            <a:spLocks noChangeArrowheads="1"/>
          </p:cNvSpPr>
          <p:nvPr/>
        </p:nvSpPr>
        <p:spPr bwMode="auto">
          <a:xfrm>
            <a:off x="4211638" y="5949950"/>
            <a:ext cx="1223962" cy="519113"/>
          </a:xfrm>
          <a:prstGeom prst="rect">
            <a:avLst/>
          </a:prstGeom>
          <a:noFill/>
          <a:ln w="9525">
            <a:noFill/>
            <a:miter lim="800000"/>
            <a:headEnd/>
            <a:tailEnd/>
          </a:ln>
        </p:spPr>
        <p:txBody>
          <a:bodyPr>
            <a:spAutoFit/>
          </a:bodyPr>
          <a:lstStyle/>
          <a:p>
            <a:pPr>
              <a:spcBef>
                <a:spcPct val="50000"/>
              </a:spcBef>
            </a:pPr>
            <a:r>
              <a:rPr lang="en-US" sz="2800" b="1">
                <a:solidFill>
                  <a:schemeClr val="bg1"/>
                </a:solidFill>
                <a:latin typeface="Trebuchet MS" pitchFamily="48" charset="0"/>
              </a:rPr>
              <a:t>Years</a:t>
            </a:r>
          </a:p>
        </p:txBody>
      </p:sp>
      <p:sp>
        <p:nvSpPr>
          <p:cNvPr id="256019" name="Text Box 19"/>
          <p:cNvSpPr txBox="1">
            <a:spLocks noChangeArrowheads="1"/>
          </p:cNvSpPr>
          <p:nvPr/>
        </p:nvSpPr>
        <p:spPr bwMode="auto">
          <a:xfrm>
            <a:off x="4800600" y="3810000"/>
            <a:ext cx="4537075" cy="427038"/>
          </a:xfrm>
          <a:prstGeom prst="rect">
            <a:avLst/>
          </a:prstGeom>
          <a:noFill/>
          <a:ln w="9525">
            <a:noFill/>
            <a:miter lim="800000"/>
            <a:headEnd/>
            <a:tailEnd/>
          </a:ln>
        </p:spPr>
        <p:txBody>
          <a:bodyPr>
            <a:spAutoFit/>
          </a:bodyPr>
          <a:lstStyle/>
          <a:p>
            <a:pPr>
              <a:spcBef>
                <a:spcPct val="50000"/>
              </a:spcBef>
              <a:defRPr/>
            </a:pPr>
            <a:r>
              <a:rPr lang="en-US" sz="2200" b="1" dirty="0">
                <a:solidFill>
                  <a:srgbClr val="00CC00"/>
                </a:solidFill>
                <a:effectLst>
                  <a:outerShdw blurRad="50800" dist="38100" dir="2700000" algn="tl" rotWithShape="0">
                    <a:prstClr val="black">
                      <a:alpha val="40000"/>
                    </a:prstClr>
                  </a:outerShdw>
                </a:effectLst>
                <a:latin typeface="Trebuchet MS" pitchFamily="34" charset="0"/>
              </a:rPr>
              <a:t>Habitual ways of responding</a:t>
            </a:r>
          </a:p>
        </p:txBody>
      </p:sp>
      <p:sp>
        <p:nvSpPr>
          <p:cNvPr id="256020" name="Text Box 20"/>
          <p:cNvSpPr txBox="1">
            <a:spLocks noChangeArrowheads="1"/>
          </p:cNvSpPr>
          <p:nvPr/>
        </p:nvSpPr>
        <p:spPr bwMode="auto">
          <a:xfrm>
            <a:off x="5148263" y="4154488"/>
            <a:ext cx="2881312" cy="427037"/>
          </a:xfrm>
          <a:prstGeom prst="rect">
            <a:avLst/>
          </a:prstGeom>
          <a:noFill/>
          <a:ln w="9525">
            <a:noFill/>
            <a:miter lim="800000"/>
            <a:headEnd/>
            <a:tailEnd/>
          </a:ln>
        </p:spPr>
        <p:txBody>
          <a:bodyPr>
            <a:spAutoFit/>
          </a:bodyPr>
          <a:lstStyle/>
          <a:p>
            <a:pPr>
              <a:spcBef>
                <a:spcPct val="50000"/>
              </a:spcBef>
              <a:defRPr/>
            </a:pPr>
            <a:r>
              <a:rPr lang="en-US" sz="2200" b="1">
                <a:solidFill>
                  <a:srgbClr val="FF00FF"/>
                </a:solidFill>
                <a:effectLst>
                  <a:outerShdw blurRad="50800" dist="38100" dir="2700000" algn="tl" rotWithShape="0">
                    <a:prstClr val="black">
                      <a:alpha val="40000"/>
                    </a:prstClr>
                  </a:outerShdw>
                </a:effectLst>
                <a:latin typeface="Trebuchet MS" pitchFamily="34" charset="0"/>
              </a:rPr>
              <a:t>Emotional control</a:t>
            </a:r>
          </a:p>
        </p:txBody>
      </p:sp>
      <p:sp>
        <p:nvSpPr>
          <p:cNvPr id="256021" name="Text Box 21"/>
          <p:cNvSpPr txBox="1">
            <a:spLocks noChangeArrowheads="1"/>
          </p:cNvSpPr>
          <p:nvPr/>
        </p:nvSpPr>
        <p:spPr bwMode="auto">
          <a:xfrm>
            <a:off x="6084888" y="3213100"/>
            <a:ext cx="1295400" cy="427038"/>
          </a:xfrm>
          <a:prstGeom prst="rect">
            <a:avLst/>
          </a:prstGeom>
          <a:noFill/>
          <a:ln w="9525">
            <a:noFill/>
            <a:miter lim="800000"/>
            <a:headEnd/>
            <a:tailEnd/>
          </a:ln>
        </p:spPr>
        <p:txBody>
          <a:bodyPr>
            <a:spAutoFit/>
          </a:bodyPr>
          <a:lstStyle/>
          <a:p>
            <a:pPr>
              <a:spcBef>
                <a:spcPct val="50000"/>
              </a:spcBef>
              <a:defRPr/>
            </a:pPr>
            <a:r>
              <a:rPr lang="en-US" sz="2200" b="1">
                <a:solidFill>
                  <a:srgbClr val="CC0000"/>
                </a:solidFill>
                <a:effectLst>
                  <a:outerShdw blurRad="50800" dist="38100" dir="2700000" algn="tl" rotWithShape="0">
                    <a:prstClr val="black">
                      <a:alpha val="40000"/>
                    </a:prstClr>
                  </a:outerShdw>
                </a:effectLst>
                <a:latin typeface="Trebuchet MS" pitchFamily="34" charset="0"/>
              </a:rPr>
              <a:t>Symbol</a:t>
            </a:r>
          </a:p>
        </p:txBody>
      </p:sp>
      <p:sp>
        <p:nvSpPr>
          <p:cNvPr id="256022" name="Text Box 22"/>
          <p:cNvSpPr txBox="1">
            <a:spLocks noChangeArrowheads="1"/>
          </p:cNvSpPr>
          <p:nvPr/>
        </p:nvSpPr>
        <p:spPr bwMode="auto">
          <a:xfrm>
            <a:off x="6300788" y="2425700"/>
            <a:ext cx="2881312" cy="427038"/>
          </a:xfrm>
          <a:prstGeom prst="rect">
            <a:avLst/>
          </a:prstGeom>
          <a:noFill/>
          <a:ln w="9525">
            <a:noFill/>
            <a:miter lim="800000"/>
            <a:headEnd/>
            <a:tailEnd/>
          </a:ln>
        </p:spPr>
        <p:txBody>
          <a:bodyPr>
            <a:spAutoFit/>
          </a:bodyPr>
          <a:lstStyle/>
          <a:p>
            <a:pPr algn="r">
              <a:spcBef>
                <a:spcPct val="50000"/>
              </a:spcBef>
              <a:defRPr/>
            </a:pPr>
            <a:r>
              <a:rPr lang="en-US" sz="2200" b="1">
                <a:solidFill>
                  <a:srgbClr val="0033CC"/>
                </a:solidFill>
                <a:effectLst>
                  <a:outerShdw blurRad="50800" dist="38100" dir="2700000" algn="tl" rotWithShape="0">
                    <a:prstClr val="black">
                      <a:alpha val="40000"/>
                    </a:prstClr>
                  </a:outerShdw>
                </a:effectLst>
                <a:latin typeface="Trebuchet MS" pitchFamily="34" charset="0"/>
              </a:rPr>
              <a:t>Peer social skills</a:t>
            </a:r>
          </a:p>
        </p:txBody>
      </p:sp>
      <p:sp>
        <p:nvSpPr>
          <p:cNvPr id="256023" name="Text Box 23"/>
          <p:cNvSpPr txBox="1">
            <a:spLocks noChangeArrowheads="1"/>
          </p:cNvSpPr>
          <p:nvPr/>
        </p:nvSpPr>
        <p:spPr bwMode="auto">
          <a:xfrm>
            <a:off x="6013450" y="2138363"/>
            <a:ext cx="1727200" cy="427037"/>
          </a:xfrm>
          <a:prstGeom prst="rect">
            <a:avLst/>
          </a:prstGeom>
          <a:noFill/>
          <a:ln w="9525">
            <a:noFill/>
            <a:miter lim="800000"/>
            <a:headEnd/>
            <a:tailEnd/>
          </a:ln>
        </p:spPr>
        <p:txBody>
          <a:bodyPr>
            <a:spAutoFit/>
          </a:bodyPr>
          <a:lstStyle/>
          <a:p>
            <a:pPr>
              <a:spcBef>
                <a:spcPct val="50000"/>
              </a:spcBef>
              <a:defRPr/>
            </a:pPr>
            <a:r>
              <a:rPr lang="en-US" sz="2200" b="1">
                <a:effectLst>
                  <a:outerShdw blurRad="50800" dist="38100" dir="2700000" algn="tl" rotWithShape="0">
                    <a:prstClr val="black">
                      <a:alpha val="40000"/>
                    </a:prstClr>
                  </a:outerShdw>
                </a:effectLst>
                <a:latin typeface="Trebuchet MS" pitchFamily="34" charset="0"/>
              </a:rPr>
              <a:t>Numbers</a:t>
            </a:r>
          </a:p>
        </p:txBody>
      </p:sp>
      <p:sp>
        <p:nvSpPr>
          <p:cNvPr id="256024" name="Text Box 24"/>
          <p:cNvSpPr txBox="1">
            <a:spLocks noChangeArrowheads="1"/>
          </p:cNvSpPr>
          <p:nvPr/>
        </p:nvSpPr>
        <p:spPr bwMode="auto">
          <a:xfrm>
            <a:off x="6227763" y="4802188"/>
            <a:ext cx="1441450" cy="427037"/>
          </a:xfrm>
          <a:prstGeom prst="rect">
            <a:avLst/>
          </a:prstGeom>
          <a:noFill/>
          <a:ln w="9525">
            <a:noFill/>
            <a:miter lim="800000"/>
            <a:headEnd/>
            <a:tailEnd/>
          </a:ln>
        </p:spPr>
        <p:txBody>
          <a:bodyPr>
            <a:spAutoFit/>
          </a:bodyPr>
          <a:lstStyle/>
          <a:p>
            <a:pPr algn="r">
              <a:spcBef>
                <a:spcPct val="50000"/>
              </a:spcBef>
              <a:defRPr/>
            </a:pPr>
            <a:r>
              <a:rPr lang="en-US" sz="2200" b="1" dirty="0">
                <a:solidFill>
                  <a:srgbClr val="002060"/>
                </a:solidFill>
                <a:effectLst>
                  <a:outerShdw blurRad="50800" dist="38100" dir="2700000" algn="tl" rotWithShape="0">
                    <a:prstClr val="black">
                      <a:alpha val="40000"/>
                    </a:prstClr>
                  </a:outerShdw>
                </a:effectLst>
                <a:latin typeface="Trebuchet MS" pitchFamily="34" charset="0"/>
              </a:rPr>
              <a:t>Hearing</a:t>
            </a:r>
          </a:p>
        </p:txBody>
      </p:sp>
      <p:sp>
        <p:nvSpPr>
          <p:cNvPr id="6169" name="WordArt 25"/>
          <p:cNvSpPr>
            <a:spLocks noChangeArrowheads="1" noChangeShapeType="1" noTextEdit="1"/>
          </p:cNvSpPr>
          <p:nvPr/>
        </p:nvSpPr>
        <p:spPr bwMode="auto">
          <a:xfrm rot="-5400000">
            <a:off x="-431006" y="3217069"/>
            <a:ext cx="1782762" cy="419100"/>
          </a:xfrm>
          <a:prstGeom prst="rect">
            <a:avLst/>
          </a:prstGeom>
        </p:spPr>
        <p:txBody>
          <a:bodyPr wrap="none" fromWordArt="1">
            <a:prstTxWarp prst="textPlain">
              <a:avLst>
                <a:gd name="adj" fmla="val 50000"/>
              </a:avLst>
            </a:prstTxWarp>
          </a:bodyPr>
          <a:lstStyle/>
          <a:p>
            <a:pPr algn="ctr"/>
            <a:r>
              <a:rPr lang="en-US" sz="2800" b="1" kern="10">
                <a:ln w="9525">
                  <a:noFill/>
                  <a:round/>
                  <a:headEnd/>
                  <a:tailEnd/>
                </a:ln>
                <a:solidFill>
                  <a:srgbClr val="FFFFFF"/>
                </a:solidFill>
                <a:latin typeface="Trebuchet MS"/>
              </a:rPr>
              <a:t>Sensitivity</a:t>
            </a:r>
          </a:p>
        </p:txBody>
      </p:sp>
      <p:sp>
        <p:nvSpPr>
          <p:cNvPr id="6170" name="Text Box 26"/>
          <p:cNvSpPr txBox="1">
            <a:spLocks noChangeArrowheads="1"/>
          </p:cNvSpPr>
          <p:nvPr/>
        </p:nvSpPr>
        <p:spPr bwMode="auto">
          <a:xfrm>
            <a:off x="0" y="6580188"/>
            <a:ext cx="9144000" cy="276999"/>
          </a:xfrm>
          <a:prstGeom prst="rect">
            <a:avLst/>
          </a:prstGeom>
          <a:noFill/>
          <a:ln w="9525">
            <a:noFill/>
            <a:miter lim="800000"/>
            <a:headEnd/>
            <a:tailEnd/>
          </a:ln>
        </p:spPr>
        <p:txBody>
          <a:bodyPr>
            <a:spAutoFit/>
          </a:bodyPr>
          <a:lstStyle/>
          <a:p>
            <a:pPr>
              <a:spcBef>
                <a:spcPct val="50000"/>
              </a:spcBef>
            </a:pPr>
            <a:r>
              <a:rPr lang="en-US" sz="1200" dirty="0">
                <a:solidFill>
                  <a:schemeClr val="tx2"/>
                </a:solidFill>
              </a:rPr>
              <a:t>Graph developed by </a:t>
            </a:r>
            <a:r>
              <a:rPr lang="en-US" sz="1200" b="1" dirty="0">
                <a:solidFill>
                  <a:schemeClr val="tx2"/>
                </a:solidFill>
              </a:rPr>
              <a:t>Council for Early Child Development </a:t>
            </a:r>
            <a:r>
              <a:rPr lang="en-US" sz="1200" dirty="0">
                <a:solidFill>
                  <a:schemeClr val="tx2"/>
                </a:solidFill>
              </a:rPr>
              <a:t>(ref: Nash, 1997; </a:t>
            </a:r>
            <a:r>
              <a:rPr lang="en-US" sz="1200" i="1" dirty="0">
                <a:solidFill>
                  <a:schemeClr val="tx2"/>
                </a:solidFill>
              </a:rPr>
              <a:t>Early Years Study</a:t>
            </a:r>
            <a:r>
              <a:rPr lang="en-US" sz="1200" dirty="0">
                <a:solidFill>
                  <a:schemeClr val="tx2"/>
                </a:solidFill>
              </a:rPr>
              <a:t>, 1999; </a:t>
            </a:r>
            <a:r>
              <a:rPr lang="en-US" sz="1200" dirty="0" err="1">
                <a:solidFill>
                  <a:schemeClr val="tx2"/>
                </a:solidFill>
              </a:rPr>
              <a:t>Shonkoff</a:t>
            </a:r>
            <a:r>
              <a:rPr lang="en-US" sz="1200" dirty="0">
                <a:solidFill>
                  <a:schemeClr val="tx2"/>
                </a:solidFill>
              </a:rPr>
              <a:t>, 2000.) </a:t>
            </a:r>
            <a:endParaRPr lang="en-US" sz="1200" b="1" dirty="0">
              <a:solidFill>
                <a:schemeClr val="tx2"/>
              </a:solidFill>
            </a:endParaRPr>
          </a:p>
        </p:txBody>
      </p:sp>
      <p:sp>
        <p:nvSpPr>
          <p:cNvPr id="6171" name="Text Box 27"/>
          <p:cNvSpPr txBox="1">
            <a:spLocks noChangeArrowheads="1"/>
          </p:cNvSpPr>
          <p:nvPr/>
        </p:nvSpPr>
        <p:spPr bwMode="auto">
          <a:xfrm>
            <a:off x="1908175" y="981075"/>
            <a:ext cx="3168650" cy="457200"/>
          </a:xfrm>
          <a:prstGeom prst="rect">
            <a:avLst/>
          </a:prstGeom>
          <a:noFill/>
          <a:ln w="9525">
            <a:noFill/>
            <a:miter lim="800000"/>
            <a:headEnd/>
            <a:tailEnd/>
          </a:ln>
        </p:spPr>
        <p:txBody>
          <a:bodyPr>
            <a:spAutoFit/>
          </a:bodyPr>
          <a:lstStyle/>
          <a:p>
            <a:pPr>
              <a:spcBef>
                <a:spcPct val="50000"/>
              </a:spcBef>
            </a:pPr>
            <a:r>
              <a:rPr lang="en-US" sz="2400" b="1">
                <a:solidFill>
                  <a:schemeClr val="bg1"/>
                </a:solidFill>
                <a:latin typeface="Trebuchet MS" pitchFamily="48" charset="0"/>
              </a:rPr>
              <a:t>Pre-school years</a:t>
            </a:r>
          </a:p>
        </p:txBody>
      </p:sp>
      <p:sp>
        <p:nvSpPr>
          <p:cNvPr id="6172" name="Text Box 28"/>
          <p:cNvSpPr txBox="1">
            <a:spLocks noChangeArrowheads="1"/>
          </p:cNvSpPr>
          <p:nvPr/>
        </p:nvSpPr>
        <p:spPr bwMode="auto">
          <a:xfrm>
            <a:off x="6661150" y="981075"/>
            <a:ext cx="2232025" cy="457200"/>
          </a:xfrm>
          <a:prstGeom prst="rect">
            <a:avLst/>
          </a:prstGeom>
          <a:noFill/>
          <a:ln w="9525">
            <a:noFill/>
            <a:miter lim="800000"/>
            <a:headEnd/>
            <a:tailEnd/>
          </a:ln>
        </p:spPr>
        <p:txBody>
          <a:bodyPr>
            <a:spAutoFit/>
          </a:bodyPr>
          <a:lstStyle/>
          <a:p>
            <a:pPr>
              <a:spcBef>
                <a:spcPct val="50000"/>
              </a:spcBef>
            </a:pPr>
            <a:r>
              <a:rPr lang="en-US" sz="2400" b="1">
                <a:solidFill>
                  <a:schemeClr val="bg1"/>
                </a:solidFill>
                <a:latin typeface="Trebuchet MS" pitchFamily="48" charset="0"/>
              </a:rPr>
              <a:t>School years</a:t>
            </a:r>
          </a:p>
        </p:txBody>
      </p:sp>
      <p:sp>
        <p:nvSpPr>
          <p:cNvPr id="256029" name="Freeform 29"/>
          <p:cNvSpPr>
            <a:spLocks/>
          </p:cNvSpPr>
          <p:nvPr/>
        </p:nvSpPr>
        <p:spPr bwMode="auto">
          <a:xfrm>
            <a:off x="971550" y="1581150"/>
            <a:ext cx="8280400" cy="4079875"/>
          </a:xfrm>
          <a:custGeom>
            <a:avLst/>
            <a:gdLst>
              <a:gd name="T0" fmla="*/ 0 w 5216"/>
              <a:gd name="T1" fmla="*/ 2147483647 h 2570"/>
              <a:gd name="T2" fmla="*/ 2147483647 w 5216"/>
              <a:gd name="T3" fmla="*/ 2147483647 h 2570"/>
              <a:gd name="T4" fmla="*/ 2147483647 w 5216"/>
              <a:gd name="T5" fmla="*/ 2147483647 h 2570"/>
              <a:gd name="T6" fmla="*/ 2147483647 w 5216"/>
              <a:gd name="T7" fmla="*/ 2147483647 h 2570"/>
              <a:gd name="T8" fmla="*/ 2147483647 w 5216"/>
              <a:gd name="T9" fmla="*/ 2147483647 h 2570"/>
              <a:gd name="T10" fmla="*/ 2147483647 w 5216"/>
              <a:gd name="T11" fmla="*/ 2147483647 h 2570"/>
              <a:gd name="T12" fmla="*/ 2147483647 w 5216"/>
              <a:gd name="T13" fmla="*/ 2147483647 h 2570"/>
              <a:gd name="T14" fmla="*/ 2147483647 w 5216"/>
              <a:gd name="T15" fmla="*/ 2147483647 h 2570"/>
              <a:gd name="T16" fmla="*/ 2147483647 w 5216"/>
              <a:gd name="T17" fmla="*/ 2147483647 h 2570"/>
              <a:gd name="T18" fmla="*/ 2147483647 w 5216"/>
              <a:gd name="T19" fmla="*/ 2147483647 h 2570"/>
              <a:gd name="T20" fmla="*/ 2147483647 w 5216"/>
              <a:gd name="T21" fmla="*/ 2147483647 h 2570"/>
              <a:gd name="T22" fmla="*/ 2147483647 w 5216"/>
              <a:gd name="T23" fmla="*/ 2147483647 h 25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16"/>
              <a:gd name="T37" fmla="*/ 0 h 2570"/>
              <a:gd name="T38" fmla="*/ 5216 w 5216"/>
              <a:gd name="T39" fmla="*/ 2570 h 25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16" h="2570">
                <a:moveTo>
                  <a:pt x="0" y="2570"/>
                </a:moveTo>
                <a:cubicBezTo>
                  <a:pt x="181" y="2521"/>
                  <a:pt x="363" y="2472"/>
                  <a:pt x="499" y="2389"/>
                </a:cubicBezTo>
                <a:cubicBezTo>
                  <a:pt x="635" y="2306"/>
                  <a:pt x="704" y="2237"/>
                  <a:pt x="817" y="2071"/>
                </a:cubicBezTo>
                <a:cubicBezTo>
                  <a:pt x="930" y="1905"/>
                  <a:pt x="1088" y="1610"/>
                  <a:pt x="1179" y="1391"/>
                </a:cubicBezTo>
                <a:cubicBezTo>
                  <a:pt x="1270" y="1172"/>
                  <a:pt x="1308" y="938"/>
                  <a:pt x="1361" y="756"/>
                </a:cubicBezTo>
                <a:cubicBezTo>
                  <a:pt x="1414" y="574"/>
                  <a:pt x="1429" y="423"/>
                  <a:pt x="1497" y="302"/>
                </a:cubicBezTo>
                <a:cubicBezTo>
                  <a:pt x="1565" y="181"/>
                  <a:pt x="1626" y="60"/>
                  <a:pt x="1769" y="30"/>
                </a:cubicBezTo>
                <a:cubicBezTo>
                  <a:pt x="1912" y="0"/>
                  <a:pt x="2147" y="45"/>
                  <a:pt x="2359" y="121"/>
                </a:cubicBezTo>
                <a:cubicBezTo>
                  <a:pt x="2571" y="197"/>
                  <a:pt x="2843" y="386"/>
                  <a:pt x="3039" y="484"/>
                </a:cubicBezTo>
                <a:cubicBezTo>
                  <a:pt x="3235" y="582"/>
                  <a:pt x="3281" y="642"/>
                  <a:pt x="3538" y="710"/>
                </a:cubicBezTo>
                <a:cubicBezTo>
                  <a:pt x="3795" y="778"/>
                  <a:pt x="4301" y="854"/>
                  <a:pt x="4581" y="892"/>
                </a:cubicBezTo>
                <a:cubicBezTo>
                  <a:pt x="4861" y="930"/>
                  <a:pt x="5038" y="933"/>
                  <a:pt x="5216" y="937"/>
                </a:cubicBezTo>
              </a:path>
            </a:pathLst>
          </a:custGeom>
          <a:noFill/>
          <a:ln w="63500">
            <a:solidFill>
              <a:schemeClr val="tx1"/>
            </a:solidFill>
            <a:round/>
            <a:headEnd/>
            <a:tailEnd/>
          </a:ln>
        </p:spPr>
        <p:txBody>
          <a:bodyPr/>
          <a:lstStyle/>
          <a:p>
            <a:endParaRPr lang="en-US"/>
          </a:p>
        </p:txBody>
      </p:sp>
      <p:sp>
        <p:nvSpPr>
          <p:cNvPr id="256030" name="Freeform 30"/>
          <p:cNvSpPr>
            <a:spLocks/>
          </p:cNvSpPr>
          <p:nvPr/>
        </p:nvSpPr>
        <p:spPr bwMode="auto">
          <a:xfrm>
            <a:off x="1073150" y="1604963"/>
            <a:ext cx="8251825" cy="4068762"/>
          </a:xfrm>
          <a:custGeom>
            <a:avLst/>
            <a:gdLst>
              <a:gd name="T0" fmla="*/ 0 w 5262"/>
              <a:gd name="T1" fmla="*/ 2147483647 h 2555"/>
              <a:gd name="T2" fmla="*/ 2147483647 w 5262"/>
              <a:gd name="T3" fmla="*/ 2147483647 h 2555"/>
              <a:gd name="T4" fmla="*/ 2147483647 w 5262"/>
              <a:gd name="T5" fmla="*/ 2147483647 h 2555"/>
              <a:gd name="T6" fmla="*/ 2147483647 w 5262"/>
              <a:gd name="T7" fmla="*/ 2147483647 h 2555"/>
              <a:gd name="T8" fmla="*/ 2147483647 w 5262"/>
              <a:gd name="T9" fmla="*/ 2147483647 h 2555"/>
              <a:gd name="T10" fmla="*/ 2147483647 w 5262"/>
              <a:gd name="T11" fmla="*/ 2147483647 h 2555"/>
              <a:gd name="T12" fmla="*/ 2147483647 w 5262"/>
              <a:gd name="T13" fmla="*/ 2147483647 h 2555"/>
              <a:gd name="T14" fmla="*/ 2147483647 w 5262"/>
              <a:gd name="T15" fmla="*/ 2147483647 h 2555"/>
              <a:gd name="T16" fmla="*/ 2147483647 w 5262"/>
              <a:gd name="T17" fmla="*/ 2147483647 h 2555"/>
              <a:gd name="T18" fmla="*/ 2147483647 w 5262"/>
              <a:gd name="T19" fmla="*/ 2147483647 h 2555"/>
              <a:gd name="T20" fmla="*/ 2147483647 w 5262"/>
              <a:gd name="T21" fmla="*/ 2147483647 h 2555"/>
              <a:gd name="T22" fmla="*/ 2147483647 w 5262"/>
              <a:gd name="T23" fmla="*/ 2147483647 h 2555"/>
              <a:gd name="T24" fmla="*/ 2147483647 w 5262"/>
              <a:gd name="T25" fmla="*/ 2147483647 h 25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62"/>
              <a:gd name="T40" fmla="*/ 0 h 2555"/>
              <a:gd name="T41" fmla="*/ 5262 w 5262"/>
              <a:gd name="T42" fmla="*/ 2555 h 25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62" h="2555">
                <a:moveTo>
                  <a:pt x="0" y="2555"/>
                </a:moveTo>
                <a:cubicBezTo>
                  <a:pt x="151" y="2453"/>
                  <a:pt x="303" y="2351"/>
                  <a:pt x="409" y="2238"/>
                </a:cubicBezTo>
                <a:cubicBezTo>
                  <a:pt x="515" y="2125"/>
                  <a:pt x="582" y="1966"/>
                  <a:pt x="635" y="1875"/>
                </a:cubicBezTo>
                <a:cubicBezTo>
                  <a:pt x="688" y="1784"/>
                  <a:pt x="680" y="1807"/>
                  <a:pt x="726" y="1693"/>
                </a:cubicBezTo>
                <a:cubicBezTo>
                  <a:pt x="772" y="1579"/>
                  <a:pt x="855" y="1368"/>
                  <a:pt x="908" y="1194"/>
                </a:cubicBezTo>
                <a:cubicBezTo>
                  <a:pt x="961" y="1020"/>
                  <a:pt x="999" y="801"/>
                  <a:pt x="1044" y="650"/>
                </a:cubicBezTo>
                <a:cubicBezTo>
                  <a:pt x="1089" y="499"/>
                  <a:pt x="1127" y="385"/>
                  <a:pt x="1180" y="287"/>
                </a:cubicBezTo>
                <a:cubicBezTo>
                  <a:pt x="1233" y="189"/>
                  <a:pt x="1270" y="105"/>
                  <a:pt x="1361" y="60"/>
                </a:cubicBezTo>
                <a:cubicBezTo>
                  <a:pt x="1452" y="15"/>
                  <a:pt x="1565" y="0"/>
                  <a:pt x="1724" y="15"/>
                </a:cubicBezTo>
                <a:cubicBezTo>
                  <a:pt x="1883" y="30"/>
                  <a:pt x="2110" y="53"/>
                  <a:pt x="2314" y="151"/>
                </a:cubicBezTo>
                <a:cubicBezTo>
                  <a:pt x="2518" y="249"/>
                  <a:pt x="2669" y="461"/>
                  <a:pt x="2949" y="605"/>
                </a:cubicBezTo>
                <a:cubicBezTo>
                  <a:pt x="3229" y="749"/>
                  <a:pt x="3606" y="922"/>
                  <a:pt x="3992" y="1013"/>
                </a:cubicBezTo>
                <a:cubicBezTo>
                  <a:pt x="4378" y="1104"/>
                  <a:pt x="4820" y="1126"/>
                  <a:pt x="5262" y="1149"/>
                </a:cubicBezTo>
              </a:path>
            </a:pathLst>
          </a:custGeom>
          <a:noFill/>
          <a:ln w="63500">
            <a:solidFill>
              <a:srgbClr val="0000FF"/>
            </a:solidFill>
            <a:round/>
            <a:headEnd/>
            <a:tailEnd/>
          </a:ln>
        </p:spPr>
        <p:txBody>
          <a:bodyPr/>
          <a:lstStyle/>
          <a:p>
            <a:endParaRPr lang="en-US"/>
          </a:p>
        </p:txBody>
      </p:sp>
      <p:sp>
        <p:nvSpPr>
          <p:cNvPr id="256031" name="Freeform 31"/>
          <p:cNvSpPr>
            <a:spLocks/>
          </p:cNvSpPr>
          <p:nvPr/>
        </p:nvSpPr>
        <p:spPr bwMode="auto">
          <a:xfrm>
            <a:off x="971550" y="1581150"/>
            <a:ext cx="8353425" cy="4079875"/>
          </a:xfrm>
          <a:custGeom>
            <a:avLst/>
            <a:gdLst>
              <a:gd name="T0" fmla="*/ 0 w 5262"/>
              <a:gd name="T1" fmla="*/ 2147483647 h 2570"/>
              <a:gd name="T2" fmla="*/ 2147483647 w 5262"/>
              <a:gd name="T3" fmla="*/ 2147483647 h 2570"/>
              <a:gd name="T4" fmla="*/ 2147483647 w 5262"/>
              <a:gd name="T5" fmla="*/ 2147483647 h 2570"/>
              <a:gd name="T6" fmla="*/ 2147483647 w 5262"/>
              <a:gd name="T7" fmla="*/ 2147483647 h 2570"/>
              <a:gd name="T8" fmla="*/ 2147483647 w 5262"/>
              <a:gd name="T9" fmla="*/ 2147483647 h 2570"/>
              <a:gd name="T10" fmla="*/ 2147483647 w 5262"/>
              <a:gd name="T11" fmla="*/ 2147483647 h 2570"/>
              <a:gd name="T12" fmla="*/ 2147483647 w 5262"/>
              <a:gd name="T13" fmla="*/ 2147483647 h 2570"/>
              <a:gd name="T14" fmla="*/ 2147483647 w 5262"/>
              <a:gd name="T15" fmla="*/ 2147483647 h 2570"/>
              <a:gd name="T16" fmla="*/ 2147483647 w 5262"/>
              <a:gd name="T17" fmla="*/ 2147483647 h 2570"/>
              <a:gd name="T18" fmla="*/ 2147483647 w 5262"/>
              <a:gd name="T19" fmla="*/ 2147483647 h 2570"/>
              <a:gd name="T20" fmla="*/ 2147483647 w 5262"/>
              <a:gd name="T21" fmla="*/ 2147483647 h 2570"/>
              <a:gd name="T22" fmla="*/ 2147483647 w 5262"/>
              <a:gd name="T23" fmla="*/ 2147483647 h 2570"/>
              <a:gd name="T24" fmla="*/ 2147483647 w 5262"/>
              <a:gd name="T25" fmla="*/ 2147483647 h 2570"/>
              <a:gd name="T26" fmla="*/ 2147483647 w 5262"/>
              <a:gd name="T27" fmla="*/ 2147483647 h 25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62"/>
              <a:gd name="T43" fmla="*/ 0 h 2570"/>
              <a:gd name="T44" fmla="*/ 5262 w 5262"/>
              <a:gd name="T45" fmla="*/ 2570 h 257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62" h="2570">
                <a:moveTo>
                  <a:pt x="0" y="2570"/>
                </a:moveTo>
                <a:cubicBezTo>
                  <a:pt x="64" y="2335"/>
                  <a:pt x="128" y="2101"/>
                  <a:pt x="181" y="1844"/>
                </a:cubicBezTo>
                <a:cubicBezTo>
                  <a:pt x="234" y="1587"/>
                  <a:pt x="272" y="1255"/>
                  <a:pt x="318" y="1028"/>
                </a:cubicBezTo>
                <a:cubicBezTo>
                  <a:pt x="364" y="801"/>
                  <a:pt x="409" y="628"/>
                  <a:pt x="454" y="484"/>
                </a:cubicBezTo>
                <a:cubicBezTo>
                  <a:pt x="499" y="340"/>
                  <a:pt x="530" y="242"/>
                  <a:pt x="590" y="166"/>
                </a:cubicBezTo>
                <a:cubicBezTo>
                  <a:pt x="650" y="90"/>
                  <a:pt x="719" y="53"/>
                  <a:pt x="817" y="30"/>
                </a:cubicBezTo>
                <a:cubicBezTo>
                  <a:pt x="915" y="7"/>
                  <a:pt x="1066" y="0"/>
                  <a:pt x="1179" y="30"/>
                </a:cubicBezTo>
                <a:cubicBezTo>
                  <a:pt x="1292" y="60"/>
                  <a:pt x="1406" y="143"/>
                  <a:pt x="1497" y="211"/>
                </a:cubicBezTo>
                <a:cubicBezTo>
                  <a:pt x="1588" y="279"/>
                  <a:pt x="1633" y="355"/>
                  <a:pt x="1724" y="438"/>
                </a:cubicBezTo>
                <a:cubicBezTo>
                  <a:pt x="1815" y="521"/>
                  <a:pt x="1890" y="604"/>
                  <a:pt x="2041" y="710"/>
                </a:cubicBezTo>
                <a:cubicBezTo>
                  <a:pt x="2192" y="816"/>
                  <a:pt x="2412" y="975"/>
                  <a:pt x="2631" y="1073"/>
                </a:cubicBezTo>
                <a:cubicBezTo>
                  <a:pt x="2850" y="1171"/>
                  <a:pt x="3100" y="1240"/>
                  <a:pt x="3357" y="1300"/>
                </a:cubicBezTo>
                <a:cubicBezTo>
                  <a:pt x="3614" y="1360"/>
                  <a:pt x="3856" y="1406"/>
                  <a:pt x="4173" y="1436"/>
                </a:cubicBezTo>
                <a:cubicBezTo>
                  <a:pt x="4490" y="1466"/>
                  <a:pt x="4876" y="1474"/>
                  <a:pt x="5262" y="1482"/>
                </a:cubicBezTo>
              </a:path>
            </a:pathLst>
          </a:custGeom>
          <a:noFill/>
          <a:ln w="63500">
            <a:solidFill>
              <a:srgbClr val="CC0000"/>
            </a:solidFill>
            <a:round/>
            <a:headEnd/>
            <a:tailEnd/>
          </a:ln>
        </p:spPr>
        <p:txBody>
          <a:bodyPr/>
          <a:lstStyle/>
          <a:p>
            <a:endParaRPr lang="en-US"/>
          </a:p>
        </p:txBody>
      </p:sp>
      <p:sp>
        <p:nvSpPr>
          <p:cNvPr id="256032" name="Freeform 32"/>
          <p:cNvSpPr>
            <a:spLocks/>
          </p:cNvSpPr>
          <p:nvPr/>
        </p:nvSpPr>
        <p:spPr bwMode="auto">
          <a:xfrm>
            <a:off x="958850" y="1398588"/>
            <a:ext cx="8556625" cy="2830512"/>
          </a:xfrm>
          <a:custGeom>
            <a:avLst/>
            <a:gdLst>
              <a:gd name="T0" fmla="*/ 0 w 5398"/>
              <a:gd name="T1" fmla="*/ 2147483647 h 1807"/>
              <a:gd name="T2" fmla="*/ 2147483647 w 5398"/>
              <a:gd name="T3" fmla="*/ 2147483647 h 1807"/>
              <a:gd name="T4" fmla="*/ 2147483647 w 5398"/>
              <a:gd name="T5" fmla="*/ 2147483647 h 1807"/>
              <a:gd name="T6" fmla="*/ 2147483647 w 5398"/>
              <a:gd name="T7" fmla="*/ 2147483647 h 1807"/>
              <a:gd name="T8" fmla="*/ 2147483647 w 5398"/>
              <a:gd name="T9" fmla="*/ 2147483647 h 1807"/>
              <a:gd name="T10" fmla="*/ 2147483647 w 5398"/>
              <a:gd name="T11" fmla="*/ 2147483647 h 1807"/>
              <a:gd name="T12" fmla="*/ 2147483647 w 5398"/>
              <a:gd name="T13" fmla="*/ 2147483647 h 1807"/>
              <a:gd name="T14" fmla="*/ 0 60000 65536"/>
              <a:gd name="T15" fmla="*/ 0 60000 65536"/>
              <a:gd name="T16" fmla="*/ 0 60000 65536"/>
              <a:gd name="T17" fmla="*/ 0 60000 65536"/>
              <a:gd name="T18" fmla="*/ 0 60000 65536"/>
              <a:gd name="T19" fmla="*/ 0 60000 65536"/>
              <a:gd name="T20" fmla="*/ 0 60000 65536"/>
              <a:gd name="T21" fmla="*/ 0 w 5398"/>
              <a:gd name="T22" fmla="*/ 0 h 1807"/>
              <a:gd name="T23" fmla="*/ 5398 w 5398"/>
              <a:gd name="T24" fmla="*/ 1807 h 18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98" h="1807">
                <a:moveTo>
                  <a:pt x="0" y="1354"/>
                </a:moveTo>
                <a:cubicBezTo>
                  <a:pt x="90" y="1047"/>
                  <a:pt x="181" y="741"/>
                  <a:pt x="272" y="537"/>
                </a:cubicBezTo>
                <a:cubicBezTo>
                  <a:pt x="363" y="333"/>
                  <a:pt x="400" y="212"/>
                  <a:pt x="544" y="129"/>
                </a:cubicBezTo>
                <a:cubicBezTo>
                  <a:pt x="688" y="46"/>
                  <a:pt x="839" y="0"/>
                  <a:pt x="1134" y="38"/>
                </a:cubicBezTo>
                <a:cubicBezTo>
                  <a:pt x="1429" y="76"/>
                  <a:pt x="1822" y="152"/>
                  <a:pt x="2313" y="356"/>
                </a:cubicBezTo>
                <a:cubicBezTo>
                  <a:pt x="2804" y="560"/>
                  <a:pt x="3568" y="1021"/>
                  <a:pt x="4082" y="1263"/>
                </a:cubicBezTo>
                <a:cubicBezTo>
                  <a:pt x="4596" y="1505"/>
                  <a:pt x="5179" y="1716"/>
                  <a:pt x="5398" y="1807"/>
                </a:cubicBezTo>
              </a:path>
            </a:pathLst>
          </a:custGeom>
          <a:noFill/>
          <a:ln w="63500">
            <a:solidFill>
              <a:srgbClr val="FFCC00"/>
            </a:solidFill>
            <a:round/>
            <a:headEnd/>
            <a:tailEnd/>
          </a:ln>
        </p:spPr>
        <p:txBody>
          <a:bodyPr/>
          <a:lstStyle/>
          <a:p>
            <a:endParaRPr lang="en-US"/>
          </a:p>
        </p:txBody>
      </p:sp>
      <p:sp>
        <p:nvSpPr>
          <p:cNvPr id="6177" name="Line 33"/>
          <p:cNvSpPr>
            <a:spLocks noChangeShapeType="1"/>
          </p:cNvSpPr>
          <p:nvPr/>
        </p:nvSpPr>
        <p:spPr bwMode="auto">
          <a:xfrm>
            <a:off x="974725" y="5661025"/>
            <a:ext cx="8277225" cy="0"/>
          </a:xfrm>
          <a:prstGeom prst="line">
            <a:avLst/>
          </a:prstGeom>
          <a:noFill/>
          <a:ln w="63500">
            <a:solidFill>
              <a:schemeClr val="bg1"/>
            </a:solidFill>
            <a:round/>
            <a:headEnd/>
            <a:tailEnd/>
          </a:ln>
        </p:spPr>
        <p:txBody>
          <a:bodyPr/>
          <a:lstStyle/>
          <a:p>
            <a:endParaRPr lang="en-US"/>
          </a:p>
        </p:txBody>
      </p:sp>
      <p:sp>
        <p:nvSpPr>
          <p:cNvPr id="256034" name="Freeform 34"/>
          <p:cNvSpPr>
            <a:spLocks/>
          </p:cNvSpPr>
          <p:nvPr/>
        </p:nvSpPr>
        <p:spPr bwMode="auto">
          <a:xfrm>
            <a:off x="971550" y="1460500"/>
            <a:ext cx="8856663" cy="4200525"/>
          </a:xfrm>
          <a:custGeom>
            <a:avLst/>
            <a:gdLst>
              <a:gd name="T0" fmla="*/ 0 w 5579"/>
              <a:gd name="T1" fmla="*/ 2147483647 h 2646"/>
              <a:gd name="T2" fmla="*/ 2147483647 w 5579"/>
              <a:gd name="T3" fmla="*/ 2147483647 h 2646"/>
              <a:gd name="T4" fmla="*/ 2147483647 w 5579"/>
              <a:gd name="T5" fmla="*/ 2147483647 h 2646"/>
              <a:gd name="T6" fmla="*/ 2147483647 w 5579"/>
              <a:gd name="T7" fmla="*/ 2147483647 h 2646"/>
              <a:gd name="T8" fmla="*/ 2147483647 w 5579"/>
              <a:gd name="T9" fmla="*/ 2147483647 h 2646"/>
              <a:gd name="T10" fmla="*/ 2147483647 w 5579"/>
              <a:gd name="T11" fmla="*/ 2147483647 h 2646"/>
              <a:gd name="T12" fmla="*/ 2147483647 w 5579"/>
              <a:gd name="T13" fmla="*/ 2147483647 h 2646"/>
              <a:gd name="T14" fmla="*/ 2147483647 w 5579"/>
              <a:gd name="T15" fmla="*/ 2147483647 h 2646"/>
              <a:gd name="T16" fmla="*/ 2147483647 w 5579"/>
              <a:gd name="T17" fmla="*/ 2147483647 h 2646"/>
              <a:gd name="T18" fmla="*/ 2147483647 w 5579"/>
              <a:gd name="T19" fmla="*/ 2147483647 h 2646"/>
              <a:gd name="T20" fmla="*/ 2147483647 w 5579"/>
              <a:gd name="T21" fmla="*/ 2147483647 h 26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79"/>
              <a:gd name="T34" fmla="*/ 0 h 2646"/>
              <a:gd name="T35" fmla="*/ 5579 w 5579"/>
              <a:gd name="T36" fmla="*/ 2646 h 26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79" h="2646">
                <a:moveTo>
                  <a:pt x="0" y="1965"/>
                </a:moveTo>
                <a:cubicBezTo>
                  <a:pt x="11" y="1598"/>
                  <a:pt x="22" y="1231"/>
                  <a:pt x="45" y="967"/>
                </a:cubicBezTo>
                <a:cubicBezTo>
                  <a:pt x="68" y="703"/>
                  <a:pt x="83" y="522"/>
                  <a:pt x="136" y="378"/>
                </a:cubicBezTo>
                <a:cubicBezTo>
                  <a:pt x="189" y="234"/>
                  <a:pt x="265" y="166"/>
                  <a:pt x="363" y="106"/>
                </a:cubicBezTo>
                <a:cubicBezTo>
                  <a:pt x="461" y="46"/>
                  <a:pt x="582" y="0"/>
                  <a:pt x="726" y="15"/>
                </a:cubicBezTo>
                <a:cubicBezTo>
                  <a:pt x="870" y="30"/>
                  <a:pt x="1066" y="52"/>
                  <a:pt x="1225" y="196"/>
                </a:cubicBezTo>
                <a:cubicBezTo>
                  <a:pt x="1384" y="340"/>
                  <a:pt x="1550" y="627"/>
                  <a:pt x="1678" y="877"/>
                </a:cubicBezTo>
                <a:cubicBezTo>
                  <a:pt x="1806" y="1127"/>
                  <a:pt x="1867" y="1466"/>
                  <a:pt x="1996" y="1693"/>
                </a:cubicBezTo>
                <a:cubicBezTo>
                  <a:pt x="2125" y="1920"/>
                  <a:pt x="2253" y="2117"/>
                  <a:pt x="2449" y="2238"/>
                </a:cubicBezTo>
                <a:cubicBezTo>
                  <a:pt x="2645" y="2359"/>
                  <a:pt x="2653" y="2351"/>
                  <a:pt x="3175" y="2419"/>
                </a:cubicBezTo>
                <a:cubicBezTo>
                  <a:pt x="3697" y="2487"/>
                  <a:pt x="5186" y="2608"/>
                  <a:pt x="5579" y="2646"/>
                </a:cubicBezTo>
              </a:path>
            </a:pathLst>
          </a:custGeom>
          <a:noFill/>
          <a:ln w="76200">
            <a:solidFill>
              <a:srgbClr val="FF00FF"/>
            </a:solidFill>
            <a:round/>
            <a:headEnd/>
            <a:tailEnd/>
          </a:ln>
        </p:spPr>
        <p:txBody>
          <a:bodyPr/>
          <a:lstStyle/>
          <a:p>
            <a:endParaRPr lang="en-US"/>
          </a:p>
        </p:txBody>
      </p:sp>
      <p:sp>
        <p:nvSpPr>
          <p:cNvPr id="6179" name="Line 35"/>
          <p:cNvSpPr>
            <a:spLocks noChangeShapeType="1"/>
          </p:cNvSpPr>
          <p:nvPr/>
        </p:nvSpPr>
        <p:spPr bwMode="auto">
          <a:xfrm>
            <a:off x="971550" y="1412875"/>
            <a:ext cx="0" cy="4206875"/>
          </a:xfrm>
          <a:prstGeom prst="line">
            <a:avLst/>
          </a:prstGeom>
          <a:noFill/>
          <a:ln w="63500">
            <a:solidFill>
              <a:schemeClr val="bg1"/>
            </a:solidFill>
            <a:round/>
            <a:headEnd/>
            <a:tailEnd/>
          </a:ln>
        </p:spPr>
        <p:txBody>
          <a:bodyPr/>
          <a:lstStyle/>
          <a:p>
            <a:endParaRPr lang="en-US"/>
          </a:p>
        </p:txBody>
      </p:sp>
      <p:sp>
        <p:nvSpPr>
          <p:cNvPr id="256036" name="Freeform 36"/>
          <p:cNvSpPr>
            <a:spLocks/>
          </p:cNvSpPr>
          <p:nvPr/>
        </p:nvSpPr>
        <p:spPr bwMode="auto">
          <a:xfrm>
            <a:off x="971550" y="1412875"/>
            <a:ext cx="8424863" cy="3997325"/>
          </a:xfrm>
          <a:custGeom>
            <a:avLst/>
            <a:gdLst>
              <a:gd name="T0" fmla="*/ 0 w 5307"/>
              <a:gd name="T1" fmla="*/ 2147483647 h 2518"/>
              <a:gd name="T2" fmla="*/ 2147483647 w 5307"/>
              <a:gd name="T3" fmla="*/ 2147483647 h 2518"/>
              <a:gd name="T4" fmla="*/ 2147483647 w 5307"/>
              <a:gd name="T5" fmla="*/ 2147483647 h 2518"/>
              <a:gd name="T6" fmla="*/ 2147483647 w 5307"/>
              <a:gd name="T7" fmla="*/ 2147483647 h 2518"/>
              <a:gd name="T8" fmla="*/ 2147483647 w 5307"/>
              <a:gd name="T9" fmla="*/ 2147483647 h 2518"/>
              <a:gd name="T10" fmla="*/ 2147483647 w 5307"/>
              <a:gd name="T11" fmla="*/ 2147483647 h 2518"/>
              <a:gd name="T12" fmla="*/ 2147483647 w 5307"/>
              <a:gd name="T13" fmla="*/ 2147483647 h 2518"/>
              <a:gd name="T14" fmla="*/ 2147483647 w 5307"/>
              <a:gd name="T15" fmla="*/ 2147483647 h 2518"/>
              <a:gd name="T16" fmla="*/ 2147483647 w 5307"/>
              <a:gd name="T17" fmla="*/ 2147483647 h 2518"/>
              <a:gd name="T18" fmla="*/ 2147483647 w 5307"/>
              <a:gd name="T19" fmla="*/ 2147483647 h 2518"/>
              <a:gd name="T20" fmla="*/ 2147483647 w 5307"/>
              <a:gd name="T21" fmla="*/ 2147483647 h 2518"/>
              <a:gd name="T22" fmla="*/ 2147483647 w 5307"/>
              <a:gd name="T23" fmla="*/ 2147483647 h 2518"/>
              <a:gd name="T24" fmla="*/ 2147483647 w 5307"/>
              <a:gd name="T25" fmla="*/ 2147483647 h 25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07"/>
              <a:gd name="T40" fmla="*/ 0 h 2518"/>
              <a:gd name="T41" fmla="*/ 5307 w 5307"/>
              <a:gd name="T42" fmla="*/ 2518 h 25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07" h="2518">
                <a:moveTo>
                  <a:pt x="0" y="1021"/>
                </a:moveTo>
                <a:cubicBezTo>
                  <a:pt x="60" y="821"/>
                  <a:pt x="120" y="621"/>
                  <a:pt x="181" y="477"/>
                </a:cubicBezTo>
                <a:cubicBezTo>
                  <a:pt x="242" y="333"/>
                  <a:pt x="295" y="235"/>
                  <a:pt x="363" y="159"/>
                </a:cubicBezTo>
                <a:cubicBezTo>
                  <a:pt x="431" y="83"/>
                  <a:pt x="499" y="46"/>
                  <a:pt x="590" y="23"/>
                </a:cubicBezTo>
                <a:cubicBezTo>
                  <a:pt x="681" y="0"/>
                  <a:pt x="816" y="0"/>
                  <a:pt x="907" y="23"/>
                </a:cubicBezTo>
                <a:cubicBezTo>
                  <a:pt x="998" y="46"/>
                  <a:pt x="1066" y="106"/>
                  <a:pt x="1134" y="159"/>
                </a:cubicBezTo>
                <a:cubicBezTo>
                  <a:pt x="1202" y="212"/>
                  <a:pt x="1217" y="228"/>
                  <a:pt x="1315" y="341"/>
                </a:cubicBezTo>
                <a:cubicBezTo>
                  <a:pt x="1413" y="454"/>
                  <a:pt x="1588" y="651"/>
                  <a:pt x="1724" y="840"/>
                </a:cubicBezTo>
                <a:cubicBezTo>
                  <a:pt x="1860" y="1029"/>
                  <a:pt x="2004" y="1286"/>
                  <a:pt x="2132" y="1475"/>
                </a:cubicBezTo>
                <a:cubicBezTo>
                  <a:pt x="2260" y="1664"/>
                  <a:pt x="2367" y="1846"/>
                  <a:pt x="2495" y="1974"/>
                </a:cubicBezTo>
                <a:cubicBezTo>
                  <a:pt x="2623" y="2102"/>
                  <a:pt x="2601" y="2163"/>
                  <a:pt x="2903" y="2246"/>
                </a:cubicBezTo>
                <a:cubicBezTo>
                  <a:pt x="3205" y="2329"/>
                  <a:pt x="3908" y="2428"/>
                  <a:pt x="4309" y="2473"/>
                </a:cubicBezTo>
                <a:cubicBezTo>
                  <a:pt x="4710" y="2518"/>
                  <a:pt x="5008" y="2518"/>
                  <a:pt x="5307" y="2518"/>
                </a:cubicBezTo>
              </a:path>
            </a:pathLst>
          </a:custGeom>
          <a:noFill/>
          <a:ln w="76200">
            <a:solidFill>
              <a:srgbClr val="00CC00"/>
            </a:solidFill>
            <a:round/>
            <a:headEnd/>
            <a:tailEnd/>
          </a:ln>
        </p:spPr>
        <p:txBody>
          <a:bodyPr/>
          <a:lstStyle/>
          <a:p>
            <a:endParaRPr lang="en-US"/>
          </a:p>
        </p:txBody>
      </p:sp>
      <p:sp>
        <p:nvSpPr>
          <p:cNvPr id="256037" name="Freeform 37"/>
          <p:cNvSpPr>
            <a:spLocks/>
          </p:cNvSpPr>
          <p:nvPr/>
        </p:nvSpPr>
        <p:spPr bwMode="auto">
          <a:xfrm>
            <a:off x="971550" y="1833563"/>
            <a:ext cx="8496300" cy="3683000"/>
          </a:xfrm>
          <a:custGeom>
            <a:avLst/>
            <a:gdLst>
              <a:gd name="T0" fmla="*/ 0 w 5352"/>
              <a:gd name="T1" fmla="*/ 2147483647 h 2320"/>
              <a:gd name="T2" fmla="*/ 2147483647 w 5352"/>
              <a:gd name="T3" fmla="*/ 2147483647 h 2320"/>
              <a:gd name="T4" fmla="*/ 2147483647 w 5352"/>
              <a:gd name="T5" fmla="*/ 2147483647 h 2320"/>
              <a:gd name="T6" fmla="*/ 2147483647 w 5352"/>
              <a:gd name="T7" fmla="*/ 2147483647 h 2320"/>
              <a:gd name="T8" fmla="*/ 2147483647 w 5352"/>
              <a:gd name="T9" fmla="*/ 2147483647 h 2320"/>
              <a:gd name="T10" fmla="*/ 2147483647 w 5352"/>
              <a:gd name="T11" fmla="*/ 2147483647 h 2320"/>
              <a:gd name="T12" fmla="*/ 2147483647 w 5352"/>
              <a:gd name="T13" fmla="*/ 2147483647 h 2320"/>
              <a:gd name="T14" fmla="*/ 2147483647 w 5352"/>
              <a:gd name="T15" fmla="*/ 2147483647 h 2320"/>
              <a:gd name="T16" fmla="*/ 2147483647 w 5352"/>
              <a:gd name="T17" fmla="*/ 2147483647 h 2320"/>
              <a:gd name="T18" fmla="*/ 2147483647 w 5352"/>
              <a:gd name="T19" fmla="*/ 2147483647 h 2320"/>
              <a:gd name="T20" fmla="*/ 2147483647 w 5352"/>
              <a:gd name="T21" fmla="*/ 2147483647 h 2320"/>
              <a:gd name="T22" fmla="*/ 2147483647 w 5352"/>
              <a:gd name="T23" fmla="*/ 2147483647 h 2320"/>
              <a:gd name="T24" fmla="*/ 2147483647 w 5352"/>
              <a:gd name="T25" fmla="*/ 2147483647 h 23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52"/>
              <a:gd name="T40" fmla="*/ 0 h 2320"/>
              <a:gd name="T41" fmla="*/ 5352 w 5352"/>
              <a:gd name="T42" fmla="*/ 2320 h 23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52" h="2320">
                <a:moveTo>
                  <a:pt x="0" y="52"/>
                </a:moveTo>
                <a:cubicBezTo>
                  <a:pt x="140" y="33"/>
                  <a:pt x="280" y="14"/>
                  <a:pt x="363" y="7"/>
                </a:cubicBezTo>
                <a:cubicBezTo>
                  <a:pt x="446" y="0"/>
                  <a:pt x="416" y="7"/>
                  <a:pt x="499" y="7"/>
                </a:cubicBezTo>
                <a:cubicBezTo>
                  <a:pt x="582" y="7"/>
                  <a:pt x="756" y="0"/>
                  <a:pt x="862" y="7"/>
                </a:cubicBezTo>
                <a:cubicBezTo>
                  <a:pt x="968" y="14"/>
                  <a:pt x="1028" y="14"/>
                  <a:pt x="1134" y="52"/>
                </a:cubicBezTo>
                <a:cubicBezTo>
                  <a:pt x="1240" y="90"/>
                  <a:pt x="1391" y="158"/>
                  <a:pt x="1497" y="234"/>
                </a:cubicBezTo>
                <a:cubicBezTo>
                  <a:pt x="1603" y="310"/>
                  <a:pt x="1656" y="362"/>
                  <a:pt x="1769" y="506"/>
                </a:cubicBezTo>
                <a:cubicBezTo>
                  <a:pt x="1882" y="650"/>
                  <a:pt x="2071" y="930"/>
                  <a:pt x="2177" y="1096"/>
                </a:cubicBezTo>
                <a:cubicBezTo>
                  <a:pt x="2283" y="1262"/>
                  <a:pt x="2328" y="1368"/>
                  <a:pt x="2404" y="1504"/>
                </a:cubicBezTo>
                <a:cubicBezTo>
                  <a:pt x="2480" y="1640"/>
                  <a:pt x="2540" y="1814"/>
                  <a:pt x="2631" y="1912"/>
                </a:cubicBezTo>
                <a:cubicBezTo>
                  <a:pt x="2722" y="2010"/>
                  <a:pt x="2714" y="2041"/>
                  <a:pt x="2948" y="2094"/>
                </a:cubicBezTo>
                <a:cubicBezTo>
                  <a:pt x="3182" y="2147"/>
                  <a:pt x="3636" y="2192"/>
                  <a:pt x="4037" y="2230"/>
                </a:cubicBezTo>
                <a:cubicBezTo>
                  <a:pt x="4438" y="2268"/>
                  <a:pt x="4895" y="2294"/>
                  <a:pt x="5352" y="2320"/>
                </a:cubicBezTo>
              </a:path>
            </a:pathLst>
          </a:custGeom>
          <a:noFill/>
          <a:ln w="63500">
            <a:solidFill>
              <a:schemeClr val="bg1"/>
            </a:solidFill>
            <a:round/>
            <a:headEnd/>
            <a:tailEnd/>
          </a:ln>
        </p:spPr>
        <p:txBody>
          <a:bodyPr/>
          <a:lstStyle/>
          <a:p>
            <a:endParaRPr lang="en-US"/>
          </a:p>
        </p:txBody>
      </p:sp>
      <p:sp>
        <p:nvSpPr>
          <p:cNvPr id="256038" name="Text Box 38"/>
          <p:cNvSpPr txBox="1">
            <a:spLocks noChangeArrowheads="1"/>
          </p:cNvSpPr>
          <p:nvPr/>
        </p:nvSpPr>
        <p:spPr bwMode="auto">
          <a:xfrm>
            <a:off x="7772400" y="3200400"/>
            <a:ext cx="1512888" cy="427038"/>
          </a:xfrm>
          <a:prstGeom prst="rect">
            <a:avLst/>
          </a:prstGeom>
          <a:noFill/>
          <a:ln w="9525">
            <a:noFill/>
            <a:miter lim="800000"/>
            <a:headEnd/>
            <a:tailEnd/>
          </a:ln>
        </p:spPr>
        <p:txBody>
          <a:bodyPr>
            <a:spAutoFit/>
          </a:bodyPr>
          <a:lstStyle/>
          <a:p>
            <a:pPr>
              <a:spcBef>
                <a:spcPct val="50000"/>
              </a:spcBef>
              <a:defRPr/>
            </a:pPr>
            <a:r>
              <a:rPr lang="en-US" sz="2200" b="1" dirty="0">
                <a:solidFill>
                  <a:srgbClr val="FFCC00"/>
                </a:solidFill>
                <a:effectLst>
                  <a:outerShdw blurRad="50800" dist="38100" dir="2700000" algn="tl" rotWithShape="0">
                    <a:prstClr val="black">
                      <a:alpha val="40000"/>
                    </a:prstClr>
                  </a:outerShdw>
                </a:effectLst>
                <a:latin typeface="Trebuchet MS" pitchFamily="34" charset="0"/>
              </a:rPr>
              <a:t>Language</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6037"/>
                                        </p:tgtEl>
                                        <p:attrNameLst>
                                          <p:attrName>style.visibility</p:attrName>
                                        </p:attrNameLst>
                                      </p:cBhvr>
                                      <p:to>
                                        <p:strVal val="visible"/>
                                      </p:to>
                                    </p:set>
                                    <p:animEffect transition="in" filter="wipe(left)">
                                      <p:cBhvr>
                                        <p:cTn id="7" dur="2000"/>
                                        <p:tgtEl>
                                          <p:spTgt spid="2560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6007"/>
                                        </p:tgtEl>
                                        <p:attrNameLst>
                                          <p:attrName>style.visibility</p:attrName>
                                        </p:attrNameLst>
                                      </p:cBhvr>
                                      <p:to>
                                        <p:strVal val="visible"/>
                                      </p:to>
                                    </p:set>
                                    <p:animEffect transition="in" filter="fade">
                                      <p:cBhvr>
                                        <p:cTn id="10" dur="2000"/>
                                        <p:tgtEl>
                                          <p:spTgt spid="256007"/>
                                        </p:tgtEl>
                                      </p:cBhvr>
                                    </p:animEffect>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256004"/>
                                        </p:tgtEl>
                                        <p:attrNameLst>
                                          <p:attrName>style.visibility</p:attrName>
                                        </p:attrNameLst>
                                      </p:cBhvr>
                                      <p:to>
                                        <p:strVal val="visible"/>
                                      </p:to>
                                    </p:set>
                                    <p:animEffect transition="in" filter="wipe(left)">
                                      <p:cBhvr>
                                        <p:cTn id="14" dur="2000"/>
                                        <p:tgtEl>
                                          <p:spTgt spid="25600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56024"/>
                                        </p:tgtEl>
                                        <p:attrNameLst>
                                          <p:attrName>style.visibility</p:attrName>
                                        </p:attrNameLst>
                                      </p:cBhvr>
                                      <p:to>
                                        <p:strVal val="visible"/>
                                      </p:to>
                                    </p:set>
                                    <p:animEffect transition="in" filter="fade">
                                      <p:cBhvr>
                                        <p:cTn id="17" dur="2000"/>
                                        <p:tgtEl>
                                          <p:spTgt spid="256024"/>
                                        </p:tgtEl>
                                      </p:cBhvr>
                                    </p:animEffect>
                                  </p:childTnLst>
                                </p:cTn>
                              </p:par>
                            </p:childTnLst>
                          </p:cTn>
                        </p:par>
                        <p:par>
                          <p:cTn id="18" fill="hold">
                            <p:stCondLst>
                              <p:cond delay="4000"/>
                            </p:stCondLst>
                            <p:childTnLst>
                              <p:par>
                                <p:cTn id="19" presetID="22" presetClass="entr" presetSubtype="8" fill="hold" grpId="0" nodeType="afterEffect">
                                  <p:stCondLst>
                                    <p:cond delay="0"/>
                                  </p:stCondLst>
                                  <p:childTnLst>
                                    <p:set>
                                      <p:cBhvr>
                                        <p:cTn id="20" dur="1" fill="hold">
                                          <p:stCondLst>
                                            <p:cond delay="0"/>
                                          </p:stCondLst>
                                        </p:cTn>
                                        <p:tgtEl>
                                          <p:spTgt spid="256036"/>
                                        </p:tgtEl>
                                        <p:attrNameLst>
                                          <p:attrName>style.visibility</p:attrName>
                                        </p:attrNameLst>
                                      </p:cBhvr>
                                      <p:to>
                                        <p:strVal val="visible"/>
                                      </p:to>
                                    </p:set>
                                    <p:animEffect transition="in" filter="wipe(left)">
                                      <p:cBhvr>
                                        <p:cTn id="21" dur="2000"/>
                                        <p:tgtEl>
                                          <p:spTgt spid="25603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6019"/>
                                        </p:tgtEl>
                                        <p:attrNameLst>
                                          <p:attrName>style.visibility</p:attrName>
                                        </p:attrNameLst>
                                      </p:cBhvr>
                                      <p:to>
                                        <p:strVal val="visible"/>
                                      </p:to>
                                    </p:set>
                                    <p:animEffect transition="in" filter="fade">
                                      <p:cBhvr>
                                        <p:cTn id="24" dur="2000"/>
                                        <p:tgtEl>
                                          <p:spTgt spid="256019"/>
                                        </p:tgtEl>
                                      </p:cBhvr>
                                    </p:animEffect>
                                  </p:childTnLst>
                                </p:cTn>
                              </p:par>
                            </p:childTnLst>
                          </p:cTn>
                        </p:par>
                        <p:par>
                          <p:cTn id="25" fill="hold">
                            <p:stCondLst>
                              <p:cond delay="6000"/>
                            </p:stCondLst>
                            <p:childTnLst>
                              <p:par>
                                <p:cTn id="26" presetID="22" presetClass="entr" presetSubtype="8" fill="hold" grpId="0" nodeType="afterEffect">
                                  <p:stCondLst>
                                    <p:cond delay="0"/>
                                  </p:stCondLst>
                                  <p:childTnLst>
                                    <p:set>
                                      <p:cBhvr>
                                        <p:cTn id="27" dur="1" fill="hold">
                                          <p:stCondLst>
                                            <p:cond delay="0"/>
                                          </p:stCondLst>
                                        </p:cTn>
                                        <p:tgtEl>
                                          <p:spTgt spid="256034"/>
                                        </p:tgtEl>
                                        <p:attrNameLst>
                                          <p:attrName>style.visibility</p:attrName>
                                        </p:attrNameLst>
                                      </p:cBhvr>
                                      <p:to>
                                        <p:strVal val="visible"/>
                                      </p:to>
                                    </p:set>
                                    <p:animEffect transition="in" filter="wipe(left)">
                                      <p:cBhvr>
                                        <p:cTn id="28" dur="2000"/>
                                        <p:tgtEl>
                                          <p:spTgt spid="25603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6020"/>
                                        </p:tgtEl>
                                        <p:attrNameLst>
                                          <p:attrName>style.visibility</p:attrName>
                                        </p:attrNameLst>
                                      </p:cBhvr>
                                      <p:to>
                                        <p:strVal val="visible"/>
                                      </p:to>
                                    </p:set>
                                    <p:animEffect transition="in" filter="fade">
                                      <p:cBhvr>
                                        <p:cTn id="31" dur="2000"/>
                                        <p:tgtEl>
                                          <p:spTgt spid="256020"/>
                                        </p:tgtEl>
                                      </p:cBhvr>
                                    </p:animEffect>
                                  </p:childTnLst>
                                </p:cTn>
                              </p:par>
                            </p:childTnLst>
                          </p:cTn>
                        </p:par>
                        <p:par>
                          <p:cTn id="32" fill="hold">
                            <p:stCondLst>
                              <p:cond delay="8000"/>
                            </p:stCondLst>
                            <p:childTnLst>
                              <p:par>
                                <p:cTn id="33" presetID="22" presetClass="entr" presetSubtype="8" fill="hold" grpId="0" nodeType="afterEffect">
                                  <p:stCondLst>
                                    <p:cond delay="0"/>
                                  </p:stCondLst>
                                  <p:childTnLst>
                                    <p:set>
                                      <p:cBhvr>
                                        <p:cTn id="34" dur="1" fill="hold">
                                          <p:stCondLst>
                                            <p:cond delay="0"/>
                                          </p:stCondLst>
                                        </p:cTn>
                                        <p:tgtEl>
                                          <p:spTgt spid="256032"/>
                                        </p:tgtEl>
                                        <p:attrNameLst>
                                          <p:attrName>style.visibility</p:attrName>
                                        </p:attrNameLst>
                                      </p:cBhvr>
                                      <p:to>
                                        <p:strVal val="visible"/>
                                      </p:to>
                                    </p:set>
                                    <p:animEffect transition="in" filter="wipe(left)">
                                      <p:cBhvr>
                                        <p:cTn id="35" dur="2000"/>
                                        <p:tgtEl>
                                          <p:spTgt spid="25603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56038"/>
                                        </p:tgtEl>
                                        <p:attrNameLst>
                                          <p:attrName>style.visibility</p:attrName>
                                        </p:attrNameLst>
                                      </p:cBhvr>
                                      <p:to>
                                        <p:strVal val="visible"/>
                                      </p:to>
                                    </p:set>
                                    <p:animEffect transition="in" filter="fade">
                                      <p:cBhvr>
                                        <p:cTn id="38" dur="2000"/>
                                        <p:tgtEl>
                                          <p:spTgt spid="256038"/>
                                        </p:tgtEl>
                                      </p:cBhvr>
                                    </p:animEffect>
                                  </p:childTnLst>
                                </p:cTn>
                              </p:par>
                            </p:childTnLst>
                          </p:cTn>
                        </p:par>
                        <p:par>
                          <p:cTn id="39" fill="hold">
                            <p:stCondLst>
                              <p:cond delay="10000"/>
                            </p:stCondLst>
                            <p:childTnLst>
                              <p:par>
                                <p:cTn id="40" presetID="22" presetClass="entr" presetSubtype="8" fill="hold" grpId="0" nodeType="afterEffect">
                                  <p:stCondLst>
                                    <p:cond delay="0"/>
                                  </p:stCondLst>
                                  <p:childTnLst>
                                    <p:set>
                                      <p:cBhvr>
                                        <p:cTn id="41" dur="1" fill="hold">
                                          <p:stCondLst>
                                            <p:cond delay="0"/>
                                          </p:stCondLst>
                                        </p:cTn>
                                        <p:tgtEl>
                                          <p:spTgt spid="256031"/>
                                        </p:tgtEl>
                                        <p:attrNameLst>
                                          <p:attrName>style.visibility</p:attrName>
                                        </p:attrNameLst>
                                      </p:cBhvr>
                                      <p:to>
                                        <p:strVal val="visible"/>
                                      </p:to>
                                    </p:set>
                                    <p:animEffect transition="in" filter="wipe(left)">
                                      <p:cBhvr>
                                        <p:cTn id="42" dur="2000"/>
                                        <p:tgtEl>
                                          <p:spTgt spid="25603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56021"/>
                                        </p:tgtEl>
                                        <p:attrNameLst>
                                          <p:attrName>style.visibility</p:attrName>
                                        </p:attrNameLst>
                                      </p:cBhvr>
                                      <p:to>
                                        <p:strVal val="visible"/>
                                      </p:to>
                                    </p:set>
                                    <p:animEffect transition="in" filter="fade">
                                      <p:cBhvr>
                                        <p:cTn id="45" dur="2000"/>
                                        <p:tgtEl>
                                          <p:spTgt spid="256021"/>
                                        </p:tgtEl>
                                      </p:cBhvr>
                                    </p:animEffect>
                                  </p:childTnLst>
                                </p:cTn>
                              </p:par>
                            </p:childTnLst>
                          </p:cTn>
                        </p:par>
                        <p:par>
                          <p:cTn id="46" fill="hold">
                            <p:stCondLst>
                              <p:cond delay="12000"/>
                            </p:stCondLst>
                            <p:childTnLst>
                              <p:par>
                                <p:cTn id="47" presetID="22" presetClass="entr" presetSubtype="8" fill="hold" grpId="0" nodeType="afterEffect">
                                  <p:stCondLst>
                                    <p:cond delay="0"/>
                                  </p:stCondLst>
                                  <p:childTnLst>
                                    <p:set>
                                      <p:cBhvr>
                                        <p:cTn id="48" dur="1" fill="hold">
                                          <p:stCondLst>
                                            <p:cond delay="0"/>
                                          </p:stCondLst>
                                        </p:cTn>
                                        <p:tgtEl>
                                          <p:spTgt spid="256030"/>
                                        </p:tgtEl>
                                        <p:attrNameLst>
                                          <p:attrName>style.visibility</p:attrName>
                                        </p:attrNameLst>
                                      </p:cBhvr>
                                      <p:to>
                                        <p:strVal val="visible"/>
                                      </p:to>
                                    </p:set>
                                    <p:animEffect transition="in" filter="wipe(left)">
                                      <p:cBhvr>
                                        <p:cTn id="49" dur="2000"/>
                                        <p:tgtEl>
                                          <p:spTgt spid="25603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6022"/>
                                        </p:tgtEl>
                                        <p:attrNameLst>
                                          <p:attrName>style.visibility</p:attrName>
                                        </p:attrNameLst>
                                      </p:cBhvr>
                                      <p:to>
                                        <p:strVal val="visible"/>
                                      </p:to>
                                    </p:set>
                                    <p:animEffect transition="in" filter="fade">
                                      <p:cBhvr>
                                        <p:cTn id="52" dur="2000"/>
                                        <p:tgtEl>
                                          <p:spTgt spid="256022"/>
                                        </p:tgtEl>
                                      </p:cBhvr>
                                    </p:animEffect>
                                  </p:childTnLst>
                                </p:cTn>
                              </p:par>
                            </p:childTnLst>
                          </p:cTn>
                        </p:par>
                        <p:par>
                          <p:cTn id="53" fill="hold">
                            <p:stCondLst>
                              <p:cond delay="14000"/>
                            </p:stCondLst>
                            <p:childTnLst>
                              <p:par>
                                <p:cTn id="54" presetID="22" presetClass="entr" presetSubtype="8" fill="hold" grpId="0" nodeType="afterEffect">
                                  <p:stCondLst>
                                    <p:cond delay="0"/>
                                  </p:stCondLst>
                                  <p:childTnLst>
                                    <p:set>
                                      <p:cBhvr>
                                        <p:cTn id="55" dur="1" fill="hold">
                                          <p:stCondLst>
                                            <p:cond delay="0"/>
                                          </p:stCondLst>
                                        </p:cTn>
                                        <p:tgtEl>
                                          <p:spTgt spid="256029"/>
                                        </p:tgtEl>
                                        <p:attrNameLst>
                                          <p:attrName>style.visibility</p:attrName>
                                        </p:attrNameLst>
                                      </p:cBhvr>
                                      <p:to>
                                        <p:strVal val="visible"/>
                                      </p:to>
                                    </p:set>
                                    <p:animEffect transition="in" filter="wipe(left)">
                                      <p:cBhvr>
                                        <p:cTn id="56" dur="2000"/>
                                        <p:tgtEl>
                                          <p:spTgt spid="25602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56023"/>
                                        </p:tgtEl>
                                        <p:attrNameLst>
                                          <p:attrName>style.visibility</p:attrName>
                                        </p:attrNameLst>
                                      </p:cBhvr>
                                      <p:to>
                                        <p:strVal val="visible"/>
                                      </p:to>
                                    </p:set>
                                    <p:animEffect transition="in" filter="fade">
                                      <p:cBhvr>
                                        <p:cTn id="59" dur="2000"/>
                                        <p:tgtEl>
                                          <p:spTgt spid="256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4" grpId="0" animBg="1"/>
      <p:bldP spid="256007" grpId="0"/>
      <p:bldP spid="256019" grpId="0"/>
      <p:bldP spid="256020" grpId="0"/>
      <p:bldP spid="256021" grpId="0"/>
      <p:bldP spid="256022" grpId="0"/>
      <p:bldP spid="256023" grpId="0"/>
      <p:bldP spid="256024" grpId="0"/>
      <p:bldP spid="256029" grpId="0" animBg="1"/>
      <p:bldP spid="256030" grpId="0" animBg="1"/>
      <p:bldP spid="256031" grpId="0" animBg="1"/>
      <p:bldP spid="256032" grpId="0" animBg="1"/>
      <p:bldP spid="256034" grpId="0" animBg="1"/>
      <p:bldP spid="256036" grpId="0" animBg="1"/>
      <p:bldP spid="256037" grpId="0" animBg="1"/>
      <p:bldP spid="256038"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descr="S:\HELP All\Research Units\ECD Mapping Unit\Presentations and Workshops\Presentation Resources\Slide Decks\EDI\Levels of Geography\Levels of Geography-02.png"/>
          <p:cNvPicPr>
            <a:picLocks noChangeAspect="1" noChangeArrowheads="1"/>
          </p:cNvPicPr>
          <p:nvPr/>
        </p:nvPicPr>
        <p:blipFill>
          <a:blip r:embed="rId2"/>
          <a:srcRect/>
          <a:stretch>
            <a:fillRect/>
          </a:stretch>
        </p:blipFill>
        <p:spPr bwMode="auto">
          <a:xfrm>
            <a:off x="0" y="0"/>
            <a:ext cx="9144000" cy="6858001"/>
          </a:xfrm>
          <a:prstGeom prst="rect">
            <a:avLst/>
          </a:prstGeom>
          <a:noFill/>
        </p:spPr>
      </p:pic>
      <p:sp>
        <p:nvSpPr>
          <p:cNvPr id="8" name="Text Box 2"/>
          <p:cNvSpPr txBox="1">
            <a:spLocks noChangeArrowheads="1"/>
          </p:cNvSpPr>
          <p:nvPr/>
        </p:nvSpPr>
        <p:spPr bwMode="auto">
          <a:xfrm>
            <a:off x="76200" y="1683603"/>
            <a:ext cx="7848600" cy="830997"/>
          </a:xfrm>
          <a:prstGeom prst="rect">
            <a:avLst/>
          </a:prstGeom>
          <a:noFill/>
          <a:ln w="9525">
            <a:noFill/>
            <a:miter lim="800000"/>
            <a:headEnd/>
            <a:tailEnd/>
          </a:ln>
        </p:spPr>
        <p:txBody>
          <a:bodyPr wrap="square">
            <a:spAutoFit/>
          </a:bodyPr>
          <a:lstStyle/>
          <a:p>
            <a:r>
              <a:rPr lang="en-US" sz="4800" b="1" dirty="0" smtClean="0">
                <a:solidFill>
                  <a:schemeClr val="accent1"/>
                </a:solidFill>
                <a:effectLst>
                  <a:outerShdw blurRad="38100" dist="38100" dir="2700000" algn="tl">
                    <a:srgbClr val="000000">
                      <a:alpha val="43137"/>
                    </a:srgbClr>
                  </a:outerShdw>
                </a:effectLst>
                <a:latin typeface="Trebuchet MS" pitchFamily="48" charset="0"/>
              </a:rPr>
              <a:t>Region</a:t>
            </a:r>
            <a:endParaRPr lang="en-US" sz="4800" b="1" dirty="0">
              <a:solidFill>
                <a:schemeClr val="accent1"/>
              </a:solidFill>
              <a:effectLst>
                <a:outerShdw blurRad="38100" dist="38100" dir="2700000" algn="tl">
                  <a:srgbClr val="000000">
                    <a:alpha val="43137"/>
                  </a:srgbClr>
                </a:outerShdw>
              </a:effectLst>
              <a:latin typeface="Trebuchet MS" pitchFamily="48" charset="0"/>
            </a:endParaRPr>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1" descr="Richmond_5_count.png"/>
          <p:cNvPicPr>
            <a:picLocks noGrp="1" noChangeAspect="1"/>
          </p:cNvPicPr>
          <p:nvPr isPhoto="1"/>
        </p:nvPicPr>
        <p:blipFill>
          <a:blip r:embed="rId2"/>
          <a:srcRect/>
          <a:stretch>
            <a:fillRect/>
          </a:stretch>
        </p:blipFill>
        <p:spPr bwMode="auto">
          <a:xfrm>
            <a:off x="133350" y="0"/>
            <a:ext cx="887571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p:cNvSpPr>
          <p:nvPr>
            <p:ph type="title"/>
          </p:nvPr>
        </p:nvSpPr>
        <p:spPr>
          <a:xfrm>
            <a:off x="0" y="0"/>
            <a:ext cx="8229600" cy="1828800"/>
          </a:xfrm>
        </p:spPr>
        <p:txBody>
          <a:bodyPr/>
          <a:lstStyle/>
          <a:p>
            <a:pPr algn="l">
              <a:lnSpc>
                <a:spcPts val="6000"/>
              </a:lnSpc>
            </a:pPr>
            <a:r>
              <a:rPr lang="en-US" sz="6000" b="1" dirty="0">
                <a:solidFill>
                  <a:srgbClr val="FFFF00"/>
                </a:solidFill>
                <a:effectLst/>
                <a:latin typeface="Rockwell" pitchFamily="26" charset="0"/>
                <a:ea typeface="ＭＳ Ｐゴシック" pitchFamily="26" charset="-128"/>
                <a:cs typeface="ＭＳ Ｐゴシック" pitchFamily="26" charset="-128"/>
              </a:rPr>
              <a:t>What the maps </a:t>
            </a:r>
            <a:br>
              <a:rPr lang="en-US" sz="6000" b="1" dirty="0">
                <a:solidFill>
                  <a:srgbClr val="FFFF00"/>
                </a:solidFill>
                <a:effectLst/>
                <a:latin typeface="Rockwell" pitchFamily="26" charset="0"/>
                <a:ea typeface="ＭＳ Ｐゴシック" pitchFamily="26" charset="-128"/>
                <a:cs typeface="ＭＳ Ｐゴシック" pitchFamily="26" charset="-128"/>
              </a:rPr>
            </a:br>
            <a:r>
              <a:rPr lang="en-US" sz="6000" b="1" dirty="0">
                <a:solidFill>
                  <a:srgbClr val="FFFF00"/>
                </a:solidFill>
                <a:effectLst/>
                <a:latin typeface="Rockwell" pitchFamily="26" charset="0"/>
                <a:ea typeface="ＭＳ Ｐゴシック" pitchFamily="26" charset="-128"/>
                <a:cs typeface="ＭＳ Ｐゴシック" pitchFamily="26" charset="-128"/>
              </a:rPr>
              <a:t>reveal…</a:t>
            </a:r>
            <a:endParaRPr lang="en-US" sz="6000" dirty="0">
              <a:solidFill>
                <a:srgbClr val="FFFF00"/>
              </a:solidFill>
              <a:effectLst/>
              <a:latin typeface="Rockwell" pitchFamily="26" charset="0"/>
              <a:ea typeface="ＭＳ Ｐゴシック" pitchFamily="26" charset="-128"/>
              <a:cs typeface="ＭＳ Ｐゴシック" pitchFamily="26" charset="-128"/>
            </a:endParaRPr>
          </a:p>
        </p:txBody>
      </p:sp>
      <p:sp>
        <p:nvSpPr>
          <p:cNvPr id="4" name="Rectangle 3"/>
          <p:cNvSpPr txBox="1">
            <a:spLocks noChangeArrowheads="1"/>
          </p:cNvSpPr>
          <p:nvPr/>
        </p:nvSpPr>
        <p:spPr bwMode="auto">
          <a:xfrm>
            <a:off x="0" y="3581400"/>
            <a:ext cx="9144000" cy="609600"/>
          </a:xfrm>
          <a:prstGeom prst="rect">
            <a:avLst/>
          </a:prstGeom>
          <a:noFill/>
          <a:ln w="9525">
            <a:noFill/>
            <a:miter lim="800000"/>
            <a:headEnd/>
            <a:tailEnd/>
          </a:ln>
        </p:spPr>
        <p:txBody>
          <a:bodyPr>
            <a:prstTxWarp prst="textNoShape">
              <a:avLst/>
            </a:prstTxWarp>
          </a:bodyPr>
          <a:lstStyle/>
          <a:p>
            <a:pPr marL="342900" indent="-342900" eaLnBrk="0" hangingPunct="0">
              <a:lnSpc>
                <a:spcPct val="90000"/>
              </a:lnSpc>
              <a:spcBef>
                <a:spcPts val="600"/>
              </a:spcBef>
              <a:spcAft>
                <a:spcPts val="600"/>
              </a:spcAft>
              <a:buClr>
                <a:srgbClr val="738EC7"/>
              </a:buClr>
              <a:buSzPct val="80000"/>
            </a:pPr>
            <a:r>
              <a:rPr lang="en-US" sz="3600">
                <a:latin typeface="Trebuchet MS" pitchFamily="26" charset="0"/>
              </a:rPr>
              <a:t>		  Large local area differences in the 	  proportion of developmentally 	  	  vulnerable children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1" descr="Richmond_6_pctphy10.png"/>
          <p:cNvPicPr>
            <a:picLocks noGrp="1" noChangeAspect="1"/>
          </p:cNvPicPr>
          <p:nvPr isPhoto="1"/>
        </p:nvPicPr>
        <p:blipFill>
          <a:blip r:embed="rId2"/>
          <a:srcRect/>
          <a:stretch>
            <a:fillRect/>
          </a:stretch>
        </p:blipFill>
        <p:spPr bwMode="auto">
          <a:xfrm>
            <a:off x="133350" y="0"/>
            <a:ext cx="887571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2" name="Picture 1" descr="Richmond_7_pctsoc10.png"/>
          <p:cNvPicPr>
            <a:picLocks noGrp="1" noChangeAspect="1"/>
          </p:cNvPicPr>
          <p:nvPr isPhoto="1"/>
        </p:nvPicPr>
        <p:blipFill>
          <a:blip r:embed="rId2"/>
          <a:srcRect/>
          <a:stretch>
            <a:fillRect/>
          </a:stretch>
        </p:blipFill>
        <p:spPr bwMode="auto">
          <a:xfrm>
            <a:off x="133350" y="0"/>
            <a:ext cx="887571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6" name="Picture 1" descr="Richmond_8_pctemo10.png"/>
          <p:cNvPicPr>
            <a:picLocks noGrp="1" noChangeAspect="1"/>
          </p:cNvPicPr>
          <p:nvPr isPhoto="1"/>
        </p:nvPicPr>
        <p:blipFill>
          <a:blip r:embed="rId2"/>
          <a:srcRect/>
          <a:stretch>
            <a:fillRect/>
          </a:stretch>
        </p:blipFill>
        <p:spPr bwMode="auto">
          <a:xfrm>
            <a:off x="133350" y="0"/>
            <a:ext cx="887571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70" name="Picture 1" descr="Richmond_9_pctlan10.png"/>
          <p:cNvPicPr>
            <a:picLocks noGrp="1" noChangeAspect="1"/>
          </p:cNvPicPr>
          <p:nvPr isPhoto="1"/>
        </p:nvPicPr>
        <p:blipFill>
          <a:blip r:embed="rId2"/>
          <a:srcRect/>
          <a:stretch>
            <a:fillRect/>
          </a:stretch>
        </p:blipFill>
        <p:spPr bwMode="auto">
          <a:xfrm>
            <a:off x="133350" y="0"/>
            <a:ext cx="887571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4" name="Picture 1" descr="Richmond_10_pctcom10.png"/>
          <p:cNvPicPr>
            <a:picLocks noGrp="1" noChangeAspect="1"/>
          </p:cNvPicPr>
          <p:nvPr isPhoto="1"/>
        </p:nvPicPr>
        <p:blipFill>
          <a:blip r:embed="rId2"/>
          <a:srcRect/>
          <a:stretch>
            <a:fillRect/>
          </a:stretch>
        </p:blipFill>
        <p:spPr bwMode="auto">
          <a:xfrm>
            <a:off x="133350" y="0"/>
            <a:ext cx="887571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18" name="Picture 1" descr="Richmond_11_pctever10.png"/>
          <p:cNvPicPr>
            <a:picLocks noGrp="1" noChangeAspect="1"/>
          </p:cNvPicPr>
          <p:nvPr isPhoto="1"/>
        </p:nvPicPr>
        <p:blipFill>
          <a:blip r:embed="rId2"/>
          <a:srcRect/>
          <a:stretch>
            <a:fillRect/>
          </a:stretch>
        </p:blipFill>
        <p:spPr bwMode="auto">
          <a:xfrm>
            <a:off x="133350" y="0"/>
            <a:ext cx="887571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42" name="Picture 1" descr="Richmond_12_pctever410.png"/>
          <p:cNvPicPr>
            <a:picLocks noGrp="1" noChangeAspect="1"/>
          </p:cNvPicPr>
          <p:nvPr isPhoto="1"/>
        </p:nvPicPr>
        <p:blipFill>
          <a:blip r:embed="rId2"/>
          <a:srcRect/>
          <a:stretch>
            <a:fillRect/>
          </a:stretch>
        </p:blipFill>
        <p:spPr bwMode="auto">
          <a:xfrm>
            <a:off x="133350" y="0"/>
            <a:ext cx="887571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6" name="Straight Connector 5"/>
          <p:cNvCxnSpPr/>
          <p:nvPr/>
        </p:nvCxnSpPr>
        <p:spPr>
          <a:xfrm>
            <a:off x="1143000" y="3280984"/>
            <a:ext cx="2286000" cy="1588"/>
          </a:xfrm>
          <a:prstGeom prst="line">
            <a:avLst/>
          </a:prstGeom>
          <a:ln w="76200">
            <a:solidFill>
              <a:schemeClr val="accent3"/>
            </a:solidFill>
            <a:headEnd type="oval" w="med" len="med"/>
            <a:tailEnd type="oval" w="med" len="me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429000" y="3286542"/>
            <a:ext cx="2286000" cy="1588"/>
          </a:xfrm>
          <a:prstGeom prst="line">
            <a:avLst/>
          </a:prstGeom>
          <a:ln w="76200">
            <a:solidFill>
              <a:schemeClr val="accent3"/>
            </a:solidFill>
            <a:headEnd type="oval" w="med" len="med"/>
            <a:tailEnd type="oval" w="med" len="me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715000" y="3286542"/>
            <a:ext cx="2286000" cy="1588"/>
          </a:xfrm>
          <a:prstGeom prst="line">
            <a:avLst/>
          </a:prstGeom>
          <a:ln w="76200">
            <a:solidFill>
              <a:schemeClr val="accent3"/>
            </a:solidFill>
            <a:headEnd type="oval" w="med" len="med"/>
            <a:tailEnd type="oval" w="med" len="me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3289718"/>
            <a:ext cx="1295400" cy="1588"/>
          </a:xfrm>
          <a:prstGeom prst="line">
            <a:avLst/>
          </a:prstGeom>
          <a:ln w="76200">
            <a:solidFill>
              <a:schemeClr val="accent3"/>
            </a:solidFill>
            <a:headEnd type="none" w="med" len="med"/>
            <a:tailEnd type="oval" w="med" len="me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1" name="Title 5"/>
          <p:cNvSpPr txBox="1">
            <a:spLocks/>
          </p:cNvSpPr>
          <p:nvPr/>
        </p:nvSpPr>
        <p:spPr bwMode="auto">
          <a:xfrm>
            <a:off x="0" y="274638"/>
            <a:ext cx="9144000" cy="1143000"/>
          </a:xfrm>
          <a:prstGeom prst="rect">
            <a:avLst/>
          </a:prstGeom>
          <a:noFill/>
          <a:ln w="9525">
            <a:noFill/>
            <a:miter lim="800000"/>
            <a:headEnd/>
            <a:tailEnd/>
          </a:ln>
        </p:spPr>
        <p:txBody>
          <a:bodyPr anchor="ctr"/>
          <a:lstStyle/>
          <a:p>
            <a:pPr algn="ctr" eaLnBrk="0" hangingPunct="0">
              <a:defRPr/>
            </a:pPr>
            <a:r>
              <a:rPr lang="en-US" sz="4400" b="1" dirty="0">
                <a:solidFill>
                  <a:schemeClr val="accent1"/>
                </a:solidFill>
                <a:effectLst>
                  <a:outerShdw blurRad="38100" dist="38100" dir="2700000" algn="tl">
                    <a:srgbClr val="000000">
                      <a:alpha val="43137"/>
                    </a:srgbClr>
                  </a:outerShdw>
                </a:effectLst>
                <a:latin typeface="+mj-lt"/>
                <a:ea typeface="+mj-ea"/>
                <a:cs typeface="+mj-cs"/>
              </a:rPr>
              <a:t>Life Course Problems Related to Early Life</a:t>
            </a:r>
            <a:r>
              <a:rPr lang="en-US" sz="4400" dirty="0">
                <a:solidFill>
                  <a:schemeClr val="accent1"/>
                </a:solidFill>
                <a:effectLst>
                  <a:outerShdw blurRad="38100" dist="38100" dir="2700000" algn="tl">
                    <a:srgbClr val="000000">
                      <a:alpha val="43137"/>
                    </a:srgbClr>
                  </a:outerShdw>
                </a:effectLst>
                <a:latin typeface="+mj-lt"/>
                <a:ea typeface="+mj-ea"/>
                <a:cs typeface="+mj-cs"/>
              </a:rPr>
              <a:t> </a:t>
            </a:r>
          </a:p>
        </p:txBody>
      </p:sp>
      <p:sp>
        <p:nvSpPr>
          <p:cNvPr id="12" name="TextBox 11"/>
          <p:cNvSpPr txBox="1">
            <a:spLocks noChangeArrowheads="1"/>
          </p:cNvSpPr>
          <p:nvPr/>
        </p:nvSpPr>
        <p:spPr bwMode="auto">
          <a:xfrm>
            <a:off x="381000" y="2219325"/>
            <a:ext cx="1524000" cy="954088"/>
          </a:xfrm>
          <a:prstGeom prst="rect">
            <a:avLst/>
          </a:prstGeom>
          <a:noFill/>
          <a:ln w="9525">
            <a:noFill/>
            <a:miter lim="800000"/>
            <a:headEnd/>
            <a:tailEnd/>
          </a:ln>
        </p:spPr>
        <p:txBody>
          <a:bodyPr>
            <a:spAutoFit/>
          </a:bodyPr>
          <a:lstStyle/>
          <a:p>
            <a:pPr algn="ctr"/>
            <a:r>
              <a:rPr lang="en-US" sz="2800">
                <a:solidFill>
                  <a:schemeClr val="bg1"/>
                </a:solidFill>
              </a:rPr>
              <a:t>2</a:t>
            </a:r>
            <a:r>
              <a:rPr lang="en-US" sz="2800" baseline="30000">
                <a:solidFill>
                  <a:schemeClr val="bg1"/>
                </a:solidFill>
              </a:rPr>
              <a:t>nd</a:t>
            </a:r>
            <a:r>
              <a:rPr lang="en-US" sz="2800">
                <a:solidFill>
                  <a:schemeClr val="bg1"/>
                </a:solidFill>
              </a:rPr>
              <a:t> Decade</a:t>
            </a:r>
          </a:p>
        </p:txBody>
      </p:sp>
      <p:sp>
        <p:nvSpPr>
          <p:cNvPr id="13" name="TextBox 12"/>
          <p:cNvSpPr txBox="1">
            <a:spLocks noChangeArrowheads="1"/>
          </p:cNvSpPr>
          <p:nvPr/>
        </p:nvSpPr>
        <p:spPr bwMode="auto">
          <a:xfrm>
            <a:off x="2590800" y="2219325"/>
            <a:ext cx="1524000" cy="954088"/>
          </a:xfrm>
          <a:prstGeom prst="rect">
            <a:avLst/>
          </a:prstGeom>
          <a:noFill/>
          <a:ln w="9525">
            <a:noFill/>
            <a:miter lim="800000"/>
            <a:headEnd/>
            <a:tailEnd/>
          </a:ln>
        </p:spPr>
        <p:txBody>
          <a:bodyPr>
            <a:spAutoFit/>
          </a:bodyPr>
          <a:lstStyle/>
          <a:p>
            <a:pPr algn="ctr"/>
            <a:r>
              <a:rPr lang="en-US" sz="2800">
                <a:solidFill>
                  <a:schemeClr val="bg1"/>
                </a:solidFill>
              </a:rPr>
              <a:t>3</a:t>
            </a:r>
            <a:r>
              <a:rPr lang="en-US" sz="2800" baseline="30000">
                <a:solidFill>
                  <a:schemeClr val="bg1"/>
                </a:solidFill>
              </a:rPr>
              <a:t>rd</a:t>
            </a:r>
            <a:r>
              <a:rPr lang="en-US" sz="2800">
                <a:solidFill>
                  <a:schemeClr val="bg1"/>
                </a:solidFill>
              </a:rPr>
              <a:t>/4</a:t>
            </a:r>
            <a:r>
              <a:rPr lang="en-US" sz="2800" baseline="30000">
                <a:solidFill>
                  <a:schemeClr val="bg1"/>
                </a:solidFill>
              </a:rPr>
              <a:t>th</a:t>
            </a:r>
            <a:r>
              <a:rPr lang="en-US" sz="2800">
                <a:solidFill>
                  <a:schemeClr val="bg1"/>
                </a:solidFill>
              </a:rPr>
              <a:t> Decade</a:t>
            </a:r>
          </a:p>
        </p:txBody>
      </p:sp>
      <p:sp>
        <p:nvSpPr>
          <p:cNvPr id="14" name="TextBox 13"/>
          <p:cNvSpPr txBox="1">
            <a:spLocks noChangeArrowheads="1"/>
          </p:cNvSpPr>
          <p:nvPr/>
        </p:nvSpPr>
        <p:spPr bwMode="auto">
          <a:xfrm>
            <a:off x="4953000" y="2219325"/>
            <a:ext cx="1524000" cy="954088"/>
          </a:xfrm>
          <a:prstGeom prst="rect">
            <a:avLst/>
          </a:prstGeom>
          <a:noFill/>
          <a:ln w="9525">
            <a:noFill/>
            <a:miter lim="800000"/>
            <a:headEnd/>
            <a:tailEnd/>
          </a:ln>
        </p:spPr>
        <p:txBody>
          <a:bodyPr>
            <a:spAutoFit/>
          </a:bodyPr>
          <a:lstStyle/>
          <a:p>
            <a:pPr algn="ctr"/>
            <a:r>
              <a:rPr lang="en-US" sz="2800">
                <a:solidFill>
                  <a:schemeClr val="bg1"/>
                </a:solidFill>
              </a:rPr>
              <a:t>5</a:t>
            </a:r>
            <a:r>
              <a:rPr lang="en-US" sz="2800" baseline="30000">
                <a:solidFill>
                  <a:schemeClr val="bg1"/>
                </a:solidFill>
              </a:rPr>
              <a:t>th</a:t>
            </a:r>
            <a:r>
              <a:rPr lang="en-US" sz="2800">
                <a:solidFill>
                  <a:schemeClr val="bg1"/>
                </a:solidFill>
              </a:rPr>
              <a:t>/6</a:t>
            </a:r>
            <a:r>
              <a:rPr lang="en-US" sz="2800" baseline="30000">
                <a:solidFill>
                  <a:schemeClr val="bg1"/>
                </a:solidFill>
              </a:rPr>
              <a:t>th</a:t>
            </a:r>
            <a:endParaRPr lang="en-US" sz="2800">
              <a:solidFill>
                <a:schemeClr val="bg1"/>
              </a:solidFill>
            </a:endParaRPr>
          </a:p>
          <a:p>
            <a:pPr algn="ctr"/>
            <a:r>
              <a:rPr lang="en-US" sz="2800">
                <a:solidFill>
                  <a:schemeClr val="bg1"/>
                </a:solidFill>
              </a:rPr>
              <a:t>Decade</a:t>
            </a:r>
          </a:p>
        </p:txBody>
      </p:sp>
      <p:sp>
        <p:nvSpPr>
          <p:cNvPr id="15" name="TextBox 14"/>
          <p:cNvSpPr txBox="1">
            <a:spLocks noChangeArrowheads="1"/>
          </p:cNvSpPr>
          <p:nvPr/>
        </p:nvSpPr>
        <p:spPr bwMode="auto">
          <a:xfrm>
            <a:off x="7239000" y="2649538"/>
            <a:ext cx="1524000" cy="523875"/>
          </a:xfrm>
          <a:prstGeom prst="rect">
            <a:avLst/>
          </a:prstGeom>
          <a:noFill/>
          <a:ln w="9525">
            <a:noFill/>
            <a:miter lim="800000"/>
            <a:headEnd/>
            <a:tailEnd/>
          </a:ln>
        </p:spPr>
        <p:txBody>
          <a:bodyPr>
            <a:spAutoFit/>
          </a:bodyPr>
          <a:lstStyle/>
          <a:p>
            <a:pPr algn="ctr"/>
            <a:r>
              <a:rPr lang="en-US" sz="2800">
                <a:solidFill>
                  <a:schemeClr val="bg1"/>
                </a:solidFill>
              </a:rPr>
              <a:t>Old Age</a:t>
            </a:r>
          </a:p>
        </p:txBody>
      </p:sp>
      <p:sp>
        <p:nvSpPr>
          <p:cNvPr id="16" name="TextBox 15"/>
          <p:cNvSpPr txBox="1">
            <a:spLocks noChangeArrowheads="1"/>
          </p:cNvSpPr>
          <p:nvPr/>
        </p:nvSpPr>
        <p:spPr bwMode="auto">
          <a:xfrm>
            <a:off x="0" y="3590925"/>
            <a:ext cx="2514600" cy="1785938"/>
          </a:xfrm>
          <a:prstGeom prst="rect">
            <a:avLst/>
          </a:prstGeom>
          <a:noFill/>
          <a:ln w="9525">
            <a:noFill/>
            <a:miter lim="800000"/>
            <a:headEnd/>
            <a:tailEnd/>
          </a:ln>
        </p:spPr>
        <p:txBody>
          <a:bodyPr>
            <a:spAutoFit/>
          </a:bodyPr>
          <a:lstStyle/>
          <a:p>
            <a:pPr>
              <a:buFont typeface="Arial" charset="0"/>
              <a:buChar char="•"/>
            </a:pPr>
            <a:r>
              <a:rPr lang="en-US" sz="2200">
                <a:solidFill>
                  <a:schemeClr val="bg1"/>
                </a:solidFill>
              </a:rPr>
              <a:t> School Failure</a:t>
            </a:r>
          </a:p>
          <a:p>
            <a:pPr>
              <a:buFont typeface="Arial" charset="0"/>
              <a:buChar char="•"/>
            </a:pPr>
            <a:endParaRPr lang="en-US" sz="2200">
              <a:solidFill>
                <a:schemeClr val="bg1"/>
              </a:solidFill>
            </a:endParaRPr>
          </a:p>
          <a:p>
            <a:pPr>
              <a:buFont typeface="Arial" charset="0"/>
              <a:buChar char="•"/>
            </a:pPr>
            <a:r>
              <a:rPr lang="en-US" sz="2200">
                <a:solidFill>
                  <a:schemeClr val="bg1"/>
                </a:solidFill>
              </a:rPr>
              <a:t> Teen Pregnancy</a:t>
            </a:r>
          </a:p>
          <a:p>
            <a:pPr>
              <a:buFont typeface="Arial" charset="0"/>
              <a:buChar char="•"/>
            </a:pPr>
            <a:endParaRPr lang="en-US" sz="2200">
              <a:solidFill>
                <a:schemeClr val="bg1"/>
              </a:solidFill>
            </a:endParaRPr>
          </a:p>
          <a:p>
            <a:pPr>
              <a:buFont typeface="Arial" charset="0"/>
              <a:buChar char="•"/>
            </a:pPr>
            <a:r>
              <a:rPr lang="en-US" sz="2200">
                <a:solidFill>
                  <a:schemeClr val="bg1"/>
                </a:solidFill>
              </a:rPr>
              <a:t> Criminality</a:t>
            </a:r>
          </a:p>
        </p:txBody>
      </p:sp>
      <p:sp>
        <p:nvSpPr>
          <p:cNvPr id="17" name="TextBox 16"/>
          <p:cNvSpPr txBox="1">
            <a:spLocks noChangeArrowheads="1"/>
          </p:cNvSpPr>
          <p:nvPr/>
        </p:nvSpPr>
        <p:spPr bwMode="auto">
          <a:xfrm>
            <a:off x="2362200" y="3590925"/>
            <a:ext cx="2362200" cy="2124075"/>
          </a:xfrm>
          <a:prstGeom prst="rect">
            <a:avLst/>
          </a:prstGeom>
          <a:noFill/>
          <a:ln w="9525">
            <a:noFill/>
            <a:miter lim="800000"/>
            <a:headEnd/>
            <a:tailEnd/>
          </a:ln>
        </p:spPr>
        <p:txBody>
          <a:bodyPr>
            <a:spAutoFit/>
          </a:bodyPr>
          <a:lstStyle/>
          <a:p>
            <a:pPr>
              <a:buFont typeface="Arial" charset="0"/>
              <a:buChar char="•"/>
            </a:pPr>
            <a:r>
              <a:rPr lang="en-US" sz="2200">
                <a:solidFill>
                  <a:schemeClr val="bg1"/>
                </a:solidFill>
              </a:rPr>
              <a:t> Obesity</a:t>
            </a:r>
          </a:p>
          <a:p>
            <a:pPr>
              <a:buFont typeface="Arial" charset="0"/>
              <a:buChar char="•"/>
            </a:pPr>
            <a:endParaRPr lang="en-US" sz="2200">
              <a:solidFill>
                <a:schemeClr val="bg1"/>
              </a:solidFill>
            </a:endParaRPr>
          </a:p>
          <a:p>
            <a:pPr>
              <a:buFont typeface="Arial" charset="0"/>
              <a:buChar char="•"/>
            </a:pPr>
            <a:r>
              <a:rPr lang="en-US" sz="2200">
                <a:solidFill>
                  <a:schemeClr val="bg1"/>
                </a:solidFill>
              </a:rPr>
              <a:t> Elevated Blood</a:t>
            </a:r>
          </a:p>
          <a:p>
            <a:r>
              <a:rPr lang="en-US" sz="2200">
                <a:solidFill>
                  <a:schemeClr val="bg1"/>
                </a:solidFill>
              </a:rPr>
              <a:t>  Pressure</a:t>
            </a:r>
          </a:p>
          <a:p>
            <a:pPr>
              <a:buFont typeface="Arial" charset="0"/>
              <a:buChar char="•"/>
            </a:pPr>
            <a:endParaRPr lang="en-US" sz="2200">
              <a:solidFill>
                <a:schemeClr val="bg1"/>
              </a:solidFill>
            </a:endParaRPr>
          </a:p>
          <a:p>
            <a:pPr>
              <a:buFont typeface="Arial" charset="0"/>
              <a:buChar char="•"/>
            </a:pPr>
            <a:r>
              <a:rPr lang="en-US" sz="2200">
                <a:solidFill>
                  <a:schemeClr val="bg1"/>
                </a:solidFill>
              </a:rPr>
              <a:t> Depression</a:t>
            </a:r>
          </a:p>
        </p:txBody>
      </p:sp>
      <p:sp>
        <p:nvSpPr>
          <p:cNvPr id="18" name="TextBox 17"/>
          <p:cNvSpPr txBox="1">
            <a:spLocks noChangeArrowheads="1"/>
          </p:cNvSpPr>
          <p:nvPr/>
        </p:nvSpPr>
        <p:spPr bwMode="auto">
          <a:xfrm>
            <a:off x="4648200" y="3590925"/>
            <a:ext cx="2362200" cy="1446213"/>
          </a:xfrm>
          <a:prstGeom prst="rect">
            <a:avLst/>
          </a:prstGeom>
          <a:noFill/>
          <a:ln w="9525">
            <a:noFill/>
            <a:miter lim="800000"/>
            <a:headEnd/>
            <a:tailEnd/>
          </a:ln>
        </p:spPr>
        <p:txBody>
          <a:bodyPr>
            <a:spAutoFit/>
          </a:bodyPr>
          <a:lstStyle/>
          <a:p>
            <a:pPr>
              <a:buFont typeface="Arial" charset="0"/>
              <a:buChar char="•"/>
            </a:pPr>
            <a:r>
              <a:rPr lang="en-US" sz="2200">
                <a:solidFill>
                  <a:schemeClr val="bg1"/>
                </a:solidFill>
              </a:rPr>
              <a:t> Coronary Heart</a:t>
            </a:r>
          </a:p>
          <a:p>
            <a:r>
              <a:rPr lang="en-US" sz="2200">
                <a:solidFill>
                  <a:schemeClr val="bg1"/>
                </a:solidFill>
              </a:rPr>
              <a:t>  Disease</a:t>
            </a:r>
          </a:p>
          <a:p>
            <a:pPr>
              <a:buFont typeface="Arial" charset="0"/>
              <a:buChar char="•"/>
            </a:pPr>
            <a:endParaRPr lang="en-US" sz="2200">
              <a:solidFill>
                <a:schemeClr val="bg1"/>
              </a:solidFill>
            </a:endParaRPr>
          </a:p>
          <a:p>
            <a:pPr>
              <a:buFont typeface="Arial" charset="0"/>
              <a:buChar char="•"/>
            </a:pPr>
            <a:r>
              <a:rPr lang="en-US" sz="2200">
                <a:solidFill>
                  <a:schemeClr val="bg1"/>
                </a:solidFill>
              </a:rPr>
              <a:t> Diabetes</a:t>
            </a:r>
          </a:p>
        </p:txBody>
      </p:sp>
      <p:sp>
        <p:nvSpPr>
          <p:cNvPr id="19" name="TextBox 18"/>
          <p:cNvSpPr txBox="1">
            <a:spLocks noChangeArrowheads="1"/>
          </p:cNvSpPr>
          <p:nvPr/>
        </p:nvSpPr>
        <p:spPr bwMode="auto">
          <a:xfrm>
            <a:off x="7010400" y="3590925"/>
            <a:ext cx="2133600" cy="1446213"/>
          </a:xfrm>
          <a:prstGeom prst="rect">
            <a:avLst/>
          </a:prstGeom>
          <a:noFill/>
          <a:ln w="9525">
            <a:noFill/>
            <a:miter lim="800000"/>
            <a:headEnd/>
            <a:tailEnd/>
          </a:ln>
        </p:spPr>
        <p:txBody>
          <a:bodyPr>
            <a:spAutoFit/>
          </a:bodyPr>
          <a:lstStyle/>
          <a:p>
            <a:pPr>
              <a:buFont typeface="Arial" charset="0"/>
              <a:buChar char="•"/>
            </a:pPr>
            <a:r>
              <a:rPr lang="en-US" sz="2200">
                <a:solidFill>
                  <a:schemeClr val="bg1"/>
                </a:solidFill>
              </a:rPr>
              <a:t> Premature</a:t>
            </a:r>
          </a:p>
          <a:p>
            <a:r>
              <a:rPr lang="en-US" sz="2200">
                <a:solidFill>
                  <a:schemeClr val="bg1"/>
                </a:solidFill>
              </a:rPr>
              <a:t>  Aging</a:t>
            </a:r>
          </a:p>
          <a:p>
            <a:pPr>
              <a:buFont typeface="Arial" charset="0"/>
              <a:buChar char="•"/>
            </a:pPr>
            <a:endParaRPr lang="en-US" sz="2200">
              <a:solidFill>
                <a:schemeClr val="bg1"/>
              </a:solidFill>
            </a:endParaRPr>
          </a:p>
          <a:p>
            <a:pPr>
              <a:buFont typeface="Arial" charset="0"/>
              <a:buChar char="•"/>
            </a:pPr>
            <a:r>
              <a:rPr lang="en-US" sz="2200">
                <a:solidFill>
                  <a:schemeClr val="bg1"/>
                </a:solidFill>
              </a:rPr>
              <a:t> Memory Loss</a:t>
            </a:r>
          </a:p>
        </p:txBody>
      </p:sp>
      <p:cxnSp>
        <p:nvCxnSpPr>
          <p:cNvPr id="24" name="Straight Connector 23"/>
          <p:cNvCxnSpPr/>
          <p:nvPr/>
        </p:nvCxnSpPr>
        <p:spPr>
          <a:xfrm>
            <a:off x="8001000" y="3291306"/>
            <a:ext cx="1295400" cy="1588"/>
          </a:xfrm>
          <a:prstGeom prst="line">
            <a:avLst/>
          </a:prstGeom>
          <a:ln w="76200">
            <a:solidFill>
              <a:schemeClr val="accent3"/>
            </a:solidFill>
            <a:headEnd type="oval"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500"/>
                                        <p:tgtEl>
                                          <p:spTgt spid="16">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6">
                                            <p:txEl>
                                              <p:pRg st="4" end="4"/>
                                            </p:txEl>
                                          </p:spTgt>
                                        </p:tgtEl>
                                        <p:attrNameLst>
                                          <p:attrName>style.visibility</p:attrName>
                                        </p:attrNameLst>
                                      </p:cBhvr>
                                      <p:to>
                                        <p:strVal val="visible"/>
                                      </p:to>
                                    </p:set>
                                    <p:animEffect transition="in" filter="fade">
                                      <p:cBhvr>
                                        <p:cTn id="20" dur="500"/>
                                        <p:tgtEl>
                                          <p:spTgt spid="16">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7">
                                            <p:txEl>
                                              <p:pRg st="0" end="0"/>
                                            </p:txEl>
                                          </p:spTgt>
                                        </p:tgtEl>
                                        <p:attrNameLst>
                                          <p:attrName>style.visibility</p:attrName>
                                        </p:attrNameLst>
                                      </p:cBhvr>
                                      <p:to>
                                        <p:strVal val="visible"/>
                                      </p:to>
                                    </p:set>
                                    <p:animEffect transition="in" filter="fade">
                                      <p:cBhvr>
                                        <p:cTn id="32" dur="500"/>
                                        <p:tgtEl>
                                          <p:spTgt spid="17">
                                            <p:txEl>
                                              <p:pRg st="0" end="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7">
                                            <p:txEl>
                                              <p:pRg st="2" end="2"/>
                                            </p:txEl>
                                          </p:spTgt>
                                        </p:tgtEl>
                                        <p:attrNameLst>
                                          <p:attrName>style.visibility</p:attrName>
                                        </p:attrNameLst>
                                      </p:cBhvr>
                                      <p:to>
                                        <p:strVal val="visible"/>
                                      </p:to>
                                    </p:set>
                                    <p:animEffect transition="in" filter="fade">
                                      <p:cBhvr>
                                        <p:cTn id="35" dur="500"/>
                                        <p:tgtEl>
                                          <p:spTgt spid="17">
                                            <p:txEl>
                                              <p:pRg st="2" end="2"/>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500"/>
                                        <p:tgtEl>
                                          <p:spTgt spid="17">
                                            <p:txEl>
                                              <p:pRg st="3" end="3"/>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7">
                                            <p:txEl>
                                              <p:pRg st="5" end="5"/>
                                            </p:txEl>
                                          </p:spTgt>
                                        </p:tgtEl>
                                        <p:attrNameLst>
                                          <p:attrName>style.visibility</p:attrName>
                                        </p:attrNameLst>
                                      </p:cBhvr>
                                      <p:to>
                                        <p:strVal val="visible"/>
                                      </p:to>
                                    </p:set>
                                    <p:animEffect transition="in" filter="fade">
                                      <p:cBhvr>
                                        <p:cTn id="41" dur="500"/>
                                        <p:tgtEl>
                                          <p:spTgt spid="17">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18">
                                            <p:txEl>
                                              <p:pRg st="0" end="0"/>
                                            </p:txEl>
                                          </p:spTgt>
                                        </p:tgtEl>
                                        <p:attrNameLst>
                                          <p:attrName>style.visibility</p:attrName>
                                        </p:attrNameLst>
                                      </p:cBhvr>
                                      <p:to>
                                        <p:strVal val="visible"/>
                                      </p:to>
                                    </p:set>
                                    <p:animEffect transition="in" filter="fade">
                                      <p:cBhvr>
                                        <p:cTn id="53" dur="500"/>
                                        <p:tgtEl>
                                          <p:spTgt spid="18">
                                            <p:txEl>
                                              <p:pRg st="0" end="0"/>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18">
                                            <p:txEl>
                                              <p:pRg st="1" end="1"/>
                                            </p:txEl>
                                          </p:spTgt>
                                        </p:tgtEl>
                                        <p:attrNameLst>
                                          <p:attrName>style.visibility</p:attrName>
                                        </p:attrNameLst>
                                      </p:cBhvr>
                                      <p:to>
                                        <p:strVal val="visible"/>
                                      </p:to>
                                    </p:set>
                                    <p:animEffect transition="in" filter="fade">
                                      <p:cBhvr>
                                        <p:cTn id="56" dur="500"/>
                                        <p:tgtEl>
                                          <p:spTgt spid="18">
                                            <p:txEl>
                                              <p:pRg st="1" end="1"/>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18">
                                            <p:txEl>
                                              <p:pRg st="3" end="3"/>
                                            </p:txEl>
                                          </p:spTgt>
                                        </p:tgtEl>
                                        <p:attrNameLst>
                                          <p:attrName>style.visibility</p:attrName>
                                        </p:attrNameLst>
                                      </p:cBhvr>
                                      <p:to>
                                        <p:strVal val="visible"/>
                                      </p:to>
                                    </p:set>
                                    <p:animEffect transition="in" filter="fade">
                                      <p:cBhvr>
                                        <p:cTn id="59" dur="500"/>
                                        <p:tgtEl>
                                          <p:spTgt spid="18">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left)">
                                      <p:cBhvr>
                                        <p:cTn id="64" dur="500"/>
                                        <p:tgtEl>
                                          <p:spTgt spid="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par>
                          <p:cTn id="68" fill="hold">
                            <p:stCondLst>
                              <p:cond delay="500"/>
                            </p:stCondLst>
                            <p:childTnLst>
                              <p:par>
                                <p:cTn id="69" presetID="22" presetClass="entr" presetSubtype="8" fill="hold"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left)">
                                      <p:cBhvr>
                                        <p:cTn id="71" dur="500"/>
                                        <p:tgtEl>
                                          <p:spTgt spid="24"/>
                                        </p:tgtEl>
                                      </p:cBhvr>
                                    </p:animEffect>
                                  </p:childTnLst>
                                </p:cTn>
                              </p:par>
                              <p:par>
                                <p:cTn id="72" presetID="10" presetClass="entr" presetSubtype="0" fill="hold" nodeType="withEffect">
                                  <p:stCondLst>
                                    <p:cond delay="0"/>
                                  </p:stCondLst>
                                  <p:childTnLst>
                                    <p:set>
                                      <p:cBhvr>
                                        <p:cTn id="73" dur="1" fill="hold">
                                          <p:stCondLst>
                                            <p:cond delay="0"/>
                                          </p:stCondLst>
                                        </p:cTn>
                                        <p:tgtEl>
                                          <p:spTgt spid="19">
                                            <p:txEl>
                                              <p:pRg st="0" end="0"/>
                                            </p:txEl>
                                          </p:spTgt>
                                        </p:tgtEl>
                                        <p:attrNameLst>
                                          <p:attrName>style.visibility</p:attrName>
                                        </p:attrNameLst>
                                      </p:cBhvr>
                                      <p:to>
                                        <p:strVal val="visible"/>
                                      </p:to>
                                    </p:set>
                                    <p:animEffect transition="in" filter="fade">
                                      <p:cBhvr>
                                        <p:cTn id="74" dur="500"/>
                                        <p:tgtEl>
                                          <p:spTgt spid="19">
                                            <p:txEl>
                                              <p:pRg st="0" end="0"/>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19">
                                            <p:txEl>
                                              <p:pRg st="1" end="1"/>
                                            </p:txEl>
                                          </p:spTgt>
                                        </p:tgtEl>
                                        <p:attrNameLst>
                                          <p:attrName>style.visibility</p:attrName>
                                        </p:attrNameLst>
                                      </p:cBhvr>
                                      <p:to>
                                        <p:strVal val="visible"/>
                                      </p:to>
                                    </p:set>
                                    <p:animEffect transition="in" filter="fade">
                                      <p:cBhvr>
                                        <p:cTn id="77" dur="500"/>
                                        <p:tgtEl>
                                          <p:spTgt spid="19">
                                            <p:txEl>
                                              <p:pRg st="1" end="1"/>
                                            </p:txEl>
                                          </p:spTgt>
                                        </p:tgtEl>
                                      </p:cBhvr>
                                    </p:animEffect>
                                  </p:childTnLst>
                                </p:cTn>
                              </p:par>
                              <p:par>
                                <p:cTn id="78" presetID="10" presetClass="entr" presetSubtype="0" fill="hold" nodeType="withEffect">
                                  <p:stCondLst>
                                    <p:cond delay="0"/>
                                  </p:stCondLst>
                                  <p:childTnLst>
                                    <p:set>
                                      <p:cBhvr>
                                        <p:cTn id="79" dur="1" fill="hold">
                                          <p:stCondLst>
                                            <p:cond delay="0"/>
                                          </p:stCondLst>
                                        </p:cTn>
                                        <p:tgtEl>
                                          <p:spTgt spid="19">
                                            <p:txEl>
                                              <p:pRg st="3" end="3"/>
                                            </p:txEl>
                                          </p:spTgt>
                                        </p:tgtEl>
                                        <p:attrNameLst>
                                          <p:attrName>style.visibility</p:attrName>
                                        </p:attrNameLst>
                                      </p:cBhvr>
                                      <p:to>
                                        <p:strVal val="visible"/>
                                      </p:to>
                                    </p:set>
                                    <p:animEffect transition="in" filter="fade">
                                      <p:cBhvr>
                                        <p:cTn id="80"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0" y="3581400"/>
            <a:ext cx="9144000" cy="609600"/>
          </a:xfrm>
          <a:prstGeom prst="rect">
            <a:avLst/>
          </a:prstGeom>
          <a:noFill/>
          <a:ln w="9525">
            <a:noFill/>
            <a:miter lim="800000"/>
            <a:headEnd/>
            <a:tailEnd/>
          </a:ln>
        </p:spPr>
        <p:txBody>
          <a:bodyPr>
            <a:prstTxWarp prst="textNoShape">
              <a:avLst/>
            </a:prstTxWarp>
          </a:bodyPr>
          <a:lstStyle/>
          <a:p>
            <a:pPr marL="342900" indent="-342900" eaLnBrk="0" hangingPunct="0">
              <a:lnSpc>
                <a:spcPct val="90000"/>
              </a:lnSpc>
              <a:spcBef>
                <a:spcPts val="600"/>
              </a:spcBef>
              <a:spcAft>
                <a:spcPts val="600"/>
              </a:spcAft>
              <a:buClr>
                <a:srgbClr val="738EC7"/>
              </a:buClr>
              <a:buSzPct val="80000"/>
            </a:pPr>
            <a:r>
              <a:rPr lang="en-US" sz="3600">
                <a:latin typeface="Trebuchet MS" pitchFamily="26" charset="0"/>
              </a:rPr>
              <a:t>		  The high proportion of avoidable 		  vulnerability</a:t>
            </a:r>
          </a:p>
        </p:txBody>
      </p:sp>
      <p:sp>
        <p:nvSpPr>
          <p:cNvPr id="30723" name="Rectangle 2"/>
          <p:cNvSpPr>
            <a:spLocks noGrp="1"/>
          </p:cNvSpPr>
          <p:nvPr>
            <p:ph type="title"/>
          </p:nvPr>
        </p:nvSpPr>
        <p:spPr>
          <a:xfrm>
            <a:off x="0" y="0"/>
            <a:ext cx="8229600" cy="1828800"/>
          </a:xfrm>
        </p:spPr>
        <p:txBody>
          <a:bodyPr/>
          <a:lstStyle/>
          <a:p>
            <a:pPr algn="l">
              <a:lnSpc>
                <a:spcPts val="6000"/>
              </a:lnSpc>
            </a:pPr>
            <a:r>
              <a:rPr lang="en-US" sz="6000" b="1" dirty="0">
                <a:solidFill>
                  <a:srgbClr val="FFFF00"/>
                </a:solidFill>
                <a:effectLst/>
                <a:latin typeface="Rockwell" pitchFamily="26" charset="0"/>
                <a:ea typeface="ＭＳ Ｐゴシック" pitchFamily="26" charset="-128"/>
                <a:cs typeface="ＭＳ Ｐゴシック" pitchFamily="26" charset="-128"/>
              </a:rPr>
              <a:t>What the maps </a:t>
            </a:r>
            <a:br>
              <a:rPr lang="en-US" sz="6000" b="1" dirty="0">
                <a:solidFill>
                  <a:srgbClr val="FFFF00"/>
                </a:solidFill>
                <a:effectLst/>
                <a:latin typeface="Rockwell" pitchFamily="26" charset="0"/>
                <a:ea typeface="ＭＳ Ｐゴシック" pitchFamily="26" charset="-128"/>
                <a:cs typeface="ＭＳ Ｐゴシック" pitchFamily="26" charset="-128"/>
              </a:rPr>
            </a:br>
            <a:r>
              <a:rPr lang="en-US" sz="6000" b="1" dirty="0">
                <a:solidFill>
                  <a:srgbClr val="FFFF00"/>
                </a:solidFill>
                <a:effectLst/>
                <a:latin typeface="Rockwell" pitchFamily="26" charset="0"/>
                <a:ea typeface="ＭＳ Ｐゴシック" pitchFamily="26" charset="-128"/>
                <a:cs typeface="ＭＳ Ｐゴシック" pitchFamily="26" charset="-128"/>
              </a:rPr>
              <a:t>reveal…</a:t>
            </a:r>
            <a:endParaRPr lang="en-US" sz="6000" dirty="0">
              <a:solidFill>
                <a:srgbClr val="FFFF00"/>
              </a:solidFill>
              <a:effectLst/>
              <a:latin typeface="Rockwell" pitchFamily="26" charset="0"/>
              <a:ea typeface="ＭＳ Ｐゴシック" pitchFamily="26" charset="-128"/>
              <a:cs typeface="ＭＳ Ｐゴシック" pitchFamily="26"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2819400"/>
            <a:ext cx="9144000" cy="1092607"/>
          </a:xfrm>
          <a:prstGeom prst="rect">
            <a:avLst/>
          </a:prstGeom>
          <a:noFill/>
          <a:ln w="9525">
            <a:noFill/>
            <a:miter lim="800000"/>
            <a:headEnd/>
            <a:tailEnd/>
          </a:ln>
        </p:spPr>
        <p:txBody>
          <a:bodyPr wrap="square">
            <a:spAutoFit/>
          </a:bodyPr>
          <a:lstStyle/>
          <a:p>
            <a:pPr algn="ctr" eaLnBrk="0" hangingPunct="0">
              <a:defRPr/>
            </a:pPr>
            <a:r>
              <a:rPr lang="en-US" sz="6500" b="1" dirty="0" smtClean="0">
                <a:effectLst>
                  <a:outerShdw blurRad="38100" dist="38100" dir="2700000" algn="tl">
                    <a:srgbClr val="008AE8"/>
                  </a:outerShdw>
                </a:effectLst>
                <a:latin typeface="Trebuchet MS" pitchFamily="-110" charset="0"/>
                <a:ea typeface="ＭＳ Ｐゴシック" pitchFamily="-110" charset="-128"/>
                <a:cs typeface="ＭＳ Ｐゴシック" pitchFamily="-110" charset="-128"/>
              </a:rPr>
              <a:t>Change over time</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8417" name="Picture 1" descr="S:\HELP All\Research Units\ECD Mapping Unit\Maps and Data Library\BC\EDI\09-10 EDI\Trend Graphics\PNGs\SD Bar Chart - All Regions - Coloured Bars - AS - 13Sep10-01.pn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71" name="Picture 3" descr="S:\HELP All\Research Units\ECD Mapping Unit\Maps and Data Library\BC\EDI\09-10 EDI\Trend Graphics\Line Charts\SD Scale Line Charts\PNGs for Fall Launch\SD Scale Line Charts - AS - 29Jul10-07.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13" descr="b-01.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 name="j1" descr="j1-01.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4" name="j2" descr="j2-01.png"/>
          <p:cNvPicPr>
            <a:picLocks noChangeAspect="1"/>
          </p:cNvPicPr>
          <p:nvPr/>
        </p:nvPicPr>
        <p:blipFill>
          <a:blip r:embed="rId4"/>
          <a:srcRect/>
          <a:stretch>
            <a:fillRect/>
          </a:stretch>
        </p:blipFill>
        <p:spPr bwMode="auto">
          <a:xfrm>
            <a:off x="0" y="0"/>
            <a:ext cx="9144000" cy="6858000"/>
          </a:xfrm>
          <a:prstGeom prst="rect">
            <a:avLst/>
          </a:prstGeom>
          <a:noFill/>
          <a:ln w="9525">
            <a:noFill/>
            <a:miter lim="800000"/>
            <a:headEnd/>
            <a:tailEnd/>
          </a:ln>
        </p:spPr>
      </p:pic>
      <p:pic>
        <p:nvPicPr>
          <p:cNvPr id="5" name="j3" descr="j3-01.png"/>
          <p:cNvPicPr>
            <a:picLocks noChangeAspect="1"/>
          </p:cNvPicPr>
          <p:nvPr/>
        </p:nvPicPr>
        <p:blipFill>
          <a:blip r:embed="rId5"/>
          <a:srcRect/>
          <a:stretch>
            <a:fillRect/>
          </a:stretch>
        </p:blipFill>
        <p:spPr bwMode="auto">
          <a:xfrm>
            <a:off x="0" y="0"/>
            <a:ext cx="9144000" cy="6858000"/>
          </a:xfrm>
          <a:prstGeom prst="rect">
            <a:avLst/>
          </a:prstGeom>
          <a:noFill/>
          <a:ln w="9525">
            <a:noFill/>
            <a:miter lim="800000"/>
            <a:headEnd/>
            <a:tailEnd/>
          </a:ln>
        </p:spPr>
      </p:pic>
      <p:pic>
        <p:nvPicPr>
          <p:cNvPr id="6" name="w1" descr="w1-01.png"/>
          <p:cNvPicPr>
            <a:picLocks noChangeAspect="1"/>
          </p:cNvPicPr>
          <p:nvPr/>
        </p:nvPicPr>
        <p:blipFill>
          <a:blip r:embed="rId6"/>
          <a:srcRect/>
          <a:stretch>
            <a:fillRect/>
          </a:stretch>
        </p:blipFill>
        <p:spPr bwMode="auto">
          <a:xfrm>
            <a:off x="0" y="0"/>
            <a:ext cx="9144000" cy="6858000"/>
          </a:xfrm>
          <a:prstGeom prst="rect">
            <a:avLst/>
          </a:prstGeom>
          <a:noFill/>
          <a:ln w="9525">
            <a:noFill/>
            <a:miter lim="800000"/>
            <a:headEnd/>
            <a:tailEnd/>
          </a:ln>
        </p:spPr>
      </p:pic>
      <p:pic>
        <p:nvPicPr>
          <p:cNvPr id="7" name="w2" descr="w2-01.png"/>
          <p:cNvPicPr>
            <a:picLocks noChangeAspect="1"/>
          </p:cNvPicPr>
          <p:nvPr/>
        </p:nvPicPr>
        <p:blipFill>
          <a:blip r:embed="rId7"/>
          <a:srcRect/>
          <a:stretch>
            <a:fillRect/>
          </a:stretch>
        </p:blipFill>
        <p:spPr bwMode="auto">
          <a:xfrm>
            <a:off x="0" y="0"/>
            <a:ext cx="9144000" cy="6858000"/>
          </a:xfrm>
          <a:prstGeom prst="rect">
            <a:avLst/>
          </a:prstGeom>
          <a:noFill/>
          <a:ln w="9525">
            <a:noFill/>
            <a:miter lim="800000"/>
            <a:headEnd/>
            <a:tailEnd/>
          </a:ln>
        </p:spPr>
      </p:pic>
      <p:pic>
        <p:nvPicPr>
          <p:cNvPr id="8" name="w3" descr="w3-01.png"/>
          <p:cNvPicPr>
            <a:picLocks noChangeAspect="1"/>
          </p:cNvPicPr>
          <p:nvPr/>
        </p:nvPicPr>
        <p:blipFill>
          <a:blip r:embed="rId8"/>
          <a:srcRect/>
          <a:stretch>
            <a:fillRect/>
          </a:stretch>
        </p:blipFill>
        <p:spPr bwMode="auto">
          <a:xfrm>
            <a:off x="0" y="0"/>
            <a:ext cx="9144000" cy="6858000"/>
          </a:xfrm>
          <a:prstGeom prst="rect">
            <a:avLst/>
          </a:prstGeom>
          <a:noFill/>
          <a:ln w="9525">
            <a:noFill/>
            <a:miter lim="800000"/>
            <a:headEnd/>
            <a:tailEnd/>
          </a:ln>
        </p:spPr>
      </p:pic>
      <p:pic>
        <p:nvPicPr>
          <p:cNvPr id="9" name="w4" descr="w4-01.png"/>
          <p:cNvPicPr>
            <a:picLocks noChangeAspect="1"/>
          </p:cNvPicPr>
          <p:nvPr/>
        </p:nvPicPr>
        <p:blipFill>
          <a:blip r:embed="rId9"/>
          <a:srcRect/>
          <a:stretch>
            <a:fillRect/>
          </a:stretch>
        </p:blipFill>
        <p:spPr bwMode="auto">
          <a:xfrm>
            <a:off x="0" y="0"/>
            <a:ext cx="9144000" cy="6858000"/>
          </a:xfrm>
          <a:prstGeom prst="rect">
            <a:avLst/>
          </a:prstGeom>
          <a:noFill/>
          <a:ln w="9525">
            <a:noFill/>
            <a:miter lim="800000"/>
            <a:headEnd/>
            <a:tailEnd/>
          </a:ln>
        </p:spPr>
      </p:pic>
      <p:pic>
        <p:nvPicPr>
          <p:cNvPr id="15" name="Picture 14" descr="b2-01.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1" name="nh" descr="opNH-01.png"/>
          <p:cNvPicPr>
            <a:picLocks noChangeAspect="1"/>
          </p:cNvPicPr>
          <p:nvPr/>
        </p:nvPicPr>
        <p:blipFill>
          <a:blip r:embed="rId10"/>
          <a:srcRect/>
          <a:stretch>
            <a:fillRect/>
          </a:stretch>
        </p:blipFill>
        <p:spPr bwMode="auto">
          <a:xfrm>
            <a:off x="0" y="0"/>
            <a:ext cx="9144000" cy="6858000"/>
          </a:xfrm>
          <a:prstGeom prst="rect">
            <a:avLst/>
          </a:prstGeom>
          <a:noFill/>
          <a:ln w="9525">
            <a:noFill/>
            <a:miter lim="800000"/>
            <a:headEnd/>
            <a:tailEnd/>
          </a:ln>
        </p:spPr>
      </p:pic>
      <p:pic>
        <p:nvPicPr>
          <p:cNvPr id="12" name="p" descr="opP-01.png"/>
          <p:cNvPicPr>
            <a:picLocks noChangeAspect="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pic>
        <p:nvPicPr>
          <p:cNvPr id="13" name="z1" descr="z1-01.pn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par>
                                <p:cTn id="13" presetID="16" presetClass="entr" presetSubtype="26"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Horizontal)">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par>
                                <p:cTn id="21" presetID="16" presetClass="entr" presetSubtype="26"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Horizontal)">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2000"/>
                                        <p:tgtEl>
                                          <p:spTgt spid="9"/>
                                        </p:tgtEl>
                                      </p:cBhvr>
                                    </p:animEffect>
                                  </p:childTnLst>
                                </p:cTn>
                              </p:par>
                              <p:par>
                                <p:cTn id="29" presetID="16" presetClass="entr" presetSubtype="26"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Horizontal)">
                                      <p:cBhvr>
                                        <p:cTn id="31" dur="10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par>
                                <p:cTn id="38" presetID="10" presetClass="entr" presetSubtype="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4" name="Picture 1" descr="Richmond_15_datatable-01.png"/>
          <p:cNvPicPr>
            <a:picLocks noGrp="1" noChangeAspect="1"/>
          </p:cNvPicPr>
          <p:nvPr isPhoto="1"/>
        </p:nvPicPr>
        <p:blipFill>
          <a:blip r:embed="rId2"/>
          <a:srcRect/>
          <a:stretch>
            <a:fillRect/>
          </a:stretch>
        </p:blipFill>
        <p:spPr bwMode="auto">
          <a:xfrm>
            <a:off x="133350" y="0"/>
            <a:ext cx="887571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600200"/>
            <a:ext cx="9144000" cy="4094163"/>
          </a:xfrm>
          <a:prstGeom prst="rect">
            <a:avLst/>
          </a:prstGeom>
          <a:noFill/>
          <a:ln w="9525">
            <a:noFill/>
            <a:miter lim="800000"/>
            <a:headEnd/>
            <a:tailEnd/>
          </a:ln>
        </p:spPr>
        <p:txBody>
          <a:bodyPr>
            <a:spAutoFit/>
          </a:bodyPr>
          <a:lstStyle/>
          <a:p>
            <a:pPr algn="ctr" eaLnBrk="0" hangingPunct="0">
              <a:defRPr/>
            </a:pPr>
            <a:r>
              <a:rPr lang="en-US" sz="6500" b="1">
                <a:effectLst>
                  <a:outerShdw blurRad="38100" dist="38100" dir="2700000" algn="tl">
                    <a:srgbClr val="008AE8"/>
                  </a:outerShdw>
                </a:effectLst>
                <a:latin typeface="Trebuchet MS" pitchFamily="-110" charset="0"/>
                <a:ea typeface="ＭＳ Ｐゴシック" pitchFamily="-110" charset="-128"/>
                <a:cs typeface="ＭＳ Ｐゴシック" pitchFamily="-110" charset="-128"/>
              </a:rPr>
              <a:t>Lessons learned</a:t>
            </a:r>
          </a:p>
          <a:p>
            <a:pPr algn="ctr" eaLnBrk="0" hangingPunct="0">
              <a:defRPr/>
            </a:pPr>
            <a:r>
              <a:rPr lang="en-US" sz="6500" b="1">
                <a:effectLst>
                  <a:outerShdw blurRad="38100" dist="38100" dir="2700000" algn="tl">
                    <a:srgbClr val="008AE8"/>
                  </a:outerShdw>
                </a:effectLst>
                <a:latin typeface="Trebuchet MS" pitchFamily="-110" charset="0"/>
                <a:ea typeface="ＭＳ Ｐゴシック" pitchFamily="-110" charset="-128"/>
                <a:cs typeface="ＭＳ Ｐゴシック" pitchFamily="-110" charset="-128"/>
              </a:rPr>
              <a:t>after</a:t>
            </a:r>
          </a:p>
          <a:p>
            <a:pPr algn="ctr" eaLnBrk="0" hangingPunct="0">
              <a:defRPr/>
            </a:pPr>
            <a:r>
              <a:rPr lang="en-US" sz="6500" b="1">
                <a:effectLst>
                  <a:outerShdw blurRad="38100" dist="38100" dir="2700000" algn="tl">
                    <a:srgbClr val="008AE8"/>
                  </a:outerShdw>
                </a:effectLst>
                <a:latin typeface="Trebuchet MS" pitchFamily="-110" charset="0"/>
                <a:ea typeface="ＭＳ Ｐゴシック" pitchFamily="-110" charset="-128"/>
                <a:cs typeface="ＭＳ Ｐゴシック" pitchFamily="-110" charset="-128"/>
              </a:rPr>
              <a:t>a decade of engagement</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0" y="3581400"/>
            <a:ext cx="9144000" cy="609600"/>
          </a:xfrm>
          <a:prstGeom prst="rect">
            <a:avLst/>
          </a:prstGeom>
          <a:noFill/>
          <a:ln w="9525">
            <a:noFill/>
            <a:miter lim="800000"/>
            <a:headEnd/>
            <a:tailEnd/>
          </a:ln>
          <a:effectLst/>
        </p:spPr>
        <p:txBody>
          <a:bodyPr>
            <a:prstTxWarp prst="textNoShape">
              <a:avLst/>
            </a:prstTxWarp>
          </a:bodyPr>
          <a:lstStyle/>
          <a:p>
            <a:pPr marL="342900" indent="-342900" eaLnBrk="0" hangingPunct="0">
              <a:lnSpc>
                <a:spcPct val="90000"/>
              </a:lnSpc>
              <a:spcBef>
                <a:spcPts val="600"/>
              </a:spcBef>
              <a:spcAft>
                <a:spcPts val="600"/>
              </a:spcAft>
              <a:buClr>
                <a:srgbClr val="738EC7"/>
              </a:buClr>
              <a:buSzPct val="80000"/>
              <a:defRPr/>
            </a:pPr>
            <a:r>
              <a:rPr lang="en-US" sz="4800" kern="0" dirty="0">
                <a:latin typeface="Trebuchet MS" pitchFamily="34" charset="0"/>
                <a:ea typeface="ＭＳ Ｐゴシック" charset="-128"/>
              </a:rPr>
              <a:t>		  Strong inter-</a:t>
            </a:r>
            <a:r>
              <a:rPr lang="en-US" sz="4800" kern="0" dirty="0" err="1">
                <a:latin typeface="Trebuchet MS" pitchFamily="34" charset="0"/>
                <a:ea typeface="ＭＳ Ｐゴシック" charset="-128"/>
              </a:rPr>
              <a:t>sectoral</a:t>
            </a:r>
            <a:r>
              <a:rPr lang="en-US" sz="4800" kern="0" dirty="0">
                <a:latin typeface="Trebuchet MS" pitchFamily="34" charset="0"/>
                <a:ea typeface="ＭＳ Ｐゴシック" charset="-128"/>
              </a:rPr>
              <a:t> 	  		  leadership</a:t>
            </a:r>
          </a:p>
        </p:txBody>
      </p:sp>
      <p:sp>
        <p:nvSpPr>
          <p:cNvPr id="6" name="Title 3"/>
          <p:cNvSpPr txBox="1">
            <a:spLocks/>
          </p:cNvSpPr>
          <p:nvPr/>
        </p:nvSpPr>
        <p:spPr bwMode="auto">
          <a:xfrm>
            <a:off x="-76200" y="152400"/>
            <a:ext cx="9144000" cy="1139825"/>
          </a:xfrm>
          <a:prstGeom prst="rect">
            <a:avLst/>
          </a:prstGeom>
          <a:noFill/>
          <a:ln w="9525">
            <a:noFill/>
            <a:miter lim="800000"/>
            <a:headEnd/>
            <a:tailEnd/>
          </a:ln>
          <a:effectLst/>
        </p:spPr>
        <p:txBody>
          <a:bodyPr anchor="ctr" anchorCtr="1">
            <a:prstTxWarp prst="textNoShape">
              <a:avLst/>
            </a:prstTxWarp>
          </a:bodyPr>
          <a:lstStyle/>
          <a:p>
            <a:pPr eaLnBrk="0" hangingPunct="0">
              <a:defRPr/>
            </a:pPr>
            <a:r>
              <a:rPr lang="en-US" sz="6000" b="1" kern="0" dirty="0">
                <a:solidFill>
                  <a:srgbClr val="87BE55"/>
                </a:solidFill>
                <a:latin typeface="Rockwell" pitchFamily="18" charset="0"/>
                <a:ea typeface="ＭＳ Ｐゴシック" charset="-128"/>
                <a:cs typeface="+mj-cs"/>
              </a:rPr>
              <a:t>Lessons Learned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0" y="3581400"/>
            <a:ext cx="9144000" cy="609600"/>
          </a:xfrm>
          <a:prstGeom prst="rect">
            <a:avLst/>
          </a:prstGeom>
          <a:noFill/>
          <a:ln w="9525">
            <a:noFill/>
            <a:miter lim="800000"/>
            <a:headEnd/>
            <a:tailEnd/>
          </a:ln>
          <a:effectLst/>
        </p:spPr>
        <p:txBody>
          <a:bodyPr>
            <a:prstTxWarp prst="textNoShape">
              <a:avLst/>
            </a:prstTxWarp>
          </a:bodyPr>
          <a:lstStyle/>
          <a:p>
            <a:pPr marL="342900" indent="-342900" eaLnBrk="0" hangingPunct="0">
              <a:lnSpc>
                <a:spcPct val="90000"/>
              </a:lnSpc>
              <a:spcBef>
                <a:spcPts val="600"/>
              </a:spcBef>
              <a:spcAft>
                <a:spcPts val="600"/>
              </a:spcAft>
              <a:buClr>
                <a:srgbClr val="738EC7"/>
              </a:buClr>
              <a:buSzPct val="80000"/>
              <a:defRPr/>
            </a:pPr>
            <a:r>
              <a:rPr lang="en-US" sz="4800" kern="0" dirty="0">
                <a:latin typeface="Trebuchet MS" pitchFamily="34" charset="0"/>
                <a:ea typeface="ＭＳ Ｐゴシック" charset="-128"/>
              </a:rPr>
              <a:t>		  Focus on EDI outcomes</a:t>
            </a:r>
          </a:p>
        </p:txBody>
      </p:sp>
      <p:sp>
        <p:nvSpPr>
          <p:cNvPr id="5" name="Title 3"/>
          <p:cNvSpPr txBox="1">
            <a:spLocks/>
          </p:cNvSpPr>
          <p:nvPr/>
        </p:nvSpPr>
        <p:spPr bwMode="auto">
          <a:xfrm>
            <a:off x="-76200" y="152400"/>
            <a:ext cx="9144000" cy="1139825"/>
          </a:xfrm>
          <a:prstGeom prst="rect">
            <a:avLst/>
          </a:prstGeom>
          <a:noFill/>
          <a:ln w="9525">
            <a:noFill/>
            <a:miter lim="800000"/>
            <a:headEnd/>
            <a:tailEnd/>
          </a:ln>
          <a:effectLst/>
        </p:spPr>
        <p:txBody>
          <a:bodyPr anchor="ctr" anchorCtr="1">
            <a:prstTxWarp prst="textNoShape">
              <a:avLst/>
            </a:prstTxWarp>
          </a:bodyPr>
          <a:lstStyle/>
          <a:p>
            <a:pPr eaLnBrk="0" hangingPunct="0">
              <a:defRPr/>
            </a:pPr>
            <a:r>
              <a:rPr lang="en-US" sz="6000" b="1" kern="0" dirty="0">
                <a:solidFill>
                  <a:srgbClr val="87BE55"/>
                </a:solidFill>
                <a:latin typeface="Rockwell" pitchFamily="18" charset="0"/>
                <a:ea typeface="ＭＳ Ｐゴシック" charset="-128"/>
                <a:cs typeface="+mj-cs"/>
              </a:rPr>
              <a:t>Lessons Learned</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3"/>
          <p:cNvSpPr txBox="1">
            <a:spLocks/>
          </p:cNvSpPr>
          <p:nvPr/>
        </p:nvSpPr>
        <p:spPr bwMode="auto">
          <a:xfrm>
            <a:off x="-76200" y="152400"/>
            <a:ext cx="9144000" cy="1139825"/>
          </a:xfrm>
          <a:prstGeom prst="rect">
            <a:avLst/>
          </a:prstGeom>
          <a:noFill/>
          <a:ln w="9525">
            <a:noFill/>
            <a:miter lim="800000"/>
            <a:headEnd/>
            <a:tailEnd/>
          </a:ln>
          <a:effectLst/>
        </p:spPr>
        <p:txBody>
          <a:bodyPr anchor="ctr" anchorCtr="1">
            <a:prstTxWarp prst="textNoShape">
              <a:avLst/>
            </a:prstTxWarp>
          </a:bodyPr>
          <a:lstStyle/>
          <a:p>
            <a:pPr eaLnBrk="0" hangingPunct="0">
              <a:defRPr/>
            </a:pPr>
            <a:r>
              <a:rPr lang="en-US" sz="6000" b="1" kern="0" dirty="0">
                <a:solidFill>
                  <a:srgbClr val="87BE55"/>
                </a:solidFill>
                <a:latin typeface="Rockwell" pitchFamily="18" charset="0"/>
                <a:ea typeface="ＭＳ Ｐゴシック" charset="-128"/>
                <a:cs typeface="+mj-cs"/>
              </a:rPr>
              <a:t>Lessons Learned</a:t>
            </a:r>
          </a:p>
        </p:txBody>
      </p:sp>
      <p:sp>
        <p:nvSpPr>
          <p:cNvPr id="8" name="Content Placeholder 2"/>
          <p:cNvSpPr txBox="1">
            <a:spLocks/>
          </p:cNvSpPr>
          <p:nvPr/>
        </p:nvSpPr>
        <p:spPr bwMode="auto">
          <a:xfrm>
            <a:off x="609600" y="3627437"/>
            <a:ext cx="9829800" cy="2239963"/>
          </a:xfrm>
          <a:prstGeom prst="rect">
            <a:avLst/>
          </a:prstGeom>
          <a:noFill/>
          <a:ln w="9525">
            <a:noFill/>
            <a:miter lim="800000"/>
            <a:headEnd/>
            <a:tailEnd/>
          </a:ln>
        </p:spPr>
        <p:txBody>
          <a:bodyPr>
            <a:prstTxWarp prst="textNoShape">
              <a:avLst/>
            </a:prstTxWarp>
          </a:bodyPr>
          <a:lstStyle/>
          <a:p>
            <a:pPr marL="342900" indent="-342900" eaLnBrk="0" hangingPunct="0">
              <a:lnSpc>
                <a:spcPts val="4800"/>
              </a:lnSpc>
              <a:spcBef>
                <a:spcPct val="20000"/>
              </a:spcBef>
              <a:buClr>
                <a:srgbClr val="87BE55"/>
              </a:buClr>
              <a:buSzPct val="80000"/>
              <a:buFont typeface="Wingdings" pitchFamily="-110" charset="2"/>
              <a:buNone/>
            </a:pPr>
            <a:r>
              <a:rPr lang="en-US" sz="4800" dirty="0" smtClean="0"/>
              <a:t>A </a:t>
            </a:r>
            <a:r>
              <a:rPr lang="en-US" sz="4800" dirty="0"/>
              <a:t>focus on families that </a:t>
            </a:r>
            <a:endParaRPr lang="en-US" sz="4800" dirty="0" smtClean="0"/>
          </a:p>
          <a:p>
            <a:pPr marL="342900" indent="-342900" eaLnBrk="0" hangingPunct="0">
              <a:lnSpc>
                <a:spcPts val="4800"/>
              </a:lnSpc>
              <a:spcBef>
                <a:spcPct val="20000"/>
              </a:spcBef>
              <a:buClr>
                <a:srgbClr val="87BE55"/>
              </a:buClr>
              <a:buSzPct val="80000"/>
              <a:buFont typeface="Wingdings" pitchFamily="-110" charset="2"/>
              <a:buNone/>
            </a:pPr>
            <a:r>
              <a:rPr lang="en-US" sz="4800" dirty="0" smtClean="0"/>
              <a:t>provide equitable access </a:t>
            </a:r>
          </a:p>
          <a:p>
            <a:pPr marL="342900" indent="-342900" eaLnBrk="0" hangingPunct="0">
              <a:lnSpc>
                <a:spcPts val="4800"/>
              </a:lnSpc>
              <a:spcBef>
                <a:spcPct val="20000"/>
              </a:spcBef>
              <a:buClr>
                <a:srgbClr val="87BE55"/>
              </a:buClr>
              <a:buSzPct val="80000"/>
              <a:buFont typeface="Wingdings" pitchFamily="-110" charset="2"/>
              <a:buNone/>
            </a:pPr>
            <a:r>
              <a:rPr lang="en-US" sz="4800" dirty="0" smtClean="0"/>
              <a:t>to </a:t>
            </a:r>
            <a:r>
              <a:rPr lang="en-US" sz="4800" dirty="0"/>
              <a:t>high quality programming</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7650" name="Picture 1" descr="9 Civil Society.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a:xfrm>
            <a:off x="228600" y="228600"/>
            <a:ext cx="8763000" cy="914400"/>
          </a:xfrm>
        </p:spPr>
        <p:txBody>
          <a:bodyPr>
            <a:noAutofit/>
          </a:bodyPr>
          <a:lstStyle/>
          <a:p>
            <a:pPr eaLnBrk="1" hangingPunct="1"/>
            <a:r>
              <a:rPr lang="en-US" sz="3600" b="1" dirty="0" smtClean="0">
                <a:solidFill>
                  <a:schemeClr val="accent1"/>
                </a:solidFill>
              </a:rPr>
              <a:t>Barriers of Access to Quality Programs</a:t>
            </a:r>
          </a:p>
        </p:txBody>
      </p:sp>
      <p:sp>
        <p:nvSpPr>
          <p:cNvPr id="22531" name="Content Placeholder 2"/>
          <p:cNvSpPr>
            <a:spLocks noGrp="1"/>
          </p:cNvSpPr>
          <p:nvPr>
            <p:ph idx="1"/>
          </p:nvPr>
        </p:nvSpPr>
        <p:spPr>
          <a:xfrm>
            <a:off x="457200" y="1341437"/>
            <a:ext cx="8229600" cy="5211763"/>
          </a:xfrm>
        </p:spPr>
        <p:txBody>
          <a:bodyPr/>
          <a:lstStyle/>
          <a:p>
            <a:pPr algn="ctr" eaLnBrk="1" hangingPunct="1">
              <a:buFont typeface="Wingdings" pitchFamily="-110" charset="2"/>
              <a:buNone/>
            </a:pPr>
            <a:r>
              <a:rPr lang="en-US" sz="2800" b="1" dirty="0" smtClean="0">
                <a:solidFill>
                  <a:schemeClr val="accent3"/>
                </a:solidFill>
                <a:latin typeface="Times" pitchFamily="-110" charset="0"/>
              </a:rPr>
              <a:t>1. Program or service not there</a:t>
            </a:r>
          </a:p>
          <a:p>
            <a:pPr algn="ctr" eaLnBrk="1" hangingPunct="1">
              <a:buFont typeface="Wingdings" pitchFamily="-110" charset="2"/>
              <a:buNone/>
            </a:pPr>
            <a:r>
              <a:rPr lang="en-US" sz="2800" b="1" dirty="0" smtClean="0">
                <a:solidFill>
                  <a:schemeClr val="accent3"/>
                </a:solidFill>
                <a:latin typeface="Times" pitchFamily="-110" charset="0"/>
              </a:rPr>
              <a:t>2. Costs too much</a:t>
            </a:r>
          </a:p>
          <a:p>
            <a:pPr algn="ctr" eaLnBrk="1" hangingPunct="1">
              <a:buFont typeface="Wingdings" pitchFamily="-110" charset="2"/>
              <a:buNone/>
            </a:pPr>
            <a:r>
              <a:rPr lang="en-US" sz="2800" b="1" dirty="0" smtClean="0">
                <a:solidFill>
                  <a:schemeClr val="accent3"/>
                </a:solidFill>
                <a:latin typeface="Times" pitchFamily="-110" charset="0"/>
              </a:rPr>
              <a:t>3. Transportation</a:t>
            </a:r>
          </a:p>
          <a:p>
            <a:pPr algn="ctr" eaLnBrk="1" hangingPunct="1">
              <a:buFont typeface="Wingdings" pitchFamily="-110" charset="2"/>
              <a:buNone/>
            </a:pPr>
            <a:r>
              <a:rPr lang="en-US" sz="2800" b="1" dirty="0" smtClean="0">
                <a:solidFill>
                  <a:schemeClr val="accent3"/>
                </a:solidFill>
                <a:latin typeface="Times" pitchFamily="-110" charset="0"/>
              </a:rPr>
              <a:t>4. Time 0ffered</a:t>
            </a:r>
          </a:p>
          <a:p>
            <a:pPr algn="ctr" eaLnBrk="1" hangingPunct="1">
              <a:buFont typeface="Wingdings" pitchFamily="-110" charset="2"/>
              <a:buNone/>
            </a:pPr>
            <a:r>
              <a:rPr lang="en-US" sz="2800" b="1" dirty="0" smtClean="0">
                <a:solidFill>
                  <a:schemeClr val="accent3"/>
                </a:solidFill>
                <a:latin typeface="Times" pitchFamily="-110" charset="0"/>
              </a:rPr>
              <a:t>5. Language</a:t>
            </a:r>
          </a:p>
          <a:p>
            <a:pPr algn="ctr" eaLnBrk="1" hangingPunct="1">
              <a:buFont typeface="Wingdings" pitchFamily="-110" charset="2"/>
              <a:buNone/>
            </a:pPr>
            <a:r>
              <a:rPr lang="en-US" sz="2800" b="1" dirty="0" smtClean="0">
                <a:solidFill>
                  <a:schemeClr val="accent3"/>
                </a:solidFill>
                <a:latin typeface="Times" pitchFamily="-110" charset="0"/>
              </a:rPr>
              <a:t>6. Fragmentation</a:t>
            </a:r>
          </a:p>
          <a:p>
            <a:pPr algn="ctr" eaLnBrk="1" hangingPunct="1">
              <a:buFont typeface="Wingdings" pitchFamily="-110" charset="2"/>
              <a:buNone/>
            </a:pPr>
            <a:r>
              <a:rPr lang="en-US" sz="2800" b="1" dirty="0" smtClean="0">
                <a:solidFill>
                  <a:schemeClr val="accent3"/>
                </a:solidFill>
                <a:latin typeface="Times" pitchFamily="-110" charset="0"/>
              </a:rPr>
              <a:t>7. Lack of info</a:t>
            </a:r>
          </a:p>
          <a:p>
            <a:pPr algn="ctr" eaLnBrk="1" hangingPunct="1">
              <a:buFont typeface="Wingdings" pitchFamily="-110" charset="2"/>
              <a:buNone/>
            </a:pPr>
            <a:r>
              <a:rPr lang="en-US" sz="2800" b="1" dirty="0" smtClean="0">
                <a:solidFill>
                  <a:schemeClr val="accent3"/>
                </a:solidFill>
                <a:latin typeface="Times" pitchFamily="-110" charset="0"/>
              </a:rPr>
              <a:t>8. Conflicting Expectations</a:t>
            </a:r>
          </a:p>
          <a:p>
            <a:pPr algn="ctr" eaLnBrk="1" hangingPunct="1">
              <a:buFont typeface="Wingdings" pitchFamily="-110" charset="2"/>
              <a:buNone/>
            </a:pPr>
            <a:r>
              <a:rPr lang="en-US" sz="2800" b="1" dirty="0" smtClean="0">
                <a:solidFill>
                  <a:schemeClr val="accent3"/>
                </a:solidFill>
                <a:latin typeface="Times" pitchFamily="-110" charset="0"/>
              </a:rPr>
              <a:t>9. Social distance</a:t>
            </a:r>
          </a:p>
          <a:p>
            <a:pPr algn="ctr" eaLnBrk="1" hangingPunct="1">
              <a:buFont typeface="Wingdings" pitchFamily="-110" charset="2"/>
              <a:buNone/>
            </a:pPr>
            <a:r>
              <a:rPr lang="en-US" sz="2800" b="1" dirty="0" smtClean="0">
                <a:solidFill>
                  <a:schemeClr val="accent3"/>
                </a:solidFill>
                <a:latin typeface="Times" pitchFamily="-110" charset="0"/>
              </a:rPr>
              <a:t>10. Parental consciousness</a:t>
            </a:r>
          </a:p>
          <a:p>
            <a:pPr eaLnBrk="1" hangingPunct="1"/>
            <a:endParaRPr lang="en-US" dirty="0"/>
          </a:p>
        </p:txBody>
      </p:sp>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0" y="3581400"/>
            <a:ext cx="9144000" cy="609600"/>
          </a:xfrm>
          <a:prstGeom prst="rect">
            <a:avLst/>
          </a:prstGeom>
          <a:noFill/>
          <a:ln w="9525">
            <a:noFill/>
            <a:miter lim="800000"/>
            <a:headEnd/>
            <a:tailEnd/>
          </a:ln>
          <a:effectLst/>
        </p:spPr>
        <p:txBody>
          <a:bodyPr>
            <a:prstTxWarp prst="textNoShape">
              <a:avLst/>
            </a:prstTxWarp>
          </a:bodyPr>
          <a:lstStyle/>
          <a:p>
            <a:pPr marL="342900" indent="-342900" eaLnBrk="0" hangingPunct="0">
              <a:lnSpc>
                <a:spcPct val="90000"/>
              </a:lnSpc>
              <a:spcBef>
                <a:spcPts val="600"/>
              </a:spcBef>
              <a:spcAft>
                <a:spcPts val="600"/>
              </a:spcAft>
              <a:buClr>
                <a:srgbClr val="738EC7"/>
              </a:buClr>
              <a:buSzPct val="80000"/>
              <a:defRPr/>
            </a:pPr>
            <a:r>
              <a:rPr lang="en-US" sz="4800" kern="0" dirty="0">
                <a:latin typeface="Trebuchet MS" pitchFamily="34" charset="0"/>
                <a:ea typeface="ＭＳ Ｐゴシック" charset="-128"/>
              </a:rPr>
              <a:t>		  Vertical coordination</a:t>
            </a:r>
          </a:p>
        </p:txBody>
      </p:sp>
      <p:sp>
        <p:nvSpPr>
          <p:cNvPr id="5" name="Title 3"/>
          <p:cNvSpPr txBox="1">
            <a:spLocks/>
          </p:cNvSpPr>
          <p:nvPr/>
        </p:nvSpPr>
        <p:spPr bwMode="auto">
          <a:xfrm>
            <a:off x="-76200" y="152400"/>
            <a:ext cx="9144000" cy="1139825"/>
          </a:xfrm>
          <a:prstGeom prst="rect">
            <a:avLst/>
          </a:prstGeom>
          <a:noFill/>
          <a:ln w="9525">
            <a:noFill/>
            <a:miter lim="800000"/>
            <a:headEnd/>
            <a:tailEnd/>
          </a:ln>
          <a:effectLst/>
        </p:spPr>
        <p:txBody>
          <a:bodyPr anchor="ctr" anchorCtr="1">
            <a:prstTxWarp prst="textNoShape">
              <a:avLst/>
            </a:prstTxWarp>
          </a:bodyPr>
          <a:lstStyle/>
          <a:p>
            <a:pPr eaLnBrk="0" hangingPunct="0">
              <a:defRPr/>
            </a:pPr>
            <a:r>
              <a:rPr lang="en-US" sz="6000" b="1" kern="0" dirty="0">
                <a:solidFill>
                  <a:srgbClr val="87BE55"/>
                </a:solidFill>
                <a:latin typeface="Rockwell" pitchFamily="18" charset="0"/>
                <a:ea typeface="ＭＳ Ｐゴシック" charset="-128"/>
                <a:cs typeface="+mj-cs"/>
              </a:rPr>
              <a:t>Lessons Learned</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0" y="3581400"/>
            <a:ext cx="9144000" cy="609600"/>
          </a:xfrm>
          <a:prstGeom prst="rect">
            <a:avLst/>
          </a:prstGeom>
          <a:noFill/>
          <a:ln w="9525">
            <a:noFill/>
            <a:miter lim="800000"/>
            <a:headEnd/>
            <a:tailEnd/>
          </a:ln>
          <a:effectLst/>
        </p:spPr>
        <p:txBody>
          <a:bodyPr>
            <a:prstTxWarp prst="textNoShape">
              <a:avLst/>
            </a:prstTxWarp>
          </a:bodyPr>
          <a:lstStyle/>
          <a:p>
            <a:pPr marL="342900" indent="-342900" eaLnBrk="0" hangingPunct="0">
              <a:lnSpc>
                <a:spcPct val="90000"/>
              </a:lnSpc>
              <a:spcBef>
                <a:spcPts val="600"/>
              </a:spcBef>
              <a:spcAft>
                <a:spcPts val="600"/>
              </a:spcAft>
              <a:buClr>
                <a:srgbClr val="738EC7"/>
              </a:buClr>
              <a:buSzPct val="80000"/>
              <a:defRPr/>
            </a:pPr>
            <a:r>
              <a:rPr lang="en-US" sz="4800" kern="0" dirty="0">
                <a:latin typeface="Trebuchet MS" pitchFamily="34" charset="0"/>
                <a:ea typeface="ＭＳ Ｐゴシック" charset="-128"/>
              </a:rPr>
              <a:t>		  Alignment with school 	  	  system</a:t>
            </a:r>
          </a:p>
        </p:txBody>
      </p:sp>
      <p:sp>
        <p:nvSpPr>
          <p:cNvPr id="5" name="Title 3"/>
          <p:cNvSpPr txBox="1">
            <a:spLocks/>
          </p:cNvSpPr>
          <p:nvPr/>
        </p:nvSpPr>
        <p:spPr bwMode="auto">
          <a:xfrm>
            <a:off x="-76200" y="152400"/>
            <a:ext cx="9144000" cy="1139825"/>
          </a:xfrm>
          <a:prstGeom prst="rect">
            <a:avLst/>
          </a:prstGeom>
          <a:noFill/>
          <a:ln w="9525">
            <a:noFill/>
            <a:miter lim="800000"/>
            <a:headEnd/>
            <a:tailEnd/>
          </a:ln>
          <a:effectLst/>
        </p:spPr>
        <p:txBody>
          <a:bodyPr anchor="ctr" anchorCtr="1">
            <a:prstTxWarp prst="textNoShape">
              <a:avLst/>
            </a:prstTxWarp>
          </a:bodyPr>
          <a:lstStyle/>
          <a:p>
            <a:pPr eaLnBrk="0" hangingPunct="0">
              <a:defRPr/>
            </a:pPr>
            <a:r>
              <a:rPr lang="en-US" sz="6000" b="1" kern="0" dirty="0">
                <a:solidFill>
                  <a:srgbClr val="87BE55"/>
                </a:solidFill>
                <a:latin typeface="Rockwell" pitchFamily="18" charset="0"/>
                <a:ea typeface="ＭＳ Ｐゴシック" charset="-128"/>
                <a:cs typeface="+mj-cs"/>
              </a:rPr>
              <a:t>Lessons Learned</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pic>
        <p:nvPicPr>
          <p:cNvPr id="7170" name="Picture 2" descr="S:\HELP All\Research Units\ECD Mapping Unit\Presentations and Workshops\Presentation Resources\Images\Children Only\MP900439574.JPG"/>
          <p:cNvPicPr>
            <a:picLocks noChangeAspect="1" noChangeArrowheads="1"/>
          </p:cNvPicPr>
          <p:nvPr/>
        </p:nvPicPr>
        <p:blipFill>
          <a:blip r:embed="rId3" cstate="print">
            <a:grayscl/>
          </a:blip>
          <a:srcRect t="17171" b="32978"/>
          <a:stretch>
            <a:fillRect/>
          </a:stretch>
        </p:blipFill>
        <p:spPr bwMode="auto">
          <a:xfrm>
            <a:off x="0" y="0"/>
            <a:ext cx="9144000" cy="6858000"/>
          </a:xfrm>
          <a:prstGeom prst="rect">
            <a:avLst/>
          </a:prstGeom>
          <a:noFill/>
        </p:spPr>
      </p:pic>
      <p:pic>
        <p:nvPicPr>
          <p:cNvPr id="7171" name="Picture 3" descr="S:\HELP All\Research Units\ECD Mapping Unit\Presentations and Workshops\Presentation Resources\Images\Children Only\MP900409043.JPG"/>
          <p:cNvPicPr>
            <a:picLocks noChangeAspect="1" noChangeArrowheads="1"/>
          </p:cNvPicPr>
          <p:nvPr/>
        </p:nvPicPr>
        <p:blipFill>
          <a:blip r:embed="rId4" cstate="print">
            <a:grayscl/>
          </a:blip>
          <a:srcRect t="13333" b="11667"/>
          <a:stretch>
            <a:fillRect/>
          </a:stretch>
        </p:blipFill>
        <p:spPr bwMode="auto">
          <a:xfrm>
            <a:off x="0" y="0"/>
            <a:ext cx="9144000" cy="6858000"/>
          </a:xfrm>
          <a:prstGeom prst="rect">
            <a:avLst/>
          </a:prstGeom>
          <a:noFill/>
        </p:spPr>
      </p:pic>
      <p:sp>
        <p:nvSpPr>
          <p:cNvPr id="8" name="Rectangle 7"/>
          <p:cNvSpPr/>
          <p:nvPr/>
        </p:nvSpPr>
        <p:spPr>
          <a:xfrm>
            <a:off x="0" y="0"/>
            <a:ext cx="9144000"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Rectangle 2"/>
          <p:cNvSpPr>
            <a:spLocks noChangeArrowheads="1"/>
          </p:cNvSpPr>
          <p:nvPr/>
        </p:nvSpPr>
        <p:spPr bwMode="auto">
          <a:xfrm>
            <a:off x="1981200" y="3200400"/>
            <a:ext cx="5867400" cy="27853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zh-TW" sz="3200" b="1" dirty="0" smtClean="0">
                <a:solidFill>
                  <a:schemeClr val="bg1"/>
                </a:solidFill>
                <a:effectLst>
                  <a:outerShdw blurRad="38100" dist="38100" dir="2700000" algn="tl">
                    <a:srgbClr val="000000">
                      <a:alpha val="43137"/>
                    </a:srgbClr>
                  </a:outerShdw>
                </a:effectLst>
                <a:ea typeface="Times New Roman" pitchFamily="18" charset="0"/>
                <a:cs typeface="Times New Roman" pitchFamily="18" charset="0"/>
              </a:rPr>
              <a:t> </a:t>
            </a:r>
            <a:r>
              <a:rPr lang="en-US" altLang="zh-TW" sz="3600" b="1" dirty="0" smtClean="0">
                <a:solidFill>
                  <a:schemeClr val="bg1"/>
                </a:solidFill>
                <a:effectLst>
                  <a:outerShdw blurRad="38100" dist="38100" dir="2700000" algn="tl">
                    <a:srgbClr val="000000">
                      <a:alpha val="43137"/>
                    </a:srgbClr>
                  </a:outerShdw>
                </a:effectLst>
                <a:ea typeface="Times New Roman" pitchFamily="18" charset="0"/>
                <a:cs typeface="Times New Roman" pitchFamily="18" charset="0"/>
              </a:rPr>
              <a:t>Grade</a:t>
            </a:r>
            <a:r>
              <a:rPr lang="en-US" altLang="zh-TW" sz="3200" b="1" dirty="0" smtClean="0">
                <a:solidFill>
                  <a:schemeClr val="bg1"/>
                </a:solidFill>
                <a:effectLst>
                  <a:outerShdw blurRad="38100" dist="38100" dir="2700000" algn="tl">
                    <a:srgbClr val="000000">
                      <a:alpha val="43137"/>
                    </a:srgbClr>
                  </a:outerShdw>
                </a:effectLst>
                <a:ea typeface="Times New Roman" pitchFamily="18" charset="0"/>
                <a:cs typeface="Times New Roman" pitchFamily="18" charset="0"/>
              </a:rPr>
              <a:t> Four Students</a:t>
            </a:r>
          </a:p>
          <a:p>
            <a:pPr eaLnBrk="0" fontAlgn="base" hangingPunct="0">
              <a:spcBef>
                <a:spcPct val="0"/>
              </a:spcBef>
              <a:spcAft>
                <a:spcPct val="0"/>
              </a:spcAft>
            </a:pPr>
            <a:r>
              <a:rPr lang="en-US" altLang="zh-TW" sz="3200" b="1" dirty="0" smtClean="0">
                <a:solidFill>
                  <a:schemeClr val="bg1"/>
                </a:solidFill>
                <a:effectLst>
                  <a:outerShdw blurRad="38100" dist="38100" dir="2700000" algn="tl">
                    <a:srgbClr val="000000">
                      <a:alpha val="43137"/>
                    </a:srgbClr>
                  </a:outerShdw>
                </a:effectLst>
                <a:ea typeface="Times New Roman" pitchFamily="18" charset="0"/>
                <a:cs typeface="Times New Roman" pitchFamily="18" charset="0"/>
              </a:rPr>
              <a:t> </a:t>
            </a:r>
          </a:p>
          <a:p>
            <a:pPr marL="0" marR="0" lvl="0" indent="0" defTabSz="914400" rtl="0" eaLnBrk="0" fontAlgn="base" latinLnBrk="0" hangingPunct="0">
              <a:lnSpc>
                <a:spcPct val="100000"/>
              </a:lnSpc>
              <a:spcBef>
                <a:spcPct val="0"/>
              </a:spcBef>
              <a:spcAft>
                <a:spcPct val="0"/>
              </a:spcAft>
              <a:buClrTx/>
              <a:buSzTx/>
              <a:tabLst/>
            </a:pPr>
            <a:r>
              <a:rPr kumimoji="0" lang="en-US" altLang="zh-TW" sz="3200" b="1" i="0" strike="noStrike" cap="none" normalizeH="0" baseline="0" dirty="0" smtClean="0">
                <a:ln>
                  <a:noFill/>
                </a:ln>
                <a:solidFill>
                  <a:schemeClr val="bg1"/>
                </a:solidFill>
                <a:effectLst>
                  <a:outerShdw blurRad="38100" dist="38100" dir="2700000" algn="tl">
                    <a:srgbClr val="000000">
                      <a:alpha val="43137"/>
                    </a:srgbClr>
                  </a:outerShdw>
                </a:effectLst>
                <a:ea typeface="Times New Roman" pitchFamily="18" charset="0"/>
                <a:cs typeface="Times New Roman" pitchFamily="18" charset="0"/>
              </a:rPr>
              <a:t> Self-Report Survey </a:t>
            </a:r>
          </a:p>
          <a:p>
            <a:pPr marL="0" marR="0" lvl="0" indent="0" algn="ctr" defTabSz="914400" rtl="0" eaLnBrk="0" fontAlgn="base" latinLnBrk="0" hangingPunct="0">
              <a:lnSpc>
                <a:spcPct val="100000"/>
              </a:lnSpc>
              <a:spcBef>
                <a:spcPct val="0"/>
              </a:spcBef>
              <a:spcAft>
                <a:spcPct val="0"/>
              </a:spcAft>
              <a:buClrTx/>
              <a:buSzTx/>
              <a:tabLst/>
            </a:pPr>
            <a:endParaRPr kumimoji="0" lang="en-US" altLang="zh-TW" sz="3200" b="1" i="0" strike="noStrike" cap="none" normalizeH="0" dirty="0" smtClean="0">
              <a:ln>
                <a:noFill/>
              </a:ln>
              <a:solidFill>
                <a:schemeClr val="bg1"/>
              </a:solidFill>
              <a:effectLst>
                <a:outerShdw blurRad="38100" dist="38100" dir="2700000" algn="tl">
                  <a:srgbClr val="000000">
                    <a:alpha val="43137"/>
                  </a:srgbClr>
                </a:outerShdw>
              </a:effectLst>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tabLst/>
            </a:pPr>
            <a:r>
              <a:rPr kumimoji="0" lang="en-US" altLang="zh-TW" sz="3200" b="1" i="0" strike="noStrike" cap="none" normalizeH="0" baseline="0" dirty="0" smtClean="0">
                <a:ln>
                  <a:noFill/>
                </a:ln>
                <a:solidFill>
                  <a:schemeClr val="bg1"/>
                </a:solidFill>
                <a:effectLst>
                  <a:outerShdw blurRad="38100" dist="38100" dir="2700000" algn="tl">
                    <a:srgbClr val="000000">
                      <a:alpha val="43137"/>
                    </a:srgbClr>
                  </a:outerShdw>
                </a:effectLst>
                <a:ea typeface="Times New Roman" pitchFamily="18" charset="0"/>
                <a:cs typeface="Times New Roman" pitchFamily="18" charset="0"/>
              </a:rPr>
              <a:t> Five Critical Components</a:t>
            </a:r>
            <a:r>
              <a:rPr kumimoji="0" lang="en-US" altLang="zh-TW" sz="3200" b="1" i="0" strike="noStrike" cap="none" normalizeH="0" baseline="0" dirty="0" smtClean="0">
                <a:ln>
                  <a:noFill/>
                </a:ln>
                <a:solidFill>
                  <a:schemeClr val="bg1"/>
                </a:solidFill>
                <a:effectLst>
                  <a:outerShdw blurRad="38100" dist="38100" dir="2700000" algn="tl">
                    <a:srgbClr val="000000">
                      <a:alpha val="43137"/>
                    </a:srgbClr>
                  </a:outerShdw>
                </a:effectLst>
                <a:latin typeface="+mj-lt"/>
                <a:ea typeface="Times New Roman" pitchFamily="18" charset="0"/>
                <a:cs typeface="Times New Roman" pitchFamily="18" charset="0"/>
              </a:rPr>
              <a:t>…</a:t>
            </a:r>
          </a:p>
          <a:p>
            <a:pPr marL="0" marR="0" lvl="0" indent="0" algn="ctr" defTabSz="914400" rtl="0" eaLnBrk="0" fontAlgn="base" latinLnBrk="0" hangingPunct="0">
              <a:lnSpc>
                <a:spcPct val="100000"/>
              </a:lnSpc>
              <a:spcBef>
                <a:spcPct val="0"/>
              </a:spcBef>
              <a:spcAft>
                <a:spcPct val="0"/>
              </a:spcAft>
              <a:buClrTx/>
              <a:buSzTx/>
              <a:tabLst/>
            </a:pPr>
            <a:endParaRPr kumimoji="0" lang="en-US" altLang="zh-TW" sz="1100" b="1" i="0" u="none" strike="noStrike" cap="none" normalizeH="0" baseline="0" dirty="0" smtClean="0">
              <a:ln>
                <a:noFill/>
              </a:ln>
              <a:solidFill>
                <a:schemeClr val="bg1"/>
              </a:solidFill>
              <a:effectLst>
                <a:outerShdw blurRad="38100" dist="38100" dir="2700000" algn="tl">
                  <a:srgbClr val="000000">
                    <a:alpha val="43137"/>
                  </a:srgbClr>
                </a:outerShdw>
              </a:effectLst>
              <a:ea typeface="Times New Roman" pitchFamily="18" charset="0"/>
              <a:cs typeface="Times New Roman" pitchFamily="18" charset="0"/>
            </a:endParaRPr>
          </a:p>
        </p:txBody>
      </p:sp>
      <p:sp>
        <p:nvSpPr>
          <p:cNvPr id="5" name="Rectangle 4"/>
          <p:cNvSpPr/>
          <p:nvPr/>
        </p:nvSpPr>
        <p:spPr>
          <a:xfrm>
            <a:off x="0" y="533400"/>
            <a:ext cx="9144000" cy="2308324"/>
          </a:xfrm>
          <a:prstGeom prst="rect">
            <a:avLst/>
          </a:prstGeom>
        </p:spPr>
        <p:txBody>
          <a:bodyPr wrap="square">
            <a:spAutoFit/>
          </a:bodyPr>
          <a:lstStyle/>
          <a:p>
            <a:pPr lvl="0" algn="ctr" fontAlgn="base">
              <a:spcBef>
                <a:spcPct val="0"/>
              </a:spcBef>
              <a:spcAft>
                <a:spcPct val="0"/>
              </a:spcAft>
            </a:pPr>
            <a:r>
              <a:rPr lang="en-US" sz="4800" b="1" dirty="0" smtClean="0">
                <a:solidFill>
                  <a:schemeClr val="accent3"/>
                </a:solidFill>
                <a:effectLst>
                  <a:outerShdw blurRad="38100" dist="38100" dir="2700000" algn="tl">
                    <a:srgbClr val="000000">
                      <a:alpha val="43137"/>
                    </a:srgbClr>
                  </a:outerShdw>
                </a:effectLst>
                <a:latin typeface="+mj-lt"/>
                <a:ea typeface="Calibri" pitchFamily="34" charset="0"/>
                <a:cs typeface="Calibri" pitchFamily="34" charset="0"/>
              </a:rPr>
              <a:t>The Middle Years </a:t>
            </a:r>
          </a:p>
          <a:p>
            <a:pPr lvl="0" algn="ctr" fontAlgn="base">
              <a:spcBef>
                <a:spcPct val="0"/>
              </a:spcBef>
              <a:spcAft>
                <a:spcPct val="0"/>
              </a:spcAft>
            </a:pPr>
            <a:r>
              <a:rPr lang="en-US" sz="4800" b="1" dirty="0" smtClean="0">
                <a:solidFill>
                  <a:schemeClr val="accent3"/>
                </a:solidFill>
                <a:effectLst>
                  <a:outerShdw blurRad="38100" dist="38100" dir="2700000" algn="tl">
                    <a:srgbClr val="000000">
                      <a:alpha val="43137"/>
                    </a:srgbClr>
                  </a:outerShdw>
                </a:effectLst>
                <a:latin typeface="+mj-lt"/>
                <a:ea typeface="Calibri" pitchFamily="34" charset="0"/>
                <a:cs typeface="Calibri" pitchFamily="34" charset="0"/>
              </a:rPr>
              <a:t>Development Instrument </a:t>
            </a:r>
          </a:p>
          <a:p>
            <a:pPr lvl="0" algn="ctr" fontAlgn="base">
              <a:spcBef>
                <a:spcPct val="0"/>
              </a:spcBef>
              <a:spcAft>
                <a:spcPct val="0"/>
              </a:spcAft>
            </a:pPr>
            <a:r>
              <a:rPr lang="en-US" sz="4800" b="1" dirty="0" smtClean="0">
                <a:solidFill>
                  <a:schemeClr val="accent3"/>
                </a:solidFill>
                <a:effectLst>
                  <a:outerShdw blurRad="38100" dist="38100" dir="2700000" algn="tl">
                    <a:srgbClr val="000000">
                      <a:alpha val="43137"/>
                    </a:srgbClr>
                  </a:outerShdw>
                </a:effectLst>
                <a:latin typeface="+mj-lt"/>
                <a:ea typeface="Calibri" pitchFamily="34" charset="0"/>
                <a:cs typeface="Calibri" pitchFamily="34" charset="0"/>
              </a:rPr>
              <a:t>(MDI)</a:t>
            </a:r>
          </a:p>
        </p:txBody>
      </p:sp>
    </p:spTree>
  </p:cSld>
  <p:clrMapOvr>
    <a:overrideClrMapping bg1="dk1" tx1="lt1" bg2="dk2" tx2="lt2" accent1="accent1" accent2="accent2" accent3="accent3" accent4="accent4" accent5="accent5" accent6="accent6" hlink="hlink" folHlink="folHlink"/>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animEffect transition="in" filter="fade">
                                      <p:cBhvr>
                                        <p:cTn id="7" dur="500"/>
                                        <p:tgtEl>
                                          <p:spTgt spid="409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098">
                                            <p:txEl>
                                              <p:pRg st="2" end="2"/>
                                            </p:txEl>
                                          </p:spTgt>
                                        </p:tgtEl>
                                        <p:attrNameLst>
                                          <p:attrName>style.visibility</p:attrName>
                                        </p:attrNameLst>
                                      </p:cBhvr>
                                      <p:to>
                                        <p:strVal val="visible"/>
                                      </p:to>
                                    </p:set>
                                    <p:animEffect transition="in" filter="fade">
                                      <p:cBhvr>
                                        <p:cTn id="15" dur="500"/>
                                        <p:tgtEl>
                                          <p:spTgt spid="4098">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171"/>
                                        </p:tgtEl>
                                        <p:attrNameLst>
                                          <p:attrName>style.visibility</p:attrName>
                                        </p:attrNameLst>
                                      </p:cBhvr>
                                      <p:to>
                                        <p:strVal val="visible"/>
                                      </p:to>
                                    </p:set>
                                    <p:animEffect transition="in" filter="fade">
                                      <p:cBhvr>
                                        <p:cTn id="18" dur="500"/>
                                        <p:tgtEl>
                                          <p:spTgt spid="717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098">
                                            <p:txEl>
                                              <p:pRg st="4" end="4"/>
                                            </p:txEl>
                                          </p:spTgt>
                                        </p:tgtEl>
                                        <p:attrNameLst>
                                          <p:attrName>style.visibility</p:attrName>
                                        </p:attrNameLst>
                                      </p:cBhvr>
                                      <p:to>
                                        <p:strVal val="visible"/>
                                      </p:to>
                                    </p:set>
                                    <p:animEffect transition="in" filter="fade">
                                      <p:cBhvr>
                                        <p:cTn id="23" dur="500"/>
                                        <p:tgtEl>
                                          <p:spTgt spid="4098">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0" y="838200"/>
            <a:ext cx="9144000" cy="5016757"/>
          </a:xfrm>
          <a:prstGeom prst="rect">
            <a:avLst/>
          </a:prstGeom>
          <a:noFill/>
        </p:spPr>
        <p:txBody>
          <a:bodyPr wrap="square" rtlCol="0">
            <a:spAutoFit/>
          </a:bodyPr>
          <a:lstStyle/>
          <a:p>
            <a:pPr lvl="0" algn="ctr" eaLnBrk="0" fontAlgn="base" hangingPunct="0">
              <a:spcBef>
                <a:spcPct val="0"/>
              </a:spcBef>
              <a:spcAft>
                <a:spcPct val="0"/>
              </a:spcAft>
            </a:pPr>
            <a:r>
              <a:rPr lang="en-US" altLang="zh-TW" sz="3200" b="1" dirty="0" smtClean="0">
                <a:solidFill>
                  <a:srgbClr val="FFFF00"/>
                </a:solidFill>
                <a:effectLst>
                  <a:outerShdw blurRad="38100" dist="38100" dir="2700000" algn="tl">
                    <a:srgbClr val="000000">
                      <a:alpha val="43137"/>
                    </a:srgbClr>
                  </a:outerShdw>
                </a:effectLst>
                <a:ea typeface="Calibri" pitchFamily="34" charset="0"/>
                <a:cs typeface="Times New Roman" pitchFamily="18" charset="0"/>
              </a:rPr>
              <a:t>Social and Emotional Development</a:t>
            </a:r>
          </a:p>
          <a:p>
            <a:pPr lvl="0" algn="ctr" eaLnBrk="0" fontAlgn="base" hangingPunct="0">
              <a:spcBef>
                <a:spcPct val="0"/>
              </a:spcBef>
              <a:spcAft>
                <a:spcPct val="0"/>
              </a:spcAft>
            </a:pPr>
            <a:endParaRPr lang="en-US" altLang="zh-TW" sz="3200" b="1" dirty="0" smtClean="0">
              <a:solidFill>
                <a:srgbClr val="FFFF00"/>
              </a:solidFill>
              <a:effectLst>
                <a:outerShdw blurRad="38100" dist="38100" dir="2700000" algn="tl">
                  <a:srgbClr val="000000">
                    <a:alpha val="43137"/>
                  </a:srgbClr>
                </a:outerShdw>
              </a:effectLst>
              <a:ea typeface="Calibri" pitchFamily="34" charset="0"/>
              <a:cs typeface="Times New Roman" pitchFamily="18" charset="0"/>
            </a:endParaRPr>
          </a:p>
          <a:p>
            <a:pPr algn="ctr" eaLnBrk="0" fontAlgn="base" hangingPunct="0">
              <a:spcBef>
                <a:spcPct val="0"/>
              </a:spcBef>
              <a:spcAft>
                <a:spcPct val="0"/>
              </a:spcAft>
            </a:pPr>
            <a:r>
              <a:rPr lang="en-US" altLang="zh-TW" sz="3200" b="1" dirty="0" smtClean="0">
                <a:solidFill>
                  <a:srgbClr val="FFFF00"/>
                </a:solidFill>
                <a:effectLst>
                  <a:outerShdw blurRad="38100" dist="38100" dir="2700000" algn="tl">
                    <a:srgbClr val="000000">
                      <a:alpha val="43137"/>
                    </a:srgbClr>
                  </a:outerShdw>
                </a:effectLst>
                <a:ea typeface="Calibri" pitchFamily="34" charset="0"/>
                <a:cs typeface="Times New Roman" pitchFamily="18" charset="0"/>
              </a:rPr>
              <a:t>Physical Health &amp; Well-being</a:t>
            </a:r>
          </a:p>
          <a:p>
            <a:pPr lvl="0" algn="ctr" eaLnBrk="0" fontAlgn="base" hangingPunct="0">
              <a:spcBef>
                <a:spcPct val="0"/>
              </a:spcBef>
              <a:spcAft>
                <a:spcPct val="0"/>
              </a:spcAft>
            </a:pPr>
            <a:endParaRPr lang="en-US" altLang="zh-TW" sz="3200" b="1" dirty="0" smtClean="0">
              <a:solidFill>
                <a:srgbClr val="FFFF00"/>
              </a:solidFill>
              <a:effectLst>
                <a:outerShdw blurRad="38100" dist="38100" dir="2700000" algn="tl">
                  <a:srgbClr val="000000">
                    <a:alpha val="43137"/>
                  </a:srgbClr>
                </a:outerShdw>
              </a:effectLst>
              <a:ea typeface="Calibri" pitchFamily="34" charset="0"/>
              <a:cs typeface="Times New Roman" pitchFamily="18" charset="0"/>
            </a:endParaRPr>
          </a:p>
          <a:p>
            <a:pPr lvl="0" algn="ctr" eaLnBrk="0" fontAlgn="base" hangingPunct="0">
              <a:spcBef>
                <a:spcPct val="0"/>
              </a:spcBef>
              <a:spcAft>
                <a:spcPct val="0"/>
              </a:spcAft>
            </a:pPr>
            <a:endParaRPr lang="en-US" altLang="zh-TW" sz="3200" b="1" dirty="0" smtClean="0">
              <a:solidFill>
                <a:schemeClr val="accent3"/>
              </a:solidFill>
              <a:effectLst>
                <a:outerShdw blurRad="38100" dist="38100" dir="2700000" algn="tl">
                  <a:srgbClr val="000000">
                    <a:alpha val="43137"/>
                  </a:srgbClr>
                </a:outerShdw>
              </a:effectLst>
              <a:ea typeface="Calibri" pitchFamily="34" charset="0"/>
              <a:cs typeface="Times New Roman" pitchFamily="18" charset="0"/>
            </a:endParaRPr>
          </a:p>
          <a:p>
            <a:pPr algn="ctr" eaLnBrk="0" fontAlgn="base" hangingPunct="0">
              <a:spcBef>
                <a:spcPct val="0"/>
              </a:spcBef>
              <a:spcAft>
                <a:spcPct val="0"/>
              </a:spcAft>
            </a:pPr>
            <a:r>
              <a:rPr lang="en-US" altLang="zh-TW" sz="3200" b="1" dirty="0" smtClean="0">
                <a:solidFill>
                  <a:schemeClr val="accent6"/>
                </a:solidFill>
                <a:effectLst>
                  <a:outerShdw blurRad="38100" dist="38100" dir="2700000" algn="tl">
                    <a:srgbClr val="000000">
                      <a:alpha val="43137"/>
                    </a:srgbClr>
                  </a:outerShdw>
                </a:effectLst>
                <a:ea typeface="Calibri" pitchFamily="34" charset="0"/>
                <a:cs typeface="Times New Roman" pitchFamily="18" charset="0"/>
              </a:rPr>
              <a:t>Connectedness</a:t>
            </a:r>
          </a:p>
          <a:p>
            <a:pPr algn="ctr" eaLnBrk="0" fontAlgn="base" hangingPunct="0">
              <a:spcBef>
                <a:spcPct val="0"/>
              </a:spcBef>
              <a:spcAft>
                <a:spcPct val="0"/>
              </a:spcAft>
            </a:pPr>
            <a:endParaRPr lang="en-US" altLang="zh-TW" sz="3200" b="1" dirty="0" smtClean="0">
              <a:solidFill>
                <a:schemeClr val="accent3"/>
              </a:solidFill>
              <a:effectLst>
                <a:outerShdw blurRad="38100" dist="38100" dir="2700000" algn="tl">
                  <a:srgbClr val="000000">
                    <a:alpha val="43137"/>
                  </a:srgbClr>
                </a:outerShdw>
              </a:effectLst>
              <a:ea typeface="Calibri" pitchFamily="34" charset="0"/>
              <a:cs typeface="Times New Roman" pitchFamily="18" charset="0"/>
            </a:endParaRPr>
          </a:p>
          <a:p>
            <a:pPr lvl="0" algn="ctr" eaLnBrk="0" fontAlgn="base" hangingPunct="0">
              <a:spcBef>
                <a:spcPct val="0"/>
              </a:spcBef>
              <a:spcAft>
                <a:spcPct val="0"/>
              </a:spcAft>
            </a:pPr>
            <a:r>
              <a:rPr lang="en-US" altLang="zh-TW" sz="3200" b="1" dirty="0" smtClean="0">
                <a:solidFill>
                  <a:srgbClr val="F79646"/>
                </a:solidFill>
                <a:effectLst>
                  <a:outerShdw blurRad="38100" dist="38100" dir="2700000" algn="tl">
                    <a:srgbClr val="000000">
                      <a:alpha val="43137"/>
                    </a:srgbClr>
                  </a:outerShdw>
                </a:effectLst>
                <a:ea typeface="Calibri" pitchFamily="34" charset="0"/>
                <a:cs typeface="Times New Roman" pitchFamily="18" charset="0"/>
              </a:rPr>
              <a:t>School Experiences</a:t>
            </a:r>
          </a:p>
          <a:p>
            <a:pPr lvl="0" algn="ctr" eaLnBrk="0" fontAlgn="base" hangingPunct="0">
              <a:spcBef>
                <a:spcPct val="0"/>
              </a:spcBef>
              <a:spcAft>
                <a:spcPct val="0"/>
              </a:spcAft>
            </a:pPr>
            <a:endParaRPr lang="en-US" altLang="zh-TW" sz="3200" b="1" dirty="0" smtClean="0">
              <a:solidFill>
                <a:schemeClr val="accent3"/>
              </a:solidFill>
              <a:effectLst>
                <a:outerShdw blurRad="38100" dist="38100" dir="2700000" algn="tl">
                  <a:srgbClr val="000000">
                    <a:alpha val="43137"/>
                  </a:srgbClr>
                </a:outerShdw>
              </a:effectLst>
              <a:ea typeface="Calibri" pitchFamily="34" charset="0"/>
              <a:cs typeface="Times New Roman" pitchFamily="18" charset="0"/>
            </a:endParaRPr>
          </a:p>
          <a:p>
            <a:pPr algn="ctr" eaLnBrk="0" fontAlgn="base" hangingPunct="0">
              <a:spcBef>
                <a:spcPct val="0"/>
              </a:spcBef>
              <a:spcAft>
                <a:spcPct val="0"/>
              </a:spcAft>
            </a:pPr>
            <a:r>
              <a:rPr lang="en-US" altLang="zh-TW" sz="3200" b="1" dirty="0" smtClean="0">
                <a:solidFill>
                  <a:srgbClr val="F79646"/>
                </a:solidFill>
                <a:effectLst>
                  <a:outerShdw blurRad="38100" dist="38100" dir="2700000" algn="tl">
                    <a:srgbClr val="000000">
                      <a:alpha val="43137"/>
                    </a:srgbClr>
                  </a:outerShdw>
                </a:effectLst>
                <a:ea typeface="Calibri" pitchFamily="34" charset="0"/>
                <a:cs typeface="Times New Roman" pitchFamily="18" charset="0"/>
              </a:rPr>
              <a:t>Constructive Use of After School Time</a:t>
            </a:r>
            <a:endParaRPr lang="en-US" sz="3200" dirty="0">
              <a:solidFill>
                <a:srgbClr val="F79646"/>
              </a:solidFill>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EDI-MDI Data for Fall Launch 2010 - AS - August 30, 2010-02.pn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3665" name="Picture 1" descr="C:\Users\asmith\Desktop\EDI-MDI Data for Fall Launch 2010 - AS - August 30, 2010-01-01-03.png"/>
          <p:cNvPicPr>
            <a:picLocks noChangeAspect="1" noChangeArrowheads="1"/>
          </p:cNvPicPr>
          <p:nvPr/>
        </p:nvPicPr>
        <p:blipFill>
          <a:blip r:embed="rId2" cstate="print"/>
          <a:srcRect/>
          <a:stretch>
            <a:fillRect/>
          </a:stretch>
        </p:blipFill>
        <p:spPr bwMode="auto">
          <a:xfrm>
            <a:off x="1" y="1"/>
            <a:ext cx="9144000" cy="68580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EDI-MDI Data for Fall Launch 2010 - AS - August 30, 2010-05.pn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EDI-MDI Data for Fall Launch 2010 - AS - August 30, 2010-04.pn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7" name="Picture 3" descr="S:\HELP All\Research Units\ECD Mapping Unit\Presentations and Workshops\Presentation Resources\Images\Families\19619221_89c6fdadf1_o.jpg"/>
          <p:cNvPicPr>
            <a:picLocks noChangeAspect="1" noChangeArrowheads="1"/>
          </p:cNvPicPr>
          <p:nvPr/>
        </p:nvPicPr>
        <p:blipFill>
          <a:blip r:embed="rId2" cstate="print"/>
          <a:srcRect t="11765" r="11765"/>
          <a:stretch>
            <a:fillRect/>
          </a:stretch>
        </p:blipFill>
        <p:spPr bwMode="auto">
          <a:xfrm>
            <a:off x="0" y="0"/>
            <a:ext cx="9144000" cy="6858000"/>
          </a:xfrm>
          <a:prstGeom prst="rect">
            <a:avLst/>
          </a:prstGeom>
          <a:noFill/>
          <a:ln>
            <a:noFill/>
          </a:ln>
        </p:spPr>
      </p:pic>
      <p:pic>
        <p:nvPicPr>
          <p:cNvPr id="6148" name="Picture 4" descr="S:\HELP All\Research Units\ECD Mapping Unit\Presentations and Workshops\Fall Launch 2010\SLIDES\Ending Slide\End SlideWHITE-01.png"/>
          <p:cNvPicPr>
            <a:picLocks noChangeAspect="1" noChangeArrowheads="1"/>
          </p:cNvPicPr>
          <p:nvPr/>
        </p:nvPicPr>
        <p:blipFill>
          <a:blip r:embed="rId3" cstate="print"/>
          <a:stretch>
            <a:fillRect/>
          </a:stretch>
        </p:blipFill>
        <p:spPr bwMode="auto">
          <a:xfrm>
            <a:off x="0" y="-14"/>
            <a:ext cx="9144019" cy="6858014"/>
          </a:xfrm>
          <a:prstGeom prst="rect">
            <a:avLst/>
          </a:prstGeom>
          <a:noFill/>
          <a:ln>
            <a:noFill/>
          </a:ln>
        </p:spPr>
      </p:pic>
      <p:sp>
        <p:nvSpPr>
          <p:cNvPr id="6" name="Rectangle 5"/>
          <p:cNvSpPr/>
          <p:nvPr/>
        </p:nvSpPr>
        <p:spPr>
          <a:xfrm>
            <a:off x="76200" y="3581400"/>
            <a:ext cx="5867400" cy="646331"/>
          </a:xfrm>
          <a:prstGeom prst="rect">
            <a:avLst/>
          </a:prstGeom>
        </p:spPr>
        <p:txBody>
          <a:bodyPr wrap="square">
            <a:spAutoFit/>
          </a:bodyPr>
          <a:lstStyle/>
          <a:p>
            <a:pPr lvl="0" eaLnBrk="0" fontAlgn="base" hangingPunct="0">
              <a:spcBef>
                <a:spcPct val="0"/>
              </a:spcBef>
              <a:spcAft>
                <a:spcPct val="0"/>
              </a:spcAft>
            </a:pPr>
            <a:r>
              <a:rPr lang="en-US" altLang="zh-TW" sz="3600" dirty="0" smtClean="0">
                <a:effectLst>
                  <a:outerShdw blurRad="38100" dist="38100" dir="2700000" algn="tl">
                    <a:srgbClr val="000000">
                      <a:alpha val="43137"/>
                    </a:srgbClr>
                  </a:outerShdw>
                </a:effectLst>
                <a:ea typeface="Calibri" pitchFamily="34" charset="0"/>
                <a:cs typeface="Times New Roman" pitchFamily="18" charset="0"/>
              </a:rPr>
              <a:t>www.earlylearning.ubc.ca</a:t>
            </a:r>
            <a:endParaRPr lang="en-US" sz="3600" dirty="0">
              <a:effectLst>
                <a:outerShdw blurRad="38100" dist="38100" dir="2700000" algn="tl">
                  <a:srgbClr val="000000">
                    <a:alpha val="43137"/>
                  </a:srgbClr>
                </a:outerShdw>
              </a:effectLst>
            </a:endParaRPr>
          </a:p>
        </p:txBody>
      </p:sp>
      <p:sp>
        <p:nvSpPr>
          <p:cNvPr id="7" name="Rectangle 6"/>
          <p:cNvSpPr/>
          <p:nvPr/>
        </p:nvSpPr>
        <p:spPr>
          <a:xfrm>
            <a:off x="76200" y="411540"/>
            <a:ext cx="6858000" cy="1569660"/>
          </a:xfrm>
          <a:prstGeom prst="rect">
            <a:avLst/>
          </a:prstGeom>
        </p:spPr>
        <p:txBody>
          <a:bodyPr wrap="square">
            <a:spAutoFit/>
          </a:bodyPr>
          <a:lstStyle/>
          <a:p>
            <a:pPr lvl="0" eaLnBrk="0" fontAlgn="base" hangingPunct="0">
              <a:spcBef>
                <a:spcPct val="0"/>
              </a:spcBef>
              <a:spcAft>
                <a:spcPct val="0"/>
              </a:spcAft>
            </a:pPr>
            <a:r>
              <a:rPr lang="en-US" altLang="zh-TW" sz="9600" dirty="0" smtClean="0">
                <a:effectLst>
                  <a:outerShdw blurRad="38100" dist="38100" dir="2700000" algn="tl">
                    <a:srgbClr val="000000">
                      <a:alpha val="43137"/>
                    </a:srgbClr>
                  </a:outerShdw>
                </a:effectLst>
                <a:ea typeface="Calibri" pitchFamily="34" charset="0"/>
                <a:cs typeface="Times New Roman" pitchFamily="18" charset="0"/>
              </a:rPr>
              <a:t>Thank You</a:t>
            </a:r>
            <a:endParaRPr lang="en-US" sz="9600" dirty="0">
              <a:effectLst>
                <a:outerShdw blurRad="38100" dist="38100" dir="2700000" algn="tl">
                  <a:srgbClr val="000000">
                    <a:alpha val="43137"/>
                  </a:srgbClr>
                </a:outerShdw>
              </a:effectLst>
            </a:endParaRPr>
          </a:p>
        </p:txBody>
      </p:sp>
      <p:sp>
        <p:nvSpPr>
          <p:cNvPr id="8" name="Rectangle 7"/>
          <p:cNvSpPr/>
          <p:nvPr/>
        </p:nvSpPr>
        <p:spPr>
          <a:xfrm>
            <a:off x="76200" y="5329535"/>
            <a:ext cx="5867400" cy="461665"/>
          </a:xfrm>
          <a:prstGeom prst="rect">
            <a:avLst/>
          </a:prstGeom>
        </p:spPr>
        <p:txBody>
          <a:bodyPr wrap="square">
            <a:spAutoFit/>
          </a:bodyPr>
          <a:lstStyle/>
          <a:p>
            <a:pPr lvl="0" eaLnBrk="0" fontAlgn="base" hangingPunct="0">
              <a:spcBef>
                <a:spcPct val="0"/>
              </a:spcBef>
              <a:spcAft>
                <a:spcPct val="0"/>
              </a:spcAft>
            </a:pPr>
            <a:r>
              <a:rPr lang="en-US" altLang="zh-TW" sz="2400" dirty="0" smtClean="0">
                <a:effectLst>
                  <a:outerShdw blurRad="38100" dist="38100" dir="2700000" algn="tl">
                    <a:srgbClr val="000000">
                      <a:alpha val="43137"/>
                    </a:srgbClr>
                  </a:outerShdw>
                </a:effectLst>
                <a:ea typeface="Calibri" pitchFamily="34" charset="0"/>
                <a:cs typeface="Times New Roman" pitchFamily="18" charset="0"/>
              </a:rPr>
              <a:t>Our Funders:</a:t>
            </a:r>
            <a:endParaRPr lang="en-US" sz="2400"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4" name="Picture 1" descr="SD38_Richmond_SES_T1T2_Page_07.png"/>
          <p:cNvPicPr>
            <a:picLocks noGrp="1" noChangeAspect="1"/>
          </p:cNvPicPr>
          <p:nvPr isPhoto="1"/>
        </p:nvPicPr>
        <p:blipFill>
          <a:blip r:embed="rId2"/>
          <a:srcRect/>
          <a:stretch>
            <a:fillRect/>
          </a:stretch>
        </p:blipFill>
        <p:spPr bwMode="auto">
          <a:xfrm>
            <a:off x="133350" y="0"/>
            <a:ext cx="887571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6" name="Picture 1" descr="SD38_Richmond_SES_T1T2_Page_10.png"/>
          <p:cNvPicPr>
            <a:picLocks noGrp="1" noChangeAspect="1"/>
          </p:cNvPicPr>
          <p:nvPr isPhoto="1"/>
        </p:nvPicPr>
        <p:blipFill>
          <a:blip r:embed="rId2"/>
          <a:srcRect/>
          <a:stretch>
            <a:fillRect/>
          </a:stretch>
        </p:blipFill>
        <p:spPr bwMode="auto">
          <a:xfrm>
            <a:off x="133350" y="0"/>
            <a:ext cx="887571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4" name="Picture 1" descr="SD38_Richmond_SES_T1T2_Page_12.png"/>
          <p:cNvPicPr>
            <a:picLocks noGrp="1" noChangeAspect="1"/>
          </p:cNvPicPr>
          <p:nvPr isPhoto="1"/>
        </p:nvPicPr>
        <p:blipFill>
          <a:blip r:embed="rId2"/>
          <a:srcRect/>
          <a:stretch>
            <a:fillRect/>
          </a:stretch>
        </p:blipFill>
        <p:spPr bwMode="auto">
          <a:xfrm>
            <a:off x="133350" y="0"/>
            <a:ext cx="887571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62" name="Picture 1" descr="SD38_Richmond_SES_T1T2_Page_14.png"/>
          <p:cNvPicPr>
            <a:picLocks noGrp="1" noChangeAspect="1"/>
          </p:cNvPicPr>
          <p:nvPr isPhoto="1"/>
        </p:nvPicPr>
        <p:blipFill>
          <a:blip r:embed="rId2"/>
          <a:srcRect/>
          <a:stretch>
            <a:fillRect/>
          </a:stretch>
        </p:blipFill>
        <p:spPr bwMode="auto">
          <a:xfrm>
            <a:off x="133350" y="0"/>
            <a:ext cx="887571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7650" name="Picture 1" descr="SD38_Richmond_SES_T1T2_Page_26.png"/>
          <p:cNvPicPr>
            <a:picLocks noGrp="1" noChangeAspect="1"/>
          </p:cNvPicPr>
          <p:nvPr isPhoto="1"/>
        </p:nvPicPr>
        <p:blipFill>
          <a:blip r:embed="rId2"/>
          <a:srcRect/>
          <a:stretch>
            <a:fillRect/>
          </a:stretch>
        </p:blipFill>
        <p:spPr bwMode="auto">
          <a:xfrm>
            <a:off x="133350" y="0"/>
            <a:ext cx="887571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HELP Presentation Theme">
      <a:dk1>
        <a:srgbClr val="FFFFFF"/>
      </a:dk1>
      <a:lt1>
        <a:srgbClr val="FFFFFF"/>
      </a:lt1>
      <a:dk2>
        <a:srgbClr val="262626"/>
      </a:dk2>
      <a:lt2>
        <a:srgbClr val="8F8F8F"/>
      </a:lt2>
      <a:accent1>
        <a:srgbClr val="738EC7"/>
      </a:accent1>
      <a:accent2>
        <a:srgbClr val="C0504D"/>
      </a:accent2>
      <a:accent3>
        <a:srgbClr val="92D050"/>
      </a:accent3>
      <a:accent4>
        <a:srgbClr val="8064A2"/>
      </a:accent4>
      <a:accent5>
        <a:srgbClr val="8F8F8F"/>
      </a:accent5>
      <a:accent6>
        <a:srgbClr val="F79646"/>
      </a:accent6>
      <a:hlink>
        <a:srgbClr val="92D050"/>
      </a:hlink>
      <a:folHlink>
        <a:srgbClr val="738EC7"/>
      </a:folHlink>
    </a:clrScheme>
    <a:fontScheme name="Custom 1">
      <a:majorFont>
        <a:latin typeface="Rockwell"/>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HELP Presentation Theme">
    <a:dk1>
      <a:srgbClr val="FFFFFF"/>
    </a:dk1>
    <a:lt1>
      <a:srgbClr val="FFFFFF"/>
    </a:lt1>
    <a:dk2>
      <a:srgbClr val="262626"/>
    </a:dk2>
    <a:lt2>
      <a:srgbClr val="8F8F8F"/>
    </a:lt2>
    <a:accent1>
      <a:srgbClr val="738EC7"/>
    </a:accent1>
    <a:accent2>
      <a:srgbClr val="C0504D"/>
    </a:accent2>
    <a:accent3>
      <a:srgbClr val="92D050"/>
    </a:accent3>
    <a:accent4>
      <a:srgbClr val="8064A2"/>
    </a:accent4>
    <a:accent5>
      <a:srgbClr val="8F8F8F"/>
    </a:accent5>
    <a:accent6>
      <a:srgbClr val="F79646"/>
    </a:accent6>
    <a:hlink>
      <a:srgbClr val="92D050"/>
    </a:hlink>
    <a:folHlink>
      <a:srgbClr val="738EC7"/>
    </a:folHlink>
  </a:clrScheme>
</a:themeOverride>
</file>

<file path=docProps/app.xml><?xml version="1.0" encoding="utf-8"?>
<Properties xmlns="http://schemas.openxmlformats.org/officeDocument/2006/extended-properties" xmlns:vt="http://schemas.openxmlformats.org/officeDocument/2006/docPropsVTypes">
  <Template/>
  <TotalTime>5649</TotalTime>
  <Words>1651</Words>
  <Application>Microsoft Macintosh PowerPoint</Application>
  <PresentationFormat>On-screen Show (4:3)</PresentationFormat>
  <Paragraphs>133</Paragraphs>
  <Slides>49</Slides>
  <Notes>14</Notes>
  <HiddenSlides>0</HiddenSlides>
  <MMClips>0</MMClips>
  <ScaleCrop>false</ScaleCrop>
  <HeadingPairs>
    <vt:vector size="4" baseType="variant">
      <vt:variant>
        <vt:lpstr>Design Template</vt:lpstr>
      </vt:variant>
      <vt:variant>
        <vt:i4>1</vt:i4>
      </vt:variant>
      <vt:variant>
        <vt:lpstr>Slide Titles</vt:lpstr>
      </vt:variant>
      <vt:variant>
        <vt:i4>49</vt:i4>
      </vt:variant>
    </vt:vector>
  </HeadingPairs>
  <TitlesOfParts>
    <vt:vector size="50" baseType="lpstr">
      <vt:lpstr>Office Theme</vt:lpstr>
      <vt:lpstr>   Clyde Hertzman, MD Human Early Learning Partnership University of British Columbia, Vancouver</vt:lpstr>
      <vt:lpstr>Sensitive Periods in Early Brain Development</vt:lpstr>
      <vt:lpstr>Slide 3</vt:lpstr>
      <vt:lpstr>Slide 4</vt:lpstr>
      <vt:lpstr>Slide 5</vt:lpstr>
      <vt:lpstr>Slide 6</vt:lpstr>
      <vt:lpstr>Slide 7</vt:lpstr>
      <vt:lpstr>Slide 8</vt:lpstr>
      <vt:lpstr>Slide 9</vt:lpstr>
      <vt:lpstr>Slide 10</vt:lpstr>
      <vt:lpstr>Slide 11</vt:lpstr>
      <vt:lpstr>Monitoring the state of development at the level of the population and how it changes over time</vt:lpstr>
      <vt:lpstr>Slide 13</vt:lpstr>
      <vt:lpstr>Slide 14</vt:lpstr>
      <vt:lpstr>Slide 15</vt:lpstr>
      <vt:lpstr>Slide 16</vt:lpstr>
      <vt:lpstr>Slide 17</vt:lpstr>
      <vt:lpstr>Slide 18</vt:lpstr>
      <vt:lpstr>Slide 19</vt:lpstr>
      <vt:lpstr>Slide 20</vt:lpstr>
      <vt:lpstr>Slide 21</vt:lpstr>
      <vt:lpstr>What the maps  reveal…</vt:lpstr>
      <vt:lpstr>Slide 23</vt:lpstr>
      <vt:lpstr>Slide 24</vt:lpstr>
      <vt:lpstr>Slide 25</vt:lpstr>
      <vt:lpstr>Slide 26</vt:lpstr>
      <vt:lpstr>Slide 27</vt:lpstr>
      <vt:lpstr>Slide 28</vt:lpstr>
      <vt:lpstr>Slide 29</vt:lpstr>
      <vt:lpstr>What the maps  reveal…</vt:lpstr>
      <vt:lpstr>Slide 31</vt:lpstr>
      <vt:lpstr>Slide 32</vt:lpstr>
      <vt:lpstr>Slide 33</vt:lpstr>
      <vt:lpstr>Slide 34</vt:lpstr>
      <vt:lpstr>Slide 35</vt:lpstr>
      <vt:lpstr>Slide 36</vt:lpstr>
      <vt:lpstr>Slide 37</vt:lpstr>
      <vt:lpstr>Slide 38</vt:lpstr>
      <vt:lpstr>Slide 39</vt:lpstr>
      <vt:lpstr>Barriers of Access to Quality Programs</vt:lpstr>
      <vt:lpstr>Slide 41</vt:lpstr>
      <vt:lpstr>Slide 42</vt:lpstr>
      <vt:lpstr>Slide 43</vt:lpstr>
      <vt:lpstr>Slide 44</vt:lpstr>
      <vt:lpstr>Slide 45</vt:lpstr>
      <vt:lpstr>Slide 46</vt:lpstr>
      <vt:lpstr>Slide 47</vt:lpstr>
      <vt:lpstr>Slide 48</vt:lpstr>
      <vt:lpstr>Slide 49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jalexander</dc:creator>
  <cp:lastModifiedBy>HELP</cp:lastModifiedBy>
  <cp:revision>516</cp:revision>
  <dcterms:created xsi:type="dcterms:W3CDTF">2011-01-17T18:35:54Z</dcterms:created>
  <dcterms:modified xsi:type="dcterms:W3CDTF">2011-01-17T18:37:04Z</dcterms:modified>
</cp:coreProperties>
</file>