
<file path=[Content_Types].xml><?xml version="1.0" encoding="utf-8"?>
<Types xmlns="http://schemas.openxmlformats.org/package/2006/content-types">
  <Override PartName="/ppt/slideMasters/slideMaster4.xml" ContentType="application/vnd.openxmlformats-officedocument.presentationml.slideMaster+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theme/theme4.xml" ContentType="application/vnd.openxmlformats-officedocument.theme+xml"/>
  <Override PartName="/ppt/slideMasters/slideMaster3.xml" ContentType="application/vnd.openxmlformats-officedocument.presentationml.slideMaster+xml"/>
  <Override PartName="/ppt/notesSlides/notesSlide9.xml" ContentType="application/vnd.openxmlformats-officedocument.presentationml.notesSlide+xml"/>
  <Override PartName="/ppt/notesSlides/notesSlide1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drawings/drawing1.xml" ContentType="application/vnd.openxmlformats-officedocument.drawingml.chartshapes+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Default Extension="xlsx" ContentType="application/vnd.openxmlformats-officedocument.spreadsheetml.sheet"/>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Override PartName="/ppt/theme/theme5.xml" ContentType="application/vnd.openxmlformats-officedocument.theme+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slides/slide9.xml" ContentType="application/vnd.openxmlformats-officedocument.presentationml.slide+xml"/>
  <Default Extension="rels" ContentType="application/vnd.openxmlformats-package.relationships+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 id="2147483663" r:id="rId2"/>
    <p:sldMasterId id="2147483668" r:id="rId3"/>
    <p:sldMasterId id="2147483673" r:id="rId4"/>
  </p:sldMasterIdLst>
  <p:notesMasterIdLst>
    <p:notesMasterId r:id="rId34"/>
  </p:notesMasterIdLst>
  <p:sldIdLst>
    <p:sldId id="284" r:id="rId5"/>
    <p:sldId id="289" r:id="rId6"/>
    <p:sldId id="290" r:id="rId7"/>
    <p:sldId id="300" r:id="rId8"/>
    <p:sldId id="266" r:id="rId9"/>
    <p:sldId id="306" r:id="rId10"/>
    <p:sldId id="307" r:id="rId11"/>
    <p:sldId id="308" r:id="rId12"/>
    <p:sldId id="309" r:id="rId13"/>
    <p:sldId id="310" r:id="rId14"/>
    <p:sldId id="311" r:id="rId15"/>
    <p:sldId id="296" r:id="rId16"/>
    <p:sldId id="297" r:id="rId17"/>
    <p:sldId id="298" r:id="rId18"/>
    <p:sldId id="299" r:id="rId19"/>
    <p:sldId id="286" r:id="rId20"/>
    <p:sldId id="269" r:id="rId21"/>
    <p:sldId id="288" r:id="rId22"/>
    <p:sldId id="270" r:id="rId23"/>
    <p:sldId id="312" r:id="rId24"/>
    <p:sldId id="271" r:id="rId25"/>
    <p:sldId id="277" r:id="rId26"/>
    <p:sldId id="278" r:id="rId27"/>
    <p:sldId id="304" r:id="rId28"/>
    <p:sldId id="292" r:id="rId29"/>
    <p:sldId id="293" r:id="rId30"/>
    <p:sldId id="303" r:id="rId31"/>
    <p:sldId id="305"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p:cViewPr varScale="1">
        <p:scale>
          <a:sx n="99" d="100"/>
          <a:sy n="99" d="100"/>
        </p:scale>
        <p:origin x="-88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printerSettings" Target="printerSettings/printerSettings1.bin"/><Relationship Id="rId31" Type="http://schemas.openxmlformats.org/officeDocument/2006/relationships/slide" Target="slides/slide27.xml"/><Relationship Id="rId34" Type="http://schemas.openxmlformats.org/officeDocument/2006/relationships/notesMaster" Target="notesMasters/notesMaster1.xml"/><Relationship Id="rId39" Type="http://schemas.openxmlformats.org/officeDocument/2006/relationships/tableStyles" Target="tableStyles.xml"/><Relationship Id="rId7" Type="http://schemas.openxmlformats.org/officeDocument/2006/relationships/slide" Target="slides/slide3.xml"/><Relationship Id="rId36"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0.xml"/><Relationship Id="rId25" Type="http://schemas.openxmlformats.org/officeDocument/2006/relationships/slide" Target="slides/slide21.xml"/><Relationship Id="rId8" Type="http://schemas.openxmlformats.org/officeDocument/2006/relationships/slide" Target="slides/slide4.xml"/><Relationship Id="rId13" Type="http://schemas.openxmlformats.org/officeDocument/2006/relationships/slide" Target="slides/slide9.xml"/><Relationship Id="rId10" Type="http://schemas.openxmlformats.org/officeDocument/2006/relationships/slide" Target="slides/slide6.xml"/><Relationship Id="rId32" Type="http://schemas.openxmlformats.org/officeDocument/2006/relationships/slide" Target="slides/slide28.xml"/><Relationship Id="rId37"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9" Type="http://schemas.openxmlformats.org/officeDocument/2006/relationships/slide" Target="slides/slide5.xml"/><Relationship Id="rId18" Type="http://schemas.openxmlformats.org/officeDocument/2006/relationships/slide" Target="slides/slide14.xml"/><Relationship Id="rId3" Type="http://schemas.openxmlformats.org/officeDocument/2006/relationships/slideMaster" Target="slideMasters/slideMaster3.xml"/><Relationship Id="rId27" Type="http://schemas.openxmlformats.org/officeDocument/2006/relationships/slide" Target="slides/slide23.xml"/><Relationship Id="rId14" Type="http://schemas.openxmlformats.org/officeDocument/2006/relationships/slide" Target="slides/slide10.xml"/><Relationship Id="rId23" Type="http://schemas.openxmlformats.org/officeDocument/2006/relationships/slide" Target="slides/slide19.xml"/><Relationship Id="rId4" Type="http://schemas.openxmlformats.org/officeDocument/2006/relationships/slideMaster" Target="slideMasters/slideMaster4.xml"/><Relationship Id="rId28" Type="http://schemas.openxmlformats.org/officeDocument/2006/relationships/slide" Target="slides/slide24.xml"/><Relationship Id="rId26" Type="http://schemas.openxmlformats.org/officeDocument/2006/relationships/slide" Target="slides/slide22.xml"/><Relationship Id="rId30" Type="http://schemas.openxmlformats.org/officeDocument/2006/relationships/slide" Target="slides/slide26.xml"/><Relationship Id="rId11" Type="http://schemas.openxmlformats.org/officeDocument/2006/relationships/slide" Target="slides/slide7.xml"/><Relationship Id="rId29" Type="http://schemas.openxmlformats.org/officeDocument/2006/relationships/slide" Target="slides/slide25.xml"/><Relationship Id="rId6" Type="http://schemas.openxmlformats.org/officeDocument/2006/relationships/slide" Target="slides/slide2.xml"/><Relationship Id="rId16" Type="http://schemas.openxmlformats.org/officeDocument/2006/relationships/slide" Target="slides/slide12.xml"/><Relationship Id="rId33" Type="http://schemas.openxmlformats.org/officeDocument/2006/relationships/slide" Target="slides/slide29.xml"/><Relationship Id="rId5" Type="http://schemas.openxmlformats.org/officeDocument/2006/relationships/slide" Target="slides/slide1.xml"/><Relationship Id="rId15" Type="http://schemas.openxmlformats.org/officeDocument/2006/relationships/slide" Target="slides/slide11.xml"/><Relationship Id="rId19" Type="http://schemas.openxmlformats.org/officeDocument/2006/relationships/slide" Target="slides/slide15.xml"/><Relationship Id="rId38" Type="http://schemas.openxmlformats.org/officeDocument/2006/relationships/theme" Target="theme/theme1.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manualLayout>
          <c:layoutTarget val="inner"/>
          <c:xMode val="edge"/>
          <c:yMode val="edge"/>
          <c:x val="0.171506985218014"/>
          <c:y val="0.0282051341993973"/>
          <c:w val="0.670078769219551"/>
          <c:h val="0.811727460566463"/>
        </c:manualLayout>
      </c:layout>
      <c:lineChart>
        <c:grouping val="standard"/>
        <c:ser>
          <c:idx val="0"/>
          <c:order val="0"/>
          <c:tx>
            <c:strRef>
              <c:f>Sheet1!$B$1</c:f>
              <c:strCache>
                <c:ptCount val="1"/>
                <c:pt idx="0">
                  <c:v>Status Quo BC GDP ($billions)</c:v>
                </c:pt>
              </c:strCache>
            </c:strRef>
          </c:tx>
          <c:marker>
            <c:symbol val="none"/>
          </c:marker>
          <c:trendline>
            <c:name>Status Quo (29% vulnerable)</c:name>
            <c:spPr>
              <a:ln w="44450">
                <a:solidFill>
                  <a:srgbClr val="738EC7"/>
                </a:solidFill>
              </a:ln>
            </c:spPr>
            <c:trendlineType val="exp"/>
          </c:trendline>
          <c:cat>
            <c:numRef>
              <c:f>Sheet1!$A$2:$A$7</c:f>
              <c:numCache>
                <c:formatCode>General</c:formatCode>
                <c:ptCount val="6"/>
                <c:pt idx="0">
                  <c:v>0.0</c:v>
                </c:pt>
                <c:pt idx="1">
                  <c:v>10.0</c:v>
                </c:pt>
                <c:pt idx="2">
                  <c:v>20.0</c:v>
                </c:pt>
                <c:pt idx="3">
                  <c:v>30.0</c:v>
                </c:pt>
                <c:pt idx="4">
                  <c:v>40.0</c:v>
                </c:pt>
                <c:pt idx="5">
                  <c:v>50.0</c:v>
                </c:pt>
              </c:numCache>
            </c:numRef>
          </c:cat>
          <c:val>
            <c:numRef>
              <c:f>Sheet1!$B$2:$B$7</c:f>
              <c:numCache>
                <c:formatCode>General</c:formatCode>
                <c:ptCount val="6"/>
                <c:pt idx="0">
                  <c:v>200.0</c:v>
                </c:pt>
                <c:pt idx="5">
                  <c:v>850.0</c:v>
                </c:pt>
              </c:numCache>
            </c:numRef>
          </c:val>
        </c:ser>
        <c:ser>
          <c:idx val="1"/>
          <c:order val="1"/>
          <c:tx>
            <c:strRef>
              <c:f>Sheet1!$C$1</c:f>
              <c:strCache>
                <c:ptCount val="1"/>
                <c:pt idx="0">
                  <c:v>15x15 BC GDP ($billions)2</c:v>
                </c:pt>
              </c:strCache>
            </c:strRef>
          </c:tx>
          <c:marker>
            <c:symbol val="none"/>
          </c:marker>
          <c:trendline>
            <c:spPr>
              <a:ln w="44450">
                <a:solidFill>
                  <a:srgbClr val="92D050"/>
                </a:solidFill>
              </a:ln>
            </c:spPr>
            <c:trendlineType val="exp"/>
          </c:trendline>
          <c:cat>
            <c:numRef>
              <c:f>Sheet1!$A$2:$A$7</c:f>
              <c:numCache>
                <c:formatCode>General</c:formatCode>
                <c:ptCount val="6"/>
                <c:pt idx="0">
                  <c:v>0.0</c:v>
                </c:pt>
                <c:pt idx="1">
                  <c:v>10.0</c:v>
                </c:pt>
                <c:pt idx="2">
                  <c:v>20.0</c:v>
                </c:pt>
                <c:pt idx="3">
                  <c:v>30.0</c:v>
                </c:pt>
                <c:pt idx="4">
                  <c:v>40.0</c:v>
                </c:pt>
                <c:pt idx="5">
                  <c:v>50.0</c:v>
                </c:pt>
              </c:numCache>
            </c:numRef>
          </c:cat>
          <c:val>
            <c:numRef>
              <c:f>Sheet1!$C$2:$C$7</c:f>
              <c:numCache>
                <c:formatCode>General</c:formatCode>
                <c:ptCount val="6"/>
                <c:pt idx="0">
                  <c:v>200.0</c:v>
                </c:pt>
                <c:pt idx="5">
                  <c:v>1000.0</c:v>
                </c:pt>
              </c:numCache>
            </c:numRef>
          </c:val>
        </c:ser>
        <c:marker val="1"/>
        <c:axId val="657848984"/>
        <c:axId val="660363624"/>
      </c:lineChart>
      <c:catAx>
        <c:axId val="657848984"/>
        <c:scaling>
          <c:orientation val="minMax"/>
        </c:scaling>
        <c:axPos val="b"/>
        <c:title>
          <c:tx>
            <c:rich>
              <a:bodyPr/>
              <a:lstStyle/>
              <a:p>
                <a:pPr>
                  <a:defRPr b="1">
                    <a:latin typeface="Trebuchet MS" pitchFamily="34" charset="0"/>
                  </a:defRPr>
                </a:pPr>
                <a:r>
                  <a:rPr lang="en-US" b="1" dirty="0" smtClean="0">
                    <a:latin typeface="Trebuchet MS" pitchFamily="34" charset="0"/>
                  </a:rPr>
                  <a:t>Years</a:t>
                </a:r>
                <a:endParaRPr lang="en-US" b="1" dirty="0">
                  <a:latin typeface="Trebuchet MS" pitchFamily="34" charset="0"/>
                </a:endParaRPr>
              </a:p>
            </c:rich>
          </c:tx>
          <c:layout>
            <c:manualLayout>
              <c:xMode val="edge"/>
              <c:yMode val="edge"/>
              <c:x val="0.469946542232037"/>
              <c:y val="0.912281738477081"/>
            </c:manualLayout>
          </c:layout>
        </c:title>
        <c:numFmt formatCode="General" sourceLinked="1"/>
        <c:tickLblPos val="nextTo"/>
        <c:txPr>
          <a:bodyPr/>
          <a:lstStyle/>
          <a:p>
            <a:pPr>
              <a:defRPr>
                <a:latin typeface="Trebuchet MS" pitchFamily="34" charset="0"/>
              </a:defRPr>
            </a:pPr>
            <a:endParaRPr lang="en-US"/>
          </a:p>
        </c:txPr>
        <c:crossAx val="660363624"/>
        <c:crosses val="autoZero"/>
        <c:auto val="1"/>
        <c:lblAlgn val="ctr"/>
        <c:lblOffset val="100"/>
      </c:catAx>
      <c:valAx>
        <c:axId val="660363624"/>
        <c:scaling>
          <c:orientation val="minMax"/>
          <c:max val="1000.0"/>
        </c:scaling>
        <c:axPos val="l"/>
        <c:majorGridlines/>
        <c:title>
          <c:tx>
            <c:rich>
              <a:bodyPr rot="0" vert="horz"/>
              <a:lstStyle/>
              <a:p>
                <a:pPr>
                  <a:defRPr sz="1700" b="0">
                    <a:latin typeface="Trebuchet MS" pitchFamily="34" charset="0"/>
                  </a:defRPr>
                </a:pPr>
                <a:r>
                  <a:rPr lang="en-US" sz="2000" b="1" dirty="0" smtClean="0">
                    <a:latin typeface="Trebuchet MS" pitchFamily="34" charset="0"/>
                  </a:rPr>
                  <a:t>BC GDP</a:t>
                </a:r>
              </a:p>
              <a:p>
                <a:pPr>
                  <a:defRPr sz="1700" b="0">
                    <a:latin typeface="Trebuchet MS" pitchFamily="34" charset="0"/>
                  </a:defRPr>
                </a:pPr>
                <a:r>
                  <a:rPr lang="en-US" sz="1600" b="0" dirty="0" smtClean="0">
                    <a:latin typeface="Trebuchet MS" pitchFamily="34" charset="0"/>
                  </a:rPr>
                  <a:t>($Billions)</a:t>
                </a:r>
                <a:endParaRPr lang="en-US" sz="1600" b="0" dirty="0">
                  <a:latin typeface="Trebuchet MS" pitchFamily="34" charset="0"/>
                </a:endParaRPr>
              </a:p>
            </c:rich>
          </c:tx>
          <c:layout>
            <c:manualLayout>
              <c:xMode val="edge"/>
              <c:yMode val="edge"/>
              <c:x val="0.00081332826689263"/>
              <c:y val="0.377358371789603"/>
            </c:manualLayout>
          </c:layout>
        </c:title>
        <c:numFmt formatCode="General" sourceLinked="1"/>
        <c:tickLblPos val="nextTo"/>
        <c:txPr>
          <a:bodyPr/>
          <a:lstStyle/>
          <a:p>
            <a:pPr>
              <a:defRPr>
                <a:latin typeface="Trebuchet MS" pitchFamily="34" charset="0"/>
              </a:defRPr>
            </a:pPr>
            <a:endParaRPr lang="en-US"/>
          </a:p>
        </c:txPr>
        <c:crossAx val="657848984"/>
        <c:crossesAt val="1.0"/>
        <c:crossBetween val="midCat"/>
        <c:majorUnit val="200.0"/>
      </c:valAx>
    </c:plotArea>
    <c:plotVisOnly val="1"/>
  </c:chart>
  <c:spPr>
    <a:noFill/>
  </c:spPr>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1.11171E-7</cdr:x>
      <cdr:y>0</cdr:y>
    </cdr:from>
    <cdr:to>
      <cdr:x>0.15144</cdr:x>
      <cdr:y>0.97808</cdr:y>
    </cdr:to>
    <cdr:sp macro="" textlink="">
      <cdr:nvSpPr>
        <cdr:cNvPr id="2" name="Rectangle 1"/>
        <cdr:cNvSpPr/>
      </cdr:nvSpPr>
      <cdr:spPr>
        <a:xfrm xmlns:a="http://schemas.openxmlformats.org/drawingml/2006/main">
          <a:off x="1" y="0"/>
          <a:ext cx="1362233" cy="4816475"/>
        </a:xfrm>
        <a:prstGeom xmlns:a="http://schemas.openxmlformats.org/drawingml/2006/main" prst="rect">
          <a:avLst/>
        </a:prstGeom>
        <a:solidFill xmlns:a="http://schemas.openxmlformats.org/drawingml/2006/main">
          <a:sysClr val="windowText" lastClr="000000"/>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C0DEA7-3588-2749-895E-E8FBD88646D6}" type="datetimeFigureOut">
              <a:rPr lang="en-US" smtClean="0"/>
              <a:pPr/>
              <a:t>1/31/11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CA64E0-2029-084F-B2D6-CF983A50EA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601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730" tIns="44865" rIns="89730" bIns="44865" numCol="1" anchor="t" anchorCtr="0" compatLnSpc="1">
            <a:prstTxWarp prst="textNoShape">
              <a:avLst/>
            </a:prstTxWarp>
          </a:bodyPr>
          <a:lstStyle/>
          <a:p>
            <a:r>
              <a:rPr lang="en-US" sz="900" smtClean="0">
                <a:solidFill>
                  <a:schemeClr val="bg1"/>
                </a:solidFill>
              </a:rPr>
              <a:t>‘Sensitive periods’ in early brain development – this slide is based on the following references:</a:t>
            </a:r>
          </a:p>
          <a:p>
            <a:pPr>
              <a:buFontTx/>
              <a:buChar char="•"/>
            </a:pPr>
            <a:r>
              <a:rPr lang="en-US" smtClean="0"/>
              <a:t>Doherty, G. (1997). </a:t>
            </a:r>
            <a:r>
              <a:rPr lang="en-US" i="1" smtClean="0"/>
              <a:t>Zero to Six: the Basis for School Readiness</a:t>
            </a:r>
            <a:r>
              <a:rPr lang="en-US" smtClean="0"/>
              <a:t>. Applied Research Branch R-97-3E Ottawa: Human Resources Development Canada.</a:t>
            </a:r>
          </a:p>
          <a:p>
            <a:pPr>
              <a:buFontTx/>
              <a:buChar char="•"/>
            </a:pPr>
            <a:r>
              <a:rPr lang="en-US" smtClean="0"/>
              <a:t>McCain &amp; Mustard (1999). </a:t>
            </a:r>
            <a:r>
              <a:rPr lang="en-US" i="1" smtClean="0"/>
              <a:t>Early Years Study. </a:t>
            </a:r>
            <a:r>
              <a:rPr lang="en-US" smtClean="0"/>
              <a:t>Toronto, Ontario: Publications Ontario.</a:t>
            </a:r>
          </a:p>
          <a:p>
            <a:pPr>
              <a:buFontTx/>
              <a:buChar char="•"/>
            </a:pPr>
            <a:r>
              <a:rPr lang="en-US" smtClean="0"/>
              <a:t>Shonkoff, Jack (Ed) (2000). </a:t>
            </a:r>
            <a:r>
              <a:rPr lang="en-US" i="1" smtClean="0"/>
              <a:t>From Neurons to Neighborhoods: The Science of Early Childhood Development</a:t>
            </a:r>
            <a:r>
              <a:rPr lang="en-US" smtClean="0"/>
              <a:t>. </a:t>
            </a:r>
            <a:r>
              <a:rPr lang="en-US" sz="900" smtClean="0"/>
              <a:t>Washington, D.C.: </a:t>
            </a:r>
            <a:r>
              <a:rPr lang="en-US" smtClean="0"/>
              <a:t>National Academy Press.</a:t>
            </a:r>
          </a:p>
          <a:p>
            <a:pPr>
              <a:buFontTx/>
              <a:buChar char="•"/>
            </a:pPr>
            <a:endParaRPr lang="en-US" i="1" smtClean="0"/>
          </a:p>
          <a:p>
            <a:pPr>
              <a:buFontTx/>
              <a:buChar char="•"/>
            </a:pPr>
            <a:r>
              <a:rPr lang="en-US" sz="900" i="1" smtClean="0">
                <a:solidFill>
                  <a:schemeClr val="bg1"/>
                </a:solidFill>
              </a:rPr>
              <a:t> - change colours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7D7492-E754-8F4E-886D-9D6B5F0261D6}" type="slidenum">
              <a:rPr lang="en-US"/>
              <a:pPr/>
              <a:t>12</a:t>
            </a:fld>
            <a:endParaRPr lang="en-US"/>
          </a:p>
        </p:txBody>
      </p:sp>
      <p:sp>
        <p:nvSpPr>
          <p:cNvPr id="9963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63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3586" name="Rectangle 2"/>
          <p:cNvSpPr>
            <a:spLocks noGrp="1" noRot="1" noChangeAspect="1" noChangeArrowheads="1"/>
          </p:cNvSpPr>
          <p:nvPr>
            <p:ph type="sldImg"/>
          </p:nvPr>
        </p:nvSpPr>
        <p:spPr bwMode="auto">
          <a:xfrm>
            <a:off x="1105156" y="685605"/>
            <a:ext cx="4649276" cy="3429586"/>
          </a:xfrm>
          <a:prstGeom prst="rect">
            <a:avLst/>
          </a:prstGeom>
          <a:solidFill>
            <a:srgbClr val="FFFFFF"/>
          </a:solidFill>
          <a:ln>
            <a:solidFill>
              <a:srgbClr val="000000"/>
            </a:solidFill>
            <a:miter lim="800000"/>
            <a:headEnd/>
            <a:tailEnd/>
          </a:ln>
        </p:spPr>
      </p:sp>
      <p:sp>
        <p:nvSpPr>
          <p:cNvPr id="323587" name="Rectangle 3"/>
          <p:cNvSpPr>
            <a:spLocks noGrp="1" noChangeArrowheads="1"/>
          </p:cNvSpPr>
          <p:nvPr>
            <p:ph type="body" idx="1"/>
          </p:nvPr>
        </p:nvSpPr>
        <p:spPr bwMode="auto">
          <a:xfrm>
            <a:off x="914613" y="4343205"/>
            <a:ext cx="5028776" cy="411519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p:spPr>
        <p:txBody>
          <a:bodyPr lIns="91427" tIns="45714" rIns="91427" bIns="45714"/>
          <a:lstStyle/>
          <a:p>
            <a:endParaRPr lang="en-US">
              <a:latin typeface="Arial" pitchFamily="26" charset="0"/>
              <a:ea typeface="ＭＳ Ｐゴシック" pitchFamily="26" charset="-128"/>
              <a:cs typeface="ＭＳ Ｐゴシック" pitchFamily="2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lIns="91427" tIns="45714" rIns="91427" bIns="45714"/>
          <a:lstStyle/>
          <a:p>
            <a:endParaRPr lang="en-US">
              <a:latin typeface="Arial" pitchFamily="26" charset="0"/>
              <a:ea typeface="ＭＳ Ｐゴシック" pitchFamily="26" charset="-128"/>
              <a:cs typeface="ＭＳ Ｐゴシック" pitchFamily="26"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lIns="91427" tIns="45714" rIns="91427" bIns="45714"/>
          <a:lstStyle/>
          <a:p>
            <a:endParaRPr lang="en-US">
              <a:latin typeface="Arial" pitchFamily="26" charset="0"/>
              <a:ea typeface="ＭＳ Ｐゴシック" pitchFamily="26" charset="-128"/>
              <a:cs typeface="ＭＳ Ｐゴシック" pitchFamily="26"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D5E951-8586-47BD-8A12-20B6EA24E23F}"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None/>
            </a:pPr>
            <a:endParaRPr lang="en-US" dirty="0"/>
          </a:p>
        </p:txBody>
      </p:sp>
      <p:sp>
        <p:nvSpPr>
          <p:cNvPr id="4" name="Slide Number Placeholder 3"/>
          <p:cNvSpPr>
            <a:spLocks noGrp="1"/>
          </p:cNvSpPr>
          <p:nvPr>
            <p:ph type="sldNum" sz="quarter" idx="10"/>
          </p:nvPr>
        </p:nvSpPr>
        <p:spPr/>
        <p:txBody>
          <a:bodyPr/>
          <a:lstStyle/>
          <a:p>
            <a:fld id="{6AD5E951-8586-47BD-8A12-20B6EA24E23F}"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solidFill>
              <a:srgbClr val="000000"/>
            </a:solidFill>
          </a:ln>
        </p:spPr>
        <p:txBody>
          <a:bodyPr/>
          <a:lstStyle/>
          <a:p>
            <a:pPr>
              <a:lnSpc>
                <a:spcPct val="90000"/>
              </a:lnSpc>
              <a:spcBef>
                <a:spcPct val="0"/>
              </a:spcBef>
            </a:pPr>
            <a:r>
              <a:rPr lang="en-US" b="1">
                <a:solidFill>
                  <a:srgbClr val="FF9900"/>
                </a:solidFill>
                <a:latin typeface="Arial" pitchFamily="29" charset="0"/>
                <a:ea typeface="ＭＳ Ｐゴシック" pitchFamily="29" charset="-128"/>
                <a:cs typeface="ＭＳ Ｐゴシック" pitchFamily="29" charset="-128"/>
              </a:rPr>
              <a:t>In Business Circles, </a:t>
            </a:r>
            <a:br>
              <a:rPr lang="en-US" b="1">
                <a:solidFill>
                  <a:srgbClr val="FF9900"/>
                </a:solidFill>
                <a:latin typeface="Arial" pitchFamily="29" charset="0"/>
                <a:ea typeface="ＭＳ Ｐゴシック" pitchFamily="29" charset="-128"/>
                <a:cs typeface="ＭＳ Ｐゴシック" pitchFamily="29" charset="-128"/>
              </a:rPr>
            </a:br>
            <a:r>
              <a:rPr lang="en-US">
                <a:latin typeface="Arial" pitchFamily="29" charset="0"/>
                <a:ea typeface="ＭＳ Ｐゴシック" pitchFamily="29" charset="-128"/>
                <a:cs typeface="ＭＳ Ｐゴシック" pitchFamily="29" charset="-128"/>
              </a:rPr>
              <a:t>What is thought to promote a strong economy?</a:t>
            </a:r>
          </a:p>
          <a:p>
            <a:pPr>
              <a:lnSpc>
                <a:spcPct val="90000"/>
              </a:lnSpc>
              <a:spcAft>
                <a:spcPts val="1500"/>
              </a:spcAft>
            </a:pPr>
            <a:endParaRPr lang="en-US">
              <a:latin typeface="Arial" pitchFamily="29" charset="0"/>
              <a:ea typeface="ＭＳ Ｐゴシック" pitchFamily="29" charset="-128"/>
              <a:cs typeface="ＭＳ Ｐゴシック" pitchFamily="29" charset="-128"/>
            </a:endParaRPr>
          </a:p>
          <a:p>
            <a:pPr>
              <a:lnSpc>
                <a:spcPct val="90000"/>
              </a:lnSpc>
              <a:spcAft>
                <a:spcPct val="30000"/>
              </a:spcAft>
            </a:pPr>
            <a:r>
              <a:rPr lang="en-US" b="1">
                <a:solidFill>
                  <a:srgbClr val="FF9900"/>
                </a:solidFill>
                <a:latin typeface="Arial" pitchFamily="29" charset="0"/>
                <a:ea typeface="ＭＳ Ｐゴシック" pitchFamily="29" charset="-128"/>
                <a:cs typeface="ＭＳ Ｐゴシック" pitchFamily="29" charset="-128"/>
              </a:rPr>
              <a:t>Our Answer:</a:t>
            </a:r>
            <a:r>
              <a:rPr lang="en-US">
                <a:latin typeface="Arial" pitchFamily="29" charset="0"/>
                <a:ea typeface="ＭＳ Ｐゴシック" pitchFamily="29" charset="-128"/>
                <a:cs typeface="ＭＳ Ｐゴシック" pitchFamily="29" charset="-128"/>
              </a:rPr>
              <a:t/>
            </a:r>
            <a:br>
              <a:rPr lang="en-US">
                <a:latin typeface="Arial" pitchFamily="29" charset="0"/>
                <a:ea typeface="ＭＳ Ｐゴシック" pitchFamily="29" charset="-128"/>
                <a:cs typeface="ＭＳ Ｐゴシック" pitchFamily="29" charset="-128"/>
              </a:rPr>
            </a:br>
            <a:r>
              <a:rPr lang="en-US">
                <a:latin typeface="Arial" pitchFamily="29" charset="0"/>
                <a:ea typeface="ＭＳ Ｐゴシック" pitchFamily="29" charset="-128"/>
                <a:cs typeface="ＭＳ Ｐゴシック" pitchFamily="29" charset="-128"/>
              </a:rPr>
              <a:t>STRONG FAMILY POLICY </a:t>
            </a:r>
            <a:r>
              <a:rPr lang="en-US">
                <a:latin typeface="Arial" pitchFamily="29" charset="0"/>
                <a:ea typeface="ＭＳ Ｐゴシック" pitchFamily="29" charset="-128"/>
                <a:cs typeface="ＭＳ Ｐゴシック" pitchFamily="29" charset="-128"/>
                <a:sym typeface="Wingdings" pitchFamily="29" charset="2"/>
              </a:rPr>
              <a:t> SUCCESS BY SIX</a:t>
            </a:r>
          </a:p>
          <a:p>
            <a:pPr>
              <a:lnSpc>
                <a:spcPct val="90000"/>
              </a:lnSpc>
              <a:spcAft>
                <a:spcPct val="30000"/>
              </a:spcAft>
            </a:pPr>
            <a:endParaRPr lang="en-US">
              <a:latin typeface="Arial" pitchFamily="29" charset="0"/>
              <a:ea typeface="ＭＳ Ｐゴシック" pitchFamily="29" charset="-128"/>
              <a:cs typeface="ＭＳ Ｐゴシック" pitchFamily="29" charset="-128"/>
              <a:sym typeface="Wingdings" pitchFamily="29" charset="2"/>
            </a:endParaRPr>
          </a:p>
          <a:p>
            <a:pPr>
              <a:lnSpc>
                <a:spcPct val="90000"/>
              </a:lnSpc>
              <a:spcAft>
                <a:spcPct val="30000"/>
              </a:spcAft>
            </a:pPr>
            <a:r>
              <a:rPr lang="en-US" b="1">
                <a:solidFill>
                  <a:srgbClr val="FF9900"/>
                </a:solidFill>
                <a:latin typeface="Arial" pitchFamily="29" charset="0"/>
                <a:ea typeface="ＭＳ Ｐゴシック" pitchFamily="29" charset="-128"/>
                <a:cs typeface="ＭＳ Ｐゴシック" pitchFamily="29" charset="-128"/>
                <a:sym typeface="Wingdings" pitchFamily="29" charset="2"/>
              </a:rPr>
              <a:t>HELP Research </a:t>
            </a:r>
            <a:br>
              <a:rPr lang="en-US" b="1">
                <a:solidFill>
                  <a:srgbClr val="FF9900"/>
                </a:solidFill>
                <a:latin typeface="Arial" pitchFamily="29" charset="0"/>
                <a:ea typeface="ＭＳ Ｐゴシック" pitchFamily="29" charset="-128"/>
                <a:cs typeface="ＭＳ Ｐゴシック" pitchFamily="29" charset="-128"/>
                <a:sym typeface="Wingdings" pitchFamily="29" charset="2"/>
              </a:rPr>
            </a:br>
            <a:r>
              <a:rPr lang="en-US">
                <a:latin typeface="Arial" pitchFamily="29" charset="0"/>
                <a:ea typeface="ＭＳ Ｐゴシック" pitchFamily="29" charset="-128"/>
                <a:cs typeface="ＭＳ Ｐゴシック" pitchFamily="29" charset="-128"/>
                <a:sym typeface="Wingdings" pitchFamily="29" charset="2"/>
              </a:rPr>
              <a:t> A generation that underachieves compromises GDP growth by 20%</a:t>
            </a:r>
            <a:r>
              <a:rPr lang="en-US">
                <a:solidFill>
                  <a:srgbClr val="BFBFBF"/>
                </a:solidFill>
                <a:latin typeface="Arial" pitchFamily="29" charset="0"/>
                <a:ea typeface="ＭＳ Ｐゴシック" pitchFamily="29" charset="-128"/>
                <a:cs typeface="ＭＳ Ｐゴシック" pitchFamily="29" charset="-128"/>
                <a:sym typeface="Wingdings" pitchFamily="29" charset="2"/>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solidFill>
            <a:srgbClr val="FFFFFF"/>
          </a:solidFill>
          <a:ln/>
        </p:spPr>
      </p:sp>
      <p:sp>
        <p:nvSpPr>
          <p:cNvPr id="22531" name="Notes Placeholder 2"/>
          <p:cNvSpPr>
            <a:spLocks noGrp="1"/>
          </p:cNvSpPr>
          <p:nvPr>
            <p:ph type="body" idx="1"/>
          </p:nvPr>
        </p:nvSpPr>
        <p:spPr>
          <a:noFill/>
          <a:ln>
            <a:solidFill>
              <a:srgbClr val="000000"/>
            </a:solidFill>
          </a:ln>
        </p:spPr>
        <p:txBody>
          <a:bodyPr lIns="91428" tIns="45714" rIns="91428" bIns="45714"/>
          <a:lstStyle/>
          <a:p>
            <a:endParaRPr lang="en-CA" smtClean="0">
              <a:latin typeface="Arial" pitchFamily="29" charset="0"/>
              <a:ea typeface="ＭＳ Ｐゴシック" pitchFamily="29" charset="-128"/>
              <a:cs typeface="ＭＳ Ｐゴシック" pitchFamily="29" charset="-128"/>
            </a:endParaRPr>
          </a:p>
        </p:txBody>
      </p:sp>
      <p:sp>
        <p:nvSpPr>
          <p:cNvPr id="225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prstTxWarp prst="textNoShape">
              <a:avLst/>
            </a:prstTxWarp>
          </a:bodyPr>
          <a:lstStyle/>
          <a:p>
            <a:pPr algn="r" defTabSz="912813" eaLnBrk="0" hangingPunct="0"/>
            <a:fld id="{8DD117EE-52A6-A842-A181-1514EA67F4AE}" type="slidenum">
              <a:rPr lang="en-US" sz="1200"/>
              <a:pPr algn="r" defTabSz="912813" eaLnBrk="0" hangingPunct="0"/>
              <a:t>4</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solidFill>
            <a:srgbClr val="FFFFFF"/>
          </a:solidFill>
          <a:ln/>
        </p:spPr>
      </p:sp>
      <p:sp>
        <p:nvSpPr>
          <p:cNvPr id="40963" name="Rectangle 3"/>
          <p:cNvSpPr>
            <a:spLocks noGrp="1" noChangeArrowheads="1"/>
          </p:cNvSpPr>
          <p:nvPr>
            <p:ph type="body" idx="1"/>
          </p:nvPr>
        </p:nvSpPr>
        <p:spPr>
          <a:noFill/>
          <a:ln>
            <a:solidFill>
              <a:srgbClr val="000000"/>
            </a:solidFill>
          </a:ln>
        </p:spPr>
        <p:txBody>
          <a:bodyPr/>
          <a:lstStyle/>
          <a:p>
            <a:pPr eaLnBrk="1" hangingPunct="1">
              <a:lnSpc>
                <a:spcPct val="90000"/>
              </a:lnSpc>
            </a:pPr>
            <a:endParaRPr lang="en-US" sz="8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14318">
              <a:defRPr/>
            </a:pPr>
            <a:r>
              <a:rPr lang="en-US" dirty="0" smtClean="0"/>
              <a:t>We apply leading econometric research (</a:t>
            </a:r>
            <a:r>
              <a:rPr lang="en-US" dirty="0" err="1" smtClean="0"/>
              <a:t>Hanushek</a:t>
            </a:r>
            <a:r>
              <a:rPr lang="en-US" dirty="0" smtClean="0"/>
              <a:t> 2008) re the influence of a population’s cognitive achievement on economic growth to forecast the financial returns from reducing early vulnerability...  </a:t>
            </a:r>
          </a:p>
          <a:p>
            <a:endParaRPr lang="en-US" dirty="0" smtClean="0"/>
          </a:p>
          <a:p>
            <a:r>
              <a:rPr lang="en-US" dirty="0" smtClean="0"/>
              <a:t>The net present value of a 20% increase in GDP over this period is massive; and can be calculated in the light of existing growth projections.  In the absence of any change to early vulnerability levels, the federal government forecasts GDP growth of 2.84% per year between 2010 and 2015 (Government of Canada 2010, Table 2.1).  Predicting that the aging population will dampen economic growth, the office of the federal Parliamentary Budget Officer (</a:t>
            </a:r>
            <a:r>
              <a:rPr lang="en-US" dirty="0" err="1" smtClean="0"/>
              <a:t>Askari</a:t>
            </a:r>
            <a:r>
              <a:rPr lang="en-US" dirty="0" smtClean="0"/>
              <a:t> et al. 2010, 10-13) projects considerably lower rates of growth than the federal government thereafter:  1.7% per year until 2030; and 1.4% annually until 2070.  To be conservative, we work with the latter’s estimates, phasing-in the influence of additional human capital on the Parliamentary Officer’s baseline projections.  In the light of </a:t>
            </a:r>
            <a:r>
              <a:rPr lang="en-US" dirty="0" err="1" smtClean="0"/>
              <a:t>Hanushek’s</a:t>
            </a:r>
            <a:r>
              <a:rPr lang="en-US" dirty="0" smtClean="0"/>
              <a:t> findings, we calculate that the net present value of reducing early vulnerability down to 10% of children is equal to $2.2 trillion.  In other words, Canadians would need to invest $2.2 trillion today for 60 years at a rate of 3.5% interest in order to grow the economy 20% over that period, even after covering the social investment costs required to pay for smart family policy.  </a:t>
            </a:r>
            <a:r>
              <a:rPr lang="en-US" b="1" dirty="0" smtClean="0"/>
              <a:t>This enormous dollar figure signals that the early vulnerability debt is nearly four times greater than the total debt load carried by the Government of Canada </a:t>
            </a:r>
            <a:r>
              <a:rPr lang="en-US" dirty="0" smtClean="0"/>
              <a:t>(Government of Canada 2010, Table 4.2.3).  The benefit to cost ratio over that period is nearly 4/1. </a:t>
            </a:r>
          </a:p>
        </p:txBody>
      </p:sp>
      <p:sp>
        <p:nvSpPr>
          <p:cNvPr id="4" name="Slide Number Placeholder 3"/>
          <p:cNvSpPr>
            <a:spLocks noGrp="1"/>
          </p:cNvSpPr>
          <p:nvPr>
            <p:ph type="sldNum" sz="quarter" idx="5"/>
          </p:nvPr>
        </p:nvSpPr>
        <p:spPr/>
        <p:txBody>
          <a:bodyPr/>
          <a:lstStyle/>
          <a:p>
            <a:pPr>
              <a:defRPr/>
            </a:pPr>
            <a:fld id="{27C8B6CA-0A27-441E-8CAD-046B3AF1E196}" type="slidenum">
              <a:rPr lang="en-US" smtClean="0">
                <a:solidFill>
                  <a:prstClr val="black"/>
                </a:solidFill>
              </a:rPr>
              <a:pPr>
                <a:defRPr/>
              </a:pPr>
              <a:t>27</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143000" y="684213"/>
            <a:ext cx="4572000" cy="3429000"/>
          </a:xfr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685800" y="4343400"/>
            <a:ext cx="5486400" cy="4116388"/>
          </a:xfrm>
          <a:solidFill>
            <a:srgbClr val="FFFFFF"/>
          </a:solidFill>
          <a:ln>
            <a:solidFill>
              <a:srgbClr val="000000"/>
            </a:solidFill>
            <a:miter lim="800000"/>
            <a:headEnd/>
            <a:tailEnd/>
          </a:ln>
        </p:spPr>
        <p:txBody>
          <a:bodyPr wrap="square" lIns="90562" tIns="45282" rIns="90562" bIns="45282"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solidFill>
            <a:srgbClr val="FFFFFF"/>
          </a:solidFill>
          <a:ln/>
        </p:spPr>
      </p:sp>
      <p:sp>
        <p:nvSpPr>
          <p:cNvPr id="27651" name="Notes Placeholder 2"/>
          <p:cNvSpPr>
            <a:spLocks noGrp="1"/>
          </p:cNvSpPr>
          <p:nvPr>
            <p:ph type="body" idx="1"/>
          </p:nvPr>
        </p:nvSpPr>
        <p:spPr>
          <a:xfrm>
            <a:off x="914400" y="4343400"/>
            <a:ext cx="5029200" cy="4114800"/>
          </a:xfrm>
          <a:noFill/>
          <a:ln>
            <a:solidFill>
              <a:srgbClr val="000000"/>
            </a:solidFill>
          </a:ln>
        </p:spPr>
        <p:txBody>
          <a:bodyPr lIns="90487" tIns="44450" rIns="90487" bIns="44450"/>
          <a:lstStyle/>
          <a:p>
            <a:r>
              <a:rPr lang="en-GB" smtClean="0">
                <a:latin typeface="Arial" pitchFamily="-110" charset="0"/>
                <a:ea typeface="ＭＳ Ｐゴシック" pitchFamily="-110" charset="-128"/>
              </a:rPr>
              <a:t>Why is this a good time to start doing something like this?  As many of you know, the EDI and related data collection efforts have been happening on more or less regular basis in many provinces and regions over the years.  This map shows the progress from 2000 to 2009 collection year.  The time is good because with the increased sophistication in methodologies and experience in many areas with several waves of data collection, we can bring added value to this project – in addition to, never as an alternative – to local and provincial efforts. The time is good because we are reaching a momentum – a critical mass of data and diversity of regions where it becomes possible to inform national trends.  With the Council … ‘s mandate on increasing the knowledge in ECD, putting the existing data together, being able to take advantage of what is going on already at the national level – the collection of EDI – they can focus their efforts on increasing the information at other, earlier levels of development at which we have scarce coverage.  Putting the EDI data on a national map shows what can be done and opens the door to population-based collection of other developmental data on young children.</a:t>
            </a:r>
          </a:p>
          <a:p>
            <a:endParaRPr lang="en-US" smtClean="0">
              <a:latin typeface="Arial" pitchFamily="-110" charset="0"/>
              <a:ea typeface="ＭＳ Ｐゴシック" pitchFamily="-11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solidFill>
            <a:srgbClr val="FFFFFF"/>
          </a:solidFill>
          <a:ln/>
        </p:spPr>
      </p:sp>
      <p:sp>
        <p:nvSpPr>
          <p:cNvPr id="33795" name="Notes Placeholder 2"/>
          <p:cNvSpPr>
            <a:spLocks noGrp="1"/>
          </p:cNvSpPr>
          <p:nvPr>
            <p:ph type="body" idx="1"/>
          </p:nvPr>
        </p:nvSpPr>
        <p:spPr>
          <a:xfrm>
            <a:off x="914400" y="4343400"/>
            <a:ext cx="5029200" cy="4114800"/>
          </a:xfrm>
          <a:noFill/>
          <a:ln>
            <a:solidFill>
              <a:srgbClr val="000000"/>
            </a:solidFill>
          </a:ln>
        </p:spPr>
        <p:txBody>
          <a:bodyPr lIns="90487" tIns="44450" rIns="90487" bIns="44450"/>
          <a:lstStyle/>
          <a:p>
            <a:r>
              <a:rPr lang="en-GB" smtClean="0">
                <a:latin typeface="Arial" pitchFamily="-110" charset="0"/>
                <a:ea typeface="ＭＳ Ｐゴシック" pitchFamily="-110" charset="-128"/>
              </a:rPr>
              <a:t>Why is this a good time to start doing something like this?  As many of you know, the EDI and related data collection efforts have been happening on more or less regular basis in many provinces and regions over the years.  This map shows the progress from 2000 to 2009 collection year.  The time is good because with the increased sophistication in methodologies and experience in many areas with several waves of data collection, we can bring added value to this project – in addition to, never as an alternative – to local and provincial efforts. The time is good because we are reaching a momentum – a critical mass of data and diversity of regions where it becomes possible to inform national trends.  With the Council … ‘s mandate on increasing the knowledge in ECD, putting the existing data together, being able to take advantage of what is going on already at the national level – the collection of EDI – they can focus their efforts on increasing the information at other, earlier levels of development at which we have scarce coverage.  Putting the EDI data on a national map shows what can be done and opens the door to population-based collection of other developmental data on young children.</a:t>
            </a:r>
          </a:p>
          <a:p>
            <a:endParaRPr lang="en-US" smtClean="0">
              <a:latin typeface="Arial" pitchFamily="-110" charset="0"/>
              <a:ea typeface="ＭＳ Ｐゴシック" pitchFamily="-11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solidFill>
            <a:srgbClr val="FFFFFF"/>
          </a:solidFill>
          <a:ln/>
        </p:spPr>
      </p:sp>
      <p:sp>
        <p:nvSpPr>
          <p:cNvPr id="29699" name="Notes Placeholder 2"/>
          <p:cNvSpPr>
            <a:spLocks noGrp="1"/>
          </p:cNvSpPr>
          <p:nvPr>
            <p:ph type="body" idx="1"/>
          </p:nvPr>
        </p:nvSpPr>
        <p:spPr>
          <a:xfrm>
            <a:off x="914400" y="4343400"/>
            <a:ext cx="5029200" cy="4114800"/>
          </a:xfrm>
          <a:noFill/>
          <a:ln>
            <a:solidFill>
              <a:srgbClr val="000000"/>
            </a:solidFill>
          </a:ln>
        </p:spPr>
        <p:txBody>
          <a:bodyPr lIns="90487" tIns="44450" rIns="90487" bIns="44450"/>
          <a:lstStyle/>
          <a:p>
            <a:r>
              <a:rPr lang="en-GB" smtClean="0">
                <a:latin typeface="Arial" pitchFamily="-110" charset="0"/>
                <a:ea typeface="ＭＳ Ｐゴシック" pitchFamily="-110" charset="-128"/>
              </a:rPr>
              <a:t>Why is this a good time to start doing something like this?  As many of you know, the EDI and related data collection efforts have been happening on more or less regular basis in many provinces and regions over the years.  This map shows the progress from 2000 to 2009 collection year.  The time is good because with the increased sophistication in methodologies and experience in many areas with several waves of data collection, we can bring added value to this project – in addition to, never as an alternative – to local and provincial efforts. The time is good because we are reaching a momentum – a critical mass of data and diversity of regions where it becomes possible to inform national trends.  With the Council … ‘s mandate on increasing the knowledge in ECD, putting the existing data together, being able to take advantage of what is going on already at the national level – the collection of EDI – they can focus their efforts on increasing the information at other, earlier levels of development at which we have scarce coverage.  Putting the EDI data on a national map shows what can be done and opens the door to population-based collection of other developmental data on young children.</a:t>
            </a:r>
          </a:p>
          <a:p>
            <a:endParaRPr lang="en-US" smtClean="0">
              <a:latin typeface="Arial" pitchFamily="-110" charset="0"/>
              <a:ea typeface="ＭＳ Ｐゴシック" pitchFamily="-11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solidFill>
            <a:srgbClr val="FFFFFF"/>
          </a:solidFill>
          <a:ln/>
        </p:spPr>
      </p:sp>
      <p:sp>
        <p:nvSpPr>
          <p:cNvPr id="31747"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smtClean="0">
              <a:latin typeface="Arial" pitchFamily="-110" charset="0"/>
              <a:ea typeface="ＭＳ Ｐゴシック" pitchFamily="-11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solidFill>
            <a:srgbClr val="FFFFFF"/>
          </a:solidFill>
          <a:ln/>
        </p:spPr>
      </p:sp>
      <p:sp>
        <p:nvSpPr>
          <p:cNvPr id="35843" name="Notes Placeholder 2"/>
          <p:cNvSpPr>
            <a:spLocks noGrp="1"/>
          </p:cNvSpPr>
          <p:nvPr>
            <p:ph type="body" idx="1"/>
          </p:nvPr>
        </p:nvSpPr>
        <p:spPr>
          <a:xfrm>
            <a:off x="914400" y="4343400"/>
            <a:ext cx="5029200" cy="4114800"/>
          </a:xfrm>
          <a:noFill/>
          <a:ln>
            <a:solidFill>
              <a:srgbClr val="000000"/>
            </a:solidFill>
          </a:ln>
        </p:spPr>
        <p:txBody>
          <a:bodyPr lIns="90487" tIns="44450" rIns="90487" bIns="44450"/>
          <a:lstStyle/>
          <a:p>
            <a:r>
              <a:rPr lang="en-GB" smtClean="0">
                <a:latin typeface="Arial" pitchFamily="-110" charset="0"/>
                <a:ea typeface="ＭＳ Ｐゴシック" pitchFamily="-110" charset="-128"/>
              </a:rPr>
              <a:t>Why is this a good time to start doing something like this?  As many of you know, the EDI and related data collection efforts have been happening on more or less regular basis in many provinces and regions over the years.  This map shows the progress from 2000 to 2009 collection year.  The time is good because with the increased sophistication in methodologies and experience in many areas with several waves of data collection, we can bring added value to this project – in addition to, never as an alternative – to local and provincial efforts. The time is good because we are reaching a momentum – a critical mass of data and diversity of regions where it becomes possible to inform national trends.  With the Council … ‘s mandate on increasing the knowledge in ECD, putting the existing data together, being able to take advantage of what is going on already at the national level – the collection of EDI – they can focus their efforts on increasing the information at other, earlier levels of development at which we have scarce coverage.  Putting the EDI data on a national map shows what can be done and opens the door to population-based collection of other developmental data on young children.</a:t>
            </a:r>
          </a:p>
          <a:p>
            <a:endParaRPr lang="en-US" smtClean="0">
              <a:latin typeface="Arial" pitchFamily="-110" charset="0"/>
              <a:ea typeface="ＭＳ Ｐゴシック" pitchFamily="-11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a:solidFill>
            <a:srgbClr val="FFFFFF"/>
          </a:solidFill>
          <a:ln/>
        </p:spPr>
      </p:sp>
      <p:sp>
        <p:nvSpPr>
          <p:cNvPr id="37891" name="Notes Placeholder 2"/>
          <p:cNvSpPr>
            <a:spLocks noGrp="1"/>
          </p:cNvSpPr>
          <p:nvPr>
            <p:ph type="body" idx="1"/>
          </p:nvPr>
        </p:nvSpPr>
        <p:spPr>
          <a:xfrm>
            <a:off x="914400" y="4343400"/>
            <a:ext cx="5029200" cy="4114800"/>
          </a:xfrm>
          <a:noFill/>
          <a:ln>
            <a:solidFill>
              <a:srgbClr val="000000"/>
            </a:solidFill>
          </a:ln>
        </p:spPr>
        <p:txBody>
          <a:bodyPr lIns="90487" tIns="44450" rIns="90487" bIns="44450"/>
          <a:lstStyle/>
          <a:p>
            <a:r>
              <a:rPr lang="en-GB" smtClean="0">
                <a:latin typeface="Arial" pitchFamily="-110" charset="0"/>
                <a:ea typeface="ＭＳ Ｐゴシック" pitchFamily="-110" charset="-128"/>
              </a:rPr>
              <a:t>Why is this a good time to start doing something like this?  As many of you know, the EDI and related data collection efforts have been happening on more or less regular basis in many provinces and regions over the years.  This map shows the progress from 2000 to 2009 collection year.  The time is good because with the increased sophistication in methodologies and experience in many areas with several waves of data collection, we can bring added value to this project – in addition to, never as an alternative – to local and provincial efforts. The time is good because we are reaching a momentum – a critical mass of data and diversity of regions where it becomes possible to inform national trends.  With the Council … ‘s mandate on increasing the knowledge in ECD, putting the existing data together, being able to take advantage of what is going on already at the national level – the collection of EDI – they can focus their efforts on increasing the information at other, earlier levels of development at which we have scarce coverage.  Putting the EDI data on a national map shows what can be done and opens the door to population-based collection of other developmental data on young children.</a:t>
            </a:r>
          </a:p>
          <a:p>
            <a:endParaRPr lang="en-US" smtClean="0">
              <a:latin typeface="Arial" pitchFamily="-110" charset="0"/>
              <a:ea typeface="ＭＳ Ｐゴシック" pitchFamily="-11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5B3DC-F74B-427B-8CC1-09B1E272A14D}" type="datetimeFigureOut">
              <a:rPr lang="en-US" smtClean="0">
                <a:solidFill>
                  <a:srgbClr val="FFFFFF">
                    <a:tint val="75000"/>
                  </a:srgbClr>
                </a:solidFill>
              </a:rPr>
              <a:pPr/>
              <a:t>1/31/11</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4" name="Slide Number Placeholder 3"/>
          <p:cNvSpPr>
            <a:spLocks noGrp="1"/>
          </p:cNvSpPr>
          <p:nvPr>
            <p:ph type="sldNum" sz="quarter" idx="12"/>
          </p:nvPr>
        </p:nvSpPr>
        <p:spPr/>
        <p:txBody>
          <a:bodyPr/>
          <a:lstStyle/>
          <a:p>
            <a:fld id="{D68D09C1-8A95-4C5C-895B-CC840156B9F9}" type="slidenum">
              <a:rPr lang="en-US" smtClean="0">
                <a:solidFill>
                  <a:srgbClr val="FFFFFF">
                    <a:tint val="75000"/>
                  </a:srgbClr>
                </a:solidFill>
              </a:rPr>
              <a:pPr/>
              <a:t>‹#›</a:t>
            </a:fld>
            <a:endParaRPr lang="en-US">
              <a:solidFill>
                <a:srgbClr val="FFFFFF">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5B3DC-F74B-427B-8CC1-09B1E272A14D}" type="datetimeFigureOut">
              <a:rPr lang="en-US" smtClean="0">
                <a:solidFill>
                  <a:srgbClr val="FFFFFF">
                    <a:tint val="75000"/>
                  </a:srgbClr>
                </a:solidFill>
              </a:rPr>
              <a:pPr/>
              <a:t>1/31/11</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68D09C1-8A95-4C5C-895B-CC840156B9F9}" type="slidenum">
              <a:rPr lang="en-US" smtClean="0">
                <a:solidFill>
                  <a:srgbClr val="FFFFFF">
                    <a:tint val="75000"/>
                  </a:srgbClr>
                </a:solidFill>
              </a:rPr>
              <a:pPr/>
              <a:t>‹#›</a:t>
            </a:fld>
            <a:endParaRPr lang="en-US">
              <a:solidFill>
                <a:srgbClr val="FFFFFF">
                  <a:tint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5B3DC-F74B-427B-8CC1-09B1E272A14D}" type="datetimeFigureOut">
              <a:rPr lang="en-US" smtClean="0">
                <a:solidFill>
                  <a:srgbClr val="FFFFFF">
                    <a:tint val="75000"/>
                  </a:srgbClr>
                </a:solidFill>
              </a:rPr>
              <a:pPr/>
              <a:t>1/31/11</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4" name="Slide Number Placeholder 3"/>
          <p:cNvSpPr>
            <a:spLocks noGrp="1"/>
          </p:cNvSpPr>
          <p:nvPr>
            <p:ph type="sldNum" sz="quarter" idx="12"/>
          </p:nvPr>
        </p:nvSpPr>
        <p:spPr/>
        <p:txBody>
          <a:bodyPr/>
          <a:lstStyle/>
          <a:p>
            <a:fld id="{D68D09C1-8A95-4C5C-895B-CC840156B9F9}" type="slidenum">
              <a:rPr lang="en-US" smtClean="0">
                <a:solidFill>
                  <a:srgbClr val="FFFFFF">
                    <a:tint val="75000"/>
                  </a:srgbClr>
                </a:solidFill>
              </a:rPr>
              <a:pPr/>
              <a:t>‹#›</a:t>
            </a:fld>
            <a:endParaRPr lang="en-US">
              <a:solidFill>
                <a:srgbClr val="FFFFFF">
                  <a:tint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5B3DC-F74B-427B-8CC1-09B1E272A14D}" type="datetimeFigureOut">
              <a:rPr lang="en-US" smtClean="0">
                <a:solidFill>
                  <a:srgbClr val="FFFFFF">
                    <a:tint val="75000"/>
                  </a:srgbClr>
                </a:solidFill>
              </a:rPr>
              <a:pPr/>
              <a:t>1/31/11</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68D09C1-8A95-4C5C-895B-CC840156B9F9}" type="slidenum">
              <a:rPr lang="en-US" smtClean="0">
                <a:solidFill>
                  <a:srgbClr val="FFFFFF">
                    <a:tint val="75000"/>
                  </a:srgbClr>
                </a:solidFill>
              </a:rPr>
              <a:pPr/>
              <a:t>‹#›</a:t>
            </a:fld>
            <a:endParaRPr lang="en-US">
              <a:solidFill>
                <a:srgbClr val="FFFFFF">
                  <a:tint val="7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5B3DC-F74B-427B-8CC1-09B1E272A14D}" type="datetimeFigureOut">
              <a:rPr lang="en-US" smtClean="0">
                <a:solidFill>
                  <a:srgbClr val="FFFFFF">
                    <a:tint val="75000"/>
                  </a:srgbClr>
                </a:solidFill>
              </a:rPr>
              <a:pPr/>
              <a:t>1/31/11</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68D09C1-8A95-4C5C-895B-CC840156B9F9}" type="slidenum">
              <a:rPr lang="en-US" smtClean="0">
                <a:solidFill>
                  <a:srgbClr val="FFFFFF">
                    <a:tint val="75000"/>
                  </a:srgbClr>
                </a:solidFill>
              </a:rPr>
              <a:pPr/>
              <a:t>‹#›</a:t>
            </a:fld>
            <a:endParaRPr lang="en-US">
              <a:solidFill>
                <a:srgbClr val="FFFFFF">
                  <a:tint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5B3DC-F74B-427B-8CC1-09B1E272A14D}" type="datetimeFigureOut">
              <a:rPr lang="en-US" smtClean="0"/>
              <a:pPr/>
              <a:t>1/31/11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8D09C1-8A95-4C5C-895B-CC840156B9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slideLayout" Target="../slideLayouts/slideLayout4.xml"/><Relationship Id="rId3"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slideLayout" Target="../slideLayouts/slideLayout6.xml"/><Relationship Id="rId3"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5B3DC-F74B-427B-8CC1-09B1E272A14D}" type="datetimeFigureOut">
              <a:rPr lang="en-US" smtClean="0">
                <a:solidFill>
                  <a:srgbClr val="FFFFFF">
                    <a:tint val="75000"/>
                  </a:srgbClr>
                </a:solidFill>
              </a:rPr>
              <a:pPr/>
              <a:t>1/31/11</a:t>
            </a:fld>
            <a:endParaRPr lang="en-US">
              <a:solidFill>
                <a:srgbClr val="FFFFF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FFFFF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D09C1-8A95-4C5C-895B-CC840156B9F9}" type="slidenum">
              <a:rPr lang="en-US" smtClean="0">
                <a:solidFill>
                  <a:srgbClr val="FFFFFF">
                    <a:tint val="75000"/>
                  </a:srgbClr>
                </a:solidFill>
              </a:rPr>
              <a:pPr/>
              <a:t>‹#›</a:t>
            </a:fld>
            <a:endParaRPr lang="en-US">
              <a:solidFill>
                <a:srgbClr val="FFFFFF">
                  <a:tint val="75000"/>
                </a:srgb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5B3DC-F74B-427B-8CC1-09B1E272A14D}" type="datetimeFigureOut">
              <a:rPr lang="en-US" smtClean="0">
                <a:solidFill>
                  <a:srgbClr val="FFFFFF">
                    <a:tint val="75000"/>
                  </a:srgbClr>
                </a:solidFill>
              </a:rPr>
              <a:pPr/>
              <a:t>1/31/11</a:t>
            </a:fld>
            <a:endParaRPr lang="en-US">
              <a:solidFill>
                <a:srgbClr val="FFFFF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FFFFF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D09C1-8A95-4C5C-895B-CC840156B9F9}" type="slidenum">
              <a:rPr lang="en-US" smtClean="0">
                <a:solidFill>
                  <a:srgbClr val="FFFFFF">
                    <a:tint val="75000"/>
                  </a:srgbClr>
                </a:solidFill>
              </a:rPr>
              <a:pPr/>
              <a:t>‹#›</a:t>
            </a:fld>
            <a:endParaRPr lang="en-US">
              <a:solidFill>
                <a:srgbClr val="FFFFFF">
                  <a:tint val="75000"/>
                </a:srgbClr>
              </a:solidFill>
            </a:endParaRPr>
          </a:p>
        </p:txBody>
      </p:sp>
    </p:spTree>
  </p:cSld>
  <p:clrMap bg1="dk1" tx1="lt1" bg2="dk2" tx2="lt2" accent1="accent1" accent2="accent2" accent3="accent3" accent4="accent4" accent5="accent5" accent6="accent6" hlink="hlink" folHlink="folHlink"/>
  <p:sldLayoutIdLst>
    <p:sldLayoutId id="2147483664" r:id="rId1"/>
    <p:sldLayoutId id="214748366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5B3DC-F74B-427B-8CC1-09B1E272A14D}" type="datetimeFigureOut">
              <a:rPr lang="en-US" smtClean="0">
                <a:solidFill>
                  <a:srgbClr val="FFFFFF">
                    <a:tint val="75000"/>
                  </a:srgbClr>
                </a:solidFill>
              </a:rPr>
              <a:pPr/>
              <a:t>1/31/11</a:t>
            </a:fld>
            <a:endParaRPr lang="en-US">
              <a:solidFill>
                <a:srgbClr val="FFFFF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FFFFF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D09C1-8A95-4C5C-895B-CC840156B9F9}" type="slidenum">
              <a:rPr lang="en-US" smtClean="0">
                <a:solidFill>
                  <a:srgbClr val="FFFFFF">
                    <a:tint val="75000"/>
                  </a:srgbClr>
                </a:solidFill>
              </a:rPr>
              <a:pPr/>
              <a:t>‹#›</a:t>
            </a:fld>
            <a:endParaRPr lang="en-US">
              <a:solidFill>
                <a:srgbClr val="FFFFFF">
                  <a:tint val="75000"/>
                </a:srgbClr>
              </a:solidFill>
            </a:endParaRPr>
          </a:p>
        </p:txBody>
      </p:sp>
    </p:spTree>
  </p:cSld>
  <p:clrMap bg1="dk1" tx1="lt1" bg2="dk2" tx2="lt2" accent1="accent1" accent2="accent2" accent3="accent3" accent4="accent4" accent5="accent5" accent6="accent6" hlink="hlink" folHlink="folHlink"/>
  <p:sldLayoutIdLst>
    <p:sldLayoutId id="2147483669" r:id="rId1"/>
    <p:sldLayoutId id="214748367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rtl="0" eaLnBrk="0" fontAlgn="base" hangingPunct="0">
        <a:spcBef>
          <a:spcPct val="0"/>
        </a:spcBef>
        <a:spcAft>
          <a:spcPct val="0"/>
        </a:spcAft>
        <a:defRPr sz="3800" kern="1200">
          <a:solidFill>
            <a:srgbClr val="FF9900"/>
          </a:solidFill>
          <a:latin typeface="Trebuchet MS" pitchFamily="34" charset="0"/>
          <a:ea typeface="+mj-ea"/>
          <a:cs typeface="+mj-cs"/>
        </a:defRPr>
      </a:lvl1pPr>
      <a:lvl2pPr algn="ctr" rtl="0" eaLnBrk="0" fontAlgn="base" hangingPunct="0">
        <a:spcBef>
          <a:spcPct val="0"/>
        </a:spcBef>
        <a:spcAft>
          <a:spcPct val="0"/>
        </a:spcAft>
        <a:defRPr sz="3800">
          <a:solidFill>
            <a:srgbClr val="FF9900"/>
          </a:solidFill>
          <a:latin typeface="Trebuchet MS" pitchFamily="34" charset="0"/>
        </a:defRPr>
      </a:lvl2pPr>
      <a:lvl3pPr algn="ctr" rtl="0" eaLnBrk="0" fontAlgn="base" hangingPunct="0">
        <a:spcBef>
          <a:spcPct val="0"/>
        </a:spcBef>
        <a:spcAft>
          <a:spcPct val="0"/>
        </a:spcAft>
        <a:defRPr sz="3800">
          <a:solidFill>
            <a:srgbClr val="FF9900"/>
          </a:solidFill>
          <a:latin typeface="Trebuchet MS" pitchFamily="34" charset="0"/>
        </a:defRPr>
      </a:lvl3pPr>
      <a:lvl4pPr algn="ctr" rtl="0" eaLnBrk="0" fontAlgn="base" hangingPunct="0">
        <a:spcBef>
          <a:spcPct val="0"/>
        </a:spcBef>
        <a:spcAft>
          <a:spcPct val="0"/>
        </a:spcAft>
        <a:defRPr sz="3800">
          <a:solidFill>
            <a:srgbClr val="FF9900"/>
          </a:solidFill>
          <a:latin typeface="Trebuchet MS" pitchFamily="34" charset="0"/>
        </a:defRPr>
      </a:lvl4pPr>
      <a:lvl5pPr algn="ctr" rtl="0" eaLnBrk="0" fontAlgn="base" hangingPunct="0">
        <a:spcBef>
          <a:spcPct val="0"/>
        </a:spcBef>
        <a:spcAft>
          <a:spcPct val="0"/>
        </a:spcAft>
        <a:defRPr sz="3800">
          <a:solidFill>
            <a:srgbClr val="FF9900"/>
          </a:solidFill>
          <a:latin typeface="Trebuchet MS" pitchFamily="34" charset="0"/>
        </a:defRPr>
      </a:lvl5pPr>
      <a:lvl6pPr marL="457200" algn="ctr" rtl="0" eaLnBrk="1" fontAlgn="base" hangingPunct="1">
        <a:spcBef>
          <a:spcPct val="0"/>
        </a:spcBef>
        <a:spcAft>
          <a:spcPct val="0"/>
        </a:spcAft>
        <a:defRPr sz="3800">
          <a:solidFill>
            <a:srgbClr val="FF9900"/>
          </a:solidFill>
          <a:latin typeface="Trebuchet MS" pitchFamily="34" charset="0"/>
        </a:defRPr>
      </a:lvl6pPr>
      <a:lvl7pPr marL="914400" algn="ctr" rtl="0" eaLnBrk="1" fontAlgn="base" hangingPunct="1">
        <a:spcBef>
          <a:spcPct val="0"/>
        </a:spcBef>
        <a:spcAft>
          <a:spcPct val="0"/>
        </a:spcAft>
        <a:defRPr sz="3800">
          <a:solidFill>
            <a:srgbClr val="FF9900"/>
          </a:solidFill>
          <a:latin typeface="Trebuchet MS" pitchFamily="34" charset="0"/>
        </a:defRPr>
      </a:lvl7pPr>
      <a:lvl8pPr marL="1371600" algn="ctr" rtl="0" eaLnBrk="1" fontAlgn="base" hangingPunct="1">
        <a:spcBef>
          <a:spcPct val="0"/>
        </a:spcBef>
        <a:spcAft>
          <a:spcPct val="0"/>
        </a:spcAft>
        <a:defRPr sz="3800">
          <a:solidFill>
            <a:srgbClr val="FF9900"/>
          </a:solidFill>
          <a:latin typeface="Trebuchet MS" pitchFamily="34" charset="0"/>
        </a:defRPr>
      </a:lvl8pPr>
      <a:lvl9pPr marL="1828800" algn="ctr" rtl="0" eaLnBrk="1" fontAlgn="base" hangingPunct="1">
        <a:spcBef>
          <a:spcPct val="0"/>
        </a:spcBef>
        <a:spcAft>
          <a:spcPct val="0"/>
        </a:spcAft>
        <a:defRPr sz="3800">
          <a:solidFill>
            <a:srgbClr val="FF9900"/>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4" Type="http://schemas.openxmlformats.org/officeDocument/2006/relationships/image" Target="../media/image20.jpeg"/><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4" Type="http://schemas.openxmlformats.org/officeDocument/2006/relationships/chart" Target="../charts/chart1.xml"/><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3"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6" Type="http://schemas.openxmlformats.org/officeDocument/2006/relationships/image" Target="../media/image6.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 Id="rId5"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2" descr="S:\HELP All\Research Units\ECD Mapping Unit\Administration\Staff\Jeremy Alexander\Archive PUT DATES ON FOLDER NAMES WHEN PLACING IN THIS FOLDER\Teacher Training Presentation\flickr photos\2643517944_d8eeef1dc7_o.jpg"/>
          <p:cNvPicPr>
            <a:picLocks noChangeAspect="1" noChangeArrowheads="1"/>
          </p:cNvPicPr>
          <p:nvPr/>
        </p:nvPicPr>
        <p:blipFill>
          <a:blip r:embed="rId2"/>
          <a:srcRect/>
          <a:stretch>
            <a:fillRect/>
          </a:stretch>
        </p:blipFill>
        <p:spPr bwMode="auto">
          <a:xfrm>
            <a:off x="0" y="-685800"/>
            <a:ext cx="9144000" cy="6869113"/>
          </a:xfrm>
          <a:prstGeom prst="rect">
            <a:avLst/>
          </a:prstGeom>
          <a:noFill/>
          <a:ln w="9525">
            <a:noFill/>
            <a:miter lim="800000"/>
            <a:headEnd/>
            <a:tailEnd/>
          </a:ln>
        </p:spPr>
      </p:pic>
      <p:sp>
        <p:nvSpPr>
          <p:cNvPr id="6" name="Rectangle 5"/>
          <p:cNvSpPr/>
          <p:nvPr/>
        </p:nvSpPr>
        <p:spPr bwMode="auto">
          <a:xfrm>
            <a:off x="0" y="2743200"/>
            <a:ext cx="9144000" cy="4114800"/>
          </a:xfrm>
          <a:prstGeom prst="rect">
            <a:avLst/>
          </a:prstGeom>
          <a:gradFill>
            <a:gsLst>
              <a:gs pos="0">
                <a:srgbClr val="000000">
                  <a:alpha val="0"/>
                </a:srgbClr>
              </a:gs>
              <a:gs pos="50000">
                <a:srgbClr val="000000"/>
              </a:gs>
              <a:gs pos="100000">
                <a:srgbClr val="000000"/>
              </a:gs>
            </a:gsLst>
            <a:lin ang="5400000" scaled="0"/>
          </a:gradFill>
          <a:ln w="9525" cap="flat" cmpd="sng" algn="ctr">
            <a:noFill/>
            <a:prstDash val="solid"/>
            <a:round/>
            <a:headEnd type="none" w="med" len="med"/>
            <a:tailEnd type="none" w="med" len="med"/>
          </a:ln>
          <a:effectLst/>
        </p:spPr>
        <p:txBody>
          <a:bodyPr>
            <a:prstTxWarp prst="textNoShape">
              <a:avLst/>
            </a:prstTxWarp>
          </a:bodyPr>
          <a:lstStyle/>
          <a:p>
            <a:pPr algn="ctr" eaLnBrk="0" hangingPunct="0">
              <a:defRPr/>
            </a:pPr>
            <a:endParaRPr lang="en-US" sz="4000" b="1" dirty="0" smtClean="0">
              <a:solidFill>
                <a:srgbClr val="FFFF00"/>
              </a:solidFill>
            </a:endParaRPr>
          </a:p>
          <a:p>
            <a:pPr algn="ctr" eaLnBrk="0" hangingPunct="0">
              <a:defRPr/>
            </a:pPr>
            <a:r>
              <a:rPr lang="en-US" sz="4000" b="1" dirty="0" smtClean="0">
                <a:solidFill>
                  <a:srgbClr val="FFFF00"/>
                </a:solidFill>
              </a:rPr>
              <a:t>Many Departments, One Child</a:t>
            </a:r>
            <a:endParaRPr lang="en-US" sz="4000" b="1" dirty="0">
              <a:solidFill>
                <a:srgbClr val="FFFF00"/>
              </a:solidFill>
            </a:endParaRPr>
          </a:p>
        </p:txBody>
      </p:sp>
      <p:sp>
        <p:nvSpPr>
          <p:cNvPr id="4" name="Rectangle 1"/>
          <p:cNvSpPr>
            <a:spLocks noGrp="1" noChangeArrowheads="1"/>
          </p:cNvSpPr>
          <p:nvPr>
            <p:ph type="title"/>
          </p:nvPr>
        </p:nvSpPr>
        <p:spPr>
          <a:xfrm>
            <a:off x="0" y="3886200"/>
            <a:ext cx="9144000" cy="2438400"/>
          </a:xfrm>
        </p:spPr>
        <p:txBody>
          <a:bodyPr>
            <a:normAutofit/>
          </a:bodyPr>
          <a:lstStyle/>
          <a:p>
            <a:pPr eaLnBrk="1" hangingPunct="1">
              <a:defRPr/>
            </a:pPr>
            <a:r>
              <a:rPr lang="en-US" sz="3700" dirty="0" smtClean="0">
                <a:solidFill>
                  <a:srgbClr val="738EC7"/>
                </a:solidFill>
                <a:cs typeface="+mj-cs"/>
              </a:rPr>
              <a:t/>
            </a:r>
            <a:br>
              <a:rPr lang="en-US" sz="3700" dirty="0" smtClean="0">
                <a:solidFill>
                  <a:srgbClr val="738EC7"/>
                </a:solidFill>
                <a:cs typeface="+mj-cs"/>
              </a:rPr>
            </a:br>
            <a:r>
              <a:rPr lang="en-US" sz="2500" i="1" dirty="0" smtClean="0">
                <a:solidFill>
                  <a:schemeClr val="tx1"/>
                </a:solidFill>
                <a:cs typeface="+mj-cs"/>
              </a:rPr>
              <a:t/>
            </a:r>
            <a:br>
              <a:rPr lang="en-US" sz="2500" i="1" dirty="0" smtClean="0">
                <a:solidFill>
                  <a:schemeClr val="tx1"/>
                </a:solidFill>
                <a:cs typeface="+mj-cs"/>
              </a:rPr>
            </a:br>
            <a:r>
              <a:rPr lang="en-US" sz="2400" dirty="0" smtClean="0">
                <a:solidFill>
                  <a:srgbClr val="F79646"/>
                </a:solidFill>
                <a:latin typeface="Trebuchet MS" pitchFamily="34" charset="0"/>
                <a:cs typeface="+mj-cs"/>
              </a:rPr>
              <a:t>Clyde Hertzman</a:t>
            </a:r>
            <a:br>
              <a:rPr lang="en-US" sz="2400" dirty="0" smtClean="0">
                <a:solidFill>
                  <a:srgbClr val="F79646"/>
                </a:solidFill>
                <a:latin typeface="Trebuchet MS" pitchFamily="34" charset="0"/>
                <a:cs typeface="+mj-cs"/>
              </a:rPr>
            </a:br>
            <a:r>
              <a:rPr lang="en-US" sz="2400" dirty="0" smtClean="0">
                <a:solidFill>
                  <a:srgbClr val="F79646"/>
                </a:solidFill>
                <a:latin typeface="Trebuchet MS" pitchFamily="34" charset="0"/>
                <a:cs typeface="+mj-cs"/>
              </a:rPr>
              <a:t>Human Early Learning Partnership</a:t>
            </a:r>
            <a:br>
              <a:rPr lang="en-US" sz="2400" dirty="0" smtClean="0">
                <a:solidFill>
                  <a:srgbClr val="F79646"/>
                </a:solidFill>
                <a:latin typeface="Trebuchet MS" pitchFamily="34" charset="0"/>
                <a:cs typeface="+mj-cs"/>
              </a:rPr>
            </a:br>
            <a:r>
              <a:rPr lang="en-US" sz="2400" dirty="0" smtClean="0">
                <a:solidFill>
                  <a:srgbClr val="F79646"/>
                </a:solidFill>
                <a:latin typeface="Trebuchet MS" pitchFamily="34" charset="0"/>
                <a:cs typeface="+mj-cs"/>
              </a:rPr>
              <a:t>University of British Columbia, Vancouver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Picture 3" descr="S:\HELP All\Research Units\ECD Mapping Unit\Presentations and Workshops\Presentation Resources\Images\Children Only\3590356862_05f839b3d9_o.jpg"/>
          <p:cNvPicPr>
            <a:picLocks noChangeAspect="1" noChangeArrowheads="1"/>
          </p:cNvPicPr>
          <p:nvPr/>
        </p:nvPicPr>
        <p:blipFill>
          <a:blip r:embed="rId3"/>
          <a:srcRect/>
          <a:stretch>
            <a:fillRect/>
          </a:stretch>
        </p:blipFill>
        <p:spPr bwMode="auto">
          <a:xfrm>
            <a:off x="4100513" y="-3438525"/>
            <a:ext cx="7481887" cy="11058525"/>
          </a:xfrm>
          <a:prstGeom prst="rect">
            <a:avLst/>
          </a:prstGeom>
          <a:noFill/>
          <a:ln w="9525">
            <a:noFill/>
            <a:miter lim="800000"/>
            <a:headEnd/>
            <a:tailEnd/>
          </a:ln>
        </p:spPr>
      </p:pic>
      <p:sp>
        <p:nvSpPr>
          <p:cNvPr id="7" name="Rectangle 6"/>
          <p:cNvSpPr/>
          <p:nvPr/>
        </p:nvSpPr>
        <p:spPr bwMode="auto">
          <a:xfrm>
            <a:off x="990600" y="0"/>
            <a:ext cx="6858000" cy="6858000"/>
          </a:xfrm>
          <a:prstGeom prst="rect">
            <a:avLst/>
          </a:prstGeom>
          <a:gradFill>
            <a:gsLst>
              <a:gs pos="0">
                <a:srgbClr val="000000">
                  <a:alpha val="0"/>
                </a:srgbClr>
              </a:gs>
              <a:gs pos="50000">
                <a:srgbClr val="000000"/>
              </a:gs>
              <a:gs pos="100000">
                <a:srgbClr val="000000"/>
              </a:gs>
            </a:gsLst>
            <a:lin ang="10800000" scaled="0"/>
          </a:gradFill>
          <a:ln w="9525" cap="flat" cmpd="sng" algn="ctr">
            <a:noFill/>
            <a:prstDash val="solid"/>
            <a:round/>
            <a:headEnd type="none" w="med" len="med"/>
            <a:tailEnd type="none" w="med" len="med"/>
          </a:ln>
          <a:effectLst/>
        </p:spPr>
        <p:txBody>
          <a:bodyPr>
            <a:prstTxWarp prst="textNoShape">
              <a:avLst/>
            </a:prstTxWarp>
          </a:bodyPr>
          <a:lstStyle/>
          <a:p>
            <a:pPr eaLnBrk="0" hangingPunct="0">
              <a:defRPr/>
            </a:pPr>
            <a:endParaRPr lang="en-US" sz="1800">
              <a:latin typeface="Arial" charset="0"/>
              <a:ea typeface="ＭＳ Ｐゴシック" pitchFamily="34" charset="-128"/>
              <a:cs typeface="+mn-cs"/>
            </a:endParaRPr>
          </a:p>
        </p:txBody>
      </p:sp>
      <p:sp>
        <p:nvSpPr>
          <p:cNvPr id="34822" name="TextBox 1"/>
          <p:cNvSpPr txBox="1">
            <a:spLocks noChangeArrowheads="1"/>
          </p:cNvSpPr>
          <p:nvPr/>
        </p:nvSpPr>
        <p:spPr bwMode="auto">
          <a:xfrm>
            <a:off x="523875" y="338138"/>
            <a:ext cx="6029325" cy="2862262"/>
          </a:xfrm>
          <a:prstGeom prst="rect">
            <a:avLst/>
          </a:prstGeom>
          <a:noFill/>
          <a:ln w="9525">
            <a:noFill/>
            <a:miter lim="800000"/>
            <a:headEnd/>
            <a:tailEnd/>
          </a:ln>
        </p:spPr>
        <p:txBody>
          <a:bodyPr>
            <a:prstTxWarp prst="textNoShape">
              <a:avLst/>
            </a:prstTxWarp>
            <a:spAutoFit/>
          </a:bodyPr>
          <a:lstStyle/>
          <a:p>
            <a:pPr eaLnBrk="0" hangingPunct="0"/>
            <a:r>
              <a:rPr lang="en-US" sz="6000" b="1">
                <a:solidFill>
                  <a:srgbClr val="87BE55"/>
                </a:solidFill>
                <a:latin typeface="Rockwell" pitchFamily="-110" charset="0"/>
              </a:rPr>
              <a:t>Early Development Instrument</a:t>
            </a:r>
          </a:p>
        </p:txBody>
      </p:sp>
      <p:sp>
        <p:nvSpPr>
          <p:cNvPr id="34823" name="Rectangle 4"/>
          <p:cNvSpPr>
            <a:spLocks noChangeArrowheads="1"/>
          </p:cNvSpPr>
          <p:nvPr/>
        </p:nvSpPr>
        <p:spPr bwMode="auto">
          <a:xfrm>
            <a:off x="500063" y="3962400"/>
            <a:ext cx="5824537" cy="1587500"/>
          </a:xfrm>
          <a:prstGeom prst="rect">
            <a:avLst/>
          </a:prstGeom>
          <a:noFill/>
          <a:ln w="9525">
            <a:noFill/>
            <a:miter lim="800000"/>
            <a:headEnd/>
            <a:tailEnd/>
          </a:ln>
        </p:spPr>
        <p:txBody>
          <a:bodyPr>
            <a:prstTxWarp prst="textNoShape">
              <a:avLst/>
            </a:prstTxWarp>
            <a:spAutoFit/>
          </a:bodyPr>
          <a:lstStyle/>
          <a:p>
            <a:pPr eaLnBrk="0" hangingPunct="0">
              <a:lnSpc>
                <a:spcPct val="90000"/>
              </a:lnSpc>
              <a:buClr>
                <a:srgbClr val="738EC7"/>
              </a:buClr>
              <a:buSzPct val="80000"/>
            </a:pPr>
            <a:r>
              <a:rPr lang="en-US" sz="3600">
                <a:latin typeface="Trebuchet MS" pitchFamily="-110" charset="0"/>
                <a:ea typeface="Calibri" pitchFamily="-110" charset="0"/>
                <a:cs typeface="Calibri" pitchFamily="-110" charset="0"/>
              </a:rPr>
              <a:t>Extensive Validity and Reliability data from several countries</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3" descr="S:\HELP All\Research Units\ECD Mapping Unit\Presentations and Workshops\Presentation Resources\Images\Children Only\3590356862_05f839b3d9_o.jpg"/>
          <p:cNvPicPr>
            <a:picLocks noChangeAspect="1" noChangeArrowheads="1"/>
          </p:cNvPicPr>
          <p:nvPr/>
        </p:nvPicPr>
        <p:blipFill>
          <a:blip r:embed="rId3"/>
          <a:srcRect/>
          <a:stretch>
            <a:fillRect/>
          </a:stretch>
        </p:blipFill>
        <p:spPr bwMode="auto">
          <a:xfrm>
            <a:off x="4100513" y="-3438525"/>
            <a:ext cx="7481887" cy="11058525"/>
          </a:xfrm>
          <a:prstGeom prst="rect">
            <a:avLst/>
          </a:prstGeom>
          <a:noFill/>
          <a:ln w="9525">
            <a:noFill/>
            <a:miter lim="800000"/>
            <a:headEnd/>
            <a:tailEnd/>
          </a:ln>
        </p:spPr>
      </p:pic>
      <p:sp>
        <p:nvSpPr>
          <p:cNvPr id="7" name="Rectangle 6"/>
          <p:cNvSpPr/>
          <p:nvPr/>
        </p:nvSpPr>
        <p:spPr bwMode="auto">
          <a:xfrm>
            <a:off x="990600" y="0"/>
            <a:ext cx="6858000" cy="6858000"/>
          </a:xfrm>
          <a:prstGeom prst="rect">
            <a:avLst/>
          </a:prstGeom>
          <a:gradFill>
            <a:gsLst>
              <a:gs pos="0">
                <a:srgbClr val="000000">
                  <a:alpha val="0"/>
                </a:srgbClr>
              </a:gs>
              <a:gs pos="50000">
                <a:srgbClr val="000000"/>
              </a:gs>
              <a:gs pos="100000">
                <a:srgbClr val="000000"/>
              </a:gs>
            </a:gsLst>
            <a:lin ang="10800000" scaled="0"/>
          </a:gradFill>
          <a:ln w="9525" cap="flat" cmpd="sng" algn="ctr">
            <a:noFill/>
            <a:prstDash val="solid"/>
            <a:round/>
            <a:headEnd type="none" w="med" len="med"/>
            <a:tailEnd type="none" w="med" len="med"/>
          </a:ln>
          <a:effectLst/>
        </p:spPr>
        <p:txBody>
          <a:bodyPr>
            <a:prstTxWarp prst="textNoShape">
              <a:avLst/>
            </a:prstTxWarp>
          </a:bodyPr>
          <a:lstStyle/>
          <a:p>
            <a:pPr eaLnBrk="0" hangingPunct="0">
              <a:defRPr/>
            </a:pPr>
            <a:endParaRPr lang="en-US" sz="1800">
              <a:latin typeface="Arial" charset="0"/>
              <a:ea typeface="ＭＳ Ｐゴシック" pitchFamily="34" charset="-128"/>
              <a:cs typeface="+mn-cs"/>
            </a:endParaRPr>
          </a:p>
        </p:txBody>
      </p:sp>
      <p:sp>
        <p:nvSpPr>
          <p:cNvPr id="36870" name="TextBox 1"/>
          <p:cNvSpPr txBox="1">
            <a:spLocks noChangeArrowheads="1"/>
          </p:cNvSpPr>
          <p:nvPr/>
        </p:nvSpPr>
        <p:spPr bwMode="auto">
          <a:xfrm>
            <a:off x="523875" y="338138"/>
            <a:ext cx="6029325" cy="2862262"/>
          </a:xfrm>
          <a:prstGeom prst="rect">
            <a:avLst/>
          </a:prstGeom>
          <a:noFill/>
          <a:ln w="9525">
            <a:noFill/>
            <a:miter lim="800000"/>
            <a:headEnd/>
            <a:tailEnd/>
          </a:ln>
        </p:spPr>
        <p:txBody>
          <a:bodyPr>
            <a:prstTxWarp prst="textNoShape">
              <a:avLst/>
            </a:prstTxWarp>
            <a:spAutoFit/>
          </a:bodyPr>
          <a:lstStyle/>
          <a:p>
            <a:pPr eaLnBrk="0" hangingPunct="0"/>
            <a:r>
              <a:rPr lang="en-US" sz="6000" b="1">
                <a:solidFill>
                  <a:srgbClr val="87BE55"/>
                </a:solidFill>
                <a:latin typeface="Rockwell" pitchFamily="-110" charset="0"/>
              </a:rPr>
              <a:t>Early Development Instrument</a:t>
            </a:r>
          </a:p>
        </p:txBody>
      </p:sp>
      <p:sp>
        <p:nvSpPr>
          <p:cNvPr id="36871" name="Rectangle 4"/>
          <p:cNvSpPr>
            <a:spLocks noChangeArrowheads="1"/>
          </p:cNvSpPr>
          <p:nvPr/>
        </p:nvSpPr>
        <p:spPr bwMode="auto">
          <a:xfrm>
            <a:off x="500063" y="3962400"/>
            <a:ext cx="6662737" cy="600075"/>
          </a:xfrm>
          <a:prstGeom prst="rect">
            <a:avLst/>
          </a:prstGeom>
          <a:noFill/>
          <a:ln w="9525">
            <a:noFill/>
            <a:miter lim="800000"/>
            <a:headEnd/>
            <a:tailEnd/>
          </a:ln>
        </p:spPr>
        <p:txBody>
          <a:bodyPr>
            <a:prstTxWarp prst="textNoShape">
              <a:avLst/>
            </a:prstTxWarp>
            <a:spAutoFit/>
          </a:bodyPr>
          <a:lstStyle/>
          <a:p>
            <a:pPr eaLnBrk="0" hangingPunct="0">
              <a:lnSpc>
                <a:spcPct val="90000"/>
              </a:lnSpc>
              <a:buClr>
                <a:srgbClr val="738EC7"/>
              </a:buClr>
              <a:buSzPct val="80000"/>
            </a:pPr>
            <a:r>
              <a:rPr lang="en-US" sz="3600">
                <a:latin typeface="Trebuchet MS" pitchFamily="-110" charset="0"/>
                <a:ea typeface="Calibri" pitchFamily="-110" charset="0"/>
                <a:cs typeface="Calibri" pitchFamily="-110" charset="0"/>
              </a:rPr>
              <a:t>Not an ‘individual assessment’</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95330" name="Picture 1" descr="Binder1_Page_028.png"/>
          <p:cNvPicPr>
            <a:picLocks noGrp="1"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2562" name="Picture 1" descr="PanCanadianMaps_Page_11.png"/>
          <p:cNvPicPr>
            <a:picLocks noGrp="1"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1" descr="PanCanadianMaps_Page_19.png"/>
          <p:cNvPicPr>
            <a:picLocks noGrp="1" noChangeAspect="1"/>
          </p:cNvPicPr>
          <p:nvPr isPhoto="1"/>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1" descr="PanCanadianMaps_Page_13.png"/>
          <p:cNvPicPr>
            <a:picLocks noGrp="1" noChangeAspect="1"/>
          </p:cNvPicPr>
          <p:nvPr isPhoto="1"/>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0" y="0"/>
            <a:ext cx="8229600" cy="1828800"/>
          </a:xfrm>
        </p:spPr>
        <p:txBody>
          <a:bodyPr/>
          <a:lstStyle/>
          <a:p>
            <a:pPr algn="l">
              <a:lnSpc>
                <a:spcPts val="6000"/>
              </a:lnSpc>
            </a:pPr>
            <a:r>
              <a:rPr lang="en-US" sz="6000" b="1" dirty="0">
                <a:solidFill>
                  <a:srgbClr val="FFFF00"/>
                </a:solidFill>
                <a:effectLst/>
                <a:latin typeface="Rockwell" pitchFamily="26" charset="0"/>
                <a:ea typeface="ＭＳ Ｐゴシック" pitchFamily="26" charset="-128"/>
                <a:cs typeface="ＭＳ Ｐゴシック" pitchFamily="26" charset="-128"/>
              </a:rPr>
              <a:t>What the maps </a:t>
            </a:r>
            <a:br>
              <a:rPr lang="en-US" sz="6000" b="1" dirty="0">
                <a:solidFill>
                  <a:srgbClr val="FFFF00"/>
                </a:solidFill>
                <a:effectLst/>
                <a:latin typeface="Rockwell" pitchFamily="26" charset="0"/>
                <a:ea typeface="ＭＳ Ｐゴシック" pitchFamily="26" charset="-128"/>
                <a:cs typeface="ＭＳ Ｐゴシック" pitchFamily="26" charset="-128"/>
              </a:rPr>
            </a:br>
            <a:r>
              <a:rPr lang="en-US" sz="6000" b="1" dirty="0">
                <a:solidFill>
                  <a:srgbClr val="FFFF00"/>
                </a:solidFill>
                <a:effectLst/>
                <a:latin typeface="Rockwell" pitchFamily="26" charset="0"/>
                <a:ea typeface="ＭＳ Ｐゴシック" pitchFamily="26" charset="-128"/>
                <a:cs typeface="ＭＳ Ｐゴシック" pitchFamily="26" charset="-128"/>
              </a:rPr>
              <a:t>reveal…</a:t>
            </a:r>
            <a:endParaRPr lang="en-US" sz="6000" dirty="0">
              <a:solidFill>
                <a:srgbClr val="FFFF00"/>
              </a:solidFill>
              <a:effectLst/>
              <a:latin typeface="Rockwell" pitchFamily="26" charset="0"/>
              <a:ea typeface="ＭＳ Ｐゴシック" pitchFamily="26" charset="-128"/>
              <a:cs typeface="ＭＳ Ｐゴシック" pitchFamily="26" charset="-128"/>
            </a:endParaRPr>
          </a:p>
        </p:txBody>
      </p:sp>
      <p:sp>
        <p:nvSpPr>
          <p:cNvPr id="4" name="Rectangle 3"/>
          <p:cNvSpPr txBox="1">
            <a:spLocks noChangeArrowheads="1"/>
          </p:cNvSpPr>
          <p:nvPr/>
        </p:nvSpPr>
        <p:spPr bwMode="auto">
          <a:xfrm>
            <a:off x="0" y="3581400"/>
            <a:ext cx="9144000" cy="609600"/>
          </a:xfrm>
          <a:prstGeom prst="rect">
            <a:avLst/>
          </a:prstGeom>
          <a:noFill/>
          <a:ln w="9525">
            <a:noFill/>
            <a:miter lim="800000"/>
            <a:headEnd/>
            <a:tailEnd/>
          </a:ln>
        </p:spPr>
        <p:txBody>
          <a:bodyPr>
            <a:prstTxWarp prst="textNoShape">
              <a:avLst/>
            </a:prstTxWarp>
          </a:bodyPr>
          <a:lstStyle/>
          <a:p>
            <a:pPr marL="342900" indent="-342900" eaLnBrk="0" hangingPunct="0">
              <a:lnSpc>
                <a:spcPct val="90000"/>
              </a:lnSpc>
              <a:spcBef>
                <a:spcPts val="600"/>
              </a:spcBef>
              <a:spcAft>
                <a:spcPts val="600"/>
              </a:spcAft>
              <a:buClr>
                <a:srgbClr val="738EC7"/>
              </a:buClr>
              <a:buSzPct val="80000"/>
            </a:pPr>
            <a:r>
              <a:rPr lang="en-US" sz="3600">
                <a:solidFill>
                  <a:srgbClr val="FFFFFF"/>
                </a:solidFill>
              </a:rPr>
              <a:t>		  Large local area differences in the 	  proportion of developmentally 	  	  vulnerable children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3581400"/>
            <a:ext cx="9144000" cy="609600"/>
          </a:xfrm>
          <a:prstGeom prst="rect">
            <a:avLst/>
          </a:prstGeom>
          <a:noFill/>
          <a:ln w="9525">
            <a:noFill/>
            <a:miter lim="800000"/>
            <a:headEnd/>
            <a:tailEnd/>
          </a:ln>
        </p:spPr>
        <p:txBody>
          <a:bodyPr>
            <a:prstTxWarp prst="textNoShape">
              <a:avLst/>
            </a:prstTxWarp>
          </a:bodyPr>
          <a:lstStyle/>
          <a:p>
            <a:pPr marL="342900" indent="-342900" eaLnBrk="0" hangingPunct="0">
              <a:lnSpc>
                <a:spcPct val="90000"/>
              </a:lnSpc>
              <a:spcBef>
                <a:spcPts val="600"/>
              </a:spcBef>
              <a:spcAft>
                <a:spcPts val="600"/>
              </a:spcAft>
              <a:buClr>
                <a:srgbClr val="738EC7"/>
              </a:buClr>
              <a:buSzPct val="80000"/>
            </a:pPr>
            <a:r>
              <a:rPr lang="en-US" sz="3600">
                <a:solidFill>
                  <a:srgbClr val="FFFFFF"/>
                </a:solidFill>
              </a:rPr>
              <a:t>		  The high proportion of avoidable 		  vulnerability</a:t>
            </a:r>
          </a:p>
        </p:txBody>
      </p:sp>
      <p:sp>
        <p:nvSpPr>
          <p:cNvPr id="30723" name="Rectangle 2"/>
          <p:cNvSpPr>
            <a:spLocks noGrp="1"/>
          </p:cNvSpPr>
          <p:nvPr>
            <p:ph type="title"/>
          </p:nvPr>
        </p:nvSpPr>
        <p:spPr>
          <a:xfrm>
            <a:off x="0" y="0"/>
            <a:ext cx="8229600" cy="1828800"/>
          </a:xfrm>
        </p:spPr>
        <p:txBody>
          <a:bodyPr/>
          <a:lstStyle/>
          <a:p>
            <a:pPr algn="l">
              <a:lnSpc>
                <a:spcPts val="6000"/>
              </a:lnSpc>
            </a:pPr>
            <a:r>
              <a:rPr lang="en-US" sz="6000" b="1" dirty="0">
                <a:solidFill>
                  <a:srgbClr val="FFFF00"/>
                </a:solidFill>
                <a:effectLst/>
                <a:latin typeface="Rockwell" pitchFamily="26" charset="0"/>
                <a:ea typeface="ＭＳ Ｐゴシック" pitchFamily="26" charset="-128"/>
                <a:cs typeface="ＭＳ Ｐゴシック" pitchFamily="26" charset="-128"/>
              </a:rPr>
              <a:t>What the maps </a:t>
            </a:r>
            <a:br>
              <a:rPr lang="en-US" sz="6000" b="1" dirty="0">
                <a:solidFill>
                  <a:srgbClr val="FFFF00"/>
                </a:solidFill>
                <a:effectLst/>
                <a:latin typeface="Rockwell" pitchFamily="26" charset="0"/>
                <a:ea typeface="ＭＳ Ｐゴシック" pitchFamily="26" charset="-128"/>
                <a:cs typeface="ＭＳ Ｐゴシック" pitchFamily="26" charset="-128"/>
              </a:rPr>
            </a:br>
            <a:r>
              <a:rPr lang="en-US" sz="6000" b="1" dirty="0">
                <a:solidFill>
                  <a:srgbClr val="FFFF00"/>
                </a:solidFill>
                <a:effectLst/>
                <a:latin typeface="Rockwell" pitchFamily="26" charset="0"/>
                <a:ea typeface="ＭＳ Ｐゴシック" pitchFamily="26" charset="-128"/>
                <a:cs typeface="ＭＳ Ｐゴシック" pitchFamily="26" charset="-128"/>
              </a:rPr>
              <a:t>reveal…</a:t>
            </a:r>
            <a:endParaRPr lang="en-US" sz="6000" dirty="0">
              <a:solidFill>
                <a:srgbClr val="FFFF00"/>
              </a:solidFill>
              <a:effectLst/>
              <a:latin typeface="Rockwell" pitchFamily="26" charset="0"/>
              <a:ea typeface="ＭＳ Ｐゴシック" pitchFamily="26" charset="-128"/>
              <a:cs typeface="ＭＳ Ｐゴシック" pitchFamily="26"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3581400"/>
            <a:ext cx="9144000" cy="609600"/>
          </a:xfrm>
          <a:prstGeom prst="rect">
            <a:avLst/>
          </a:prstGeom>
          <a:noFill/>
          <a:ln w="9525">
            <a:noFill/>
            <a:miter lim="800000"/>
            <a:headEnd/>
            <a:tailEnd/>
          </a:ln>
        </p:spPr>
        <p:txBody>
          <a:bodyPr>
            <a:prstTxWarp prst="textNoShape">
              <a:avLst/>
            </a:prstTxWarp>
          </a:bodyPr>
          <a:lstStyle/>
          <a:p>
            <a:pPr marL="342900" indent="-342900" algn="ctr" eaLnBrk="0" hangingPunct="0">
              <a:lnSpc>
                <a:spcPct val="90000"/>
              </a:lnSpc>
              <a:spcBef>
                <a:spcPts val="600"/>
              </a:spcBef>
              <a:spcAft>
                <a:spcPts val="600"/>
              </a:spcAft>
              <a:buClr>
                <a:srgbClr val="738EC7"/>
              </a:buClr>
              <a:buSzPct val="80000"/>
            </a:pPr>
            <a:r>
              <a:rPr lang="en-US" sz="3600" dirty="0" smtClean="0">
                <a:solidFill>
                  <a:srgbClr val="FFFFFF"/>
                </a:solidFill>
              </a:rPr>
              <a:t>	why we need ‘proportionate universality’ in service provision</a:t>
            </a:r>
            <a:endParaRPr lang="en-US" sz="3600" dirty="0">
              <a:solidFill>
                <a:srgbClr val="FFFFFF"/>
              </a:solidFill>
            </a:endParaRPr>
          </a:p>
        </p:txBody>
      </p:sp>
      <p:sp>
        <p:nvSpPr>
          <p:cNvPr id="30723" name="Rectangle 2"/>
          <p:cNvSpPr>
            <a:spLocks noGrp="1"/>
          </p:cNvSpPr>
          <p:nvPr>
            <p:ph type="title"/>
          </p:nvPr>
        </p:nvSpPr>
        <p:spPr>
          <a:xfrm>
            <a:off x="0" y="0"/>
            <a:ext cx="8229600" cy="1828800"/>
          </a:xfrm>
        </p:spPr>
        <p:txBody>
          <a:bodyPr/>
          <a:lstStyle/>
          <a:p>
            <a:pPr algn="l">
              <a:lnSpc>
                <a:spcPts val="6000"/>
              </a:lnSpc>
            </a:pPr>
            <a:r>
              <a:rPr lang="en-US" sz="6000" b="1" dirty="0">
                <a:solidFill>
                  <a:srgbClr val="FFFF00"/>
                </a:solidFill>
                <a:effectLst/>
                <a:latin typeface="Rockwell" pitchFamily="26" charset="0"/>
                <a:ea typeface="ＭＳ Ｐゴシック" pitchFamily="26" charset="-128"/>
                <a:cs typeface="ＭＳ Ｐゴシック" pitchFamily="26" charset="-128"/>
              </a:rPr>
              <a:t>What the maps </a:t>
            </a:r>
            <a:br>
              <a:rPr lang="en-US" sz="6000" b="1" dirty="0">
                <a:solidFill>
                  <a:srgbClr val="FFFF00"/>
                </a:solidFill>
                <a:effectLst/>
                <a:latin typeface="Rockwell" pitchFamily="26" charset="0"/>
                <a:ea typeface="ＭＳ Ｐゴシック" pitchFamily="26" charset="-128"/>
                <a:cs typeface="ＭＳ Ｐゴシック" pitchFamily="26" charset="-128"/>
              </a:rPr>
            </a:br>
            <a:r>
              <a:rPr lang="en-US" sz="6000" b="1" dirty="0">
                <a:solidFill>
                  <a:srgbClr val="FFFF00"/>
                </a:solidFill>
                <a:effectLst/>
                <a:latin typeface="Rockwell" pitchFamily="26" charset="0"/>
                <a:ea typeface="ＭＳ Ｐゴシック" pitchFamily="26" charset="-128"/>
                <a:cs typeface="ＭＳ Ｐゴシック" pitchFamily="26" charset="-128"/>
              </a:rPr>
              <a:t>reveal…</a:t>
            </a:r>
            <a:endParaRPr lang="en-US" sz="6000" dirty="0">
              <a:solidFill>
                <a:srgbClr val="FFFF00"/>
              </a:solidFill>
              <a:effectLst/>
              <a:latin typeface="Rockwell" pitchFamily="26" charset="0"/>
              <a:ea typeface="ＭＳ Ｐゴシック" pitchFamily="26" charset="-128"/>
              <a:cs typeface="ＭＳ Ｐゴシック" pitchFamily="26"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2" descr="S:\HELP All\Research Units\ECD Mapping Unit\Presentations and Workshops\Presentation Resources\Images\Children Only\1152328_16239381desat.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effectLst>
            <a:outerShdw sx="1000" sy="1000" algn="ctr" rotWithShape="0">
              <a:schemeClr val="bg1"/>
            </a:outerShdw>
          </a:effectLst>
        </p:spPr>
      </p:pic>
      <p:sp>
        <p:nvSpPr>
          <p:cNvPr id="3" name="TextBox 2"/>
          <p:cNvSpPr txBox="1"/>
          <p:nvPr/>
        </p:nvSpPr>
        <p:spPr>
          <a:xfrm>
            <a:off x="304800" y="0"/>
            <a:ext cx="8839200" cy="2308324"/>
          </a:xfrm>
          <a:prstGeom prst="rect">
            <a:avLst/>
          </a:prstGeom>
          <a:noFill/>
        </p:spPr>
        <p:txBody>
          <a:bodyPr wrap="square" rtlCol="0">
            <a:spAutoFit/>
          </a:bodyPr>
          <a:lstStyle/>
          <a:p>
            <a:pPr algn="r" fontAlgn="base">
              <a:spcBef>
                <a:spcPct val="0"/>
              </a:spcBef>
              <a:spcAft>
                <a:spcPct val="0"/>
              </a:spcAft>
            </a:pPr>
            <a:r>
              <a:rPr lang="en-US" sz="7200" b="1" dirty="0" smtClean="0">
                <a:solidFill>
                  <a:srgbClr val="92D050"/>
                </a:solidFill>
                <a:effectLst>
                  <a:outerShdw blurRad="50800" dist="38100" dir="2700000" algn="tl" rotWithShape="0">
                    <a:prstClr val="black">
                      <a:alpha val="40000"/>
                    </a:prstClr>
                  </a:outerShdw>
                </a:effectLst>
                <a:latin typeface="Rockwell"/>
              </a:rPr>
              <a:t>Proportionate </a:t>
            </a:r>
          </a:p>
          <a:p>
            <a:pPr algn="r" fontAlgn="base">
              <a:spcBef>
                <a:spcPct val="0"/>
              </a:spcBef>
              <a:spcAft>
                <a:spcPct val="0"/>
              </a:spcAft>
            </a:pPr>
            <a:r>
              <a:rPr lang="en-US" sz="7200" b="1" dirty="0" smtClean="0">
                <a:solidFill>
                  <a:srgbClr val="92D050"/>
                </a:solidFill>
                <a:effectLst>
                  <a:outerShdw blurRad="50800" dist="38100" dir="2700000" algn="tl" rotWithShape="0">
                    <a:prstClr val="black">
                      <a:alpha val="40000"/>
                    </a:prstClr>
                  </a:outerShdw>
                </a:effectLst>
                <a:latin typeface="Rockwell"/>
              </a:rPr>
              <a:t>Universality</a:t>
            </a:r>
            <a:endParaRPr lang="en-US" sz="7200" b="1" dirty="0">
              <a:solidFill>
                <a:srgbClr val="92D050"/>
              </a:solidFill>
              <a:effectLst>
                <a:outerShdw blurRad="50800" dist="38100" dir="2700000" algn="tl" rotWithShape="0">
                  <a:prstClr val="black">
                    <a:alpha val="40000"/>
                  </a:prstClr>
                </a:outerShdw>
              </a:effectLst>
              <a:latin typeface="Rockwell"/>
            </a:endParaRPr>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963812233"/>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971550" y="1412875"/>
            <a:ext cx="4895850" cy="4248150"/>
          </a:xfrm>
          <a:prstGeom prst="rect">
            <a:avLst/>
          </a:prstGeom>
          <a:solidFill>
            <a:srgbClr val="969696">
              <a:alpha val="45097"/>
            </a:srgbClr>
          </a:solidFill>
          <a:ln w="9525">
            <a:solidFill>
              <a:schemeClr val="bg1"/>
            </a:solidFill>
            <a:miter lim="800000"/>
            <a:headEnd/>
            <a:tailEnd/>
          </a:ln>
        </p:spPr>
        <p:txBody>
          <a:bodyPr wrap="none" anchor="ctr"/>
          <a:lstStyle/>
          <a:p>
            <a:endParaRPr lang="en-US"/>
          </a:p>
        </p:txBody>
      </p:sp>
      <p:sp>
        <p:nvSpPr>
          <p:cNvPr id="6147" name="Rectangle 3"/>
          <p:cNvSpPr>
            <a:spLocks noChangeArrowheads="1"/>
          </p:cNvSpPr>
          <p:nvPr/>
        </p:nvSpPr>
        <p:spPr bwMode="auto">
          <a:xfrm>
            <a:off x="5903913" y="1412875"/>
            <a:ext cx="3276600" cy="4248150"/>
          </a:xfrm>
          <a:prstGeom prst="rect">
            <a:avLst/>
          </a:prstGeom>
          <a:solidFill>
            <a:srgbClr val="C0C0C0">
              <a:alpha val="83136"/>
            </a:srgbClr>
          </a:solidFill>
          <a:ln w="9525">
            <a:solidFill>
              <a:schemeClr val="bg1"/>
            </a:solidFill>
            <a:miter lim="800000"/>
            <a:headEnd/>
            <a:tailEnd/>
          </a:ln>
        </p:spPr>
        <p:txBody>
          <a:bodyPr wrap="none" anchor="ctr"/>
          <a:lstStyle/>
          <a:p>
            <a:endParaRPr lang="en-US"/>
          </a:p>
        </p:txBody>
      </p:sp>
      <p:sp>
        <p:nvSpPr>
          <p:cNvPr id="256004" name="Freeform 4"/>
          <p:cNvSpPr>
            <a:spLocks/>
          </p:cNvSpPr>
          <p:nvPr/>
        </p:nvSpPr>
        <p:spPr bwMode="auto">
          <a:xfrm>
            <a:off x="971550" y="1976438"/>
            <a:ext cx="8785225" cy="3540125"/>
          </a:xfrm>
          <a:custGeom>
            <a:avLst/>
            <a:gdLst>
              <a:gd name="T0" fmla="*/ 0 w 5534"/>
              <a:gd name="T1" fmla="*/ 2147483647 h 2230"/>
              <a:gd name="T2" fmla="*/ 2147483647 w 5534"/>
              <a:gd name="T3" fmla="*/ 2147483647 h 2230"/>
              <a:gd name="T4" fmla="*/ 2147483647 w 5534"/>
              <a:gd name="T5" fmla="*/ 2147483647 h 2230"/>
              <a:gd name="T6" fmla="*/ 2147483647 w 5534"/>
              <a:gd name="T7" fmla="*/ 2147483647 h 2230"/>
              <a:gd name="T8" fmla="*/ 2147483647 w 5534"/>
              <a:gd name="T9" fmla="*/ 2147483647 h 2230"/>
              <a:gd name="T10" fmla="*/ 2147483647 w 5534"/>
              <a:gd name="T11" fmla="*/ 2147483647 h 2230"/>
              <a:gd name="T12" fmla="*/ 2147483647 w 5534"/>
              <a:gd name="T13" fmla="*/ 2147483647 h 2230"/>
              <a:gd name="T14" fmla="*/ 2147483647 w 5534"/>
              <a:gd name="T15" fmla="*/ 2147483647 h 2230"/>
              <a:gd name="T16" fmla="*/ 2147483647 w 5534"/>
              <a:gd name="T17" fmla="*/ 2147483647 h 2230"/>
              <a:gd name="T18" fmla="*/ 2147483647 w 5534"/>
              <a:gd name="T19" fmla="*/ 2147483647 h 2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34"/>
              <a:gd name="T31" fmla="*/ 0 h 2230"/>
              <a:gd name="T32" fmla="*/ 5534 w 5534"/>
              <a:gd name="T33" fmla="*/ 2230 h 22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34" h="2230">
                <a:moveTo>
                  <a:pt x="0" y="53"/>
                </a:moveTo>
                <a:cubicBezTo>
                  <a:pt x="140" y="30"/>
                  <a:pt x="280" y="8"/>
                  <a:pt x="454" y="8"/>
                </a:cubicBezTo>
                <a:cubicBezTo>
                  <a:pt x="628" y="8"/>
                  <a:pt x="854" y="0"/>
                  <a:pt x="1043" y="53"/>
                </a:cubicBezTo>
                <a:cubicBezTo>
                  <a:pt x="1232" y="106"/>
                  <a:pt x="1452" y="227"/>
                  <a:pt x="1588" y="325"/>
                </a:cubicBezTo>
                <a:cubicBezTo>
                  <a:pt x="1724" y="423"/>
                  <a:pt x="1769" y="530"/>
                  <a:pt x="1860" y="643"/>
                </a:cubicBezTo>
                <a:cubicBezTo>
                  <a:pt x="1951" y="756"/>
                  <a:pt x="2041" y="862"/>
                  <a:pt x="2132" y="1006"/>
                </a:cubicBezTo>
                <a:cubicBezTo>
                  <a:pt x="2223" y="1150"/>
                  <a:pt x="2306" y="1346"/>
                  <a:pt x="2404" y="1505"/>
                </a:cubicBezTo>
                <a:cubicBezTo>
                  <a:pt x="2502" y="1664"/>
                  <a:pt x="2533" y="1845"/>
                  <a:pt x="2722" y="1958"/>
                </a:cubicBezTo>
                <a:cubicBezTo>
                  <a:pt x="2911" y="2071"/>
                  <a:pt x="3069" y="2140"/>
                  <a:pt x="3538" y="2185"/>
                </a:cubicBezTo>
                <a:cubicBezTo>
                  <a:pt x="4007" y="2230"/>
                  <a:pt x="5209" y="2223"/>
                  <a:pt x="5534" y="2230"/>
                </a:cubicBezTo>
              </a:path>
            </a:pathLst>
          </a:custGeom>
          <a:noFill/>
          <a:ln w="63500">
            <a:solidFill>
              <a:srgbClr val="000080"/>
            </a:solidFill>
            <a:round/>
            <a:headEnd/>
            <a:tailEnd/>
          </a:ln>
        </p:spPr>
        <p:txBody>
          <a:bodyPr/>
          <a:lstStyle/>
          <a:p>
            <a:endParaRPr lang="en-US"/>
          </a:p>
        </p:txBody>
      </p:sp>
      <p:sp>
        <p:nvSpPr>
          <p:cNvPr id="6149" name="Rectangle 5"/>
          <p:cNvSpPr>
            <a:spLocks noGrp="1"/>
          </p:cNvSpPr>
          <p:nvPr>
            <p:ph type="title"/>
          </p:nvPr>
        </p:nvSpPr>
        <p:spPr>
          <a:xfrm>
            <a:off x="0" y="76200"/>
            <a:ext cx="9144000" cy="925513"/>
          </a:xfrm>
        </p:spPr>
        <p:txBody>
          <a:bodyPr>
            <a:noAutofit/>
          </a:bodyPr>
          <a:lstStyle/>
          <a:p>
            <a:pPr>
              <a:lnSpc>
                <a:spcPts val="4000"/>
              </a:lnSpc>
            </a:pPr>
            <a:r>
              <a:rPr lang="en-US" sz="4000" b="1" dirty="0" smtClean="0">
                <a:solidFill>
                  <a:schemeClr val="accent1"/>
                </a:solidFill>
                <a:effectLst>
                  <a:outerShdw blurRad="38100" dist="38100" dir="2700000" algn="tl">
                    <a:srgbClr val="000000">
                      <a:alpha val="43137"/>
                    </a:srgbClr>
                  </a:outerShdw>
                </a:effectLst>
              </a:rPr>
              <a:t>Sensitive Periods in Early Brain Development</a:t>
            </a:r>
          </a:p>
        </p:txBody>
      </p:sp>
      <p:sp>
        <p:nvSpPr>
          <p:cNvPr id="6150" name="Rectangle 6"/>
          <p:cNvSpPr>
            <a:spLocks noChangeArrowheads="1"/>
          </p:cNvSpPr>
          <p:nvPr/>
        </p:nvSpPr>
        <p:spPr bwMode="auto">
          <a:xfrm>
            <a:off x="2206625" y="2794000"/>
            <a:ext cx="184150" cy="366713"/>
          </a:xfrm>
          <a:prstGeom prst="rect">
            <a:avLst/>
          </a:prstGeom>
          <a:noFill/>
          <a:ln w="9525">
            <a:noFill/>
            <a:miter lim="800000"/>
            <a:headEnd/>
            <a:tailEnd/>
          </a:ln>
        </p:spPr>
        <p:txBody>
          <a:bodyPr wrap="none">
            <a:spAutoFit/>
          </a:bodyPr>
          <a:lstStyle/>
          <a:p>
            <a:endParaRPr lang="en-US">
              <a:solidFill>
                <a:schemeClr val="bg1"/>
              </a:solidFill>
            </a:endParaRPr>
          </a:p>
        </p:txBody>
      </p:sp>
      <p:sp>
        <p:nvSpPr>
          <p:cNvPr id="256007" name="Text Box 7"/>
          <p:cNvSpPr txBox="1">
            <a:spLocks noChangeArrowheads="1"/>
          </p:cNvSpPr>
          <p:nvPr/>
        </p:nvSpPr>
        <p:spPr bwMode="auto">
          <a:xfrm>
            <a:off x="5724525" y="4508500"/>
            <a:ext cx="1368425" cy="427038"/>
          </a:xfrm>
          <a:prstGeom prst="rect">
            <a:avLst/>
          </a:prstGeom>
          <a:noFill/>
          <a:ln w="9525">
            <a:noFill/>
            <a:miter lim="800000"/>
            <a:headEnd/>
            <a:tailEnd/>
          </a:ln>
        </p:spPr>
        <p:txBody>
          <a:bodyPr>
            <a:spAutoFit/>
          </a:bodyPr>
          <a:lstStyle/>
          <a:p>
            <a:pPr algn="r">
              <a:spcBef>
                <a:spcPct val="50000"/>
              </a:spcBef>
              <a:defRPr/>
            </a:pPr>
            <a:r>
              <a:rPr lang="en-US" sz="2200" b="1" dirty="0">
                <a:solidFill>
                  <a:schemeClr val="bg1"/>
                </a:solidFill>
                <a:effectLst>
                  <a:outerShdw blurRad="50800" dist="38100" dir="2700000" algn="tl" rotWithShape="0">
                    <a:prstClr val="black">
                      <a:alpha val="40000"/>
                    </a:prstClr>
                  </a:outerShdw>
                </a:effectLst>
                <a:latin typeface="Trebuchet MS" pitchFamily="34" charset="0"/>
              </a:rPr>
              <a:t>Vision</a:t>
            </a:r>
          </a:p>
        </p:txBody>
      </p:sp>
      <p:sp>
        <p:nvSpPr>
          <p:cNvPr id="6152" name="Text Box 8"/>
          <p:cNvSpPr txBox="1">
            <a:spLocks noChangeArrowheads="1"/>
          </p:cNvSpPr>
          <p:nvPr/>
        </p:nvSpPr>
        <p:spPr bwMode="auto">
          <a:xfrm>
            <a:off x="833438" y="5734050"/>
            <a:ext cx="39687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Palatino Linotype" pitchFamily="18" charset="0"/>
              </a:rPr>
              <a:t>0</a:t>
            </a:r>
          </a:p>
        </p:txBody>
      </p:sp>
      <p:sp>
        <p:nvSpPr>
          <p:cNvPr id="6153" name="Text Box 9"/>
          <p:cNvSpPr txBox="1">
            <a:spLocks noChangeArrowheads="1"/>
          </p:cNvSpPr>
          <p:nvPr/>
        </p:nvSpPr>
        <p:spPr bwMode="auto">
          <a:xfrm>
            <a:off x="1692275" y="5686425"/>
            <a:ext cx="35877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Palatino Linotype" pitchFamily="18" charset="0"/>
              </a:rPr>
              <a:t>1</a:t>
            </a:r>
          </a:p>
        </p:txBody>
      </p:sp>
      <p:sp>
        <p:nvSpPr>
          <p:cNvPr id="6154" name="Text Box 10"/>
          <p:cNvSpPr txBox="1">
            <a:spLocks noChangeArrowheads="1"/>
          </p:cNvSpPr>
          <p:nvPr/>
        </p:nvSpPr>
        <p:spPr bwMode="auto">
          <a:xfrm>
            <a:off x="2773363" y="5686425"/>
            <a:ext cx="35877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Palatino Linotype" pitchFamily="18" charset="0"/>
              </a:rPr>
              <a:t>2</a:t>
            </a:r>
          </a:p>
        </p:txBody>
      </p:sp>
      <p:sp>
        <p:nvSpPr>
          <p:cNvPr id="6155" name="Text Box 11"/>
          <p:cNvSpPr txBox="1">
            <a:spLocks noChangeArrowheads="1"/>
          </p:cNvSpPr>
          <p:nvPr/>
        </p:nvSpPr>
        <p:spPr bwMode="auto">
          <a:xfrm>
            <a:off x="3924300" y="5686425"/>
            <a:ext cx="35877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Palatino Linotype" pitchFamily="18" charset="0"/>
              </a:rPr>
              <a:t>3</a:t>
            </a:r>
          </a:p>
        </p:txBody>
      </p:sp>
      <p:sp>
        <p:nvSpPr>
          <p:cNvPr id="6156" name="Text Box 12"/>
          <p:cNvSpPr txBox="1">
            <a:spLocks noChangeArrowheads="1"/>
          </p:cNvSpPr>
          <p:nvPr/>
        </p:nvSpPr>
        <p:spPr bwMode="auto">
          <a:xfrm>
            <a:off x="8316913" y="5686425"/>
            <a:ext cx="35877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Palatino Linotype" pitchFamily="18" charset="0"/>
              </a:rPr>
              <a:t>7</a:t>
            </a:r>
          </a:p>
        </p:txBody>
      </p:sp>
      <p:sp>
        <p:nvSpPr>
          <p:cNvPr id="6157" name="Text Box 13"/>
          <p:cNvSpPr txBox="1">
            <a:spLocks noChangeArrowheads="1"/>
          </p:cNvSpPr>
          <p:nvPr/>
        </p:nvSpPr>
        <p:spPr bwMode="auto">
          <a:xfrm>
            <a:off x="7308850" y="5686425"/>
            <a:ext cx="35877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Palatino Linotype" pitchFamily="18" charset="0"/>
              </a:rPr>
              <a:t>6</a:t>
            </a:r>
          </a:p>
        </p:txBody>
      </p:sp>
      <p:sp>
        <p:nvSpPr>
          <p:cNvPr id="6158" name="Text Box 14"/>
          <p:cNvSpPr txBox="1">
            <a:spLocks noChangeArrowheads="1"/>
          </p:cNvSpPr>
          <p:nvPr/>
        </p:nvSpPr>
        <p:spPr bwMode="auto">
          <a:xfrm>
            <a:off x="6157913" y="5686425"/>
            <a:ext cx="35877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Palatino Linotype" pitchFamily="18" charset="0"/>
              </a:rPr>
              <a:t>5</a:t>
            </a:r>
          </a:p>
        </p:txBody>
      </p:sp>
      <p:sp>
        <p:nvSpPr>
          <p:cNvPr id="6159" name="Text Box 15"/>
          <p:cNvSpPr txBox="1">
            <a:spLocks noChangeArrowheads="1"/>
          </p:cNvSpPr>
          <p:nvPr/>
        </p:nvSpPr>
        <p:spPr bwMode="auto">
          <a:xfrm>
            <a:off x="5003800" y="5686425"/>
            <a:ext cx="35877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Palatino Linotype" pitchFamily="18" charset="0"/>
              </a:rPr>
              <a:t>4</a:t>
            </a:r>
          </a:p>
        </p:txBody>
      </p:sp>
      <p:sp>
        <p:nvSpPr>
          <p:cNvPr id="6160" name="Text Box 16"/>
          <p:cNvSpPr txBox="1">
            <a:spLocks noChangeArrowheads="1"/>
          </p:cNvSpPr>
          <p:nvPr/>
        </p:nvSpPr>
        <p:spPr bwMode="auto">
          <a:xfrm>
            <a:off x="34925" y="1125538"/>
            <a:ext cx="93662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rebuchet MS" pitchFamily="48" charset="0"/>
              </a:rPr>
              <a:t>High</a:t>
            </a:r>
          </a:p>
        </p:txBody>
      </p:sp>
      <p:sp>
        <p:nvSpPr>
          <p:cNvPr id="6161" name="Text Box 17"/>
          <p:cNvSpPr txBox="1">
            <a:spLocks noChangeArrowheads="1"/>
          </p:cNvSpPr>
          <p:nvPr/>
        </p:nvSpPr>
        <p:spPr bwMode="auto">
          <a:xfrm>
            <a:off x="106363" y="5445125"/>
            <a:ext cx="93662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rebuchet MS" pitchFamily="48" charset="0"/>
              </a:rPr>
              <a:t>Low</a:t>
            </a:r>
          </a:p>
        </p:txBody>
      </p:sp>
      <p:sp>
        <p:nvSpPr>
          <p:cNvPr id="6162" name="Text Box 18"/>
          <p:cNvSpPr txBox="1">
            <a:spLocks noChangeArrowheads="1"/>
          </p:cNvSpPr>
          <p:nvPr/>
        </p:nvSpPr>
        <p:spPr bwMode="auto">
          <a:xfrm>
            <a:off x="4211638" y="5949950"/>
            <a:ext cx="1223962" cy="519113"/>
          </a:xfrm>
          <a:prstGeom prst="rect">
            <a:avLst/>
          </a:prstGeom>
          <a:noFill/>
          <a:ln w="9525">
            <a:noFill/>
            <a:miter lim="800000"/>
            <a:headEnd/>
            <a:tailEnd/>
          </a:ln>
        </p:spPr>
        <p:txBody>
          <a:bodyPr>
            <a:spAutoFit/>
          </a:bodyPr>
          <a:lstStyle/>
          <a:p>
            <a:pPr>
              <a:spcBef>
                <a:spcPct val="50000"/>
              </a:spcBef>
            </a:pPr>
            <a:r>
              <a:rPr lang="en-US" sz="2800" b="1">
                <a:solidFill>
                  <a:schemeClr val="bg1"/>
                </a:solidFill>
                <a:latin typeface="Trebuchet MS" pitchFamily="48" charset="0"/>
              </a:rPr>
              <a:t>Years</a:t>
            </a:r>
          </a:p>
        </p:txBody>
      </p:sp>
      <p:sp>
        <p:nvSpPr>
          <p:cNvPr id="256019" name="Text Box 19"/>
          <p:cNvSpPr txBox="1">
            <a:spLocks noChangeArrowheads="1"/>
          </p:cNvSpPr>
          <p:nvPr/>
        </p:nvSpPr>
        <p:spPr bwMode="auto">
          <a:xfrm>
            <a:off x="4800600" y="3810000"/>
            <a:ext cx="4537075" cy="427038"/>
          </a:xfrm>
          <a:prstGeom prst="rect">
            <a:avLst/>
          </a:prstGeom>
          <a:noFill/>
          <a:ln w="9525">
            <a:noFill/>
            <a:miter lim="800000"/>
            <a:headEnd/>
            <a:tailEnd/>
          </a:ln>
        </p:spPr>
        <p:txBody>
          <a:bodyPr>
            <a:spAutoFit/>
          </a:bodyPr>
          <a:lstStyle/>
          <a:p>
            <a:pPr>
              <a:spcBef>
                <a:spcPct val="50000"/>
              </a:spcBef>
              <a:defRPr/>
            </a:pPr>
            <a:r>
              <a:rPr lang="en-US" sz="2200" b="1" dirty="0">
                <a:solidFill>
                  <a:srgbClr val="00CC00"/>
                </a:solidFill>
                <a:effectLst>
                  <a:outerShdw blurRad="50800" dist="38100" dir="2700000" algn="tl" rotWithShape="0">
                    <a:prstClr val="black">
                      <a:alpha val="40000"/>
                    </a:prstClr>
                  </a:outerShdw>
                </a:effectLst>
                <a:latin typeface="Trebuchet MS" pitchFamily="34" charset="0"/>
              </a:rPr>
              <a:t>Habitual ways of responding</a:t>
            </a:r>
          </a:p>
        </p:txBody>
      </p:sp>
      <p:sp>
        <p:nvSpPr>
          <p:cNvPr id="256020" name="Text Box 20"/>
          <p:cNvSpPr txBox="1">
            <a:spLocks noChangeArrowheads="1"/>
          </p:cNvSpPr>
          <p:nvPr/>
        </p:nvSpPr>
        <p:spPr bwMode="auto">
          <a:xfrm>
            <a:off x="5148263" y="4154488"/>
            <a:ext cx="2881312" cy="427037"/>
          </a:xfrm>
          <a:prstGeom prst="rect">
            <a:avLst/>
          </a:prstGeom>
          <a:noFill/>
          <a:ln w="9525">
            <a:noFill/>
            <a:miter lim="800000"/>
            <a:headEnd/>
            <a:tailEnd/>
          </a:ln>
        </p:spPr>
        <p:txBody>
          <a:bodyPr>
            <a:spAutoFit/>
          </a:bodyPr>
          <a:lstStyle/>
          <a:p>
            <a:pPr>
              <a:spcBef>
                <a:spcPct val="50000"/>
              </a:spcBef>
              <a:defRPr/>
            </a:pPr>
            <a:r>
              <a:rPr lang="en-US" sz="2200" b="1">
                <a:solidFill>
                  <a:srgbClr val="FF00FF"/>
                </a:solidFill>
                <a:effectLst>
                  <a:outerShdw blurRad="50800" dist="38100" dir="2700000" algn="tl" rotWithShape="0">
                    <a:prstClr val="black">
                      <a:alpha val="40000"/>
                    </a:prstClr>
                  </a:outerShdw>
                </a:effectLst>
                <a:latin typeface="Trebuchet MS" pitchFamily="34" charset="0"/>
              </a:rPr>
              <a:t>Emotional control</a:t>
            </a:r>
          </a:p>
        </p:txBody>
      </p:sp>
      <p:sp>
        <p:nvSpPr>
          <p:cNvPr id="256021" name="Text Box 21"/>
          <p:cNvSpPr txBox="1">
            <a:spLocks noChangeArrowheads="1"/>
          </p:cNvSpPr>
          <p:nvPr/>
        </p:nvSpPr>
        <p:spPr bwMode="auto">
          <a:xfrm>
            <a:off x="6084888" y="3213100"/>
            <a:ext cx="1295400" cy="427038"/>
          </a:xfrm>
          <a:prstGeom prst="rect">
            <a:avLst/>
          </a:prstGeom>
          <a:noFill/>
          <a:ln w="9525">
            <a:noFill/>
            <a:miter lim="800000"/>
            <a:headEnd/>
            <a:tailEnd/>
          </a:ln>
        </p:spPr>
        <p:txBody>
          <a:bodyPr>
            <a:spAutoFit/>
          </a:bodyPr>
          <a:lstStyle/>
          <a:p>
            <a:pPr>
              <a:spcBef>
                <a:spcPct val="50000"/>
              </a:spcBef>
              <a:defRPr/>
            </a:pPr>
            <a:r>
              <a:rPr lang="en-US" sz="2200" b="1">
                <a:solidFill>
                  <a:srgbClr val="CC0000"/>
                </a:solidFill>
                <a:effectLst>
                  <a:outerShdw blurRad="50800" dist="38100" dir="2700000" algn="tl" rotWithShape="0">
                    <a:prstClr val="black">
                      <a:alpha val="40000"/>
                    </a:prstClr>
                  </a:outerShdw>
                </a:effectLst>
                <a:latin typeface="Trebuchet MS" pitchFamily="34" charset="0"/>
              </a:rPr>
              <a:t>Symbol</a:t>
            </a:r>
          </a:p>
        </p:txBody>
      </p:sp>
      <p:sp>
        <p:nvSpPr>
          <p:cNvPr id="256022" name="Text Box 22"/>
          <p:cNvSpPr txBox="1">
            <a:spLocks noChangeArrowheads="1"/>
          </p:cNvSpPr>
          <p:nvPr/>
        </p:nvSpPr>
        <p:spPr bwMode="auto">
          <a:xfrm>
            <a:off x="6300788" y="2425700"/>
            <a:ext cx="2881312" cy="427038"/>
          </a:xfrm>
          <a:prstGeom prst="rect">
            <a:avLst/>
          </a:prstGeom>
          <a:noFill/>
          <a:ln w="9525">
            <a:noFill/>
            <a:miter lim="800000"/>
            <a:headEnd/>
            <a:tailEnd/>
          </a:ln>
        </p:spPr>
        <p:txBody>
          <a:bodyPr>
            <a:spAutoFit/>
          </a:bodyPr>
          <a:lstStyle/>
          <a:p>
            <a:pPr algn="r">
              <a:spcBef>
                <a:spcPct val="50000"/>
              </a:spcBef>
              <a:defRPr/>
            </a:pPr>
            <a:r>
              <a:rPr lang="en-US" sz="2200" b="1">
                <a:solidFill>
                  <a:srgbClr val="0033CC"/>
                </a:solidFill>
                <a:effectLst>
                  <a:outerShdw blurRad="50800" dist="38100" dir="2700000" algn="tl" rotWithShape="0">
                    <a:prstClr val="black">
                      <a:alpha val="40000"/>
                    </a:prstClr>
                  </a:outerShdw>
                </a:effectLst>
                <a:latin typeface="Trebuchet MS" pitchFamily="34" charset="0"/>
              </a:rPr>
              <a:t>Peer social skills</a:t>
            </a:r>
          </a:p>
        </p:txBody>
      </p:sp>
      <p:sp>
        <p:nvSpPr>
          <p:cNvPr id="256023" name="Text Box 23"/>
          <p:cNvSpPr txBox="1">
            <a:spLocks noChangeArrowheads="1"/>
          </p:cNvSpPr>
          <p:nvPr/>
        </p:nvSpPr>
        <p:spPr bwMode="auto">
          <a:xfrm>
            <a:off x="6013450" y="2138363"/>
            <a:ext cx="1727200" cy="427037"/>
          </a:xfrm>
          <a:prstGeom prst="rect">
            <a:avLst/>
          </a:prstGeom>
          <a:noFill/>
          <a:ln w="9525">
            <a:noFill/>
            <a:miter lim="800000"/>
            <a:headEnd/>
            <a:tailEnd/>
          </a:ln>
        </p:spPr>
        <p:txBody>
          <a:bodyPr>
            <a:spAutoFit/>
          </a:bodyPr>
          <a:lstStyle/>
          <a:p>
            <a:pPr>
              <a:spcBef>
                <a:spcPct val="50000"/>
              </a:spcBef>
              <a:defRPr/>
            </a:pPr>
            <a:r>
              <a:rPr lang="en-US" sz="2200" b="1">
                <a:effectLst>
                  <a:outerShdw blurRad="50800" dist="38100" dir="2700000" algn="tl" rotWithShape="0">
                    <a:prstClr val="black">
                      <a:alpha val="40000"/>
                    </a:prstClr>
                  </a:outerShdw>
                </a:effectLst>
                <a:latin typeface="Trebuchet MS" pitchFamily="34" charset="0"/>
              </a:rPr>
              <a:t>Numbers</a:t>
            </a:r>
          </a:p>
        </p:txBody>
      </p:sp>
      <p:sp>
        <p:nvSpPr>
          <p:cNvPr id="256024" name="Text Box 24"/>
          <p:cNvSpPr txBox="1">
            <a:spLocks noChangeArrowheads="1"/>
          </p:cNvSpPr>
          <p:nvPr/>
        </p:nvSpPr>
        <p:spPr bwMode="auto">
          <a:xfrm>
            <a:off x="6227763" y="4802188"/>
            <a:ext cx="1441450" cy="427037"/>
          </a:xfrm>
          <a:prstGeom prst="rect">
            <a:avLst/>
          </a:prstGeom>
          <a:noFill/>
          <a:ln w="9525">
            <a:noFill/>
            <a:miter lim="800000"/>
            <a:headEnd/>
            <a:tailEnd/>
          </a:ln>
        </p:spPr>
        <p:txBody>
          <a:bodyPr>
            <a:spAutoFit/>
          </a:bodyPr>
          <a:lstStyle/>
          <a:p>
            <a:pPr algn="r">
              <a:spcBef>
                <a:spcPct val="50000"/>
              </a:spcBef>
              <a:defRPr/>
            </a:pPr>
            <a:r>
              <a:rPr lang="en-US" sz="2200" b="1" dirty="0">
                <a:solidFill>
                  <a:srgbClr val="002060"/>
                </a:solidFill>
                <a:effectLst>
                  <a:outerShdw blurRad="50800" dist="38100" dir="2700000" algn="tl" rotWithShape="0">
                    <a:prstClr val="black">
                      <a:alpha val="40000"/>
                    </a:prstClr>
                  </a:outerShdw>
                </a:effectLst>
                <a:latin typeface="Trebuchet MS" pitchFamily="34" charset="0"/>
              </a:rPr>
              <a:t>Hearing</a:t>
            </a:r>
          </a:p>
        </p:txBody>
      </p:sp>
      <p:sp>
        <p:nvSpPr>
          <p:cNvPr id="6169" name="WordArt 25"/>
          <p:cNvSpPr>
            <a:spLocks noChangeArrowheads="1" noChangeShapeType="1" noTextEdit="1"/>
          </p:cNvSpPr>
          <p:nvPr/>
        </p:nvSpPr>
        <p:spPr bwMode="auto">
          <a:xfrm rot="-5400000">
            <a:off x="-431006" y="3217069"/>
            <a:ext cx="1782762" cy="419100"/>
          </a:xfrm>
          <a:prstGeom prst="rect">
            <a:avLst/>
          </a:prstGeom>
        </p:spPr>
        <p:txBody>
          <a:bodyPr wrap="none" fromWordArt="1">
            <a:prstTxWarp prst="textPlain">
              <a:avLst>
                <a:gd name="adj" fmla="val 50000"/>
              </a:avLst>
            </a:prstTxWarp>
          </a:bodyPr>
          <a:lstStyle/>
          <a:p>
            <a:pPr algn="ctr"/>
            <a:r>
              <a:rPr lang="en-US" sz="2800" b="1" kern="10">
                <a:ln w="9525">
                  <a:noFill/>
                  <a:round/>
                  <a:headEnd/>
                  <a:tailEnd/>
                </a:ln>
                <a:solidFill>
                  <a:srgbClr val="FFFFFF"/>
                </a:solidFill>
                <a:latin typeface="Trebuchet MS"/>
              </a:rPr>
              <a:t>Sensitivity</a:t>
            </a:r>
          </a:p>
        </p:txBody>
      </p:sp>
      <p:sp>
        <p:nvSpPr>
          <p:cNvPr id="6170" name="Text Box 26"/>
          <p:cNvSpPr txBox="1">
            <a:spLocks noChangeArrowheads="1"/>
          </p:cNvSpPr>
          <p:nvPr/>
        </p:nvSpPr>
        <p:spPr bwMode="auto">
          <a:xfrm>
            <a:off x="0" y="6580188"/>
            <a:ext cx="9144000" cy="276999"/>
          </a:xfrm>
          <a:prstGeom prst="rect">
            <a:avLst/>
          </a:prstGeom>
          <a:noFill/>
          <a:ln w="9525">
            <a:noFill/>
            <a:miter lim="800000"/>
            <a:headEnd/>
            <a:tailEnd/>
          </a:ln>
        </p:spPr>
        <p:txBody>
          <a:bodyPr>
            <a:spAutoFit/>
          </a:bodyPr>
          <a:lstStyle/>
          <a:p>
            <a:pPr>
              <a:spcBef>
                <a:spcPct val="50000"/>
              </a:spcBef>
            </a:pPr>
            <a:r>
              <a:rPr lang="en-US" sz="1200" dirty="0">
                <a:solidFill>
                  <a:schemeClr val="tx2"/>
                </a:solidFill>
              </a:rPr>
              <a:t>Graph developed by </a:t>
            </a:r>
            <a:r>
              <a:rPr lang="en-US" sz="1200" b="1" dirty="0">
                <a:solidFill>
                  <a:schemeClr val="tx2"/>
                </a:solidFill>
              </a:rPr>
              <a:t>Council for Early Child Development </a:t>
            </a:r>
            <a:r>
              <a:rPr lang="en-US" sz="1200" dirty="0">
                <a:solidFill>
                  <a:schemeClr val="tx2"/>
                </a:solidFill>
              </a:rPr>
              <a:t>(ref: Nash, 1997; </a:t>
            </a:r>
            <a:r>
              <a:rPr lang="en-US" sz="1200" i="1" dirty="0">
                <a:solidFill>
                  <a:schemeClr val="tx2"/>
                </a:solidFill>
              </a:rPr>
              <a:t>Early Years Study</a:t>
            </a:r>
            <a:r>
              <a:rPr lang="en-US" sz="1200" dirty="0">
                <a:solidFill>
                  <a:schemeClr val="tx2"/>
                </a:solidFill>
              </a:rPr>
              <a:t>, 1999; </a:t>
            </a:r>
            <a:r>
              <a:rPr lang="en-US" sz="1200" dirty="0" err="1">
                <a:solidFill>
                  <a:schemeClr val="tx2"/>
                </a:solidFill>
              </a:rPr>
              <a:t>Shonkoff</a:t>
            </a:r>
            <a:r>
              <a:rPr lang="en-US" sz="1200" dirty="0">
                <a:solidFill>
                  <a:schemeClr val="tx2"/>
                </a:solidFill>
              </a:rPr>
              <a:t>, 2000.) </a:t>
            </a:r>
            <a:endParaRPr lang="en-US" sz="1200" b="1" dirty="0">
              <a:solidFill>
                <a:schemeClr val="tx2"/>
              </a:solidFill>
            </a:endParaRPr>
          </a:p>
        </p:txBody>
      </p:sp>
      <p:sp>
        <p:nvSpPr>
          <p:cNvPr id="6171" name="Text Box 27"/>
          <p:cNvSpPr txBox="1">
            <a:spLocks noChangeArrowheads="1"/>
          </p:cNvSpPr>
          <p:nvPr/>
        </p:nvSpPr>
        <p:spPr bwMode="auto">
          <a:xfrm>
            <a:off x="1908175" y="981075"/>
            <a:ext cx="3168650"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rebuchet MS" pitchFamily="48" charset="0"/>
              </a:rPr>
              <a:t>Pre-school years</a:t>
            </a:r>
          </a:p>
        </p:txBody>
      </p:sp>
      <p:sp>
        <p:nvSpPr>
          <p:cNvPr id="6172" name="Text Box 28"/>
          <p:cNvSpPr txBox="1">
            <a:spLocks noChangeArrowheads="1"/>
          </p:cNvSpPr>
          <p:nvPr/>
        </p:nvSpPr>
        <p:spPr bwMode="auto">
          <a:xfrm>
            <a:off x="6661150" y="981075"/>
            <a:ext cx="223202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rebuchet MS" pitchFamily="48" charset="0"/>
              </a:rPr>
              <a:t>School years</a:t>
            </a:r>
          </a:p>
        </p:txBody>
      </p:sp>
      <p:sp>
        <p:nvSpPr>
          <p:cNvPr id="256029" name="Freeform 29"/>
          <p:cNvSpPr>
            <a:spLocks/>
          </p:cNvSpPr>
          <p:nvPr/>
        </p:nvSpPr>
        <p:spPr bwMode="auto">
          <a:xfrm>
            <a:off x="971550" y="1581150"/>
            <a:ext cx="8280400" cy="4079875"/>
          </a:xfrm>
          <a:custGeom>
            <a:avLst/>
            <a:gdLst>
              <a:gd name="T0" fmla="*/ 0 w 5216"/>
              <a:gd name="T1" fmla="*/ 2147483647 h 2570"/>
              <a:gd name="T2" fmla="*/ 2147483647 w 5216"/>
              <a:gd name="T3" fmla="*/ 2147483647 h 2570"/>
              <a:gd name="T4" fmla="*/ 2147483647 w 5216"/>
              <a:gd name="T5" fmla="*/ 2147483647 h 2570"/>
              <a:gd name="T6" fmla="*/ 2147483647 w 5216"/>
              <a:gd name="T7" fmla="*/ 2147483647 h 2570"/>
              <a:gd name="T8" fmla="*/ 2147483647 w 5216"/>
              <a:gd name="T9" fmla="*/ 2147483647 h 2570"/>
              <a:gd name="T10" fmla="*/ 2147483647 w 5216"/>
              <a:gd name="T11" fmla="*/ 2147483647 h 2570"/>
              <a:gd name="T12" fmla="*/ 2147483647 w 5216"/>
              <a:gd name="T13" fmla="*/ 2147483647 h 2570"/>
              <a:gd name="T14" fmla="*/ 2147483647 w 5216"/>
              <a:gd name="T15" fmla="*/ 2147483647 h 2570"/>
              <a:gd name="T16" fmla="*/ 2147483647 w 5216"/>
              <a:gd name="T17" fmla="*/ 2147483647 h 2570"/>
              <a:gd name="T18" fmla="*/ 2147483647 w 5216"/>
              <a:gd name="T19" fmla="*/ 2147483647 h 2570"/>
              <a:gd name="T20" fmla="*/ 2147483647 w 5216"/>
              <a:gd name="T21" fmla="*/ 2147483647 h 2570"/>
              <a:gd name="T22" fmla="*/ 2147483647 w 5216"/>
              <a:gd name="T23" fmla="*/ 2147483647 h 25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16"/>
              <a:gd name="T37" fmla="*/ 0 h 2570"/>
              <a:gd name="T38" fmla="*/ 5216 w 5216"/>
              <a:gd name="T39" fmla="*/ 2570 h 25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16" h="2570">
                <a:moveTo>
                  <a:pt x="0" y="2570"/>
                </a:moveTo>
                <a:cubicBezTo>
                  <a:pt x="181" y="2521"/>
                  <a:pt x="363" y="2472"/>
                  <a:pt x="499" y="2389"/>
                </a:cubicBezTo>
                <a:cubicBezTo>
                  <a:pt x="635" y="2306"/>
                  <a:pt x="704" y="2237"/>
                  <a:pt x="817" y="2071"/>
                </a:cubicBezTo>
                <a:cubicBezTo>
                  <a:pt x="930" y="1905"/>
                  <a:pt x="1088" y="1610"/>
                  <a:pt x="1179" y="1391"/>
                </a:cubicBezTo>
                <a:cubicBezTo>
                  <a:pt x="1270" y="1172"/>
                  <a:pt x="1308" y="938"/>
                  <a:pt x="1361" y="756"/>
                </a:cubicBezTo>
                <a:cubicBezTo>
                  <a:pt x="1414" y="574"/>
                  <a:pt x="1429" y="423"/>
                  <a:pt x="1497" y="302"/>
                </a:cubicBezTo>
                <a:cubicBezTo>
                  <a:pt x="1565" y="181"/>
                  <a:pt x="1626" y="60"/>
                  <a:pt x="1769" y="30"/>
                </a:cubicBezTo>
                <a:cubicBezTo>
                  <a:pt x="1912" y="0"/>
                  <a:pt x="2147" y="45"/>
                  <a:pt x="2359" y="121"/>
                </a:cubicBezTo>
                <a:cubicBezTo>
                  <a:pt x="2571" y="197"/>
                  <a:pt x="2843" y="386"/>
                  <a:pt x="3039" y="484"/>
                </a:cubicBezTo>
                <a:cubicBezTo>
                  <a:pt x="3235" y="582"/>
                  <a:pt x="3281" y="642"/>
                  <a:pt x="3538" y="710"/>
                </a:cubicBezTo>
                <a:cubicBezTo>
                  <a:pt x="3795" y="778"/>
                  <a:pt x="4301" y="854"/>
                  <a:pt x="4581" y="892"/>
                </a:cubicBezTo>
                <a:cubicBezTo>
                  <a:pt x="4861" y="930"/>
                  <a:pt x="5038" y="933"/>
                  <a:pt x="5216" y="937"/>
                </a:cubicBezTo>
              </a:path>
            </a:pathLst>
          </a:custGeom>
          <a:noFill/>
          <a:ln w="63500">
            <a:solidFill>
              <a:schemeClr val="tx1"/>
            </a:solidFill>
            <a:round/>
            <a:headEnd/>
            <a:tailEnd/>
          </a:ln>
        </p:spPr>
        <p:txBody>
          <a:bodyPr/>
          <a:lstStyle/>
          <a:p>
            <a:endParaRPr lang="en-US"/>
          </a:p>
        </p:txBody>
      </p:sp>
      <p:sp>
        <p:nvSpPr>
          <p:cNvPr id="256030" name="Freeform 30"/>
          <p:cNvSpPr>
            <a:spLocks/>
          </p:cNvSpPr>
          <p:nvPr/>
        </p:nvSpPr>
        <p:spPr bwMode="auto">
          <a:xfrm>
            <a:off x="1073150" y="1604963"/>
            <a:ext cx="8251825" cy="4068762"/>
          </a:xfrm>
          <a:custGeom>
            <a:avLst/>
            <a:gdLst>
              <a:gd name="T0" fmla="*/ 0 w 5262"/>
              <a:gd name="T1" fmla="*/ 2147483647 h 2555"/>
              <a:gd name="T2" fmla="*/ 2147483647 w 5262"/>
              <a:gd name="T3" fmla="*/ 2147483647 h 2555"/>
              <a:gd name="T4" fmla="*/ 2147483647 w 5262"/>
              <a:gd name="T5" fmla="*/ 2147483647 h 2555"/>
              <a:gd name="T6" fmla="*/ 2147483647 w 5262"/>
              <a:gd name="T7" fmla="*/ 2147483647 h 2555"/>
              <a:gd name="T8" fmla="*/ 2147483647 w 5262"/>
              <a:gd name="T9" fmla="*/ 2147483647 h 2555"/>
              <a:gd name="T10" fmla="*/ 2147483647 w 5262"/>
              <a:gd name="T11" fmla="*/ 2147483647 h 2555"/>
              <a:gd name="T12" fmla="*/ 2147483647 w 5262"/>
              <a:gd name="T13" fmla="*/ 2147483647 h 2555"/>
              <a:gd name="T14" fmla="*/ 2147483647 w 5262"/>
              <a:gd name="T15" fmla="*/ 2147483647 h 2555"/>
              <a:gd name="T16" fmla="*/ 2147483647 w 5262"/>
              <a:gd name="T17" fmla="*/ 2147483647 h 2555"/>
              <a:gd name="T18" fmla="*/ 2147483647 w 5262"/>
              <a:gd name="T19" fmla="*/ 2147483647 h 2555"/>
              <a:gd name="T20" fmla="*/ 2147483647 w 5262"/>
              <a:gd name="T21" fmla="*/ 2147483647 h 2555"/>
              <a:gd name="T22" fmla="*/ 2147483647 w 5262"/>
              <a:gd name="T23" fmla="*/ 2147483647 h 2555"/>
              <a:gd name="T24" fmla="*/ 2147483647 w 5262"/>
              <a:gd name="T25" fmla="*/ 2147483647 h 25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62"/>
              <a:gd name="T40" fmla="*/ 0 h 2555"/>
              <a:gd name="T41" fmla="*/ 5262 w 5262"/>
              <a:gd name="T42" fmla="*/ 2555 h 25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62" h="2555">
                <a:moveTo>
                  <a:pt x="0" y="2555"/>
                </a:moveTo>
                <a:cubicBezTo>
                  <a:pt x="151" y="2453"/>
                  <a:pt x="303" y="2351"/>
                  <a:pt x="409" y="2238"/>
                </a:cubicBezTo>
                <a:cubicBezTo>
                  <a:pt x="515" y="2125"/>
                  <a:pt x="582" y="1966"/>
                  <a:pt x="635" y="1875"/>
                </a:cubicBezTo>
                <a:cubicBezTo>
                  <a:pt x="688" y="1784"/>
                  <a:pt x="680" y="1807"/>
                  <a:pt x="726" y="1693"/>
                </a:cubicBezTo>
                <a:cubicBezTo>
                  <a:pt x="772" y="1579"/>
                  <a:pt x="855" y="1368"/>
                  <a:pt x="908" y="1194"/>
                </a:cubicBezTo>
                <a:cubicBezTo>
                  <a:pt x="961" y="1020"/>
                  <a:pt x="999" y="801"/>
                  <a:pt x="1044" y="650"/>
                </a:cubicBezTo>
                <a:cubicBezTo>
                  <a:pt x="1089" y="499"/>
                  <a:pt x="1127" y="385"/>
                  <a:pt x="1180" y="287"/>
                </a:cubicBezTo>
                <a:cubicBezTo>
                  <a:pt x="1233" y="189"/>
                  <a:pt x="1270" y="105"/>
                  <a:pt x="1361" y="60"/>
                </a:cubicBezTo>
                <a:cubicBezTo>
                  <a:pt x="1452" y="15"/>
                  <a:pt x="1565" y="0"/>
                  <a:pt x="1724" y="15"/>
                </a:cubicBezTo>
                <a:cubicBezTo>
                  <a:pt x="1883" y="30"/>
                  <a:pt x="2110" y="53"/>
                  <a:pt x="2314" y="151"/>
                </a:cubicBezTo>
                <a:cubicBezTo>
                  <a:pt x="2518" y="249"/>
                  <a:pt x="2669" y="461"/>
                  <a:pt x="2949" y="605"/>
                </a:cubicBezTo>
                <a:cubicBezTo>
                  <a:pt x="3229" y="749"/>
                  <a:pt x="3606" y="922"/>
                  <a:pt x="3992" y="1013"/>
                </a:cubicBezTo>
                <a:cubicBezTo>
                  <a:pt x="4378" y="1104"/>
                  <a:pt x="4820" y="1126"/>
                  <a:pt x="5262" y="1149"/>
                </a:cubicBezTo>
              </a:path>
            </a:pathLst>
          </a:custGeom>
          <a:noFill/>
          <a:ln w="63500">
            <a:solidFill>
              <a:srgbClr val="0000FF"/>
            </a:solidFill>
            <a:round/>
            <a:headEnd/>
            <a:tailEnd/>
          </a:ln>
        </p:spPr>
        <p:txBody>
          <a:bodyPr/>
          <a:lstStyle/>
          <a:p>
            <a:endParaRPr lang="en-US"/>
          </a:p>
        </p:txBody>
      </p:sp>
      <p:sp>
        <p:nvSpPr>
          <p:cNvPr id="256031" name="Freeform 31"/>
          <p:cNvSpPr>
            <a:spLocks/>
          </p:cNvSpPr>
          <p:nvPr/>
        </p:nvSpPr>
        <p:spPr bwMode="auto">
          <a:xfrm>
            <a:off x="971550" y="1581150"/>
            <a:ext cx="8353425" cy="4079875"/>
          </a:xfrm>
          <a:custGeom>
            <a:avLst/>
            <a:gdLst>
              <a:gd name="T0" fmla="*/ 0 w 5262"/>
              <a:gd name="T1" fmla="*/ 2147483647 h 2570"/>
              <a:gd name="T2" fmla="*/ 2147483647 w 5262"/>
              <a:gd name="T3" fmla="*/ 2147483647 h 2570"/>
              <a:gd name="T4" fmla="*/ 2147483647 w 5262"/>
              <a:gd name="T5" fmla="*/ 2147483647 h 2570"/>
              <a:gd name="T6" fmla="*/ 2147483647 w 5262"/>
              <a:gd name="T7" fmla="*/ 2147483647 h 2570"/>
              <a:gd name="T8" fmla="*/ 2147483647 w 5262"/>
              <a:gd name="T9" fmla="*/ 2147483647 h 2570"/>
              <a:gd name="T10" fmla="*/ 2147483647 w 5262"/>
              <a:gd name="T11" fmla="*/ 2147483647 h 2570"/>
              <a:gd name="T12" fmla="*/ 2147483647 w 5262"/>
              <a:gd name="T13" fmla="*/ 2147483647 h 2570"/>
              <a:gd name="T14" fmla="*/ 2147483647 w 5262"/>
              <a:gd name="T15" fmla="*/ 2147483647 h 2570"/>
              <a:gd name="T16" fmla="*/ 2147483647 w 5262"/>
              <a:gd name="T17" fmla="*/ 2147483647 h 2570"/>
              <a:gd name="T18" fmla="*/ 2147483647 w 5262"/>
              <a:gd name="T19" fmla="*/ 2147483647 h 2570"/>
              <a:gd name="T20" fmla="*/ 2147483647 w 5262"/>
              <a:gd name="T21" fmla="*/ 2147483647 h 2570"/>
              <a:gd name="T22" fmla="*/ 2147483647 w 5262"/>
              <a:gd name="T23" fmla="*/ 2147483647 h 2570"/>
              <a:gd name="T24" fmla="*/ 2147483647 w 5262"/>
              <a:gd name="T25" fmla="*/ 2147483647 h 2570"/>
              <a:gd name="T26" fmla="*/ 2147483647 w 5262"/>
              <a:gd name="T27" fmla="*/ 2147483647 h 25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62"/>
              <a:gd name="T43" fmla="*/ 0 h 2570"/>
              <a:gd name="T44" fmla="*/ 5262 w 5262"/>
              <a:gd name="T45" fmla="*/ 2570 h 25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62" h="2570">
                <a:moveTo>
                  <a:pt x="0" y="2570"/>
                </a:moveTo>
                <a:cubicBezTo>
                  <a:pt x="64" y="2335"/>
                  <a:pt x="128" y="2101"/>
                  <a:pt x="181" y="1844"/>
                </a:cubicBezTo>
                <a:cubicBezTo>
                  <a:pt x="234" y="1587"/>
                  <a:pt x="272" y="1255"/>
                  <a:pt x="318" y="1028"/>
                </a:cubicBezTo>
                <a:cubicBezTo>
                  <a:pt x="364" y="801"/>
                  <a:pt x="409" y="628"/>
                  <a:pt x="454" y="484"/>
                </a:cubicBezTo>
                <a:cubicBezTo>
                  <a:pt x="499" y="340"/>
                  <a:pt x="530" y="242"/>
                  <a:pt x="590" y="166"/>
                </a:cubicBezTo>
                <a:cubicBezTo>
                  <a:pt x="650" y="90"/>
                  <a:pt x="719" y="53"/>
                  <a:pt x="817" y="30"/>
                </a:cubicBezTo>
                <a:cubicBezTo>
                  <a:pt x="915" y="7"/>
                  <a:pt x="1066" y="0"/>
                  <a:pt x="1179" y="30"/>
                </a:cubicBezTo>
                <a:cubicBezTo>
                  <a:pt x="1292" y="60"/>
                  <a:pt x="1406" y="143"/>
                  <a:pt x="1497" y="211"/>
                </a:cubicBezTo>
                <a:cubicBezTo>
                  <a:pt x="1588" y="279"/>
                  <a:pt x="1633" y="355"/>
                  <a:pt x="1724" y="438"/>
                </a:cubicBezTo>
                <a:cubicBezTo>
                  <a:pt x="1815" y="521"/>
                  <a:pt x="1890" y="604"/>
                  <a:pt x="2041" y="710"/>
                </a:cubicBezTo>
                <a:cubicBezTo>
                  <a:pt x="2192" y="816"/>
                  <a:pt x="2412" y="975"/>
                  <a:pt x="2631" y="1073"/>
                </a:cubicBezTo>
                <a:cubicBezTo>
                  <a:pt x="2850" y="1171"/>
                  <a:pt x="3100" y="1240"/>
                  <a:pt x="3357" y="1300"/>
                </a:cubicBezTo>
                <a:cubicBezTo>
                  <a:pt x="3614" y="1360"/>
                  <a:pt x="3856" y="1406"/>
                  <a:pt x="4173" y="1436"/>
                </a:cubicBezTo>
                <a:cubicBezTo>
                  <a:pt x="4490" y="1466"/>
                  <a:pt x="4876" y="1474"/>
                  <a:pt x="5262" y="1482"/>
                </a:cubicBezTo>
              </a:path>
            </a:pathLst>
          </a:custGeom>
          <a:noFill/>
          <a:ln w="63500">
            <a:solidFill>
              <a:srgbClr val="CC0000"/>
            </a:solidFill>
            <a:round/>
            <a:headEnd/>
            <a:tailEnd/>
          </a:ln>
        </p:spPr>
        <p:txBody>
          <a:bodyPr/>
          <a:lstStyle/>
          <a:p>
            <a:endParaRPr lang="en-US"/>
          </a:p>
        </p:txBody>
      </p:sp>
      <p:sp>
        <p:nvSpPr>
          <p:cNvPr id="256032" name="Freeform 32"/>
          <p:cNvSpPr>
            <a:spLocks/>
          </p:cNvSpPr>
          <p:nvPr/>
        </p:nvSpPr>
        <p:spPr bwMode="auto">
          <a:xfrm>
            <a:off x="958850" y="1398588"/>
            <a:ext cx="8556625" cy="2830512"/>
          </a:xfrm>
          <a:custGeom>
            <a:avLst/>
            <a:gdLst>
              <a:gd name="T0" fmla="*/ 0 w 5398"/>
              <a:gd name="T1" fmla="*/ 2147483647 h 1807"/>
              <a:gd name="T2" fmla="*/ 2147483647 w 5398"/>
              <a:gd name="T3" fmla="*/ 2147483647 h 1807"/>
              <a:gd name="T4" fmla="*/ 2147483647 w 5398"/>
              <a:gd name="T5" fmla="*/ 2147483647 h 1807"/>
              <a:gd name="T6" fmla="*/ 2147483647 w 5398"/>
              <a:gd name="T7" fmla="*/ 2147483647 h 1807"/>
              <a:gd name="T8" fmla="*/ 2147483647 w 5398"/>
              <a:gd name="T9" fmla="*/ 2147483647 h 1807"/>
              <a:gd name="T10" fmla="*/ 2147483647 w 5398"/>
              <a:gd name="T11" fmla="*/ 2147483647 h 1807"/>
              <a:gd name="T12" fmla="*/ 2147483647 w 5398"/>
              <a:gd name="T13" fmla="*/ 2147483647 h 1807"/>
              <a:gd name="T14" fmla="*/ 0 60000 65536"/>
              <a:gd name="T15" fmla="*/ 0 60000 65536"/>
              <a:gd name="T16" fmla="*/ 0 60000 65536"/>
              <a:gd name="T17" fmla="*/ 0 60000 65536"/>
              <a:gd name="T18" fmla="*/ 0 60000 65536"/>
              <a:gd name="T19" fmla="*/ 0 60000 65536"/>
              <a:gd name="T20" fmla="*/ 0 60000 65536"/>
              <a:gd name="T21" fmla="*/ 0 w 5398"/>
              <a:gd name="T22" fmla="*/ 0 h 1807"/>
              <a:gd name="T23" fmla="*/ 5398 w 5398"/>
              <a:gd name="T24" fmla="*/ 1807 h 18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98" h="1807">
                <a:moveTo>
                  <a:pt x="0" y="1354"/>
                </a:moveTo>
                <a:cubicBezTo>
                  <a:pt x="90" y="1047"/>
                  <a:pt x="181" y="741"/>
                  <a:pt x="272" y="537"/>
                </a:cubicBezTo>
                <a:cubicBezTo>
                  <a:pt x="363" y="333"/>
                  <a:pt x="400" y="212"/>
                  <a:pt x="544" y="129"/>
                </a:cubicBezTo>
                <a:cubicBezTo>
                  <a:pt x="688" y="46"/>
                  <a:pt x="839" y="0"/>
                  <a:pt x="1134" y="38"/>
                </a:cubicBezTo>
                <a:cubicBezTo>
                  <a:pt x="1429" y="76"/>
                  <a:pt x="1822" y="152"/>
                  <a:pt x="2313" y="356"/>
                </a:cubicBezTo>
                <a:cubicBezTo>
                  <a:pt x="2804" y="560"/>
                  <a:pt x="3568" y="1021"/>
                  <a:pt x="4082" y="1263"/>
                </a:cubicBezTo>
                <a:cubicBezTo>
                  <a:pt x="4596" y="1505"/>
                  <a:pt x="5179" y="1716"/>
                  <a:pt x="5398" y="1807"/>
                </a:cubicBezTo>
              </a:path>
            </a:pathLst>
          </a:custGeom>
          <a:noFill/>
          <a:ln w="63500">
            <a:solidFill>
              <a:srgbClr val="FFCC00"/>
            </a:solidFill>
            <a:round/>
            <a:headEnd/>
            <a:tailEnd/>
          </a:ln>
        </p:spPr>
        <p:txBody>
          <a:bodyPr/>
          <a:lstStyle/>
          <a:p>
            <a:endParaRPr lang="en-US"/>
          </a:p>
        </p:txBody>
      </p:sp>
      <p:sp>
        <p:nvSpPr>
          <p:cNvPr id="6177" name="Line 33"/>
          <p:cNvSpPr>
            <a:spLocks noChangeShapeType="1"/>
          </p:cNvSpPr>
          <p:nvPr/>
        </p:nvSpPr>
        <p:spPr bwMode="auto">
          <a:xfrm>
            <a:off x="974725" y="5661025"/>
            <a:ext cx="8277225" cy="0"/>
          </a:xfrm>
          <a:prstGeom prst="line">
            <a:avLst/>
          </a:prstGeom>
          <a:noFill/>
          <a:ln w="63500">
            <a:solidFill>
              <a:schemeClr val="bg1"/>
            </a:solidFill>
            <a:round/>
            <a:headEnd/>
            <a:tailEnd/>
          </a:ln>
        </p:spPr>
        <p:txBody>
          <a:bodyPr/>
          <a:lstStyle/>
          <a:p>
            <a:endParaRPr lang="en-US"/>
          </a:p>
        </p:txBody>
      </p:sp>
      <p:sp>
        <p:nvSpPr>
          <p:cNvPr id="256034" name="Freeform 34"/>
          <p:cNvSpPr>
            <a:spLocks/>
          </p:cNvSpPr>
          <p:nvPr/>
        </p:nvSpPr>
        <p:spPr bwMode="auto">
          <a:xfrm>
            <a:off x="971550" y="1460500"/>
            <a:ext cx="8856663" cy="4200525"/>
          </a:xfrm>
          <a:custGeom>
            <a:avLst/>
            <a:gdLst>
              <a:gd name="T0" fmla="*/ 0 w 5579"/>
              <a:gd name="T1" fmla="*/ 2147483647 h 2646"/>
              <a:gd name="T2" fmla="*/ 2147483647 w 5579"/>
              <a:gd name="T3" fmla="*/ 2147483647 h 2646"/>
              <a:gd name="T4" fmla="*/ 2147483647 w 5579"/>
              <a:gd name="T5" fmla="*/ 2147483647 h 2646"/>
              <a:gd name="T6" fmla="*/ 2147483647 w 5579"/>
              <a:gd name="T7" fmla="*/ 2147483647 h 2646"/>
              <a:gd name="T8" fmla="*/ 2147483647 w 5579"/>
              <a:gd name="T9" fmla="*/ 2147483647 h 2646"/>
              <a:gd name="T10" fmla="*/ 2147483647 w 5579"/>
              <a:gd name="T11" fmla="*/ 2147483647 h 2646"/>
              <a:gd name="T12" fmla="*/ 2147483647 w 5579"/>
              <a:gd name="T13" fmla="*/ 2147483647 h 2646"/>
              <a:gd name="T14" fmla="*/ 2147483647 w 5579"/>
              <a:gd name="T15" fmla="*/ 2147483647 h 2646"/>
              <a:gd name="T16" fmla="*/ 2147483647 w 5579"/>
              <a:gd name="T17" fmla="*/ 2147483647 h 2646"/>
              <a:gd name="T18" fmla="*/ 2147483647 w 5579"/>
              <a:gd name="T19" fmla="*/ 2147483647 h 2646"/>
              <a:gd name="T20" fmla="*/ 2147483647 w 5579"/>
              <a:gd name="T21" fmla="*/ 2147483647 h 26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79"/>
              <a:gd name="T34" fmla="*/ 0 h 2646"/>
              <a:gd name="T35" fmla="*/ 5579 w 5579"/>
              <a:gd name="T36" fmla="*/ 2646 h 26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79" h="2646">
                <a:moveTo>
                  <a:pt x="0" y="1965"/>
                </a:moveTo>
                <a:cubicBezTo>
                  <a:pt x="11" y="1598"/>
                  <a:pt x="22" y="1231"/>
                  <a:pt x="45" y="967"/>
                </a:cubicBezTo>
                <a:cubicBezTo>
                  <a:pt x="68" y="703"/>
                  <a:pt x="83" y="522"/>
                  <a:pt x="136" y="378"/>
                </a:cubicBezTo>
                <a:cubicBezTo>
                  <a:pt x="189" y="234"/>
                  <a:pt x="265" y="166"/>
                  <a:pt x="363" y="106"/>
                </a:cubicBezTo>
                <a:cubicBezTo>
                  <a:pt x="461" y="46"/>
                  <a:pt x="582" y="0"/>
                  <a:pt x="726" y="15"/>
                </a:cubicBezTo>
                <a:cubicBezTo>
                  <a:pt x="870" y="30"/>
                  <a:pt x="1066" y="52"/>
                  <a:pt x="1225" y="196"/>
                </a:cubicBezTo>
                <a:cubicBezTo>
                  <a:pt x="1384" y="340"/>
                  <a:pt x="1550" y="627"/>
                  <a:pt x="1678" y="877"/>
                </a:cubicBezTo>
                <a:cubicBezTo>
                  <a:pt x="1806" y="1127"/>
                  <a:pt x="1867" y="1466"/>
                  <a:pt x="1996" y="1693"/>
                </a:cubicBezTo>
                <a:cubicBezTo>
                  <a:pt x="2125" y="1920"/>
                  <a:pt x="2253" y="2117"/>
                  <a:pt x="2449" y="2238"/>
                </a:cubicBezTo>
                <a:cubicBezTo>
                  <a:pt x="2645" y="2359"/>
                  <a:pt x="2653" y="2351"/>
                  <a:pt x="3175" y="2419"/>
                </a:cubicBezTo>
                <a:cubicBezTo>
                  <a:pt x="3697" y="2487"/>
                  <a:pt x="5186" y="2608"/>
                  <a:pt x="5579" y="2646"/>
                </a:cubicBezTo>
              </a:path>
            </a:pathLst>
          </a:custGeom>
          <a:noFill/>
          <a:ln w="76200">
            <a:solidFill>
              <a:srgbClr val="FF00FF"/>
            </a:solidFill>
            <a:round/>
            <a:headEnd/>
            <a:tailEnd/>
          </a:ln>
        </p:spPr>
        <p:txBody>
          <a:bodyPr/>
          <a:lstStyle/>
          <a:p>
            <a:endParaRPr lang="en-US"/>
          </a:p>
        </p:txBody>
      </p:sp>
      <p:sp>
        <p:nvSpPr>
          <p:cNvPr id="6179" name="Line 35"/>
          <p:cNvSpPr>
            <a:spLocks noChangeShapeType="1"/>
          </p:cNvSpPr>
          <p:nvPr/>
        </p:nvSpPr>
        <p:spPr bwMode="auto">
          <a:xfrm>
            <a:off x="971550" y="1412875"/>
            <a:ext cx="0" cy="4206875"/>
          </a:xfrm>
          <a:prstGeom prst="line">
            <a:avLst/>
          </a:prstGeom>
          <a:noFill/>
          <a:ln w="63500">
            <a:solidFill>
              <a:schemeClr val="bg1"/>
            </a:solidFill>
            <a:round/>
            <a:headEnd/>
            <a:tailEnd/>
          </a:ln>
        </p:spPr>
        <p:txBody>
          <a:bodyPr/>
          <a:lstStyle/>
          <a:p>
            <a:endParaRPr lang="en-US"/>
          </a:p>
        </p:txBody>
      </p:sp>
      <p:sp>
        <p:nvSpPr>
          <p:cNvPr id="256036" name="Freeform 36"/>
          <p:cNvSpPr>
            <a:spLocks/>
          </p:cNvSpPr>
          <p:nvPr/>
        </p:nvSpPr>
        <p:spPr bwMode="auto">
          <a:xfrm>
            <a:off x="971550" y="1412875"/>
            <a:ext cx="8424863" cy="3997325"/>
          </a:xfrm>
          <a:custGeom>
            <a:avLst/>
            <a:gdLst>
              <a:gd name="T0" fmla="*/ 0 w 5307"/>
              <a:gd name="T1" fmla="*/ 2147483647 h 2518"/>
              <a:gd name="T2" fmla="*/ 2147483647 w 5307"/>
              <a:gd name="T3" fmla="*/ 2147483647 h 2518"/>
              <a:gd name="T4" fmla="*/ 2147483647 w 5307"/>
              <a:gd name="T5" fmla="*/ 2147483647 h 2518"/>
              <a:gd name="T6" fmla="*/ 2147483647 w 5307"/>
              <a:gd name="T7" fmla="*/ 2147483647 h 2518"/>
              <a:gd name="T8" fmla="*/ 2147483647 w 5307"/>
              <a:gd name="T9" fmla="*/ 2147483647 h 2518"/>
              <a:gd name="T10" fmla="*/ 2147483647 w 5307"/>
              <a:gd name="T11" fmla="*/ 2147483647 h 2518"/>
              <a:gd name="T12" fmla="*/ 2147483647 w 5307"/>
              <a:gd name="T13" fmla="*/ 2147483647 h 2518"/>
              <a:gd name="T14" fmla="*/ 2147483647 w 5307"/>
              <a:gd name="T15" fmla="*/ 2147483647 h 2518"/>
              <a:gd name="T16" fmla="*/ 2147483647 w 5307"/>
              <a:gd name="T17" fmla="*/ 2147483647 h 2518"/>
              <a:gd name="T18" fmla="*/ 2147483647 w 5307"/>
              <a:gd name="T19" fmla="*/ 2147483647 h 2518"/>
              <a:gd name="T20" fmla="*/ 2147483647 w 5307"/>
              <a:gd name="T21" fmla="*/ 2147483647 h 2518"/>
              <a:gd name="T22" fmla="*/ 2147483647 w 5307"/>
              <a:gd name="T23" fmla="*/ 2147483647 h 2518"/>
              <a:gd name="T24" fmla="*/ 2147483647 w 5307"/>
              <a:gd name="T25" fmla="*/ 2147483647 h 25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07"/>
              <a:gd name="T40" fmla="*/ 0 h 2518"/>
              <a:gd name="T41" fmla="*/ 5307 w 5307"/>
              <a:gd name="T42" fmla="*/ 2518 h 25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07" h="2518">
                <a:moveTo>
                  <a:pt x="0" y="1021"/>
                </a:moveTo>
                <a:cubicBezTo>
                  <a:pt x="60" y="821"/>
                  <a:pt x="120" y="621"/>
                  <a:pt x="181" y="477"/>
                </a:cubicBezTo>
                <a:cubicBezTo>
                  <a:pt x="242" y="333"/>
                  <a:pt x="295" y="235"/>
                  <a:pt x="363" y="159"/>
                </a:cubicBezTo>
                <a:cubicBezTo>
                  <a:pt x="431" y="83"/>
                  <a:pt x="499" y="46"/>
                  <a:pt x="590" y="23"/>
                </a:cubicBezTo>
                <a:cubicBezTo>
                  <a:pt x="681" y="0"/>
                  <a:pt x="816" y="0"/>
                  <a:pt x="907" y="23"/>
                </a:cubicBezTo>
                <a:cubicBezTo>
                  <a:pt x="998" y="46"/>
                  <a:pt x="1066" y="106"/>
                  <a:pt x="1134" y="159"/>
                </a:cubicBezTo>
                <a:cubicBezTo>
                  <a:pt x="1202" y="212"/>
                  <a:pt x="1217" y="228"/>
                  <a:pt x="1315" y="341"/>
                </a:cubicBezTo>
                <a:cubicBezTo>
                  <a:pt x="1413" y="454"/>
                  <a:pt x="1588" y="651"/>
                  <a:pt x="1724" y="840"/>
                </a:cubicBezTo>
                <a:cubicBezTo>
                  <a:pt x="1860" y="1029"/>
                  <a:pt x="2004" y="1286"/>
                  <a:pt x="2132" y="1475"/>
                </a:cubicBezTo>
                <a:cubicBezTo>
                  <a:pt x="2260" y="1664"/>
                  <a:pt x="2367" y="1846"/>
                  <a:pt x="2495" y="1974"/>
                </a:cubicBezTo>
                <a:cubicBezTo>
                  <a:pt x="2623" y="2102"/>
                  <a:pt x="2601" y="2163"/>
                  <a:pt x="2903" y="2246"/>
                </a:cubicBezTo>
                <a:cubicBezTo>
                  <a:pt x="3205" y="2329"/>
                  <a:pt x="3908" y="2428"/>
                  <a:pt x="4309" y="2473"/>
                </a:cubicBezTo>
                <a:cubicBezTo>
                  <a:pt x="4710" y="2518"/>
                  <a:pt x="5008" y="2518"/>
                  <a:pt x="5307" y="2518"/>
                </a:cubicBezTo>
              </a:path>
            </a:pathLst>
          </a:custGeom>
          <a:noFill/>
          <a:ln w="76200">
            <a:solidFill>
              <a:srgbClr val="00CC00"/>
            </a:solidFill>
            <a:round/>
            <a:headEnd/>
            <a:tailEnd/>
          </a:ln>
        </p:spPr>
        <p:txBody>
          <a:bodyPr/>
          <a:lstStyle/>
          <a:p>
            <a:endParaRPr lang="en-US"/>
          </a:p>
        </p:txBody>
      </p:sp>
      <p:sp>
        <p:nvSpPr>
          <p:cNvPr id="256037" name="Freeform 37"/>
          <p:cNvSpPr>
            <a:spLocks/>
          </p:cNvSpPr>
          <p:nvPr/>
        </p:nvSpPr>
        <p:spPr bwMode="auto">
          <a:xfrm>
            <a:off x="971550" y="1833563"/>
            <a:ext cx="8496300" cy="3683000"/>
          </a:xfrm>
          <a:custGeom>
            <a:avLst/>
            <a:gdLst>
              <a:gd name="T0" fmla="*/ 0 w 5352"/>
              <a:gd name="T1" fmla="*/ 2147483647 h 2320"/>
              <a:gd name="T2" fmla="*/ 2147483647 w 5352"/>
              <a:gd name="T3" fmla="*/ 2147483647 h 2320"/>
              <a:gd name="T4" fmla="*/ 2147483647 w 5352"/>
              <a:gd name="T5" fmla="*/ 2147483647 h 2320"/>
              <a:gd name="T6" fmla="*/ 2147483647 w 5352"/>
              <a:gd name="T7" fmla="*/ 2147483647 h 2320"/>
              <a:gd name="T8" fmla="*/ 2147483647 w 5352"/>
              <a:gd name="T9" fmla="*/ 2147483647 h 2320"/>
              <a:gd name="T10" fmla="*/ 2147483647 w 5352"/>
              <a:gd name="T11" fmla="*/ 2147483647 h 2320"/>
              <a:gd name="T12" fmla="*/ 2147483647 w 5352"/>
              <a:gd name="T13" fmla="*/ 2147483647 h 2320"/>
              <a:gd name="T14" fmla="*/ 2147483647 w 5352"/>
              <a:gd name="T15" fmla="*/ 2147483647 h 2320"/>
              <a:gd name="T16" fmla="*/ 2147483647 w 5352"/>
              <a:gd name="T17" fmla="*/ 2147483647 h 2320"/>
              <a:gd name="T18" fmla="*/ 2147483647 w 5352"/>
              <a:gd name="T19" fmla="*/ 2147483647 h 2320"/>
              <a:gd name="T20" fmla="*/ 2147483647 w 5352"/>
              <a:gd name="T21" fmla="*/ 2147483647 h 2320"/>
              <a:gd name="T22" fmla="*/ 2147483647 w 5352"/>
              <a:gd name="T23" fmla="*/ 2147483647 h 2320"/>
              <a:gd name="T24" fmla="*/ 2147483647 w 5352"/>
              <a:gd name="T25" fmla="*/ 2147483647 h 2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52"/>
              <a:gd name="T40" fmla="*/ 0 h 2320"/>
              <a:gd name="T41" fmla="*/ 5352 w 5352"/>
              <a:gd name="T42" fmla="*/ 2320 h 23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52" h="2320">
                <a:moveTo>
                  <a:pt x="0" y="52"/>
                </a:moveTo>
                <a:cubicBezTo>
                  <a:pt x="140" y="33"/>
                  <a:pt x="280" y="14"/>
                  <a:pt x="363" y="7"/>
                </a:cubicBezTo>
                <a:cubicBezTo>
                  <a:pt x="446" y="0"/>
                  <a:pt x="416" y="7"/>
                  <a:pt x="499" y="7"/>
                </a:cubicBezTo>
                <a:cubicBezTo>
                  <a:pt x="582" y="7"/>
                  <a:pt x="756" y="0"/>
                  <a:pt x="862" y="7"/>
                </a:cubicBezTo>
                <a:cubicBezTo>
                  <a:pt x="968" y="14"/>
                  <a:pt x="1028" y="14"/>
                  <a:pt x="1134" y="52"/>
                </a:cubicBezTo>
                <a:cubicBezTo>
                  <a:pt x="1240" y="90"/>
                  <a:pt x="1391" y="158"/>
                  <a:pt x="1497" y="234"/>
                </a:cubicBezTo>
                <a:cubicBezTo>
                  <a:pt x="1603" y="310"/>
                  <a:pt x="1656" y="362"/>
                  <a:pt x="1769" y="506"/>
                </a:cubicBezTo>
                <a:cubicBezTo>
                  <a:pt x="1882" y="650"/>
                  <a:pt x="2071" y="930"/>
                  <a:pt x="2177" y="1096"/>
                </a:cubicBezTo>
                <a:cubicBezTo>
                  <a:pt x="2283" y="1262"/>
                  <a:pt x="2328" y="1368"/>
                  <a:pt x="2404" y="1504"/>
                </a:cubicBezTo>
                <a:cubicBezTo>
                  <a:pt x="2480" y="1640"/>
                  <a:pt x="2540" y="1814"/>
                  <a:pt x="2631" y="1912"/>
                </a:cubicBezTo>
                <a:cubicBezTo>
                  <a:pt x="2722" y="2010"/>
                  <a:pt x="2714" y="2041"/>
                  <a:pt x="2948" y="2094"/>
                </a:cubicBezTo>
                <a:cubicBezTo>
                  <a:pt x="3182" y="2147"/>
                  <a:pt x="3636" y="2192"/>
                  <a:pt x="4037" y="2230"/>
                </a:cubicBezTo>
                <a:cubicBezTo>
                  <a:pt x="4438" y="2268"/>
                  <a:pt x="4895" y="2294"/>
                  <a:pt x="5352" y="2320"/>
                </a:cubicBezTo>
              </a:path>
            </a:pathLst>
          </a:custGeom>
          <a:noFill/>
          <a:ln w="63500">
            <a:solidFill>
              <a:schemeClr val="bg1"/>
            </a:solidFill>
            <a:round/>
            <a:headEnd/>
            <a:tailEnd/>
          </a:ln>
        </p:spPr>
        <p:txBody>
          <a:bodyPr/>
          <a:lstStyle/>
          <a:p>
            <a:endParaRPr lang="en-US"/>
          </a:p>
        </p:txBody>
      </p:sp>
      <p:sp>
        <p:nvSpPr>
          <p:cNvPr id="256038" name="Text Box 38"/>
          <p:cNvSpPr txBox="1">
            <a:spLocks noChangeArrowheads="1"/>
          </p:cNvSpPr>
          <p:nvPr/>
        </p:nvSpPr>
        <p:spPr bwMode="auto">
          <a:xfrm>
            <a:off x="7772400" y="3200400"/>
            <a:ext cx="1512888" cy="427038"/>
          </a:xfrm>
          <a:prstGeom prst="rect">
            <a:avLst/>
          </a:prstGeom>
          <a:noFill/>
          <a:ln w="9525">
            <a:noFill/>
            <a:miter lim="800000"/>
            <a:headEnd/>
            <a:tailEnd/>
          </a:ln>
        </p:spPr>
        <p:txBody>
          <a:bodyPr>
            <a:spAutoFit/>
          </a:bodyPr>
          <a:lstStyle/>
          <a:p>
            <a:pPr>
              <a:spcBef>
                <a:spcPct val="50000"/>
              </a:spcBef>
              <a:defRPr/>
            </a:pPr>
            <a:r>
              <a:rPr lang="en-US" sz="2200" b="1" dirty="0">
                <a:solidFill>
                  <a:srgbClr val="FFCC00"/>
                </a:solidFill>
                <a:effectLst>
                  <a:outerShdw blurRad="50800" dist="38100" dir="2700000" algn="tl" rotWithShape="0">
                    <a:prstClr val="black">
                      <a:alpha val="40000"/>
                    </a:prstClr>
                  </a:outerShdw>
                </a:effectLst>
                <a:latin typeface="Trebuchet MS" pitchFamily="34" charset="0"/>
              </a:rPr>
              <a:t>Language</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37"/>
                                        </p:tgtEl>
                                        <p:attrNameLst>
                                          <p:attrName>style.visibility</p:attrName>
                                        </p:attrNameLst>
                                      </p:cBhvr>
                                      <p:to>
                                        <p:strVal val="visible"/>
                                      </p:to>
                                    </p:set>
                                    <p:animEffect transition="in" filter="wipe(left)">
                                      <p:cBhvr>
                                        <p:cTn id="7" dur="2000"/>
                                        <p:tgtEl>
                                          <p:spTgt spid="2560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07"/>
                                        </p:tgtEl>
                                        <p:attrNameLst>
                                          <p:attrName>style.visibility</p:attrName>
                                        </p:attrNameLst>
                                      </p:cBhvr>
                                      <p:to>
                                        <p:strVal val="visible"/>
                                      </p:to>
                                    </p:set>
                                    <p:animEffect transition="in" filter="fade">
                                      <p:cBhvr>
                                        <p:cTn id="10" dur="2000"/>
                                        <p:tgtEl>
                                          <p:spTgt spid="256007"/>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256004"/>
                                        </p:tgtEl>
                                        <p:attrNameLst>
                                          <p:attrName>style.visibility</p:attrName>
                                        </p:attrNameLst>
                                      </p:cBhvr>
                                      <p:to>
                                        <p:strVal val="visible"/>
                                      </p:to>
                                    </p:set>
                                    <p:animEffect transition="in" filter="wipe(left)">
                                      <p:cBhvr>
                                        <p:cTn id="14" dur="2000"/>
                                        <p:tgtEl>
                                          <p:spTgt spid="25600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6024"/>
                                        </p:tgtEl>
                                        <p:attrNameLst>
                                          <p:attrName>style.visibility</p:attrName>
                                        </p:attrNameLst>
                                      </p:cBhvr>
                                      <p:to>
                                        <p:strVal val="visible"/>
                                      </p:to>
                                    </p:set>
                                    <p:animEffect transition="in" filter="fade">
                                      <p:cBhvr>
                                        <p:cTn id="17" dur="2000"/>
                                        <p:tgtEl>
                                          <p:spTgt spid="256024"/>
                                        </p:tgtEl>
                                      </p:cBhvr>
                                    </p:animEffect>
                                  </p:childTnLst>
                                </p:cTn>
                              </p:par>
                            </p:childTnLst>
                          </p:cTn>
                        </p:par>
                        <p:par>
                          <p:cTn id="18" fill="hold">
                            <p:stCondLst>
                              <p:cond delay="4000"/>
                            </p:stCondLst>
                            <p:childTnLst>
                              <p:par>
                                <p:cTn id="19" presetID="22" presetClass="entr" presetSubtype="8" fill="hold" grpId="0" nodeType="afterEffect">
                                  <p:stCondLst>
                                    <p:cond delay="0"/>
                                  </p:stCondLst>
                                  <p:childTnLst>
                                    <p:set>
                                      <p:cBhvr>
                                        <p:cTn id="20" dur="1" fill="hold">
                                          <p:stCondLst>
                                            <p:cond delay="0"/>
                                          </p:stCondLst>
                                        </p:cTn>
                                        <p:tgtEl>
                                          <p:spTgt spid="256036"/>
                                        </p:tgtEl>
                                        <p:attrNameLst>
                                          <p:attrName>style.visibility</p:attrName>
                                        </p:attrNameLst>
                                      </p:cBhvr>
                                      <p:to>
                                        <p:strVal val="visible"/>
                                      </p:to>
                                    </p:set>
                                    <p:animEffect transition="in" filter="wipe(left)">
                                      <p:cBhvr>
                                        <p:cTn id="21" dur="2000"/>
                                        <p:tgtEl>
                                          <p:spTgt spid="2560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6019"/>
                                        </p:tgtEl>
                                        <p:attrNameLst>
                                          <p:attrName>style.visibility</p:attrName>
                                        </p:attrNameLst>
                                      </p:cBhvr>
                                      <p:to>
                                        <p:strVal val="visible"/>
                                      </p:to>
                                    </p:set>
                                    <p:animEffect transition="in" filter="fade">
                                      <p:cBhvr>
                                        <p:cTn id="24" dur="2000"/>
                                        <p:tgtEl>
                                          <p:spTgt spid="256019"/>
                                        </p:tgtEl>
                                      </p:cBhvr>
                                    </p:animEffect>
                                  </p:childTnLst>
                                </p:cTn>
                              </p:par>
                            </p:childTnLst>
                          </p:cTn>
                        </p:par>
                        <p:par>
                          <p:cTn id="25" fill="hold">
                            <p:stCondLst>
                              <p:cond delay="6000"/>
                            </p:stCondLst>
                            <p:childTnLst>
                              <p:par>
                                <p:cTn id="26" presetID="22" presetClass="entr" presetSubtype="8" fill="hold" grpId="0" nodeType="afterEffect">
                                  <p:stCondLst>
                                    <p:cond delay="0"/>
                                  </p:stCondLst>
                                  <p:childTnLst>
                                    <p:set>
                                      <p:cBhvr>
                                        <p:cTn id="27" dur="1" fill="hold">
                                          <p:stCondLst>
                                            <p:cond delay="0"/>
                                          </p:stCondLst>
                                        </p:cTn>
                                        <p:tgtEl>
                                          <p:spTgt spid="256034"/>
                                        </p:tgtEl>
                                        <p:attrNameLst>
                                          <p:attrName>style.visibility</p:attrName>
                                        </p:attrNameLst>
                                      </p:cBhvr>
                                      <p:to>
                                        <p:strVal val="visible"/>
                                      </p:to>
                                    </p:set>
                                    <p:animEffect transition="in" filter="wipe(left)">
                                      <p:cBhvr>
                                        <p:cTn id="28" dur="2000"/>
                                        <p:tgtEl>
                                          <p:spTgt spid="2560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6020"/>
                                        </p:tgtEl>
                                        <p:attrNameLst>
                                          <p:attrName>style.visibility</p:attrName>
                                        </p:attrNameLst>
                                      </p:cBhvr>
                                      <p:to>
                                        <p:strVal val="visible"/>
                                      </p:to>
                                    </p:set>
                                    <p:animEffect transition="in" filter="fade">
                                      <p:cBhvr>
                                        <p:cTn id="31" dur="2000"/>
                                        <p:tgtEl>
                                          <p:spTgt spid="256020"/>
                                        </p:tgtEl>
                                      </p:cBhvr>
                                    </p:animEffect>
                                  </p:childTnLst>
                                </p:cTn>
                              </p:par>
                            </p:childTnLst>
                          </p:cTn>
                        </p:par>
                        <p:par>
                          <p:cTn id="32" fill="hold">
                            <p:stCondLst>
                              <p:cond delay="8000"/>
                            </p:stCondLst>
                            <p:childTnLst>
                              <p:par>
                                <p:cTn id="33" presetID="22" presetClass="entr" presetSubtype="8" fill="hold" grpId="0" nodeType="afterEffect">
                                  <p:stCondLst>
                                    <p:cond delay="0"/>
                                  </p:stCondLst>
                                  <p:childTnLst>
                                    <p:set>
                                      <p:cBhvr>
                                        <p:cTn id="34" dur="1" fill="hold">
                                          <p:stCondLst>
                                            <p:cond delay="0"/>
                                          </p:stCondLst>
                                        </p:cTn>
                                        <p:tgtEl>
                                          <p:spTgt spid="256032"/>
                                        </p:tgtEl>
                                        <p:attrNameLst>
                                          <p:attrName>style.visibility</p:attrName>
                                        </p:attrNameLst>
                                      </p:cBhvr>
                                      <p:to>
                                        <p:strVal val="visible"/>
                                      </p:to>
                                    </p:set>
                                    <p:animEffect transition="in" filter="wipe(left)">
                                      <p:cBhvr>
                                        <p:cTn id="35" dur="2000"/>
                                        <p:tgtEl>
                                          <p:spTgt spid="2560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6038"/>
                                        </p:tgtEl>
                                        <p:attrNameLst>
                                          <p:attrName>style.visibility</p:attrName>
                                        </p:attrNameLst>
                                      </p:cBhvr>
                                      <p:to>
                                        <p:strVal val="visible"/>
                                      </p:to>
                                    </p:set>
                                    <p:animEffect transition="in" filter="fade">
                                      <p:cBhvr>
                                        <p:cTn id="38" dur="2000"/>
                                        <p:tgtEl>
                                          <p:spTgt spid="256038"/>
                                        </p:tgtEl>
                                      </p:cBhvr>
                                    </p:animEffect>
                                  </p:childTnLst>
                                </p:cTn>
                              </p:par>
                            </p:childTnLst>
                          </p:cTn>
                        </p:par>
                        <p:par>
                          <p:cTn id="39" fill="hold">
                            <p:stCondLst>
                              <p:cond delay="10000"/>
                            </p:stCondLst>
                            <p:childTnLst>
                              <p:par>
                                <p:cTn id="40" presetID="22" presetClass="entr" presetSubtype="8" fill="hold" grpId="0" nodeType="afterEffect">
                                  <p:stCondLst>
                                    <p:cond delay="0"/>
                                  </p:stCondLst>
                                  <p:childTnLst>
                                    <p:set>
                                      <p:cBhvr>
                                        <p:cTn id="41" dur="1" fill="hold">
                                          <p:stCondLst>
                                            <p:cond delay="0"/>
                                          </p:stCondLst>
                                        </p:cTn>
                                        <p:tgtEl>
                                          <p:spTgt spid="256031"/>
                                        </p:tgtEl>
                                        <p:attrNameLst>
                                          <p:attrName>style.visibility</p:attrName>
                                        </p:attrNameLst>
                                      </p:cBhvr>
                                      <p:to>
                                        <p:strVal val="visible"/>
                                      </p:to>
                                    </p:set>
                                    <p:animEffect transition="in" filter="wipe(left)">
                                      <p:cBhvr>
                                        <p:cTn id="42" dur="2000"/>
                                        <p:tgtEl>
                                          <p:spTgt spid="2560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6021"/>
                                        </p:tgtEl>
                                        <p:attrNameLst>
                                          <p:attrName>style.visibility</p:attrName>
                                        </p:attrNameLst>
                                      </p:cBhvr>
                                      <p:to>
                                        <p:strVal val="visible"/>
                                      </p:to>
                                    </p:set>
                                    <p:animEffect transition="in" filter="fade">
                                      <p:cBhvr>
                                        <p:cTn id="45" dur="2000"/>
                                        <p:tgtEl>
                                          <p:spTgt spid="256021"/>
                                        </p:tgtEl>
                                      </p:cBhvr>
                                    </p:animEffect>
                                  </p:childTnLst>
                                </p:cTn>
                              </p:par>
                            </p:childTnLst>
                          </p:cTn>
                        </p:par>
                        <p:par>
                          <p:cTn id="46" fill="hold">
                            <p:stCondLst>
                              <p:cond delay="12000"/>
                            </p:stCondLst>
                            <p:childTnLst>
                              <p:par>
                                <p:cTn id="47" presetID="22" presetClass="entr" presetSubtype="8" fill="hold" grpId="0" nodeType="afterEffect">
                                  <p:stCondLst>
                                    <p:cond delay="0"/>
                                  </p:stCondLst>
                                  <p:childTnLst>
                                    <p:set>
                                      <p:cBhvr>
                                        <p:cTn id="48" dur="1" fill="hold">
                                          <p:stCondLst>
                                            <p:cond delay="0"/>
                                          </p:stCondLst>
                                        </p:cTn>
                                        <p:tgtEl>
                                          <p:spTgt spid="256030"/>
                                        </p:tgtEl>
                                        <p:attrNameLst>
                                          <p:attrName>style.visibility</p:attrName>
                                        </p:attrNameLst>
                                      </p:cBhvr>
                                      <p:to>
                                        <p:strVal val="visible"/>
                                      </p:to>
                                    </p:set>
                                    <p:animEffect transition="in" filter="wipe(left)">
                                      <p:cBhvr>
                                        <p:cTn id="49" dur="2000"/>
                                        <p:tgtEl>
                                          <p:spTgt spid="2560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6022"/>
                                        </p:tgtEl>
                                        <p:attrNameLst>
                                          <p:attrName>style.visibility</p:attrName>
                                        </p:attrNameLst>
                                      </p:cBhvr>
                                      <p:to>
                                        <p:strVal val="visible"/>
                                      </p:to>
                                    </p:set>
                                    <p:animEffect transition="in" filter="fade">
                                      <p:cBhvr>
                                        <p:cTn id="52" dur="2000"/>
                                        <p:tgtEl>
                                          <p:spTgt spid="256022"/>
                                        </p:tgtEl>
                                      </p:cBhvr>
                                    </p:animEffect>
                                  </p:childTnLst>
                                </p:cTn>
                              </p:par>
                            </p:childTnLst>
                          </p:cTn>
                        </p:par>
                        <p:par>
                          <p:cTn id="53" fill="hold">
                            <p:stCondLst>
                              <p:cond delay="14000"/>
                            </p:stCondLst>
                            <p:childTnLst>
                              <p:par>
                                <p:cTn id="54" presetID="22" presetClass="entr" presetSubtype="8" fill="hold" grpId="0" nodeType="afterEffect">
                                  <p:stCondLst>
                                    <p:cond delay="0"/>
                                  </p:stCondLst>
                                  <p:childTnLst>
                                    <p:set>
                                      <p:cBhvr>
                                        <p:cTn id="55" dur="1" fill="hold">
                                          <p:stCondLst>
                                            <p:cond delay="0"/>
                                          </p:stCondLst>
                                        </p:cTn>
                                        <p:tgtEl>
                                          <p:spTgt spid="256029"/>
                                        </p:tgtEl>
                                        <p:attrNameLst>
                                          <p:attrName>style.visibility</p:attrName>
                                        </p:attrNameLst>
                                      </p:cBhvr>
                                      <p:to>
                                        <p:strVal val="visible"/>
                                      </p:to>
                                    </p:set>
                                    <p:animEffect transition="in" filter="wipe(left)">
                                      <p:cBhvr>
                                        <p:cTn id="56" dur="2000"/>
                                        <p:tgtEl>
                                          <p:spTgt spid="25602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6023"/>
                                        </p:tgtEl>
                                        <p:attrNameLst>
                                          <p:attrName>style.visibility</p:attrName>
                                        </p:attrNameLst>
                                      </p:cBhvr>
                                      <p:to>
                                        <p:strVal val="visible"/>
                                      </p:to>
                                    </p:set>
                                    <p:animEffect transition="in" filter="fade">
                                      <p:cBhvr>
                                        <p:cTn id="59" dur="2000"/>
                                        <p:tgtEl>
                                          <p:spTgt spid="256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4" grpId="0" animBg="1"/>
      <p:bldP spid="256007" grpId="0"/>
      <p:bldP spid="256019" grpId="0"/>
      <p:bldP spid="256020" grpId="0"/>
      <p:bldP spid="256021" grpId="0"/>
      <p:bldP spid="256022" grpId="0"/>
      <p:bldP spid="256023" grpId="0"/>
      <p:bldP spid="256024" grpId="0"/>
      <p:bldP spid="256029" grpId="0" animBg="1"/>
      <p:bldP spid="256030" grpId="0" animBg="1"/>
      <p:bldP spid="256031" grpId="0" animBg="1"/>
      <p:bldP spid="256032" grpId="0" animBg="1"/>
      <p:bldP spid="256034" grpId="0" animBg="1"/>
      <p:bldP spid="256036" grpId="0" animBg="1"/>
      <p:bldP spid="256037" grpId="0" animBg="1"/>
      <p:bldP spid="256038"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Nhoods - Vector"/>
          <p:cNvGrpSpPr/>
          <p:nvPr/>
        </p:nvGrpSpPr>
        <p:grpSpPr>
          <a:xfrm>
            <a:off x="2089150" y="2166938"/>
            <a:ext cx="4591050" cy="3302001"/>
            <a:chOff x="2089150" y="2166938"/>
            <a:chExt cx="4591050" cy="3302001"/>
          </a:xfrm>
        </p:grpSpPr>
        <p:sp>
          <p:nvSpPr>
            <p:cNvPr id="1027" name="AutoShape 3"/>
            <p:cNvSpPr>
              <a:spLocks noChangeAspect="1" noChangeArrowheads="1" noTextEdit="1"/>
            </p:cNvSpPr>
            <p:nvPr/>
          </p:nvSpPr>
          <p:spPr bwMode="auto">
            <a:xfrm>
              <a:off x="2089150" y="2166938"/>
              <a:ext cx="4591050" cy="330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 name="Group 205"/>
            <p:cNvGrpSpPr>
              <a:grpSpLocks/>
            </p:cNvGrpSpPr>
            <p:nvPr/>
          </p:nvGrpSpPr>
          <p:grpSpPr bwMode="auto">
            <a:xfrm>
              <a:off x="2089150" y="2667001"/>
              <a:ext cx="4591050" cy="2763838"/>
              <a:chOff x="1316" y="1680"/>
              <a:chExt cx="2892" cy="1741"/>
            </a:xfrm>
          </p:grpSpPr>
          <p:sp>
            <p:nvSpPr>
              <p:cNvPr id="1029" name="Freeform 5"/>
              <p:cNvSpPr>
                <a:spLocks/>
              </p:cNvSpPr>
              <p:nvPr/>
            </p:nvSpPr>
            <p:spPr bwMode="auto">
              <a:xfrm>
                <a:off x="3142" y="2805"/>
                <a:ext cx="37" cy="37"/>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0" name="Freeform 6"/>
              <p:cNvSpPr>
                <a:spLocks/>
              </p:cNvSpPr>
              <p:nvPr/>
            </p:nvSpPr>
            <p:spPr bwMode="auto">
              <a:xfrm>
                <a:off x="3467" y="2775"/>
                <a:ext cx="38" cy="37"/>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1" name="Freeform 7"/>
              <p:cNvSpPr>
                <a:spLocks/>
              </p:cNvSpPr>
              <p:nvPr/>
            </p:nvSpPr>
            <p:spPr bwMode="auto">
              <a:xfrm>
                <a:off x="3181" y="2568"/>
                <a:ext cx="37" cy="37"/>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2" name="Freeform 8"/>
              <p:cNvSpPr>
                <a:spLocks/>
              </p:cNvSpPr>
              <p:nvPr/>
            </p:nvSpPr>
            <p:spPr bwMode="auto">
              <a:xfrm>
                <a:off x="3557" y="2685"/>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8" y="12"/>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3" name="Freeform 9"/>
              <p:cNvSpPr>
                <a:spLocks/>
              </p:cNvSpPr>
              <p:nvPr/>
            </p:nvSpPr>
            <p:spPr bwMode="auto">
              <a:xfrm>
                <a:off x="3604" y="2929"/>
                <a:ext cx="37" cy="38"/>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2"/>
                  </a:cxn>
                  <a:cxn ang="0">
                    <a:pos x="4" y="6"/>
                  </a:cxn>
                  <a:cxn ang="0">
                    <a:pos x="10" y="2"/>
                  </a:cxn>
                  <a:cxn ang="0">
                    <a:pos x="18" y="0"/>
                  </a:cxn>
                  <a:cxn ang="0">
                    <a:pos x="18" y="0"/>
                  </a:cxn>
                  <a:cxn ang="0">
                    <a:pos x="25" y="2"/>
                  </a:cxn>
                  <a:cxn ang="0">
                    <a:pos x="31" y="6"/>
                  </a:cxn>
                  <a:cxn ang="0">
                    <a:pos x="36" y="12"/>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2"/>
                    </a:lnTo>
                    <a:lnTo>
                      <a:pt x="4" y="6"/>
                    </a:lnTo>
                    <a:lnTo>
                      <a:pt x="10" y="2"/>
                    </a:lnTo>
                    <a:lnTo>
                      <a:pt x="18" y="0"/>
                    </a:lnTo>
                    <a:lnTo>
                      <a:pt x="18" y="0"/>
                    </a:lnTo>
                    <a:lnTo>
                      <a:pt x="25" y="2"/>
                    </a:lnTo>
                    <a:lnTo>
                      <a:pt x="31"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4" name="Freeform 10"/>
              <p:cNvSpPr>
                <a:spLocks/>
              </p:cNvSpPr>
              <p:nvPr/>
            </p:nvSpPr>
            <p:spPr bwMode="auto">
              <a:xfrm>
                <a:off x="3694" y="2938"/>
                <a:ext cx="37" cy="36"/>
              </a:xfrm>
              <a:custGeom>
                <a:avLst/>
                <a:gdLst/>
                <a:ahLst/>
                <a:cxnLst>
                  <a:cxn ang="0">
                    <a:pos x="37" y="18"/>
                  </a:cxn>
                  <a:cxn ang="0">
                    <a:pos x="37" y="18"/>
                  </a:cxn>
                  <a:cxn ang="0">
                    <a:pos x="36" y="26"/>
                  </a:cxn>
                  <a:cxn ang="0">
                    <a:pos x="31" y="32"/>
                  </a:cxn>
                  <a:cxn ang="0">
                    <a:pos x="25" y="35"/>
                  </a:cxn>
                  <a:cxn ang="0">
                    <a:pos x="18" y="36"/>
                  </a:cxn>
                  <a:cxn ang="0">
                    <a:pos x="18" y="36"/>
                  </a:cxn>
                  <a:cxn ang="0">
                    <a:pos x="12" y="35"/>
                  </a:cxn>
                  <a:cxn ang="0">
                    <a:pos x="4" y="32"/>
                  </a:cxn>
                  <a:cxn ang="0">
                    <a:pos x="1" y="26"/>
                  </a:cxn>
                  <a:cxn ang="0">
                    <a:pos x="0" y="18"/>
                  </a:cxn>
                  <a:cxn ang="0">
                    <a:pos x="0" y="18"/>
                  </a:cxn>
                  <a:cxn ang="0">
                    <a:pos x="1" y="11"/>
                  </a:cxn>
                  <a:cxn ang="0">
                    <a:pos x="4" y="5"/>
                  </a:cxn>
                  <a:cxn ang="0">
                    <a:pos x="12" y="0"/>
                  </a:cxn>
                  <a:cxn ang="0">
                    <a:pos x="18" y="0"/>
                  </a:cxn>
                  <a:cxn ang="0">
                    <a:pos x="18" y="0"/>
                  </a:cxn>
                  <a:cxn ang="0">
                    <a:pos x="25" y="0"/>
                  </a:cxn>
                  <a:cxn ang="0">
                    <a:pos x="31" y="5"/>
                  </a:cxn>
                  <a:cxn ang="0">
                    <a:pos x="36" y="11"/>
                  </a:cxn>
                  <a:cxn ang="0">
                    <a:pos x="37" y="18"/>
                  </a:cxn>
                  <a:cxn ang="0">
                    <a:pos x="37" y="18"/>
                  </a:cxn>
                </a:cxnLst>
                <a:rect l="0" t="0" r="r" b="b"/>
                <a:pathLst>
                  <a:path w="37" h="36">
                    <a:moveTo>
                      <a:pt x="37" y="18"/>
                    </a:moveTo>
                    <a:lnTo>
                      <a:pt x="37" y="18"/>
                    </a:lnTo>
                    <a:lnTo>
                      <a:pt x="36" y="26"/>
                    </a:lnTo>
                    <a:lnTo>
                      <a:pt x="31" y="32"/>
                    </a:lnTo>
                    <a:lnTo>
                      <a:pt x="25" y="35"/>
                    </a:lnTo>
                    <a:lnTo>
                      <a:pt x="18" y="36"/>
                    </a:lnTo>
                    <a:lnTo>
                      <a:pt x="18" y="36"/>
                    </a:lnTo>
                    <a:lnTo>
                      <a:pt x="12" y="35"/>
                    </a:lnTo>
                    <a:lnTo>
                      <a:pt x="4" y="32"/>
                    </a:lnTo>
                    <a:lnTo>
                      <a:pt x="1" y="26"/>
                    </a:lnTo>
                    <a:lnTo>
                      <a:pt x="0" y="18"/>
                    </a:lnTo>
                    <a:lnTo>
                      <a:pt x="0" y="18"/>
                    </a:lnTo>
                    <a:lnTo>
                      <a:pt x="1" y="11"/>
                    </a:lnTo>
                    <a:lnTo>
                      <a:pt x="4" y="5"/>
                    </a:lnTo>
                    <a:lnTo>
                      <a:pt x="12" y="0"/>
                    </a:lnTo>
                    <a:lnTo>
                      <a:pt x="18" y="0"/>
                    </a:lnTo>
                    <a:lnTo>
                      <a:pt x="18" y="0"/>
                    </a:lnTo>
                    <a:lnTo>
                      <a:pt x="25" y="0"/>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5" name="Freeform 11"/>
              <p:cNvSpPr>
                <a:spLocks/>
              </p:cNvSpPr>
              <p:nvPr/>
            </p:nvSpPr>
            <p:spPr bwMode="auto">
              <a:xfrm>
                <a:off x="3505" y="2601"/>
                <a:ext cx="37" cy="37"/>
              </a:xfrm>
              <a:custGeom>
                <a:avLst/>
                <a:gdLst/>
                <a:ahLst/>
                <a:cxnLst>
                  <a:cxn ang="0">
                    <a:pos x="37" y="18"/>
                  </a:cxn>
                  <a:cxn ang="0">
                    <a:pos x="37" y="18"/>
                  </a:cxn>
                  <a:cxn ang="0">
                    <a:pos x="36" y="25"/>
                  </a:cxn>
                  <a:cxn ang="0">
                    <a:pos x="31" y="31"/>
                  </a:cxn>
                  <a:cxn ang="0">
                    <a:pos x="25" y="36"/>
                  </a:cxn>
                  <a:cxn ang="0">
                    <a:pos x="18" y="37"/>
                  </a:cxn>
                  <a:cxn ang="0">
                    <a:pos x="18" y="37"/>
                  </a:cxn>
                  <a:cxn ang="0">
                    <a:pos x="12" y="36"/>
                  </a:cxn>
                  <a:cxn ang="0">
                    <a:pos x="4" y="31"/>
                  </a:cxn>
                  <a:cxn ang="0">
                    <a:pos x="1" y="25"/>
                  </a:cxn>
                  <a:cxn ang="0">
                    <a:pos x="0" y="18"/>
                  </a:cxn>
                  <a:cxn ang="0">
                    <a:pos x="0" y="18"/>
                  </a:cxn>
                  <a:cxn ang="0">
                    <a:pos x="1" y="10"/>
                  </a:cxn>
                  <a:cxn ang="0">
                    <a:pos x="4" y="6"/>
                  </a:cxn>
                  <a:cxn ang="0">
                    <a:pos x="12" y="1"/>
                  </a:cxn>
                  <a:cxn ang="0">
                    <a:pos x="18" y="0"/>
                  </a:cxn>
                  <a:cxn ang="0">
                    <a:pos x="18" y="0"/>
                  </a:cxn>
                  <a:cxn ang="0">
                    <a:pos x="25" y="1"/>
                  </a:cxn>
                  <a:cxn ang="0">
                    <a:pos x="31" y="6"/>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2" y="36"/>
                    </a:lnTo>
                    <a:lnTo>
                      <a:pt x="4" y="31"/>
                    </a:lnTo>
                    <a:lnTo>
                      <a:pt x="1" y="25"/>
                    </a:lnTo>
                    <a:lnTo>
                      <a:pt x="0" y="18"/>
                    </a:lnTo>
                    <a:lnTo>
                      <a:pt x="0" y="18"/>
                    </a:lnTo>
                    <a:lnTo>
                      <a:pt x="1" y="10"/>
                    </a:lnTo>
                    <a:lnTo>
                      <a:pt x="4" y="6"/>
                    </a:lnTo>
                    <a:lnTo>
                      <a:pt x="12" y="1"/>
                    </a:lnTo>
                    <a:lnTo>
                      <a:pt x="18" y="0"/>
                    </a:lnTo>
                    <a:lnTo>
                      <a:pt x="18" y="0"/>
                    </a:lnTo>
                    <a:lnTo>
                      <a:pt x="25" y="1"/>
                    </a:lnTo>
                    <a:lnTo>
                      <a:pt x="31" y="6"/>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6" name="Freeform 12"/>
              <p:cNvSpPr>
                <a:spLocks/>
              </p:cNvSpPr>
              <p:nvPr/>
            </p:nvSpPr>
            <p:spPr bwMode="auto">
              <a:xfrm>
                <a:off x="3571" y="3093"/>
                <a:ext cx="39" cy="37"/>
              </a:xfrm>
              <a:custGeom>
                <a:avLst/>
                <a:gdLst/>
                <a:ahLst/>
                <a:cxnLst>
                  <a:cxn ang="0">
                    <a:pos x="39" y="18"/>
                  </a:cxn>
                  <a:cxn ang="0">
                    <a:pos x="39"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9" y="18"/>
                  </a:cxn>
                  <a:cxn ang="0">
                    <a:pos x="39" y="18"/>
                  </a:cxn>
                </a:cxnLst>
                <a:rect l="0" t="0" r="r" b="b"/>
                <a:pathLst>
                  <a:path w="39" h="37">
                    <a:moveTo>
                      <a:pt x="39" y="18"/>
                    </a:moveTo>
                    <a:lnTo>
                      <a:pt x="39"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7" name="Freeform 13"/>
              <p:cNvSpPr>
                <a:spLocks/>
              </p:cNvSpPr>
              <p:nvPr/>
            </p:nvSpPr>
            <p:spPr bwMode="auto">
              <a:xfrm>
                <a:off x="3427" y="2805"/>
                <a:ext cx="39" cy="37"/>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8" name="Freeform 14"/>
              <p:cNvSpPr>
                <a:spLocks/>
              </p:cNvSpPr>
              <p:nvPr/>
            </p:nvSpPr>
            <p:spPr bwMode="auto">
              <a:xfrm>
                <a:off x="3272" y="2601"/>
                <a:ext cx="38" cy="37"/>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6"/>
                  </a:cxn>
                  <a:cxn ang="0">
                    <a:pos x="12" y="1"/>
                  </a:cxn>
                  <a:cxn ang="0">
                    <a:pos x="20" y="0"/>
                  </a:cxn>
                  <a:cxn ang="0">
                    <a:pos x="20" y="0"/>
                  </a:cxn>
                  <a:cxn ang="0">
                    <a:pos x="27" y="1"/>
                  </a:cxn>
                  <a:cxn ang="0">
                    <a:pos x="33" y="6"/>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6"/>
                    </a:lnTo>
                    <a:lnTo>
                      <a:pt x="12" y="1"/>
                    </a:lnTo>
                    <a:lnTo>
                      <a:pt x="20" y="0"/>
                    </a:lnTo>
                    <a:lnTo>
                      <a:pt x="20" y="0"/>
                    </a:lnTo>
                    <a:lnTo>
                      <a:pt x="27" y="1"/>
                    </a:lnTo>
                    <a:lnTo>
                      <a:pt x="33" y="6"/>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9" name="Freeform 15"/>
              <p:cNvSpPr>
                <a:spLocks/>
              </p:cNvSpPr>
              <p:nvPr/>
            </p:nvSpPr>
            <p:spPr bwMode="auto">
              <a:xfrm>
                <a:off x="3250" y="2742"/>
                <a:ext cx="37" cy="37"/>
              </a:xfrm>
              <a:custGeom>
                <a:avLst/>
                <a:gdLst/>
                <a:ahLst/>
                <a:cxnLst>
                  <a:cxn ang="0">
                    <a:pos x="37" y="19"/>
                  </a:cxn>
                  <a:cxn ang="0">
                    <a:pos x="37" y="19"/>
                  </a:cxn>
                  <a:cxn ang="0">
                    <a:pos x="36"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0" name="Freeform 16"/>
              <p:cNvSpPr>
                <a:spLocks/>
              </p:cNvSpPr>
              <p:nvPr/>
            </p:nvSpPr>
            <p:spPr bwMode="auto">
              <a:xfrm>
                <a:off x="3244" y="2883"/>
                <a:ext cx="37" cy="36"/>
              </a:xfrm>
              <a:custGeom>
                <a:avLst/>
                <a:gdLst/>
                <a:ahLst/>
                <a:cxnLst>
                  <a:cxn ang="0">
                    <a:pos x="37" y="18"/>
                  </a:cxn>
                  <a:cxn ang="0">
                    <a:pos x="37" y="18"/>
                  </a:cxn>
                  <a:cxn ang="0">
                    <a:pos x="36" y="25"/>
                  </a:cxn>
                  <a:cxn ang="0">
                    <a:pos x="33" y="31"/>
                  </a:cxn>
                  <a:cxn ang="0">
                    <a:pos x="27" y="36"/>
                  </a:cxn>
                  <a:cxn ang="0">
                    <a:pos x="19" y="36"/>
                  </a:cxn>
                  <a:cxn ang="0">
                    <a:pos x="19" y="36"/>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6">
                    <a:moveTo>
                      <a:pt x="37" y="18"/>
                    </a:moveTo>
                    <a:lnTo>
                      <a:pt x="37" y="18"/>
                    </a:lnTo>
                    <a:lnTo>
                      <a:pt x="36" y="25"/>
                    </a:lnTo>
                    <a:lnTo>
                      <a:pt x="33" y="31"/>
                    </a:lnTo>
                    <a:lnTo>
                      <a:pt x="27" y="36"/>
                    </a:lnTo>
                    <a:lnTo>
                      <a:pt x="19" y="36"/>
                    </a:lnTo>
                    <a:lnTo>
                      <a:pt x="19" y="36"/>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1" name="Freeform 17"/>
              <p:cNvSpPr>
                <a:spLocks/>
              </p:cNvSpPr>
              <p:nvPr/>
            </p:nvSpPr>
            <p:spPr bwMode="auto">
              <a:xfrm>
                <a:off x="2972" y="2929"/>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2" name="Freeform 18"/>
              <p:cNvSpPr>
                <a:spLocks/>
              </p:cNvSpPr>
              <p:nvPr/>
            </p:nvSpPr>
            <p:spPr bwMode="auto">
              <a:xfrm>
                <a:off x="3265" y="2478"/>
                <a:ext cx="37" cy="37"/>
              </a:xfrm>
              <a:custGeom>
                <a:avLst/>
                <a:gdLst/>
                <a:ahLst/>
                <a:cxnLst>
                  <a:cxn ang="0">
                    <a:pos x="37" y="19"/>
                  </a:cxn>
                  <a:cxn ang="0">
                    <a:pos x="37" y="19"/>
                  </a:cxn>
                  <a:cxn ang="0">
                    <a:pos x="36"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3" name="Freeform 19"/>
              <p:cNvSpPr>
                <a:spLocks/>
              </p:cNvSpPr>
              <p:nvPr/>
            </p:nvSpPr>
            <p:spPr bwMode="auto">
              <a:xfrm>
                <a:off x="3401" y="3201"/>
                <a:ext cx="38" cy="36"/>
              </a:xfrm>
              <a:custGeom>
                <a:avLst/>
                <a:gdLst/>
                <a:ahLst/>
                <a:cxnLst>
                  <a:cxn ang="0">
                    <a:pos x="38" y="18"/>
                  </a:cxn>
                  <a:cxn ang="0">
                    <a:pos x="38" y="18"/>
                  </a:cxn>
                  <a:cxn ang="0">
                    <a:pos x="36" y="25"/>
                  </a:cxn>
                  <a:cxn ang="0">
                    <a:pos x="32" y="31"/>
                  </a:cxn>
                  <a:cxn ang="0">
                    <a:pos x="26" y="34"/>
                  </a:cxn>
                  <a:cxn ang="0">
                    <a:pos x="18" y="36"/>
                  </a:cxn>
                  <a:cxn ang="0">
                    <a:pos x="18" y="36"/>
                  </a:cxn>
                  <a:cxn ang="0">
                    <a:pos x="11" y="34"/>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6">
                    <a:moveTo>
                      <a:pt x="38" y="18"/>
                    </a:moveTo>
                    <a:lnTo>
                      <a:pt x="38" y="18"/>
                    </a:lnTo>
                    <a:lnTo>
                      <a:pt x="36" y="25"/>
                    </a:lnTo>
                    <a:lnTo>
                      <a:pt x="32" y="31"/>
                    </a:lnTo>
                    <a:lnTo>
                      <a:pt x="26" y="34"/>
                    </a:lnTo>
                    <a:lnTo>
                      <a:pt x="18" y="36"/>
                    </a:lnTo>
                    <a:lnTo>
                      <a:pt x="18" y="36"/>
                    </a:lnTo>
                    <a:lnTo>
                      <a:pt x="11" y="34"/>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4" name="Freeform 20"/>
              <p:cNvSpPr>
                <a:spLocks/>
              </p:cNvSpPr>
              <p:nvPr/>
            </p:nvSpPr>
            <p:spPr bwMode="auto">
              <a:xfrm>
                <a:off x="3110" y="3153"/>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5" name="Freeform 21"/>
              <p:cNvSpPr>
                <a:spLocks/>
              </p:cNvSpPr>
              <p:nvPr/>
            </p:nvSpPr>
            <p:spPr bwMode="auto">
              <a:xfrm>
                <a:off x="3124" y="3262"/>
                <a:ext cx="39" cy="38"/>
              </a:xfrm>
              <a:custGeom>
                <a:avLst/>
                <a:gdLst/>
                <a:ahLst/>
                <a:cxnLst>
                  <a:cxn ang="0">
                    <a:pos x="39" y="20"/>
                  </a:cxn>
                  <a:cxn ang="0">
                    <a:pos x="39" y="20"/>
                  </a:cxn>
                  <a:cxn ang="0">
                    <a:pos x="37"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6" name="Freeform 22"/>
              <p:cNvSpPr>
                <a:spLocks/>
              </p:cNvSpPr>
              <p:nvPr/>
            </p:nvSpPr>
            <p:spPr bwMode="auto">
              <a:xfrm>
                <a:off x="3944" y="3169"/>
                <a:ext cx="38" cy="38"/>
              </a:xfrm>
              <a:custGeom>
                <a:avLst/>
                <a:gdLst/>
                <a:ahLst/>
                <a:cxnLst>
                  <a:cxn ang="0">
                    <a:pos x="38" y="20"/>
                  </a:cxn>
                  <a:cxn ang="0">
                    <a:pos x="38" y="20"/>
                  </a:cxn>
                  <a:cxn ang="0">
                    <a:pos x="36" y="27"/>
                  </a:cxn>
                  <a:cxn ang="0">
                    <a:pos x="32" y="33"/>
                  </a:cxn>
                  <a:cxn ang="0">
                    <a:pos x="26" y="36"/>
                  </a:cxn>
                  <a:cxn ang="0">
                    <a:pos x="18" y="38"/>
                  </a:cxn>
                  <a:cxn ang="0">
                    <a:pos x="18" y="38"/>
                  </a:cxn>
                  <a:cxn ang="0">
                    <a:pos x="11" y="36"/>
                  </a:cxn>
                  <a:cxn ang="0">
                    <a:pos x="5" y="33"/>
                  </a:cxn>
                  <a:cxn ang="0">
                    <a:pos x="2" y="27"/>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7"/>
                    </a:lnTo>
                    <a:lnTo>
                      <a:pt x="32" y="33"/>
                    </a:lnTo>
                    <a:lnTo>
                      <a:pt x="26" y="36"/>
                    </a:lnTo>
                    <a:lnTo>
                      <a:pt x="18" y="38"/>
                    </a:lnTo>
                    <a:lnTo>
                      <a:pt x="18" y="38"/>
                    </a:lnTo>
                    <a:lnTo>
                      <a:pt x="11" y="36"/>
                    </a:lnTo>
                    <a:lnTo>
                      <a:pt x="5" y="33"/>
                    </a:lnTo>
                    <a:lnTo>
                      <a:pt x="2" y="27"/>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7" name="Freeform 23"/>
              <p:cNvSpPr>
                <a:spLocks/>
              </p:cNvSpPr>
              <p:nvPr/>
            </p:nvSpPr>
            <p:spPr bwMode="auto">
              <a:xfrm>
                <a:off x="3790" y="3231"/>
                <a:ext cx="39" cy="36"/>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8" name="Freeform 24"/>
              <p:cNvSpPr>
                <a:spLocks/>
              </p:cNvSpPr>
              <p:nvPr/>
            </p:nvSpPr>
            <p:spPr bwMode="auto">
              <a:xfrm>
                <a:off x="3862" y="3093"/>
                <a:ext cx="37" cy="37"/>
              </a:xfrm>
              <a:custGeom>
                <a:avLst/>
                <a:gdLst/>
                <a:ahLst/>
                <a:cxnLst>
                  <a:cxn ang="0">
                    <a:pos x="37" y="19"/>
                  </a:cxn>
                  <a:cxn ang="0">
                    <a:pos x="37" y="19"/>
                  </a:cxn>
                  <a:cxn ang="0">
                    <a:pos x="36"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9" name="Freeform 25"/>
              <p:cNvSpPr>
                <a:spLocks/>
              </p:cNvSpPr>
              <p:nvPr/>
            </p:nvSpPr>
            <p:spPr bwMode="auto">
              <a:xfrm>
                <a:off x="3628" y="2761"/>
                <a:ext cx="39" cy="38"/>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0" name="Freeform 26"/>
              <p:cNvSpPr>
                <a:spLocks/>
              </p:cNvSpPr>
              <p:nvPr/>
            </p:nvSpPr>
            <p:spPr bwMode="auto">
              <a:xfrm>
                <a:off x="3605" y="2941"/>
                <a:ext cx="38" cy="38"/>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6"/>
                  </a:cxn>
                  <a:cxn ang="0">
                    <a:pos x="12" y="2"/>
                  </a:cxn>
                  <a:cxn ang="0">
                    <a:pos x="20" y="0"/>
                  </a:cxn>
                  <a:cxn ang="0">
                    <a:pos x="20" y="0"/>
                  </a:cxn>
                  <a:cxn ang="0">
                    <a:pos x="27" y="2"/>
                  </a:cxn>
                  <a:cxn ang="0">
                    <a:pos x="33" y="6"/>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6"/>
                    </a:lnTo>
                    <a:lnTo>
                      <a:pt x="12" y="2"/>
                    </a:lnTo>
                    <a:lnTo>
                      <a:pt x="20" y="0"/>
                    </a:lnTo>
                    <a:lnTo>
                      <a:pt x="20" y="0"/>
                    </a:lnTo>
                    <a:lnTo>
                      <a:pt x="27" y="2"/>
                    </a:lnTo>
                    <a:lnTo>
                      <a:pt x="33" y="6"/>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1" name="Freeform 27"/>
              <p:cNvSpPr>
                <a:spLocks/>
              </p:cNvSpPr>
              <p:nvPr/>
            </p:nvSpPr>
            <p:spPr bwMode="auto">
              <a:xfrm>
                <a:off x="3499" y="3066"/>
                <a:ext cx="39" cy="37"/>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2" name="Freeform 28"/>
              <p:cNvSpPr>
                <a:spLocks/>
              </p:cNvSpPr>
              <p:nvPr/>
            </p:nvSpPr>
            <p:spPr bwMode="auto">
              <a:xfrm>
                <a:off x="3119" y="2758"/>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3" name="Freeform 29"/>
              <p:cNvSpPr>
                <a:spLocks/>
              </p:cNvSpPr>
              <p:nvPr/>
            </p:nvSpPr>
            <p:spPr bwMode="auto">
              <a:xfrm>
                <a:off x="3944" y="3190"/>
                <a:ext cx="39" cy="38"/>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4" name="Freeform 30"/>
              <p:cNvSpPr>
                <a:spLocks/>
              </p:cNvSpPr>
              <p:nvPr/>
            </p:nvSpPr>
            <p:spPr bwMode="auto">
              <a:xfrm>
                <a:off x="2887" y="2299"/>
                <a:ext cx="37" cy="38"/>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5" name="Freeform 31"/>
              <p:cNvSpPr>
                <a:spLocks/>
              </p:cNvSpPr>
              <p:nvPr/>
            </p:nvSpPr>
            <p:spPr bwMode="auto">
              <a:xfrm>
                <a:off x="3029" y="3159"/>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6" name="Freeform 32"/>
              <p:cNvSpPr>
                <a:spLocks/>
              </p:cNvSpPr>
              <p:nvPr/>
            </p:nvSpPr>
            <p:spPr bwMode="auto">
              <a:xfrm>
                <a:off x="2960" y="2310"/>
                <a:ext cx="39" cy="37"/>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7" name="Freeform 33"/>
              <p:cNvSpPr>
                <a:spLocks/>
              </p:cNvSpPr>
              <p:nvPr/>
            </p:nvSpPr>
            <p:spPr bwMode="auto">
              <a:xfrm>
                <a:off x="3688" y="3000"/>
                <a:ext cx="37" cy="37"/>
              </a:xfrm>
              <a:custGeom>
                <a:avLst/>
                <a:gdLst/>
                <a:ahLst/>
                <a:cxnLst>
                  <a:cxn ang="0">
                    <a:pos x="37" y="19"/>
                  </a:cxn>
                  <a:cxn ang="0">
                    <a:pos x="37" y="19"/>
                  </a:cxn>
                  <a:cxn ang="0">
                    <a:pos x="36" y="25"/>
                  </a:cxn>
                  <a:cxn ang="0">
                    <a:pos x="31" y="31"/>
                  </a:cxn>
                  <a:cxn ang="0">
                    <a:pos x="25" y="36"/>
                  </a:cxn>
                  <a:cxn ang="0">
                    <a:pos x="18" y="37"/>
                  </a:cxn>
                  <a:cxn ang="0">
                    <a:pos x="18" y="37"/>
                  </a:cxn>
                  <a:cxn ang="0">
                    <a:pos x="10" y="36"/>
                  </a:cxn>
                  <a:cxn ang="0">
                    <a:pos x="4" y="31"/>
                  </a:cxn>
                  <a:cxn ang="0">
                    <a:pos x="1" y="25"/>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5"/>
                    </a:lnTo>
                    <a:lnTo>
                      <a:pt x="31" y="31"/>
                    </a:lnTo>
                    <a:lnTo>
                      <a:pt x="25" y="36"/>
                    </a:lnTo>
                    <a:lnTo>
                      <a:pt x="18" y="37"/>
                    </a:lnTo>
                    <a:lnTo>
                      <a:pt x="18" y="37"/>
                    </a:lnTo>
                    <a:lnTo>
                      <a:pt x="10" y="36"/>
                    </a:lnTo>
                    <a:lnTo>
                      <a:pt x="4" y="31"/>
                    </a:lnTo>
                    <a:lnTo>
                      <a:pt x="1" y="25"/>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8" name="Freeform 34"/>
              <p:cNvSpPr>
                <a:spLocks/>
              </p:cNvSpPr>
              <p:nvPr/>
            </p:nvSpPr>
            <p:spPr bwMode="auto">
              <a:xfrm>
                <a:off x="3850" y="2869"/>
                <a:ext cx="37" cy="38"/>
              </a:xfrm>
              <a:custGeom>
                <a:avLst/>
                <a:gdLst/>
                <a:ahLst/>
                <a:cxnLst>
                  <a:cxn ang="0">
                    <a:pos x="37" y="18"/>
                  </a:cxn>
                  <a:cxn ang="0">
                    <a:pos x="37" y="18"/>
                  </a:cxn>
                  <a:cxn ang="0">
                    <a:pos x="36" y="26"/>
                  </a:cxn>
                  <a:cxn ang="0">
                    <a:pos x="33" y="32"/>
                  </a:cxn>
                  <a:cxn ang="0">
                    <a:pos x="25"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5" y="2"/>
                  </a:cxn>
                  <a:cxn ang="0">
                    <a:pos x="33" y="6"/>
                  </a:cxn>
                  <a:cxn ang="0">
                    <a:pos x="36" y="12"/>
                  </a:cxn>
                  <a:cxn ang="0">
                    <a:pos x="37" y="18"/>
                  </a:cxn>
                  <a:cxn ang="0">
                    <a:pos x="37" y="18"/>
                  </a:cxn>
                </a:cxnLst>
                <a:rect l="0" t="0" r="r" b="b"/>
                <a:pathLst>
                  <a:path w="37" h="38">
                    <a:moveTo>
                      <a:pt x="37" y="18"/>
                    </a:moveTo>
                    <a:lnTo>
                      <a:pt x="37" y="18"/>
                    </a:lnTo>
                    <a:lnTo>
                      <a:pt x="36" y="26"/>
                    </a:lnTo>
                    <a:lnTo>
                      <a:pt x="33" y="32"/>
                    </a:lnTo>
                    <a:lnTo>
                      <a:pt x="25"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5" y="2"/>
                    </a:lnTo>
                    <a:lnTo>
                      <a:pt x="33"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9" name="Freeform 35"/>
              <p:cNvSpPr>
                <a:spLocks/>
              </p:cNvSpPr>
              <p:nvPr/>
            </p:nvSpPr>
            <p:spPr bwMode="auto">
              <a:xfrm>
                <a:off x="3961" y="3316"/>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0" name="Freeform 36"/>
              <p:cNvSpPr>
                <a:spLocks/>
              </p:cNvSpPr>
              <p:nvPr/>
            </p:nvSpPr>
            <p:spPr bwMode="auto">
              <a:xfrm>
                <a:off x="3317" y="2794"/>
                <a:ext cx="38" cy="38"/>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1" name="Freeform 37"/>
              <p:cNvSpPr>
                <a:spLocks/>
              </p:cNvSpPr>
              <p:nvPr/>
            </p:nvSpPr>
            <p:spPr bwMode="auto">
              <a:xfrm>
                <a:off x="4058" y="3321"/>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2" name="Freeform 38"/>
              <p:cNvSpPr>
                <a:spLocks/>
              </p:cNvSpPr>
              <p:nvPr/>
            </p:nvSpPr>
            <p:spPr bwMode="auto">
              <a:xfrm>
                <a:off x="2827" y="2749"/>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3" name="Freeform 39"/>
              <p:cNvSpPr>
                <a:spLocks/>
              </p:cNvSpPr>
              <p:nvPr/>
            </p:nvSpPr>
            <p:spPr bwMode="auto">
              <a:xfrm>
                <a:off x="3407" y="2856"/>
                <a:ext cx="38" cy="37"/>
              </a:xfrm>
              <a:custGeom>
                <a:avLst/>
                <a:gdLst/>
                <a:ahLst/>
                <a:cxnLst>
                  <a:cxn ang="0">
                    <a:pos x="38" y="18"/>
                  </a:cxn>
                  <a:cxn ang="0">
                    <a:pos x="38" y="18"/>
                  </a:cxn>
                  <a:cxn ang="0">
                    <a:pos x="36" y="25"/>
                  </a:cxn>
                  <a:cxn ang="0">
                    <a:pos x="32" y="31"/>
                  </a:cxn>
                  <a:cxn ang="0">
                    <a:pos x="26" y="36"/>
                  </a:cxn>
                  <a:cxn ang="0">
                    <a:pos x="18" y="37"/>
                  </a:cxn>
                  <a:cxn ang="0">
                    <a:pos x="18" y="37"/>
                  </a:cxn>
                  <a:cxn ang="0">
                    <a:pos x="12" y="36"/>
                  </a:cxn>
                  <a:cxn ang="0">
                    <a:pos x="5" y="31"/>
                  </a:cxn>
                  <a:cxn ang="0">
                    <a:pos x="2" y="25"/>
                  </a:cxn>
                  <a:cxn ang="0">
                    <a:pos x="0" y="18"/>
                  </a:cxn>
                  <a:cxn ang="0">
                    <a:pos x="0" y="18"/>
                  </a:cxn>
                  <a:cxn ang="0">
                    <a:pos x="2" y="10"/>
                  </a:cxn>
                  <a:cxn ang="0">
                    <a:pos x="5" y="4"/>
                  </a:cxn>
                  <a:cxn ang="0">
                    <a:pos x="12"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2" y="36"/>
                    </a:lnTo>
                    <a:lnTo>
                      <a:pt x="5" y="31"/>
                    </a:lnTo>
                    <a:lnTo>
                      <a:pt x="2" y="25"/>
                    </a:lnTo>
                    <a:lnTo>
                      <a:pt x="0" y="18"/>
                    </a:lnTo>
                    <a:lnTo>
                      <a:pt x="0" y="18"/>
                    </a:lnTo>
                    <a:lnTo>
                      <a:pt x="2" y="10"/>
                    </a:lnTo>
                    <a:lnTo>
                      <a:pt x="5" y="4"/>
                    </a:lnTo>
                    <a:lnTo>
                      <a:pt x="12"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4" name="Freeform 40"/>
              <p:cNvSpPr>
                <a:spLocks/>
              </p:cNvSpPr>
              <p:nvPr/>
            </p:nvSpPr>
            <p:spPr bwMode="auto">
              <a:xfrm>
                <a:off x="3605" y="3114"/>
                <a:ext cx="38" cy="37"/>
              </a:xfrm>
              <a:custGeom>
                <a:avLst/>
                <a:gdLst/>
                <a:ahLst/>
                <a:cxnLst>
                  <a:cxn ang="0">
                    <a:pos x="38" y="18"/>
                  </a:cxn>
                  <a:cxn ang="0">
                    <a:pos x="38" y="18"/>
                  </a:cxn>
                  <a:cxn ang="0">
                    <a:pos x="36" y="25"/>
                  </a:cxn>
                  <a:cxn ang="0">
                    <a:pos x="33" y="31"/>
                  </a:cxn>
                  <a:cxn ang="0">
                    <a:pos x="26"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6"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6"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6" y="1"/>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5" name="Freeform 41"/>
              <p:cNvSpPr>
                <a:spLocks/>
              </p:cNvSpPr>
              <p:nvPr/>
            </p:nvSpPr>
            <p:spPr bwMode="auto">
              <a:xfrm>
                <a:off x="3338" y="2895"/>
                <a:ext cx="38" cy="37"/>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6" name="Freeform 42"/>
              <p:cNvSpPr>
                <a:spLocks/>
              </p:cNvSpPr>
              <p:nvPr/>
            </p:nvSpPr>
            <p:spPr bwMode="auto">
              <a:xfrm>
                <a:off x="3317" y="2776"/>
                <a:ext cx="39" cy="38"/>
              </a:xfrm>
              <a:custGeom>
                <a:avLst/>
                <a:gdLst/>
                <a:ahLst/>
                <a:cxnLst>
                  <a:cxn ang="0">
                    <a:pos x="39" y="20"/>
                  </a:cxn>
                  <a:cxn ang="0">
                    <a:pos x="39" y="20"/>
                  </a:cxn>
                  <a:cxn ang="0">
                    <a:pos x="38" y="27"/>
                  </a:cxn>
                  <a:cxn ang="0">
                    <a:pos x="33" y="32"/>
                  </a:cxn>
                  <a:cxn ang="0">
                    <a:pos x="27" y="36"/>
                  </a:cxn>
                  <a:cxn ang="0">
                    <a:pos x="20" y="38"/>
                  </a:cxn>
                  <a:cxn ang="0">
                    <a:pos x="20" y="38"/>
                  </a:cxn>
                  <a:cxn ang="0">
                    <a:pos x="12" y="36"/>
                  </a:cxn>
                  <a:cxn ang="0">
                    <a:pos x="6" y="32"/>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2"/>
                    </a:lnTo>
                    <a:lnTo>
                      <a:pt x="27" y="36"/>
                    </a:lnTo>
                    <a:lnTo>
                      <a:pt x="20" y="38"/>
                    </a:lnTo>
                    <a:lnTo>
                      <a:pt x="20" y="38"/>
                    </a:lnTo>
                    <a:lnTo>
                      <a:pt x="12" y="36"/>
                    </a:lnTo>
                    <a:lnTo>
                      <a:pt x="6" y="32"/>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7" name="Freeform 43"/>
              <p:cNvSpPr>
                <a:spLocks/>
              </p:cNvSpPr>
              <p:nvPr/>
            </p:nvSpPr>
            <p:spPr bwMode="auto">
              <a:xfrm>
                <a:off x="3601" y="2929"/>
                <a:ext cx="37" cy="38"/>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2"/>
                  </a:cxn>
                  <a:cxn ang="0">
                    <a:pos x="4" y="6"/>
                  </a:cxn>
                  <a:cxn ang="0">
                    <a:pos x="10" y="2"/>
                  </a:cxn>
                  <a:cxn ang="0">
                    <a:pos x="18" y="0"/>
                  </a:cxn>
                  <a:cxn ang="0">
                    <a:pos x="18" y="0"/>
                  </a:cxn>
                  <a:cxn ang="0">
                    <a:pos x="25" y="2"/>
                  </a:cxn>
                  <a:cxn ang="0">
                    <a:pos x="31" y="6"/>
                  </a:cxn>
                  <a:cxn ang="0">
                    <a:pos x="36" y="12"/>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2"/>
                    </a:lnTo>
                    <a:lnTo>
                      <a:pt x="4" y="6"/>
                    </a:lnTo>
                    <a:lnTo>
                      <a:pt x="10" y="2"/>
                    </a:lnTo>
                    <a:lnTo>
                      <a:pt x="18" y="0"/>
                    </a:lnTo>
                    <a:lnTo>
                      <a:pt x="18" y="0"/>
                    </a:lnTo>
                    <a:lnTo>
                      <a:pt x="25" y="2"/>
                    </a:lnTo>
                    <a:lnTo>
                      <a:pt x="31"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8" name="Freeform 44"/>
              <p:cNvSpPr>
                <a:spLocks/>
              </p:cNvSpPr>
              <p:nvPr/>
            </p:nvSpPr>
            <p:spPr bwMode="auto">
              <a:xfrm>
                <a:off x="4010" y="3321"/>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9" name="Freeform 45"/>
              <p:cNvSpPr>
                <a:spLocks/>
              </p:cNvSpPr>
              <p:nvPr/>
            </p:nvSpPr>
            <p:spPr bwMode="auto">
              <a:xfrm>
                <a:off x="3491" y="3160"/>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6"/>
                  </a:cxn>
                  <a:cxn ang="0">
                    <a:pos x="12" y="2"/>
                  </a:cxn>
                  <a:cxn ang="0">
                    <a:pos x="20" y="0"/>
                  </a:cxn>
                  <a:cxn ang="0">
                    <a:pos x="20" y="0"/>
                  </a:cxn>
                  <a:cxn ang="0">
                    <a:pos x="27" y="2"/>
                  </a:cxn>
                  <a:cxn ang="0">
                    <a:pos x="33" y="6"/>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6"/>
                    </a:lnTo>
                    <a:lnTo>
                      <a:pt x="12" y="2"/>
                    </a:lnTo>
                    <a:lnTo>
                      <a:pt x="20" y="0"/>
                    </a:lnTo>
                    <a:lnTo>
                      <a:pt x="20" y="0"/>
                    </a:lnTo>
                    <a:lnTo>
                      <a:pt x="27" y="2"/>
                    </a:lnTo>
                    <a:lnTo>
                      <a:pt x="33" y="6"/>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0" name="Freeform 46"/>
              <p:cNvSpPr>
                <a:spLocks/>
              </p:cNvSpPr>
              <p:nvPr/>
            </p:nvSpPr>
            <p:spPr bwMode="auto">
              <a:xfrm>
                <a:off x="4003" y="3384"/>
                <a:ext cx="39" cy="37"/>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1" name="Freeform 47"/>
              <p:cNvSpPr>
                <a:spLocks/>
              </p:cNvSpPr>
              <p:nvPr/>
            </p:nvSpPr>
            <p:spPr bwMode="auto">
              <a:xfrm>
                <a:off x="3722" y="2919"/>
                <a:ext cx="38" cy="37"/>
              </a:xfrm>
              <a:custGeom>
                <a:avLst/>
                <a:gdLst/>
                <a:ahLst/>
                <a:cxnLst>
                  <a:cxn ang="0">
                    <a:pos x="38" y="19"/>
                  </a:cxn>
                  <a:cxn ang="0">
                    <a:pos x="38" y="19"/>
                  </a:cxn>
                  <a:cxn ang="0">
                    <a:pos x="36"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2" name="Freeform 48"/>
              <p:cNvSpPr>
                <a:spLocks/>
              </p:cNvSpPr>
              <p:nvPr/>
            </p:nvSpPr>
            <p:spPr bwMode="auto">
              <a:xfrm>
                <a:off x="3464" y="2335"/>
                <a:ext cx="39" cy="38"/>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3" name="Freeform 49"/>
              <p:cNvSpPr>
                <a:spLocks/>
              </p:cNvSpPr>
              <p:nvPr/>
            </p:nvSpPr>
            <p:spPr bwMode="auto">
              <a:xfrm>
                <a:off x="3650" y="2995"/>
                <a:ext cx="38" cy="38"/>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4" name="Freeform 50"/>
              <p:cNvSpPr>
                <a:spLocks/>
              </p:cNvSpPr>
              <p:nvPr/>
            </p:nvSpPr>
            <p:spPr bwMode="auto">
              <a:xfrm>
                <a:off x="3604" y="2826"/>
                <a:ext cx="37" cy="37"/>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5" name="Freeform 51"/>
              <p:cNvSpPr>
                <a:spLocks/>
              </p:cNvSpPr>
              <p:nvPr/>
            </p:nvSpPr>
            <p:spPr bwMode="auto">
              <a:xfrm>
                <a:off x="2795" y="2697"/>
                <a:ext cx="39" cy="37"/>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6" name="Freeform 52"/>
              <p:cNvSpPr>
                <a:spLocks/>
              </p:cNvSpPr>
              <p:nvPr/>
            </p:nvSpPr>
            <p:spPr bwMode="auto">
              <a:xfrm>
                <a:off x="2638" y="2641"/>
                <a:ext cx="37" cy="36"/>
              </a:xfrm>
              <a:custGeom>
                <a:avLst/>
                <a:gdLst/>
                <a:ahLst/>
                <a:cxnLst>
                  <a:cxn ang="0">
                    <a:pos x="37" y="18"/>
                  </a:cxn>
                  <a:cxn ang="0">
                    <a:pos x="37" y="18"/>
                  </a:cxn>
                  <a:cxn ang="0">
                    <a:pos x="36" y="26"/>
                  </a:cxn>
                  <a:cxn ang="0">
                    <a:pos x="31" y="32"/>
                  </a:cxn>
                  <a:cxn ang="0">
                    <a:pos x="25" y="35"/>
                  </a:cxn>
                  <a:cxn ang="0">
                    <a:pos x="18" y="36"/>
                  </a:cxn>
                  <a:cxn ang="0">
                    <a:pos x="18" y="36"/>
                  </a:cxn>
                  <a:cxn ang="0">
                    <a:pos x="12" y="35"/>
                  </a:cxn>
                  <a:cxn ang="0">
                    <a:pos x="4" y="32"/>
                  </a:cxn>
                  <a:cxn ang="0">
                    <a:pos x="1" y="26"/>
                  </a:cxn>
                  <a:cxn ang="0">
                    <a:pos x="0" y="18"/>
                  </a:cxn>
                  <a:cxn ang="0">
                    <a:pos x="0" y="18"/>
                  </a:cxn>
                  <a:cxn ang="0">
                    <a:pos x="1" y="11"/>
                  </a:cxn>
                  <a:cxn ang="0">
                    <a:pos x="4" y="5"/>
                  </a:cxn>
                  <a:cxn ang="0">
                    <a:pos x="12" y="2"/>
                  </a:cxn>
                  <a:cxn ang="0">
                    <a:pos x="18" y="0"/>
                  </a:cxn>
                  <a:cxn ang="0">
                    <a:pos x="18" y="0"/>
                  </a:cxn>
                  <a:cxn ang="0">
                    <a:pos x="25" y="2"/>
                  </a:cxn>
                  <a:cxn ang="0">
                    <a:pos x="31" y="5"/>
                  </a:cxn>
                  <a:cxn ang="0">
                    <a:pos x="36" y="11"/>
                  </a:cxn>
                  <a:cxn ang="0">
                    <a:pos x="37" y="18"/>
                  </a:cxn>
                  <a:cxn ang="0">
                    <a:pos x="37" y="18"/>
                  </a:cxn>
                </a:cxnLst>
                <a:rect l="0" t="0" r="r" b="b"/>
                <a:pathLst>
                  <a:path w="37" h="36">
                    <a:moveTo>
                      <a:pt x="37" y="18"/>
                    </a:moveTo>
                    <a:lnTo>
                      <a:pt x="37" y="18"/>
                    </a:lnTo>
                    <a:lnTo>
                      <a:pt x="36" y="26"/>
                    </a:lnTo>
                    <a:lnTo>
                      <a:pt x="31" y="32"/>
                    </a:lnTo>
                    <a:lnTo>
                      <a:pt x="25" y="35"/>
                    </a:lnTo>
                    <a:lnTo>
                      <a:pt x="18" y="36"/>
                    </a:lnTo>
                    <a:lnTo>
                      <a:pt x="18" y="36"/>
                    </a:lnTo>
                    <a:lnTo>
                      <a:pt x="12" y="35"/>
                    </a:lnTo>
                    <a:lnTo>
                      <a:pt x="4" y="32"/>
                    </a:lnTo>
                    <a:lnTo>
                      <a:pt x="1" y="26"/>
                    </a:lnTo>
                    <a:lnTo>
                      <a:pt x="0" y="18"/>
                    </a:lnTo>
                    <a:lnTo>
                      <a:pt x="0" y="18"/>
                    </a:lnTo>
                    <a:lnTo>
                      <a:pt x="1" y="11"/>
                    </a:lnTo>
                    <a:lnTo>
                      <a:pt x="4" y="5"/>
                    </a:lnTo>
                    <a:lnTo>
                      <a:pt x="12"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7" name="Freeform 53"/>
              <p:cNvSpPr>
                <a:spLocks/>
              </p:cNvSpPr>
              <p:nvPr/>
            </p:nvSpPr>
            <p:spPr bwMode="auto">
              <a:xfrm>
                <a:off x="3563" y="2877"/>
                <a:ext cx="38" cy="37"/>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8" name="Freeform 54"/>
              <p:cNvSpPr>
                <a:spLocks/>
              </p:cNvSpPr>
              <p:nvPr/>
            </p:nvSpPr>
            <p:spPr bwMode="auto">
              <a:xfrm>
                <a:off x="3833" y="3216"/>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9" name="Freeform 55"/>
              <p:cNvSpPr>
                <a:spLocks/>
              </p:cNvSpPr>
              <p:nvPr/>
            </p:nvSpPr>
            <p:spPr bwMode="auto">
              <a:xfrm>
                <a:off x="3089" y="2929"/>
                <a:ext cx="38" cy="38"/>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2"/>
                  </a:cxn>
                  <a:cxn ang="0">
                    <a:pos x="5" y="6"/>
                  </a:cxn>
                  <a:cxn ang="0">
                    <a:pos x="11" y="2"/>
                  </a:cxn>
                  <a:cxn ang="0">
                    <a:pos x="18" y="0"/>
                  </a:cxn>
                  <a:cxn ang="0">
                    <a:pos x="18" y="0"/>
                  </a:cxn>
                  <a:cxn ang="0">
                    <a:pos x="26" y="2"/>
                  </a:cxn>
                  <a:cxn ang="0">
                    <a:pos x="32" y="6"/>
                  </a:cxn>
                  <a:cxn ang="0">
                    <a:pos x="36" y="12"/>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2"/>
                    </a:lnTo>
                    <a:lnTo>
                      <a:pt x="5" y="6"/>
                    </a:lnTo>
                    <a:lnTo>
                      <a:pt x="11" y="2"/>
                    </a:lnTo>
                    <a:lnTo>
                      <a:pt x="18" y="0"/>
                    </a:lnTo>
                    <a:lnTo>
                      <a:pt x="18" y="0"/>
                    </a:lnTo>
                    <a:lnTo>
                      <a:pt x="26" y="2"/>
                    </a:lnTo>
                    <a:lnTo>
                      <a:pt x="32"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0" name="Freeform 56"/>
              <p:cNvSpPr>
                <a:spLocks/>
              </p:cNvSpPr>
              <p:nvPr/>
            </p:nvSpPr>
            <p:spPr bwMode="auto">
              <a:xfrm>
                <a:off x="2866" y="2697"/>
                <a:ext cx="39" cy="37"/>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1" name="Freeform 57"/>
              <p:cNvSpPr>
                <a:spLocks/>
              </p:cNvSpPr>
              <p:nvPr/>
            </p:nvSpPr>
            <p:spPr bwMode="auto">
              <a:xfrm>
                <a:off x="2864" y="2784"/>
                <a:ext cx="38" cy="37"/>
              </a:xfrm>
              <a:custGeom>
                <a:avLst/>
                <a:gdLst/>
                <a:ahLst/>
                <a:cxnLst>
                  <a:cxn ang="0">
                    <a:pos x="38" y="19"/>
                  </a:cxn>
                  <a:cxn ang="0">
                    <a:pos x="38" y="19"/>
                  </a:cxn>
                  <a:cxn ang="0">
                    <a:pos x="36" y="25"/>
                  </a:cxn>
                  <a:cxn ang="0">
                    <a:pos x="32" y="31"/>
                  </a:cxn>
                  <a:cxn ang="0">
                    <a:pos x="26" y="36"/>
                  </a:cxn>
                  <a:cxn ang="0">
                    <a:pos x="18" y="37"/>
                  </a:cxn>
                  <a:cxn ang="0">
                    <a:pos x="18" y="37"/>
                  </a:cxn>
                  <a:cxn ang="0">
                    <a:pos x="11" y="36"/>
                  </a:cxn>
                  <a:cxn ang="0">
                    <a:pos x="5" y="31"/>
                  </a:cxn>
                  <a:cxn ang="0">
                    <a:pos x="2" y="25"/>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5"/>
                    </a:lnTo>
                    <a:lnTo>
                      <a:pt x="32" y="31"/>
                    </a:lnTo>
                    <a:lnTo>
                      <a:pt x="26" y="36"/>
                    </a:lnTo>
                    <a:lnTo>
                      <a:pt x="18" y="37"/>
                    </a:lnTo>
                    <a:lnTo>
                      <a:pt x="18" y="37"/>
                    </a:lnTo>
                    <a:lnTo>
                      <a:pt x="11" y="36"/>
                    </a:lnTo>
                    <a:lnTo>
                      <a:pt x="5" y="31"/>
                    </a:lnTo>
                    <a:lnTo>
                      <a:pt x="2" y="25"/>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2" name="Freeform 58"/>
              <p:cNvSpPr>
                <a:spLocks/>
              </p:cNvSpPr>
              <p:nvPr/>
            </p:nvSpPr>
            <p:spPr bwMode="auto">
              <a:xfrm>
                <a:off x="3344" y="2155"/>
                <a:ext cx="39" cy="38"/>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3" name="Freeform 59"/>
              <p:cNvSpPr>
                <a:spLocks/>
              </p:cNvSpPr>
              <p:nvPr/>
            </p:nvSpPr>
            <p:spPr bwMode="auto">
              <a:xfrm>
                <a:off x="3718" y="3190"/>
                <a:ext cx="37" cy="38"/>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4" name="Freeform 60"/>
              <p:cNvSpPr>
                <a:spLocks/>
              </p:cNvSpPr>
              <p:nvPr/>
            </p:nvSpPr>
            <p:spPr bwMode="auto">
              <a:xfrm>
                <a:off x="3283" y="2709"/>
                <a:ext cx="39" cy="37"/>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5" name="Freeform 61"/>
              <p:cNvSpPr>
                <a:spLocks/>
              </p:cNvSpPr>
              <p:nvPr/>
            </p:nvSpPr>
            <p:spPr bwMode="auto">
              <a:xfrm>
                <a:off x="3167" y="3054"/>
                <a:ext cx="38" cy="37"/>
              </a:xfrm>
              <a:custGeom>
                <a:avLst/>
                <a:gdLst/>
                <a:ahLst/>
                <a:cxnLst>
                  <a:cxn ang="0">
                    <a:pos x="38" y="19"/>
                  </a:cxn>
                  <a:cxn ang="0">
                    <a:pos x="38" y="19"/>
                  </a:cxn>
                  <a:cxn ang="0">
                    <a:pos x="36"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6" name="Freeform 62"/>
              <p:cNvSpPr>
                <a:spLocks/>
              </p:cNvSpPr>
              <p:nvPr/>
            </p:nvSpPr>
            <p:spPr bwMode="auto">
              <a:xfrm>
                <a:off x="3715" y="3195"/>
                <a:ext cx="39" cy="37"/>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7" name="Freeform 63"/>
              <p:cNvSpPr>
                <a:spLocks/>
              </p:cNvSpPr>
              <p:nvPr/>
            </p:nvSpPr>
            <p:spPr bwMode="auto">
              <a:xfrm>
                <a:off x="3674" y="2964"/>
                <a:ext cx="38" cy="36"/>
              </a:xfrm>
              <a:custGeom>
                <a:avLst/>
                <a:gdLst/>
                <a:ahLst/>
                <a:cxnLst>
                  <a:cxn ang="0">
                    <a:pos x="38" y="18"/>
                  </a:cxn>
                  <a:cxn ang="0">
                    <a:pos x="38" y="18"/>
                  </a:cxn>
                  <a:cxn ang="0">
                    <a:pos x="36" y="25"/>
                  </a:cxn>
                  <a:cxn ang="0">
                    <a:pos x="32" y="31"/>
                  </a:cxn>
                  <a:cxn ang="0">
                    <a:pos x="26" y="34"/>
                  </a:cxn>
                  <a:cxn ang="0">
                    <a:pos x="18" y="36"/>
                  </a:cxn>
                  <a:cxn ang="0">
                    <a:pos x="18" y="36"/>
                  </a:cxn>
                  <a:cxn ang="0">
                    <a:pos x="11" y="34"/>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6">
                    <a:moveTo>
                      <a:pt x="38" y="18"/>
                    </a:moveTo>
                    <a:lnTo>
                      <a:pt x="38" y="18"/>
                    </a:lnTo>
                    <a:lnTo>
                      <a:pt x="36" y="25"/>
                    </a:lnTo>
                    <a:lnTo>
                      <a:pt x="32" y="31"/>
                    </a:lnTo>
                    <a:lnTo>
                      <a:pt x="26" y="34"/>
                    </a:lnTo>
                    <a:lnTo>
                      <a:pt x="18" y="36"/>
                    </a:lnTo>
                    <a:lnTo>
                      <a:pt x="18" y="36"/>
                    </a:lnTo>
                    <a:lnTo>
                      <a:pt x="11" y="34"/>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8" name="Freeform 64"/>
              <p:cNvSpPr>
                <a:spLocks/>
              </p:cNvSpPr>
              <p:nvPr/>
            </p:nvSpPr>
            <p:spPr bwMode="auto">
              <a:xfrm>
                <a:off x="2584" y="2719"/>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9" name="Freeform 65"/>
              <p:cNvSpPr>
                <a:spLocks/>
              </p:cNvSpPr>
              <p:nvPr/>
            </p:nvSpPr>
            <p:spPr bwMode="auto">
              <a:xfrm>
                <a:off x="3526" y="2503"/>
                <a:ext cx="39" cy="38"/>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0" name="Freeform 66"/>
              <p:cNvSpPr>
                <a:spLocks/>
              </p:cNvSpPr>
              <p:nvPr/>
            </p:nvSpPr>
            <p:spPr bwMode="auto">
              <a:xfrm>
                <a:off x="2608" y="2584"/>
                <a:ext cx="39" cy="38"/>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1" name="Freeform 67"/>
              <p:cNvSpPr>
                <a:spLocks/>
              </p:cNvSpPr>
              <p:nvPr/>
            </p:nvSpPr>
            <p:spPr bwMode="auto">
              <a:xfrm>
                <a:off x="2987" y="2749"/>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2" name="Freeform 68"/>
              <p:cNvSpPr>
                <a:spLocks/>
              </p:cNvSpPr>
              <p:nvPr/>
            </p:nvSpPr>
            <p:spPr bwMode="auto">
              <a:xfrm>
                <a:off x="3478" y="2508"/>
                <a:ext cx="39" cy="36"/>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3" name="Freeform 69"/>
              <p:cNvSpPr>
                <a:spLocks/>
              </p:cNvSpPr>
              <p:nvPr/>
            </p:nvSpPr>
            <p:spPr bwMode="auto">
              <a:xfrm>
                <a:off x="3659" y="2779"/>
                <a:ext cx="38" cy="38"/>
              </a:xfrm>
              <a:custGeom>
                <a:avLst/>
                <a:gdLst/>
                <a:ahLst/>
                <a:cxnLst>
                  <a:cxn ang="0">
                    <a:pos x="38" y="20"/>
                  </a:cxn>
                  <a:cxn ang="0">
                    <a:pos x="38" y="20"/>
                  </a:cxn>
                  <a:cxn ang="0">
                    <a:pos x="36" y="26"/>
                  </a:cxn>
                  <a:cxn ang="0">
                    <a:pos x="33" y="32"/>
                  </a:cxn>
                  <a:cxn ang="0">
                    <a:pos x="26"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6" y="2"/>
                  </a:cxn>
                  <a:cxn ang="0">
                    <a:pos x="33" y="6"/>
                  </a:cxn>
                  <a:cxn ang="0">
                    <a:pos x="36" y="12"/>
                  </a:cxn>
                  <a:cxn ang="0">
                    <a:pos x="38" y="20"/>
                  </a:cxn>
                  <a:cxn ang="0">
                    <a:pos x="38" y="20"/>
                  </a:cxn>
                </a:cxnLst>
                <a:rect l="0" t="0" r="r" b="b"/>
                <a:pathLst>
                  <a:path w="38" h="38">
                    <a:moveTo>
                      <a:pt x="38" y="20"/>
                    </a:moveTo>
                    <a:lnTo>
                      <a:pt x="38" y="20"/>
                    </a:lnTo>
                    <a:lnTo>
                      <a:pt x="36" y="26"/>
                    </a:lnTo>
                    <a:lnTo>
                      <a:pt x="33" y="32"/>
                    </a:lnTo>
                    <a:lnTo>
                      <a:pt x="26"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6"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4" name="Freeform 70"/>
              <p:cNvSpPr>
                <a:spLocks/>
              </p:cNvSpPr>
              <p:nvPr/>
            </p:nvSpPr>
            <p:spPr bwMode="auto">
              <a:xfrm>
                <a:off x="3290" y="2667"/>
                <a:ext cx="38" cy="37"/>
              </a:xfrm>
              <a:custGeom>
                <a:avLst/>
                <a:gdLst/>
                <a:ahLst/>
                <a:cxnLst>
                  <a:cxn ang="0">
                    <a:pos x="38" y="19"/>
                  </a:cxn>
                  <a:cxn ang="0">
                    <a:pos x="38" y="19"/>
                  </a:cxn>
                  <a:cxn ang="0">
                    <a:pos x="36"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5" name="Freeform 71"/>
              <p:cNvSpPr>
                <a:spLocks/>
              </p:cNvSpPr>
              <p:nvPr/>
            </p:nvSpPr>
            <p:spPr bwMode="auto">
              <a:xfrm>
                <a:off x="3178" y="1747"/>
                <a:ext cx="39" cy="38"/>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6" name="Freeform 72"/>
              <p:cNvSpPr>
                <a:spLocks/>
              </p:cNvSpPr>
              <p:nvPr/>
            </p:nvSpPr>
            <p:spPr bwMode="auto">
              <a:xfrm>
                <a:off x="2822" y="2704"/>
                <a:ext cx="39" cy="38"/>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7" name="Freeform 73"/>
              <p:cNvSpPr>
                <a:spLocks/>
              </p:cNvSpPr>
              <p:nvPr/>
            </p:nvSpPr>
            <p:spPr bwMode="auto">
              <a:xfrm>
                <a:off x="3266" y="2697"/>
                <a:ext cx="39" cy="37"/>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8" name="Freeform 74"/>
              <p:cNvSpPr>
                <a:spLocks/>
              </p:cNvSpPr>
              <p:nvPr/>
            </p:nvSpPr>
            <p:spPr bwMode="auto">
              <a:xfrm>
                <a:off x="3608" y="2730"/>
                <a:ext cx="38" cy="36"/>
              </a:xfrm>
              <a:custGeom>
                <a:avLst/>
                <a:gdLst/>
                <a:ahLst/>
                <a:cxnLst>
                  <a:cxn ang="0">
                    <a:pos x="38" y="18"/>
                  </a:cxn>
                  <a:cxn ang="0">
                    <a:pos x="38" y="18"/>
                  </a:cxn>
                  <a:cxn ang="0">
                    <a:pos x="36" y="25"/>
                  </a:cxn>
                  <a:cxn ang="0">
                    <a:pos x="32" y="31"/>
                  </a:cxn>
                  <a:cxn ang="0">
                    <a:pos x="26" y="34"/>
                  </a:cxn>
                  <a:cxn ang="0">
                    <a:pos x="18" y="36"/>
                  </a:cxn>
                  <a:cxn ang="0">
                    <a:pos x="18" y="36"/>
                  </a:cxn>
                  <a:cxn ang="0">
                    <a:pos x="11" y="34"/>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6">
                    <a:moveTo>
                      <a:pt x="38" y="18"/>
                    </a:moveTo>
                    <a:lnTo>
                      <a:pt x="38" y="18"/>
                    </a:lnTo>
                    <a:lnTo>
                      <a:pt x="36" y="25"/>
                    </a:lnTo>
                    <a:lnTo>
                      <a:pt x="32" y="31"/>
                    </a:lnTo>
                    <a:lnTo>
                      <a:pt x="26" y="34"/>
                    </a:lnTo>
                    <a:lnTo>
                      <a:pt x="18" y="36"/>
                    </a:lnTo>
                    <a:lnTo>
                      <a:pt x="18" y="36"/>
                    </a:lnTo>
                    <a:lnTo>
                      <a:pt x="11" y="34"/>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9" name="Freeform 75"/>
              <p:cNvSpPr>
                <a:spLocks/>
              </p:cNvSpPr>
              <p:nvPr/>
            </p:nvSpPr>
            <p:spPr bwMode="auto">
              <a:xfrm>
                <a:off x="3943" y="3037"/>
                <a:ext cx="37" cy="38"/>
              </a:xfrm>
              <a:custGeom>
                <a:avLst/>
                <a:gdLst/>
                <a:ahLst/>
                <a:cxnLst>
                  <a:cxn ang="0">
                    <a:pos x="37" y="20"/>
                  </a:cxn>
                  <a:cxn ang="0">
                    <a:pos x="37" y="20"/>
                  </a:cxn>
                  <a:cxn ang="0">
                    <a:pos x="36" y="27"/>
                  </a:cxn>
                  <a:cxn ang="0">
                    <a:pos x="33" y="32"/>
                  </a:cxn>
                  <a:cxn ang="0">
                    <a:pos x="27" y="36"/>
                  </a:cxn>
                  <a:cxn ang="0">
                    <a:pos x="19" y="38"/>
                  </a:cxn>
                  <a:cxn ang="0">
                    <a:pos x="19" y="38"/>
                  </a:cxn>
                  <a:cxn ang="0">
                    <a:pos x="12" y="36"/>
                  </a:cxn>
                  <a:cxn ang="0">
                    <a:pos x="6" y="32"/>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2"/>
                    </a:lnTo>
                    <a:lnTo>
                      <a:pt x="27" y="36"/>
                    </a:lnTo>
                    <a:lnTo>
                      <a:pt x="19" y="38"/>
                    </a:lnTo>
                    <a:lnTo>
                      <a:pt x="19" y="38"/>
                    </a:lnTo>
                    <a:lnTo>
                      <a:pt x="12" y="36"/>
                    </a:lnTo>
                    <a:lnTo>
                      <a:pt x="6" y="32"/>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0" name="Freeform 76"/>
              <p:cNvSpPr>
                <a:spLocks/>
              </p:cNvSpPr>
              <p:nvPr/>
            </p:nvSpPr>
            <p:spPr bwMode="auto">
              <a:xfrm>
                <a:off x="3652" y="2262"/>
                <a:ext cx="37" cy="36"/>
              </a:xfrm>
              <a:custGeom>
                <a:avLst/>
                <a:gdLst/>
                <a:ahLst/>
                <a:cxnLst>
                  <a:cxn ang="0">
                    <a:pos x="37" y="18"/>
                  </a:cxn>
                  <a:cxn ang="0">
                    <a:pos x="37" y="18"/>
                  </a:cxn>
                  <a:cxn ang="0">
                    <a:pos x="36"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6">
                    <a:moveTo>
                      <a:pt x="37" y="18"/>
                    </a:moveTo>
                    <a:lnTo>
                      <a:pt x="37" y="18"/>
                    </a:lnTo>
                    <a:lnTo>
                      <a:pt x="36"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1" name="Freeform 77"/>
              <p:cNvSpPr>
                <a:spLocks/>
              </p:cNvSpPr>
              <p:nvPr/>
            </p:nvSpPr>
            <p:spPr bwMode="auto">
              <a:xfrm>
                <a:off x="3313" y="2844"/>
                <a:ext cx="39" cy="37"/>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2" name="Freeform 78"/>
              <p:cNvSpPr>
                <a:spLocks/>
              </p:cNvSpPr>
              <p:nvPr/>
            </p:nvSpPr>
            <p:spPr bwMode="auto">
              <a:xfrm>
                <a:off x="3388" y="2826"/>
                <a:ext cx="39" cy="37"/>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3" name="Freeform 79"/>
              <p:cNvSpPr>
                <a:spLocks/>
              </p:cNvSpPr>
              <p:nvPr/>
            </p:nvSpPr>
            <p:spPr bwMode="auto">
              <a:xfrm>
                <a:off x="3575" y="2929"/>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4" name="Freeform 80"/>
              <p:cNvSpPr>
                <a:spLocks/>
              </p:cNvSpPr>
              <p:nvPr/>
            </p:nvSpPr>
            <p:spPr bwMode="auto">
              <a:xfrm>
                <a:off x="2810" y="2745"/>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5" name="Freeform 81"/>
              <p:cNvSpPr>
                <a:spLocks/>
              </p:cNvSpPr>
              <p:nvPr/>
            </p:nvSpPr>
            <p:spPr bwMode="auto">
              <a:xfrm>
                <a:off x="2776" y="2407"/>
                <a:ext cx="37" cy="38"/>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6" name="Freeform 82"/>
              <p:cNvSpPr>
                <a:spLocks/>
              </p:cNvSpPr>
              <p:nvPr/>
            </p:nvSpPr>
            <p:spPr bwMode="auto">
              <a:xfrm>
                <a:off x="2530" y="1875"/>
                <a:ext cx="37" cy="37"/>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7" name="Freeform 83"/>
              <p:cNvSpPr>
                <a:spLocks/>
              </p:cNvSpPr>
              <p:nvPr/>
            </p:nvSpPr>
            <p:spPr bwMode="auto">
              <a:xfrm>
                <a:off x="3716" y="2506"/>
                <a:ext cx="38" cy="38"/>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1"/>
                  </a:cxn>
                  <a:cxn ang="0">
                    <a:pos x="5" y="6"/>
                  </a:cxn>
                  <a:cxn ang="0">
                    <a:pos x="11" y="2"/>
                  </a:cxn>
                  <a:cxn ang="0">
                    <a:pos x="18" y="0"/>
                  </a:cxn>
                  <a:cxn ang="0">
                    <a:pos x="18" y="0"/>
                  </a:cxn>
                  <a:cxn ang="0">
                    <a:pos x="26" y="2"/>
                  </a:cxn>
                  <a:cxn ang="0">
                    <a:pos x="32" y="6"/>
                  </a:cxn>
                  <a:cxn ang="0">
                    <a:pos x="36" y="11"/>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1"/>
                    </a:lnTo>
                    <a:lnTo>
                      <a:pt x="5" y="6"/>
                    </a:lnTo>
                    <a:lnTo>
                      <a:pt x="11" y="2"/>
                    </a:lnTo>
                    <a:lnTo>
                      <a:pt x="18" y="0"/>
                    </a:lnTo>
                    <a:lnTo>
                      <a:pt x="18" y="0"/>
                    </a:lnTo>
                    <a:lnTo>
                      <a:pt x="26" y="2"/>
                    </a:lnTo>
                    <a:lnTo>
                      <a:pt x="32" y="6"/>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8" name="Freeform 84"/>
              <p:cNvSpPr>
                <a:spLocks/>
              </p:cNvSpPr>
              <p:nvPr/>
            </p:nvSpPr>
            <p:spPr bwMode="auto">
              <a:xfrm>
                <a:off x="3787" y="2857"/>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9" name="Freeform 85"/>
              <p:cNvSpPr>
                <a:spLocks/>
              </p:cNvSpPr>
              <p:nvPr/>
            </p:nvSpPr>
            <p:spPr bwMode="auto">
              <a:xfrm>
                <a:off x="3617" y="2874"/>
                <a:ext cx="39" cy="36"/>
              </a:xfrm>
              <a:custGeom>
                <a:avLst/>
                <a:gdLst/>
                <a:ahLst/>
                <a:cxnLst>
                  <a:cxn ang="0">
                    <a:pos x="39" y="18"/>
                  </a:cxn>
                  <a:cxn ang="0">
                    <a:pos x="39" y="18"/>
                  </a:cxn>
                  <a:cxn ang="0">
                    <a:pos x="36"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9" y="18"/>
                  </a:cxn>
                  <a:cxn ang="0">
                    <a:pos x="39" y="18"/>
                  </a:cxn>
                </a:cxnLst>
                <a:rect l="0" t="0" r="r" b="b"/>
                <a:pathLst>
                  <a:path w="39" h="36">
                    <a:moveTo>
                      <a:pt x="39" y="18"/>
                    </a:moveTo>
                    <a:lnTo>
                      <a:pt x="39" y="18"/>
                    </a:lnTo>
                    <a:lnTo>
                      <a:pt x="36"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0" name="Freeform 86"/>
              <p:cNvSpPr>
                <a:spLocks/>
              </p:cNvSpPr>
              <p:nvPr/>
            </p:nvSpPr>
            <p:spPr bwMode="auto">
              <a:xfrm>
                <a:off x="3484" y="2856"/>
                <a:ext cx="39" cy="37"/>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1" name="Freeform 87"/>
              <p:cNvSpPr>
                <a:spLocks/>
              </p:cNvSpPr>
              <p:nvPr/>
            </p:nvSpPr>
            <p:spPr bwMode="auto">
              <a:xfrm>
                <a:off x="3169" y="2625"/>
                <a:ext cx="37" cy="37"/>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2"/>
                  </a:cxn>
                  <a:cxn ang="0">
                    <a:pos x="4" y="6"/>
                  </a:cxn>
                  <a:cxn ang="0">
                    <a:pos x="10" y="1"/>
                  </a:cxn>
                  <a:cxn ang="0">
                    <a:pos x="18" y="0"/>
                  </a:cxn>
                  <a:cxn ang="0">
                    <a:pos x="18" y="0"/>
                  </a:cxn>
                  <a:cxn ang="0">
                    <a:pos x="25" y="1"/>
                  </a:cxn>
                  <a:cxn ang="0">
                    <a:pos x="31" y="6"/>
                  </a:cxn>
                  <a:cxn ang="0">
                    <a:pos x="36" y="12"/>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2"/>
                    </a:lnTo>
                    <a:lnTo>
                      <a:pt x="4" y="6"/>
                    </a:lnTo>
                    <a:lnTo>
                      <a:pt x="10" y="1"/>
                    </a:lnTo>
                    <a:lnTo>
                      <a:pt x="18" y="0"/>
                    </a:lnTo>
                    <a:lnTo>
                      <a:pt x="18" y="0"/>
                    </a:lnTo>
                    <a:lnTo>
                      <a:pt x="25" y="1"/>
                    </a:lnTo>
                    <a:lnTo>
                      <a:pt x="31"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2" name="Freeform 88"/>
              <p:cNvSpPr>
                <a:spLocks/>
              </p:cNvSpPr>
              <p:nvPr/>
            </p:nvSpPr>
            <p:spPr bwMode="auto">
              <a:xfrm>
                <a:off x="4007" y="2688"/>
                <a:ext cx="39" cy="36"/>
              </a:xfrm>
              <a:custGeom>
                <a:avLst/>
                <a:gdLst/>
                <a:ahLst/>
                <a:cxnLst>
                  <a:cxn ang="0">
                    <a:pos x="39" y="18"/>
                  </a:cxn>
                  <a:cxn ang="0">
                    <a:pos x="39" y="18"/>
                  </a:cxn>
                  <a:cxn ang="0">
                    <a:pos x="38"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3" name="Freeform 89"/>
              <p:cNvSpPr>
                <a:spLocks/>
              </p:cNvSpPr>
              <p:nvPr/>
            </p:nvSpPr>
            <p:spPr bwMode="auto">
              <a:xfrm>
                <a:off x="3613" y="2986"/>
                <a:ext cx="37" cy="38"/>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4" name="Freeform 90"/>
              <p:cNvSpPr>
                <a:spLocks/>
              </p:cNvSpPr>
              <p:nvPr/>
            </p:nvSpPr>
            <p:spPr bwMode="auto">
              <a:xfrm>
                <a:off x="3836" y="3193"/>
                <a:ext cx="39" cy="38"/>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5" name="Freeform 91"/>
              <p:cNvSpPr>
                <a:spLocks/>
              </p:cNvSpPr>
              <p:nvPr/>
            </p:nvSpPr>
            <p:spPr bwMode="auto">
              <a:xfrm>
                <a:off x="3790" y="3070"/>
                <a:ext cx="37" cy="36"/>
              </a:xfrm>
              <a:custGeom>
                <a:avLst/>
                <a:gdLst/>
                <a:ahLst/>
                <a:cxnLst>
                  <a:cxn ang="0">
                    <a:pos x="37" y="18"/>
                  </a:cxn>
                  <a:cxn ang="0">
                    <a:pos x="37" y="18"/>
                  </a:cxn>
                  <a:cxn ang="0">
                    <a:pos x="36" y="26"/>
                  </a:cxn>
                  <a:cxn ang="0">
                    <a:pos x="33" y="32"/>
                  </a:cxn>
                  <a:cxn ang="0">
                    <a:pos x="27" y="36"/>
                  </a:cxn>
                  <a:cxn ang="0">
                    <a:pos x="19" y="36"/>
                  </a:cxn>
                  <a:cxn ang="0">
                    <a:pos x="19" y="36"/>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6" y="11"/>
                  </a:cxn>
                  <a:cxn ang="0">
                    <a:pos x="37" y="18"/>
                  </a:cxn>
                  <a:cxn ang="0">
                    <a:pos x="37" y="18"/>
                  </a:cxn>
                </a:cxnLst>
                <a:rect l="0" t="0" r="r" b="b"/>
                <a:pathLst>
                  <a:path w="37" h="36">
                    <a:moveTo>
                      <a:pt x="37" y="18"/>
                    </a:moveTo>
                    <a:lnTo>
                      <a:pt x="37" y="18"/>
                    </a:lnTo>
                    <a:lnTo>
                      <a:pt x="36" y="26"/>
                    </a:lnTo>
                    <a:lnTo>
                      <a:pt x="33" y="32"/>
                    </a:lnTo>
                    <a:lnTo>
                      <a:pt x="27" y="36"/>
                    </a:lnTo>
                    <a:lnTo>
                      <a:pt x="19" y="36"/>
                    </a:lnTo>
                    <a:lnTo>
                      <a:pt x="19" y="36"/>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6" name="Freeform 92"/>
              <p:cNvSpPr>
                <a:spLocks/>
              </p:cNvSpPr>
              <p:nvPr/>
            </p:nvSpPr>
            <p:spPr bwMode="auto">
              <a:xfrm>
                <a:off x="3683" y="2734"/>
                <a:ext cx="38" cy="38"/>
              </a:xfrm>
              <a:custGeom>
                <a:avLst/>
                <a:gdLst/>
                <a:ahLst/>
                <a:cxnLst>
                  <a:cxn ang="0">
                    <a:pos x="38" y="18"/>
                  </a:cxn>
                  <a:cxn ang="0">
                    <a:pos x="38" y="18"/>
                  </a:cxn>
                  <a:cxn ang="0">
                    <a:pos x="36" y="26"/>
                  </a:cxn>
                  <a:cxn ang="0">
                    <a:pos x="32" y="32"/>
                  </a:cxn>
                  <a:cxn ang="0">
                    <a:pos x="26" y="36"/>
                  </a:cxn>
                  <a:cxn ang="0">
                    <a:pos x="18" y="38"/>
                  </a:cxn>
                  <a:cxn ang="0">
                    <a:pos x="18" y="38"/>
                  </a:cxn>
                  <a:cxn ang="0">
                    <a:pos x="12" y="36"/>
                  </a:cxn>
                  <a:cxn ang="0">
                    <a:pos x="5" y="32"/>
                  </a:cxn>
                  <a:cxn ang="0">
                    <a:pos x="2" y="26"/>
                  </a:cxn>
                  <a:cxn ang="0">
                    <a:pos x="0" y="18"/>
                  </a:cxn>
                  <a:cxn ang="0">
                    <a:pos x="0" y="18"/>
                  </a:cxn>
                  <a:cxn ang="0">
                    <a:pos x="2" y="12"/>
                  </a:cxn>
                  <a:cxn ang="0">
                    <a:pos x="5" y="6"/>
                  </a:cxn>
                  <a:cxn ang="0">
                    <a:pos x="12" y="2"/>
                  </a:cxn>
                  <a:cxn ang="0">
                    <a:pos x="18" y="0"/>
                  </a:cxn>
                  <a:cxn ang="0">
                    <a:pos x="18" y="0"/>
                  </a:cxn>
                  <a:cxn ang="0">
                    <a:pos x="26" y="2"/>
                  </a:cxn>
                  <a:cxn ang="0">
                    <a:pos x="32" y="6"/>
                  </a:cxn>
                  <a:cxn ang="0">
                    <a:pos x="36" y="12"/>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2" y="36"/>
                    </a:lnTo>
                    <a:lnTo>
                      <a:pt x="5" y="32"/>
                    </a:lnTo>
                    <a:lnTo>
                      <a:pt x="2" y="26"/>
                    </a:lnTo>
                    <a:lnTo>
                      <a:pt x="0" y="18"/>
                    </a:lnTo>
                    <a:lnTo>
                      <a:pt x="0" y="18"/>
                    </a:lnTo>
                    <a:lnTo>
                      <a:pt x="2" y="12"/>
                    </a:lnTo>
                    <a:lnTo>
                      <a:pt x="5" y="6"/>
                    </a:lnTo>
                    <a:lnTo>
                      <a:pt x="12" y="2"/>
                    </a:lnTo>
                    <a:lnTo>
                      <a:pt x="18" y="0"/>
                    </a:lnTo>
                    <a:lnTo>
                      <a:pt x="18" y="0"/>
                    </a:lnTo>
                    <a:lnTo>
                      <a:pt x="26" y="2"/>
                    </a:lnTo>
                    <a:lnTo>
                      <a:pt x="32"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7" name="Freeform 93"/>
              <p:cNvSpPr>
                <a:spLocks/>
              </p:cNvSpPr>
              <p:nvPr/>
            </p:nvSpPr>
            <p:spPr bwMode="auto">
              <a:xfrm>
                <a:off x="3725" y="3015"/>
                <a:ext cx="38" cy="37"/>
              </a:xfrm>
              <a:custGeom>
                <a:avLst/>
                <a:gdLst/>
                <a:ahLst/>
                <a:cxnLst>
                  <a:cxn ang="0">
                    <a:pos x="38" y="18"/>
                  </a:cxn>
                  <a:cxn ang="0">
                    <a:pos x="38" y="18"/>
                  </a:cxn>
                  <a:cxn ang="0">
                    <a:pos x="36" y="25"/>
                  </a:cxn>
                  <a:cxn ang="0">
                    <a:pos x="33" y="31"/>
                  </a:cxn>
                  <a:cxn ang="0">
                    <a:pos x="26"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6"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6"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6" y="1"/>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8" name="Freeform 94"/>
              <p:cNvSpPr>
                <a:spLocks/>
              </p:cNvSpPr>
              <p:nvPr/>
            </p:nvSpPr>
            <p:spPr bwMode="auto">
              <a:xfrm>
                <a:off x="2521" y="2455"/>
                <a:ext cx="37" cy="38"/>
              </a:xfrm>
              <a:custGeom>
                <a:avLst/>
                <a:gdLst/>
                <a:ahLst/>
                <a:cxnLst>
                  <a:cxn ang="0">
                    <a:pos x="37" y="20"/>
                  </a:cxn>
                  <a:cxn ang="0">
                    <a:pos x="37" y="20"/>
                  </a:cxn>
                  <a:cxn ang="0">
                    <a:pos x="36"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9" name="Freeform 95"/>
              <p:cNvSpPr>
                <a:spLocks/>
              </p:cNvSpPr>
              <p:nvPr/>
            </p:nvSpPr>
            <p:spPr bwMode="auto">
              <a:xfrm>
                <a:off x="2507" y="2629"/>
                <a:ext cx="39" cy="36"/>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0"/>
                  </a:cxn>
                  <a:cxn ang="0">
                    <a:pos x="20" y="0"/>
                  </a:cxn>
                  <a:cxn ang="0">
                    <a:pos x="20" y="0"/>
                  </a:cxn>
                  <a:cxn ang="0">
                    <a:pos x="27" y="0"/>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0"/>
                    </a:lnTo>
                    <a:lnTo>
                      <a:pt x="20" y="0"/>
                    </a:lnTo>
                    <a:lnTo>
                      <a:pt x="20" y="0"/>
                    </a:lnTo>
                    <a:lnTo>
                      <a:pt x="27" y="0"/>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0" name="Freeform 96"/>
              <p:cNvSpPr>
                <a:spLocks/>
              </p:cNvSpPr>
              <p:nvPr/>
            </p:nvSpPr>
            <p:spPr bwMode="auto">
              <a:xfrm>
                <a:off x="2947" y="2515"/>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1" name="Freeform 97"/>
              <p:cNvSpPr>
                <a:spLocks/>
              </p:cNvSpPr>
              <p:nvPr/>
            </p:nvSpPr>
            <p:spPr bwMode="auto">
              <a:xfrm>
                <a:off x="2666" y="2452"/>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2" name="Freeform 98"/>
              <p:cNvSpPr>
                <a:spLocks/>
              </p:cNvSpPr>
              <p:nvPr/>
            </p:nvSpPr>
            <p:spPr bwMode="auto">
              <a:xfrm>
                <a:off x="3223" y="2733"/>
                <a:ext cx="37" cy="37"/>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3" name="Freeform 99"/>
              <p:cNvSpPr>
                <a:spLocks/>
              </p:cNvSpPr>
              <p:nvPr/>
            </p:nvSpPr>
            <p:spPr bwMode="auto">
              <a:xfrm>
                <a:off x="2788" y="2520"/>
                <a:ext cx="37" cy="37"/>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4" name="Freeform 100"/>
              <p:cNvSpPr>
                <a:spLocks/>
              </p:cNvSpPr>
              <p:nvPr/>
            </p:nvSpPr>
            <p:spPr bwMode="auto">
              <a:xfrm>
                <a:off x="2650" y="1989"/>
                <a:ext cx="39" cy="36"/>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5" name="Freeform 101"/>
              <p:cNvSpPr>
                <a:spLocks/>
              </p:cNvSpPr>
              <p:nvPr/>
            </p:nvSpPr>
            <p:spPr bwMode="auto">
              <a:xfrm>
                <a:off x="2710" y="2370"/>
                <a:ext cx="37" cy="37"/>
              </a:xfrm>
              <a:custGeom>
                <a:avLst/>
                <a:gdLst/>
                <a:ahLst/>
                <a:cxnLst>
                  <a:cxn ang="0">
                    <a:pos x="37" y="19"/>
                  </a:cxn>
                  <a:cxn ang="0">
                    <a:pos x="37" y="19"/>
                  </a:cxn>
                  <a:cxn ang="0">
                    <a:pos x="36"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6" name="Freeform 102"/>
              <p:cNvSpPr>
                <a:spLocks/>
              </p:cNvSpPr>
              <p:nvPr/>
            </p:nvSpPr>
            <p:spPr bwMode="auto">
              <a:xfrm>
                <a:off x="2740" y="2515"/>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7" name="Freeform 103"/>
              <p:cNvSpPr>
                <a:spLocks/>
              </p:cNvSpPr>
              <p:nvPr/>
            </p:nvSpPr>
            <p:spPr bwMode="auto">
              <a:xfrm>
                <a:off x="3878" y="2560"/>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8" name="Freeform 104"/>
              <p:cNvSpPr>
                <a:spLocks/>
              </p:cNvSpPr>
              <p:nvPr/>
            </p:nvSpPr>
            <p:spPr bwMode="auto">
              <a:xfrm>
                <a:off x="3259" y="2416"/>
                <a:ext cx="37" cy="38"/>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9" name="Freeform 105"/>
              <p:cNvSpPr>
                <a:spLocks/>
              </p:cNvSpPr>
              <p:nvPr/>
            </p:nvSpPr>
            <p:spPr bwMode="auto">
              <a:xfrm>
                <a:off x="3739" y="3351"/>
                <a:ext cx="39" cy="37"/>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0" name="Freeform 106"/>
              <p:cNvSpPr>
                <a:spLocks/>
              </p:cNvSpPr>
              <p:nvPr/>
            </p:nvSpPr>
            <p:spPr bwMode="auto">
              <a:xfrm>
                <a:off x="3644" y="2847"/>
                <a:ext cx="39" cy="36"/>
              </a:xfrm>
              <a:custGeom>
                <a:avLst/>
                <a:gdLst/>
                <a:ahLst/>
                <a:cxnLst>
                  <a:cxn ang="0">
                    <a:pos x="39" y="18"/>
                  </a:cxn>
                  <a:cxn ang="0">
                    <a:pos x="39" y="18"/>
                  </a:cxn>
                  <a:cxn ang="0">
                    <a:pos x="38"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0"/>
                  </a:cxn>
                  <a:cxn ang="0">
                    <a:pos x="20" y="0"/>
                  </a:cxn>
                  <a:cxn ang="0">
                    <a:pos x="20" y="0"/>
                  </a:cxn>
                  <a:cxn ang="0">
                    <a:pos x="27" y="0"/>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0"/>
                    </a:lnTo>
                    <a:lnTo>
                      <a:pt x="20" y="0"/>
                    </a:lnTo>
                    <a:lnTo>
                      <a:pt x="20" y="0"/>
                    </a:lnTo>
                    <a:lnTo>
                      <a:pt x="27" y="0"/>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1" name="Freeform 107"/>
              <p:cNvSpPr>
                <a:spLocks/>
              </p:cNvSpPr>
              <p:nvPr/>
            </p:nvSpPr>
            <p:spPr bwMode="auto">
              <a:xfrm>
                <a:off x="3763" y="2862"/>
                <a:ext cx="37" cy="37"/>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6"/>
                  </a:cxn>
                  <a:cxn ang="0">
                    <a:pos x="10" y="1"/>
                  </a:cxn>
                  <a:cxn ang="0">
                    <a:pos x="18" y="0"/>
                  </a:cxn>
                  <a:cxn ang="0">
                    <a:pos x="18" y="0"/>
                  </a:cxn>
                  <a:cxn ang="0">
                    <a:pos x="25" y="1"/>
                  </a:cxn>
                  <a:cxn ang="0">
                    <a:pos x="31" y="6"/>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6"/>
                    </a:lnTo>
                    <a:lnTo>
                      <a:pt x="10" y="1"/>
                    </a:lnTo>
                    <a:lnTo>
                      <a:pt x="18" y="0"/>
                    </a:lnTo>
                    <a:lnTo>
                      <a:pt x="18" y="0"/>
                    </a:lnTo>
                    <a:lnTo>
                      <a:pt x="25" y="1"/>
                    </a:lnTo>
                    <a:lnTo>
                      <a:pt x="31" y="6"/>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2" name="Freeform 108"/>
              <p:cNvSpPr>
                <a:spLocks/>
              </p:cNvSpPr>
              <p:nvPr/>
            </p:nvSpPr>
            <p:spPr bwMode="auto">
              <a:xfrm>
                <a:off x="3764" y="2908"/>
                <a:ext cx="38" cy="38"/>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6" y="12"/>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3" name="Freeform 109"/>
              <p:cNvSpPr>
                <a:spLocks/>
              </p:cNvSpPr>
              <p:nvPr/>
            </p:nvSpPr>
            <p:spPr bwMode="auto">
              <a:xfrm>
                <a:off x="3944" y="3013"/>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4" name="Freeform 110"/>
              <p:cNvSpPr>
                <a:spLocks/>
              </p:cNvSpPr>
              <p:nvPr/>
            </p:nvSpPr>
            <p:spPr bwMode="auto">
              <a:xfrm>
                <a:off x="3739" y="3181"/>
                <a:ext cx="39" cy="38"/>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5" name="Freeform 111"/>
              <p:cNvSpPr>
                <a:spLocks/>
              </p:cNvSpPr>
              <p:nvPr/>
            </p:nvSpPr>
            <p:spPr bwMode="auto">
              <a:xfrm>
                <a:off x="3419" y="2899"/>
                <a:ext cx="38" cy="38"/>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6" name="Freeform 112"/>
              <p:cNvSpPr>
                <a:spLocks/>
              </p:cNvSpPr>
              <p:nvPr/>
            </p:nvSpPr>
            <p:spPr bwMode="auto">
              <a:xfrm>
                <a:off x="2614" y="2206"/>
                <a:ext cx="39" cy="36"/>
              </a:xfrm>
              <a:custGeom>
                <a:avLst/>
                <a:gdLst/>
                <a:ahLst/>
                <a:cxnLst>
                  <a:cxn ang="0">
                    <a:pos x="39" y="18"/>
                  </a:cxn>
                  <a:cxn ang="0">
                    <a:pos x="39" y="18"/>
                  </a:cxn>
                  <a:cxn ang="0">
                    <a:pos x="37" y="26"/>
                  </a:cxn>
                  <a:cxn ang="0">
                    <a:pos x="33" y="32"/>
                  </a:cxn>
                  <a:cxn ang="0">
                    <a:pos x="27" y="35"/>
                  </a:cxn>
                  <a:cxn ang="0">
                    <a:pos x="19" y="36"/>
                  </a:cxn>
                  <a:cxn ang="0">
                    <a:pos x="19" y="36"/>
                  </a:cxn>
                  <a:cxn ang="0">
                    <a:pos x="12" y="35"/>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6">
                    <a:moveTo>
                      <a:pt x="39" y="18"/>
                    </a:moveTo>
                    <a:lnTo>
                      <a:pt x="39" y="18"/>
                    </a:lnTo>
                    <a:lnTo>
                      <a:pt x="37" y="26"/>
                    </a:lnTo>
                    <a:lnTo>
                      <a:pt x="33" y="32"/>
                    </a:lnTo>
                    <a:lnTo>
                      <a:pt x="27" y="35"/>
                    </a:lnTo>
                    <a:lnTo>
                      <a:pt x="19" y="36"/>
                    </a:lnTo>
                    <a:lnTo>
                      <a:pt x="19" y="36"/>
                    </a:lnTo>
                    <a:lnTo>
                      <a:pt x="12" y="35"/>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7" name="Freeform 113"/>
              <p:cNvSpPr>
                <a:spLocks/>
              </p:cNvSpPr>
              <p:nvPr/>
            </p:nvSpPr>
            <p:spPr bwMode="auto">
              <a:xfrm>
                <a:off x="3680" y="2781"/>
                <a:ext cx="39" cy="37"/>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8" name="Freeform 114"/>
              <p:cNvSpPr>
                <a:spLocks/>
              </p:cNvSpPr>
              <p:nvPr/>
            </p:nvSpPr>
            <p:spPr bwMode="auto">
              <a:xfrm>
                <a:off x="3908" y="2874"/>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6"/>
                  </a:cxn>
                  <a:cxn ang="0">
                    <a:pos x="12" y="1"/>
                  </a:cxn>
                  <a:cxn ang="0">
                    <a:pos x="20" y="0"/>
                  </a:cxn>
                  <a:cxn ang="0">
                    <a:pos x="20" y="0"/>
                  </a:cxn>
                  <a:cxn ang="0">
                    <a:pos x="27" y="1"/>
                  </a:cxn>
                  <a:cxn ang="0">
                    <a:pos x="33" y="6"/>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6"/>
                    </a:lnTo>
                    <a:lnTo>
                      <a:pt x="12" y="1"/>
                    </a:lnTo>
                    <a:lnTo>
                      <a:pt x="20" y="0"/>
                    </a:lnTo>
                    <a:lnTo>
                      <a:pt x="20" y="0"/>
                    </a:lnTo>
                    <a:lnTo>
                      <a:pt x="27" y="1"/>
                    </a:lnTo>
                    <a:lnTo>
                      <a:pt x="33" y="6"/>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9" name="Freeform 115"/>
              <p:cNvSpPr>
                <a:spLocks/>
              </p:cNvSpPr>
              <p:nvPr/>
            </p:nvSpPr>
            <p:spPr bwMode="auto">
              <a:xfrm>
                <a:off x="3349" y="2665"/>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0" name="Freeform 116"/>
              <p:cNvSpPr>
                <a:spLocks/>
              </p:cNvSpPr>
              <p:nvPr/>
            </p:nvSpPr>
            <p:spPr bwMode="auto">
              <a:xfrm>
                <a:off x="3635" y="2896"/>
                <a:ext cx="38" cy="38"/>
              </a:xfrm>
              <a:custGeom>
                <a:avLst/>
                <a:gdLst/>
                <a:ahLst/>
                <a:cxnLst>
                  <a:cxn ang="0">
                    <a:pos x="38" y="20"/>
                  </a:cxn>
                  <a:cxn ang="0">
                    <a:pos x="38" y="20"/>
                  </a:cxn>
                  <a:cxn ang="0">
                    <a:pos x="36" y="26"/>
                  </a:cxn>
                  <a:cxn ang="0">
                    <a:pos x="32" y="32"/>
                  </a:cxn>
                  <a:cxn ang="0">
                    <a:pos x="26" y="36"/>
                  </a:cxn>
                  <a:cxn ang="0">
                    <a:pos x="18" y="38"/>
                  </a:cxn>
                  <a:cxn ang="0">
                    <a:pos x="18" y="38"/>
                  </a:cxn>
                  <a:cxn ang="0">
                    <a:pos x="11" y="36"/>
                  </a:cxn>
                  <a:cxn ang="0">
                    <a:pos x="5" y="32"/>
                  </a:cxn>
                  <a:cxn ang="0">
                    <a:pos x="2" y="26"/>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6"/>
                    </a:lnTo>
                    <a:lnTo>
                      <a:pt x="32" y="32"/>
                    </a:lnTo>
                    <a:lnTo>
                      <a:pt x="26" y="36"/>
                    </a:lnTo>
                    <a:lnTo>
                      <a:pt x="18" y="38"/>
                    </a:lnTo>
                    <a:lnTo>
                      <a:pt x="18" y="38"/>
                    </a:lnTo>
                    <a:lnTo>
                      <a:pt x="11" y="36"/>
                    </a:lnTo>
                    <a:lnTo>
                      <a:pt x="5" y="32"/>
                    </a:lnTo>
                    <a:lnTo>
                      <a:pt x="2" y="26"/>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1" name="Freeform 117"/>
              <p:cNvSpPr>
                <a:spLocks/>
              </p:cNvSpPr>
              <p:nvPr/>
            </p:nvSpPr>
            <p:spPr bwMode="auto">
              <a:xfrm>
                <a:off x="3631" y="2823"/>
                <a:ext cx="39" cy="37"/>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2" name="Freeform 118"/>
              <p:cNvSpPr>
                <a:spLocks/>
              </p:cNvSpPr>
              <p:nvPr/>
            </p:nvSpPr>
            <p:spPr bwMode="auto">
              <a:xfrm>
                <a:off x="3790" y="3378"/>
                <a:ext cx="39" cy="37"/>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3" name="Freeform 119"/>
              <p:cNvSpPr>
                <a:spLocks/>
              </p:cNvSpPr>
              <p:nvPr/>
            </p:nvSpPr>
            <p:spPr bwMode="auto">
              <a:xfrm>
                <a:off x="4091" y="3271"/>
                <a:ext cx="38" cy="38"/>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2"/>
                  </a:cxn>
                  <a:cxn ang="0">
                    <a:pos x="5" y="6"/>
                  </a:cxn>
                  <a:cxn ang="0">
                    <a:pos x="11" y="2"/>
                  </a:cxn>
                  <a:cxn ang="0">
                    <a:pos x="18" y="0"/>
                  </a:cxn>
                  <a:cxn ang="0">
                    <a:pos x="18" y="0"/>
                  </a:cxn>
                  <a:cxn ang="0">
                    <a:pos x="26" y="2"/>
                  </a:cxn>
                  <a:cxn ang="0">
                    <a:pos x="32" y="6"/>
                  </a:cxn>
                  <a:cxn ang="0">
                    <a:pos x="36" y="12"/>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2"/>
                    </a:lnTo>
                    <a:lnTo>
                      <a:pt x="5" y="6"/>
                    </a:lnTo>
                    <a:lnTo>
                      <a:pt x="11" y="2"/>
                    </a:lnTo>
                    <a:lnTo>
                      <a:pt x="18" y="0"/>
                    </a:lnTo>
                    <a:lnTo>
                      <a:pt x="18" y="0"/>
                    </a:lnTo>
                    <a:lnTo>
                      <a:pt x="26" y="2"/>
                    </a:lnTo>
                    <a:lnTo>
                      <a:pt x="32"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4" name="Freeform 120"/>
              <p:cNvSpPr>
                <a:spLocks/>
              </p:cNvSpPr>
              <p:nvPr/>
            </p:nvSpPr>
            <p:spPr bwMode="auto">
              <a:xfrm>
                <a:off x="3733" y="3127"/>
                <a:ext cx="37" cy="38"/>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2"/>
                  </a:cxn>
                  <a:cxn ang="0">
                    <a:pos x="4" y="6"/>
                  </a:cxn>
                  <a:cxn ang="0">
                    <a:pos x="10" y="2"/>
                  </a:cxn>
                  <a:cxn ang="0">
                    <a:pos x="18" y="0"/>
                  </a:cxn>
                  <a:cxn ang="0">
                    <a:pos x="18" y="0"/>
                  </a:cxn>
                  <a:cxn ang="0">
                    <a:pos x="25" y="2"/>
                  </a:cxn>
                  <a:cxn ang="0">
                    <a:pos x="31" y="6"/>
                  </a:cxn>
                  <a:cxn ang="0">
                    <a:pos x="36" y="12"/>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2"/>
                    </a:lnTo>
                    <a:lnTo>
                      <a:pt x="4" y="6"/>
                    </a:lnTo>
                    <a:lnTo>
                      <a:pt x="10" y="2"/>
                    </a:lnTo>
                    <a:lnTo>
                      <a:pt x="18" y="0"/>
                    </a:lnTo>
                    <a:lnTo>
                      <a:pt x="18" y="0"/>
                    </a:lnTo>
                    <a:lnTo>
                      <a:pt x="25" y="2"/>
                    </a:lnTo>
                    <a:lnTo>
                      <a:pt x="31"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5" name="Freeform 121"/>
              <p:cNvSpPr>
                <a:spLocks/>
              </p:cNvSpPr>
              <p:nvPr/>
            </p:nvSpPr>
            <p:spPr bwMode="auto">
              <a:xfrm>
                <a:off x="3712" y="2802"/>
                <a:ext cx="37" cy="37"/>
              </a:xfrm>
              <a:custGeom>
                <a:avLst/>
                <a:gdLst/>
                <a:ahLst/>
                <a:cxnLst>
                  <a:cxn ang="0">
                    <a:pos x="37" y="19"/>
                  </a:cxn>
                  <a:cxn ang="0">
                    <a:pos x="37" y="19"/>
                  </a:cxn>
                  <a:cxn ang="0">
                    <a:pos x="36" y="25"/>
                  </a:cxn>
                  <a:cxn ang="0">
                    <a:pos x="31" y="31"/>
                  </a:cxn>
                  <a:cxn ang="0">
                    <a:pos x="25" y="36"/>
                  </a:cxn>
                  <a:cxn ang="0">
                    <a:pos x="18" y="37"/>
                  </a:cxn>
                  <a:cxn ang="0">
                    <a:pos x="18" y="37"/>
                  </a:cxn>
                  <a:cxn ang="0">
                    <a:pos x="10" y="36"/>
                  </a:cxn>
                  <a:cxn ang="0">
                    <a:pos x="4" y="31"/>
                  </a:cxn>
                  <a:cxn ang="0">
                    <a:pos x="1" y="25"/>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5"/>
                    </a:lnTo>
                    <a:lnTo>
                      <a:pt x="31" y="31"/>
                    </a:lnTo>
                    <a:lnTo>
                      <a:pt x="25" y="36"/>
                    </a:lnTo>
                    <a:lnTo>
                      <a:pt x="18" y="37"/>
                    </a:lnTo>
                    <a:lnTo>
                      <a:pt x="18" y="37"/>
                    </a:lnTo>
                    <a:lnTo>
                      <a:pt x="10" y="36"/>
                    </a:lnTo>
                    <a:lnTo>
                      <a:pt x="4" y="31"/>
                    </a:lnTo>
                    <a:lnTo>
                      <a:pt x="1" y="25"/>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6" name="Freeform 122"/>
              <p:cNvSpPr>
                <a:spLocks/>
              </p:cNvSpPr>
              <p:nvPr/>
            </p:nvSpPr>
            <p:spPr bwMode="auto">
              <a:xfrm>
                <a:off x="3311" y="2863"/>
                <a:ext cx="39" cy="38"/>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7" name="Freeform 123"/>
              <p:cNvSpPr>
                <a:spLocks/>
              </p:cNvSpPr>
              <p:nvPr/>
            </p:nvSpPr>
            <p:spPr bwMode="auto">
              <a:xfrm>
                <a:off x="3511" y="2923"/>
                <a:ext cx="37" cy="38"/>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8" name="Freeform 124"/>
              <p:cNvSpPr>
                <a:spLocks/>
              </p:cNvSpPr>
              <p:nvPr/>
            </p:nvSpPr>
            <p:spPr bwMode="auto">
              <a:xfrm>
                <a:off x="3424" y="3159"/>
                <a:ext cx="39" cy="37"/>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9" name="Freeform 125"/>
              <p:cNvSpPr>
                <a:spLocks/>
              </p:cNvSpPr>
              <p:nvPr/>
            </p:nvSpPr>
            <p:spPr bwMode="auto">
              <a:xfrm>
                <a:off x="3332" y="2701"/>
                <a:ext cx="38" cy="38"/>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0" name="Freeform 126"/>
              <p:cNvSpPr>
                <a:spLocks/>
              </p:cNvSpPr>
              <p:nvPr/>
            </p:nvSpPr>
            <p:spPr bwMode="auto">
              <a:xfrm>
                <a:off x="2944" y="2833"/>
                <a:ext cx="37" cy="38"/>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1" name="Freeform 127"/>
              <p:cNvSpPr>
                <a:spLocks/>
              </p:cNvSpPr>
              <p:nvPr/>
            </p:nvSpPr>
            <p:spPr bwMode="auto">
              <a:xfrm>
                <a:off x="2906" y="2997"/>
                <a:ext cx="38" cy="37"/>
              </a:xfrm>
              <a:custGeom>
                <a:avLst/>
                <a:gdLst/>
                <a:ahLst/>
                <a:cxnLst>
                  <a:cxn ang="0">
                    <a:pos x="38" y="19"/>
                  </a:cxn>
                  <a:cxn ang="0">
                    <a:pos x="38" y="19"/>
                  </a:cxn>
                  <a:cxn ang="0">
                    <a:pos x="36"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2" name="Freeform 128"/>
              <p:cNvSpPr>
                <a:spLocks/>
              </p:cNvSpPr>
              <p:nvPr/>
            </p:nvSpPr>
            <p:spPr bwMode="auto">
              <a:xfrm>
                <a:off x="2827" y="2617"/>
                <a:ext cx="37" cy="38"/>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3" name="Freeform 129"/>
              <p:cNvSpPr>
                <a:spLocks/>
              </p:cNvSpPr>
              <p:nvPr/>
            </p:nvSpPr>
            <p:spPr bwMode="auto">
              <a:xfrm>
                <a:off x="3362" y="3040"/>
                <a:ext cx="39" cy="36"/>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0"/>
                  </a:cxn>
                  <a:cxn ang="0">
                    <a:pos x="20" y="0"/>
                  </a:cxn>
                  <a:cxn ang="0">
                    <a:pos x="20" y="0"/>
                  </a:cxn>
                  <a:cxn ang="0">
                    <a:pos x="27" y="0"/>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0"/>
                    </a:lnTo>
                    <a:lnTo>
                      <a:pt x="20" y="0"/>
                    </a:lnTo>
                    <a:lnTo>
                      <a:pt x="20" y="0"/>
                    </a:lnTo>
                    <a:lnTo>
                      <a:pt x="27" y="0"/>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4" name="Freeform 130"/>
              <p:cNvSpPr>
                <a:spLocks/>
              </p:cNvSpPr>
              <p:nvPr/>
            </p:nvSpPr>
            <p:spPr bwMode="auto">
              <a:xfrm>
                <a:off x="3082" y="2635"/>
                <a:ext cx="37" cy="38"/>
              </a:xfrm>
              <a:custGeom>
                <a:avLst/>
                <a:gdLst/>
                <a:ahLst/>
                <a:cxnLst>
                  <a:cxn ang="0">
                    <a:pos x="37" y="20"/>
                  </a:cxn>
                  <a:cxn ang="0">
                    <a:pos x="37" y="20"/>
                  </a:cxn>
                  <a:cxn ang="0">
                    <a:pos x="36" y="26"/>
                  </a:cxn>
                  <a:cxn ang="0">
                    <a:pos x="31" y="32"/>
                  </a:cxn>
                  <a:cxn ang="0">
                    <a:pos x="25" y="36"/>
                  </a:cxn>
                  <a:cxn ang="0">
                    <a:pos x="18" y="38"/>
                  </a:cxn>
                  <a:cxn ang="0">
                    <a:pos x="18" y="38"/>
                  </a:cxn>
                  <a:cxn ang="0">
                    <a:pos x="10" y="36"/>
                  </a:cxn>
                  <a:cxn ang="0">
                    <a:pos x="4" y="32"/>
                  </a:cxn>
                  <a:cxn ang="0">
                    <a:pos x="1" y="26"/>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0" y="36"/>
                    </a:lnTo>
                    <a:lnTo>
                      <a:pt x="4" y="32"/>
                    </a:lnTo>
                    <a:lnTo>
                      <a:pt x="1" y="26"/>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5" name="Freeform 131"/>
              <p:cNvSpPr>
                <a:spLocks/>
              </p:cNvSpPr>
              <p:nvPr/>
            </p:nvSpPr>
            <p:spPr bwMode="auto">
              <a:xfrm>
                <a:off x="3133" y="2794"/>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6" name="Freeform 132"/>
              <p:cNvSpPr>
                <a:spLocks/>
              </p:cNvSpPr>
              <p:nvPr/>
            </p:nvSpPr>
            <p:spPr bwMode="auto">
              <a:xfrm>
                <a:off x="1946" y="1981"/>
                <a:ext cx="39" cy="38"/>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7" name="Freeform 133"/>
              <p:cNvSpPr>
                <a:spLocks/>
              </p:cNvSpPr>
              <p:nvPr/>
            </p:nvSpPr>
            <p:spPr bwMode="auto">
              <a:xfrm>
                <a:off x="2660" y="2154"/>
                <a:ext cx="38" cy="37"/>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2"/>
                  </a:cxn>
                  <a:cxn ang="0">
                    <a:pos x="5" y="6"/>
                  </a:cxn>
                  <a:cxn ang="0">
                    <a:pos x="11" y="1"/>
                  </a:cxn>
                  <a:cxn ang="0">
                    <a:pos x="18" y="0"/>
                  </a:cxn>
                  <a:cxn ang="0">
                    <a:pos x="18" y="0"/>
                  </a:cxn>
                  <a:cxn ang="0">
                    <a:pos x="26" y="1"/>
                  </a:cxn>
                  <a:cxn ang="0">
                    <a:pos x="32" y="6"/>
                  </a:cxn>
                  <a:cxn ang="0">
                    <a:pos x="36" y="12"/>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2"/>
                    </a:lnTo>
                    <a:lnTo>
                      <a:pt x="5" y="6"/>
                    </a:lnTo>
                    <a:lnTo>
                      <a:pt x="11" y="1"/>
                    </a:lnTo>
                    <a:lnTo>
                      <a:pt x="18" y="0"/>
                    </a:lnTo>
                    <a:lnTo>
                      <a:pt x="18" y="0"/>
                    </a:lnTo>
                    <a:lnTo>
                      <a:pt x="26" y="1"/>
                    </a:lnTo>
                    <a:lnTo>
                      <a:pt x="32"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8" name="Freeform 134"/>
              <p:cNvSpPr>
                <a:spLocks/>
              </p:cNvSpPr>
              <p:nvPr/>
            </p:nvSpPr>
            <p:spPr bwMode="auto">
              <a:xfrm>
                <a:off x="1930" y="2494"/>
                <a:ext cx="39" cy="38"/>
              </a:xfrm>
              <a:custGeom>
                <a:avLst/>
                <a:gdLst/>
                <a:ahLst/>
                <a:cxnLst>
                  <a:cxn ang="0">
                    <a:pos x="39" y="20"/>
                  </a:cxn>
                  <a:cxn ang="0">
                    <a:pos x="39" y="20"/>
                  </a:cxn>
                  <a:cxn ang="0">
                    <a:pos x="37"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9" name="Freeform 135"/>
              <p:cNvSpPr>
                <a:spLocks/>
              </p:cNvSpPr>
              <p:nvPr/>
            </p:nvSpPr>
            <p:spPr bwMode="auto">
              <a:xfrm>
                <a:off x="2206" y="2478"/>
                <a:ext cx="37" cy="37"/>
              </a:xfrm>
              <a:custGeom>
                <a:avLst/>
                <a:gdLst/>
                <a:ahLst/>
                <a:cxnLst>
                  <a:cxn ang="0">
                    <a:pos x="37" y="19"/>
                  </a:cxn>
                  <a:cxn ang="0">
                    <a:pos x="37" y="19"/>
                  </a:cxn>
                  <a:cxn ang="0">
                    <a:pos x="36" y="25"/>
                  </a:cxn>
                  <a:cxn ang="0">
                    <a:pos x="31" y="31"/>
                  </a:cxn>
                  <a:cxn ang="0">
                    <a:pos x="25" y="36"/>
                  </a:cxn>
                  <a:cxn ang="0">
                    <a:pos x="18" y="37"/>
                  </a:cxn>
                  <a:cxn ang="0">
                    <a:pos x="18" y="37"/>
                  </a:cxn>
                  <a:cxn ang="0">
                    <a:pos x="10" y="36"/>
                  </a:cxn>
                  <a:cxn ang="0">
                    <a:pos x="4" y="31"/>
                  </a:cxn>
                  <a:cxn ang="0">
                    <a:pos x="1" y="25"/>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5"/>
                    </a:lnTo>
                    <a:lnTo>
                      <a:pt x="31" y="31"/>
                    </a:lnTo>
                    <a:lnTo>
                      <a:pt x="25" y="36"/>
                    </a:lnTo>
                    <a:lnTo>
                      <a:pt x="18" y="37"/>
                    </a:lnTo>
                    <a:lnTo>
                      <a:pt x="18" y="37"/>
                    </a:lnTo>
                    <a:lnTo>
                      <a:pt x="10" y="36"/>
                    </a:lnTo>
                    <a:lnTo>
                      <a:pt x="4" y="31"/>
                    </a:lnTo>
                    <a:lnTo>
                      <a:pt x="1" y="25"/>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0" name="Freeform 136"/>
              <p:cNvSpPr>
                <a:spLocks/>
              </p:cNvSpPr>
              <p:nvPr/>
            </p:nvSpPr>
            <p:spPr bwMode="auto">
              <a:xfrm>
                <a:off x="2410" y="2551"/>
                <a:ext cx="37" cy="38"/>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1" name="Freeform 137"/>
              <p:cNvSpPr>
                <a:spLocks/>
              </p:cNvSpPr>
              <p:nvPr/>
            </p:nvSpPr>
            <p:spPr bwMode="auto">
              <a:xfrm>
                <a:off x="2230" y="2857"/>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2" name="Freeform 138"/>
              <p:cNvSpPr>
                <a:spLocks/>
              </p:cNvSpPr>
              <p:nvPr/>
            </p:nvSpPr>
            <p:spPr bwMode="auto">
              <a:xfrm>
                <a:off x="2155" y="2869"/>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3" name="Freeform 139"/>
              <p:cNvSpPr>
                <a:spLocks/>
              </p:cNvSpPr>
              <p:nvPr/>
            </p:nvSpPr>
            <p:spPr bwMode="auto">
              <a:xfrm>
                <a:off x="2443" y="2479"/>
                <a:ext cx="37" cy="38"/>
              </a:xfrm>
              <a:custGeom>
                <a:avLst/>
                <a:gdLst/>
                <a:ahLst/>
                <a:cxnLst>
                  <a:cxn ang="0">
                    <a:pos x="37" y="20"/>
                  </a:cxn>
                  <a:cxn ang="0">
                    <a:pos x="37" y="20"/>
                  </a:cxn>
                  <a:cxn ang="0">
                    <a:pos x="36" y="26"/>
                  </a:cxn>
                  <a:cxn ang="0">
                    <a:pos x="31" y="32"/>
                  </a:cxn>
                  <a:cxn ang="0">
                    <a:pos x="25" y="36"/>
                  </a:cxn>
                  <a:cxn ang="0">
                    <a:pos x="18" y="38"/>
                  </a:cxn>
                  <a:cxn ang="0">
                    <a:pos x="18" y="38"/>
                  </a:cxn>
                  <a:cxn ang="0">
                    <a:pos x="10" y="36"/>
                  </a:cxn>
                  <a:cxn ang="0">
                    <a:pos x="4" y="32"/>
                  </a:cxn>
                  <a:cxn ang="0">
                    <a:pos x="1" y="26"/>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0" y="36"/>
                    </a:lnTo>
                    <a:lnTo>
                      <a:pt x="4" y="32"/>
                    </a:lnTo>
                    <a:lnTo>
                      <a:pt x="1" y="26"/>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4" name="Freeform 140"/>
              <p:cNvSpPr>
                <a:spLocks/>
              </p:cNvSpPr>
              <p:nvPr/>
            </p:nvSpPr>
            <p:spPr bwMode="auto">
              <a:xfrm>
                <a:off x="2836" y="3066"/>
                <a:ext cx="37" cy="37"/>
              </a:xfrm>
              <a:custGeom>
                <a:avLst/>
                <a:gdLst/>
                <a:ahLst/>
                <a:cxnLst>
                  <a:cxn ang="0">
                    <a:pos x="37" y="19"/>
                  </a:cxn>
                  <a:cxn ang="0">
                    <a:pos x="37" y="19"/>
                  </a:cxn>
                  <a:cxn ang="0">
                    <a:pos x="36" y="25"/>
                  </a:cxn>
                  <a:cxn ang="0">
                    <a:pos x="31" y="31"/>
                  </a:cxn>
                  <a:cxn ang="0">
                    <a:pos x="25" y="36"/>
                  </a:cxn>
                  <a:cxn ang="0">
                    <a:pos x="18" y="37"/>
                  </a:cxn>
                  <a:cxn ang="0">
                    <a:pos x="18" y="37"/>
                  </a:cxn>
                  <a:cxn ang="0">
                    <a:pos x="10" y="36"/>
                  </a:cxn>
                  <a:cxn ang="0">
                    <a:pos x="4" y="31"/>
                  </a:cxn>
                  <a:cxn ang="0">
                    <a:pos x="1" y="25"/>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5"/>
                    </a:lnTo>
                    <a:lnTo>
                      <a:pt x="31" y="31"/>
                    </a:lnTo>
                    <a:lnTo>
                      <a:pt x="25" y="36"/>
                    </a:lnTo>
                    <a:lnTo>
                      <a:pt x="18" y="37"/>
                    </a:lnTo>
                    <a:lnTo>
                      <a:pt x="18" y="37"/>
                    </a:lnTo>
                    <a:lnTo>
                      <a:pt x="10" y="36"/>
                    </a:lnTo>
                    <a:lnTo>
                      <a:pt x="4" y="31"/>
                    </a:lnTo>
                    <a:lnTo>
                      <a:pt x="1" y="25"/>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5" name="Freeform 141"/>
              <p:cNvSpPr>
                <a:spLocks/>
              </p:cNvSpPr>
              <p:nvPr/>
            </p:nvSpPr>
            <p:spPr bwMode="auto">
              <a:xfrm>
                <a:off x="2735" y="2713"/>
                <a:ext cx="38" cy="38"/>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6" name="Freeform 142"/>
              <p:cNvSpPr>
                <a:spLocks/>
              </p:cNvSpPr>
              <p:nvPr/>
            </p:nvSpPr>
            <p:spPr bwMode="auto">
              <a:xfrm>
                <a:off x="2440" y="2811"/>
                <a:ext cx="39" cy="37"/>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7" name="Freeform 143"/>
              <p:cNvSpPr>
                <a:spLocks/>
              </p:cNvSpPr>
              <p:nvPr/>
            </p:nvSpPr>
            <p:spPr bwMode="auto">
              <a:xfrm>
                <a:off x="2156" y="2997"/>
                <a:ext cx="38" cy="37"/>
              </a:xfrm>
              <a:custGeom>
                <a:avLst/>
                <a:gdLst/>
                <a:ahLst/>
                <a:cxnLst>
                  <a:cxn ang="0">
                    <a:pos x="38" y="19"/>
                  </a:cxn>
                  <a:cxn ang="0">
                    <a:pos x="38" y="19"/>
                  </a:cxn>
                  <a:cxn ang="0">
                    <a:pos x="36" y="25"/>
                  </a:cxn>
                  <a:cxn ang="0">
                    <a:pos x="32" y="31"/>
                  </a:cxn>
                  <a:cxn ang="0">
                    <a:pos x="26" y="36"/>
                  </a:cxn>
                  <a:cxn ang="0">
                    <a:pos x="18" y="37"/>
                  </a:cxn>
                  <a:cxn ang="0">
                    <a:pos x="18" y="37"/>
                  </a:cxn>
                  <a:cxn ang="0">
                    <a:pos x="11" y="36"/>
                  </a:cxn>
                  <a:cxn ang="0">
                    <a:pos x="5" y="31"/>
                  </a:cxn>
                  <a:cxn ang="0">
                    <a:pos x="2" y="25"/>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5"/>
                    </a:lnTo>
                    <a:lnTo>
                      <a:pt x="32" y="31"/>
                    </a:lnTo>
                    <a:lnTo>
                      <a:pt x="26" y="36"/>
                    </a:lnTo>
                    <a:lnTo>
                      <a:pt x="18" y="37"/>
                    </a:lnTo>
                    <a:lnTo>
                      <a:pt x="18" y="37"/>
                    </a:lnTo>
                    <a:lnTo>
                      <a:pt x="11" y="36"/>
                    </a:lnTo>
                    <a:lnTo>
                      <a:pt x="5" y="31"/>
                    </a:lnTo>
                    <a:lnTo>
                      <a:pt x="2" y="25"/>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8" name="Freeform 144"/>
              <p:cNvSpPr>
                <a:spLocks/>
              </p:cNvSpPr>
              <p:nvPr/>
            </p:nvSpPr>
            <p:spPr bwMode="auto">
              <a:xfrm>
                <a:off x="2348" y="2194"/>
                <a:ext cx="39" cy="38"/>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9" name="Freeform 145"/>
              <p:cNvSpPr>
                <a:spLocks/>
              </p:cNvSpPr>
              <p:nvPr/>
            </p:nvSpPr>
            <p:spPr bwMode="auto">
              <a:xfrm>
                <a:off x="2194" y="2346"/>
                <a:ext cx="37" cy="37"/>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2"/>
                  </a:cxn>
                  <a:cxn ang="0">
                    <a:pos x="6" y="6"/>
                  </a:cxn>
                  <a:cxn ang="0">
                    <a:pos x="12" y="1"/>
                  </a:cxn>
                  <a:cxn ang="0">
                    <a:pos x="19" y="0"/>
                  </a:cxn>
                  <a:cxn ang="0">
                    <a:pos x="19" y="0"/>
                  </a:cxn>
                  <a:cxn ang="0">
                    <a:pos x="27" y="1"/>
                  </a:cxn>
                  <a:cxn ang="0">
                    <a:pos x="33" y="6"/>
                  </a:cxn>
                  <a:cxn ang="0">
                    <a:pos x="36" y="12"/>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2"/>
                    </a:lnTo>
                    <a:lnTo>
                      <a:pt x="6" y="6"/>
                    </a:lnTo>
                    <a:lnTo>
                      <a:pt x="12" y="1"/>
                    </a:lnTo>
                    <a:lnTo>
                      <a:pt x="19" y="0"/>
                    </a:lnTo>
                    <a:lnTo>
                      <a:pt x="19" y="0"/>
                    </a:lnTo>
                    <a:lnTo>
                      <a:pt x="27" y="1"/>
                    </a:lnTo>
                    <a:lnTo>
                      <a:pt x="33"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0" name="Freeform 146"/>
              <p:cNvSpPr>
                <a:spLocks/>
              </p:cNvSpPr>
              <p:nvPr/>
            </p:nvSpPr>
            <p:spPr bwMode="auto">
              <a:xfrm>
                <a:off x="2410" y="2152"/>
                <a:ext cx="37" cy="38"/>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1" name="Freeform 147"/>
              <p:cNvSpPr>
                <a:spLocks/>
              </p:cNvSpPr>
              <p:nvPr/>
            </p:nvSpPr>
            <p:spPr bwMode="auto">
              <a:xfrm>
                <a:off x="2089" y="2818"/>
                <a:ext cx="37" cy="38"/>
              </a:xfrm>
              <a:custGeom>
                <a:avLst/>
                <a:gdLst/>
                <a:ahLst/>
                <a:cxnLst>
                  <a:cxn ang="0">
                    <a:pos x="37" y="20"/>
                  </a:cxn>
                  <a:cxn ang="0">
                    <a:pos x="37" y="20"/>
                  </a:cxn>
                  <a:cxn ang="0">
                    <a:pos x="36" y="27"/>
                  </a:cxn>
                  <a:cxn ang="0">
                    <a:pos x="31" y="32"/>
                  </a:cxn>
                  <a:cxn ang="0">
                    <a:pos x="25" y="36"/>
                  </a:cxn>
                  <a:cxn ang="0">
                    <a:pos x="18" y="38"/>
                  </a:cxn>
                  <a:cxn ang="0">
                    <a:pos x="18" y="38"/>
                  </a:cxn>
                  <a:cxn ang="0">
                    <a:pos x="10" y="36"/>
                  </a:cxn>
                  <a:cxn ang="0">
                    <a:pos x="4" y="32"/>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2"/>
                    </a:lnTo>
                    <a:lnTo>
                      <a:pt x="25" y="36"/>
                    </a:lnTo>
                    <a:lnTo>
                      <a:pt x="18" y="38"/>
                    </a:lnTo>
                    <a:lnTo>
                      <a:pt x="18" y="38"/>
                    </a:lnTo>
                    <a:lnTo>
                      <a:pt x="10" y="36"/>
                    </a:lnTo>
                    <a:lnTo>
                      <a:pt x="4" y="32"/>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2" name="Freeform 148"/>
              <p:cNvSpPr>
                <a:spLocks/>
              </p:cNvSpPr>
              <p:nvPr/>
            </p:nvSpPr>
            <p:spPr bwMode="auto">
              <a:xfrm>
                <a:off x="2608" y="2610"/>
                <a:ext cx="39" cy="37"/>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3" name="Freeform 149"/>
              <p:cNvSpPr>
                <a:spLocks/>
              </p:cNvSpPr>
              <p:nvPr/>
            </p:nvSpPr>
            <p:spPr bwMode="auto">
              <a:xfrm>
                <a:off x="2680" y="2883"/>
                <a:ext cx="39" cy="36"/>
              </a:xfrm>
              <a:custGeom>
                <a:avLst/>
                <a:gdLst/>
                <a:ahLst/>
                <a:cxnLst>
                  <a:cxn ang="0">
                    <a:pos x="39" y="18"/>
                  </a:cxn>
                  <a:cxn ang="0">
                    <a:pos x="39" y="18"/>
                  </a:cxn>
                  <a:cxn ang="0">
                    <a:pos x="37" y="25"/>
                  </a:cxn>
                  <a:cxn ang="0">
                    <a:pos x="33" y="31"/>
                  </a:cxn>
                  <a:cxn ang="0">
                    <a:pos x="27" y="36"/>
                  </a:cxn>
                  <a:cxn ang="0">
                    <a:pos x="19" y="36"/>
                  </a:cxn>
                  <a:cxn ang="0">
                    <a:pos x="19" y="36"/>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6"/>
                    </a:lnTo>
                    <a:lnTo>
                      <a:pt x="19" y="36"/>
                    </a:lnTo>
                    <a:lnTo>
                      <a:pt x="19" y="36"/>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4" name="Freeform 150"/>
              <p:cNvSpPr>
                <a:spLocks/>
              </p:cNvSpPr>
              <p:nvPr/>
            </p:nvSpPr>
            <p:spPr bwMode="auto">
              <a:xfrm>
                <a:off x="2576" y="2850"/>
                <a:ext cx="38" cy="37"/>
              </a:xfrm>
              <a:custGeom>
                <a:avLst/>
                <a:gdLst/>
                <a:ahLst/>
                <a:cxnLst>
                  <a:cxn ang="0">
                    <a:pos x="38" y="19"/>
                  </a:cxn>
                  <a:cxn ang="0">
                    <a:pos x="38" y="19"/>
                  </a:cxn>
                  <a:cxn ang="0">
                    <a:pos x="36" y="27"/>
                  </a:cxn>
                  <a:cxn ang="0">
                    <a:pos x="33" y="33"/>
                  </a:cxn>
                  <a:cxn ang="0">
                    <a:pos x="26"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6"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6"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6"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5" name="Freeform 151"/>
              <p:cNvSpPr>
                <a:spLocks/>
              </p:cNvSpPr>
              <p:nvPr/>
            </p:nvSpPr>
            <p:spPr bwMode="auto">
              <a:xfrm>
                <a:off x="2026" y="1938"/>
                <a:ext cx="37" cy="37"/>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6" name="Freeform 152"/>
              <p:cNvSpPr>
                <a:spLocks/>
              </p:cNvSpPr>
              <p:nvPr/>
            </p:nvSpPr>
            <p:spPr bwMode="auto">
              <a:xfrm>
                <a:off x="2890" y="2289"/>
                <a:ext cx="37" cy="37"/>
              </a:xfrm>
              <a:custGeom>
                <a:avLst/>
                <a:gdLst/>
                <a:ahLst/>
                <a:cxnLst>
                  <a:cxn ang="0">
                    <a:pos x="37" y="19"/>
                  </a:cxn>
                  <a:cxn ang="0">
                    <a:pos x="37" y="19"/>
                  </a:cxn>
                  <a:cxn ang="0">
                    <a:pos x="36" y="27"/>
                  </a:cxn>
                  <a:cxn ang="0">
                    <a:pos x="31" y="33"/>
                  </a:cxn>
                  <a:cxn ang="0">
                    <a:pos x="25" y="36"/>
                  </a:cxn>
                  <a:cxn ang="0">
                    <a:pos x="18" y="37"/>
                  </a:cxn>
                  <a:cxn ang="0">
                    <a:pos x="18" y="37"/>
                  </a:cxn>
                  <a:cxn ang="0">
                    <a:pos x="12" y="36"/>
                  </a:cxn>
                  <a:cxn ang="0">
                    <a:pos x="6" y="33"/>
                  </a:cxn>
                  <a:cxn ang="0">
                    <a:pos x="1" y="27"/>
                  </a:cxn>
                  <a:cxn ang="0">
                    <a:pos x="0" y="19"/>
                  </a:cxn>
                  <a:cxn ang="0">
                    <a:pos x="0" y="19"/>
                  </a:cxn>
                  <a:cxn ang="0">
                    <a:pos x="1" y="12"/>
                  </a:cxn>
                  <a:cxn ang="0">
                    <a:pos x="6" y="6"/>
                  </a:cxn>
                  <a:cxn ang="0">
                    <a:pos x="12"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2" y="36"/>
                    </a:lnTo>
                    <a:lnTo>
                      <a:pt x="6" y="33"/>
                    </a:lnTo>
                    <a:lnTo>
                      <a:pt x="1" y="27"/>
                    </a:lnTo>
                    <a:lnTo>
                      <a:pt x="0" y="19"/>
                    </a:lnTo>
                    <a:lnTo>
                      <a:pt x="0" y="19"/>
                    </a:lnTo>
                    <a:lnTo>
                      <a:pt x="1" y="12"/>
                    </a:lnTo>
                    <a:lnTo>
                      <a:pt x="6" y="6"/>
                    </a:lnTo>
                    <a:lnTo>
                      <a:pt x="12"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7" name="Freeform 153"/>
              <p:cNvSpPr>
                <a:spLocks/>
              </p:cNvSpPr>
              <p:nvPr/>
            </p:nvSpPr>
            <p:spPr bwMode="auto">
              <a:xfrm>
                <a:off x="3056" y="2542"/>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8" name="Freeform 154"/>
              <p:cNvSpPr>
                <a:spLocks/>
              </p:cNvSpPr>
              <p:nvPr/>
            </p:nvSpPr>
            <p:spPr bwMode="auto">
              <a:xfrm>
                <a:off x="2291" y="2298"/>
                <a:ext cx="38" cy="37"/>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6"/>
                  </a:cxn>
                  <a:cxn ang="0">
                    <a:pos x="11" y="1"/>
                  </a:cxn>
                  <a:cxn ang="0">
                    <a:pos x="18" y="0"/>
                  </a:cxn>
                  <a:cxn ang="0">
                    <a:pos x="18" y="0"/>
                  </a:cxn>
                  <a:cxn ang="0">
                    <a:pos x="26" y="1"/>
                  </a:cxn>
                  <a:cxn ang="0">
                    <a:pos x="32" y="6"/>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6"/>
                    </a:lnTo>
                    <a:lnTo>
                      <a:pt x="11" y="1"/>
                    </a:lnTo>
                    <a:lnTo>
                      <a:pt x="18" y="0"/>
                    </a:lnTo>
                    <a:lnTo>
                      <a:pt x="18" y="0"/>
                    </a:lnTo>
                    <a:lnTo>
                      <a:pt x="26" y="1"/>
                    </a:lnTo>
                    <a:lnTo>
                      <a:pt x="32" y="6"/>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9" name="Freeform 155"/>
              <p:cNvSpPr>
                <a:spLocks/>
              </p:cNvSpPr>
              <p:nvPr/>
            </p:nvSpPr>
            <p:spPr bwMode="auto">
              <a:xfrm>
                <a:off x="2302" y="2482"/>
                <a:ext cx="39" cy="38"/>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0" name="Freeform 156"/>
              <p:cNvSpPr>
                <a:spLocks/>
              </p:cNvSpPr>
              <p:nvPr/>
            </p:nvSpPr>
            <p:spPr bwMode="auto">
              <a:xfrm>
                <a:off x="2117" y="2368"/>
                <a:ext cx="39" cy="38"/>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1" name="Freeform 157"/>
              <p:cNvSpPr>
                <a:spLocks/>
              </p:cNvSpPr>
              <p:nvPr/>
            </p:nvSpPr>
            <p:spPr bwMode="auto">
              <a:xfrm>
                <a:off x="2870" y="2422"/>
                <a:ext cx="39" cy="38"/>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2" name="Freeform 158"/>
              <p:cNvSpPr>
                <a:spLocks/>
              </p:cNvSpPr>
              <p:nvPr/>
            </p:nvSpPr>
            <p:spPr bwMode="auto">
              <a:xfrm>
                <a:off x="3164" y="2659"/>
                <a:ext cx="38" cy="36"/>
              </a:xfrm>
              <a:custGeom>
                <a:avLst/>
                <a:gdLst/>
                <a:ahLst/>
                <a:cxnLst>
                  <a:cxn ang="0">
                    <a:pos x="38" y="18"/>
                  </a:cxn>
                  <a:cxn ang="0">
                    <a:pos x="38" y="18"/>
                  </a:cxn>
                  <a:cxn ang="0">
                    <a:pos x="36" y="26"/>
                  </a:cxn>
                  <a:cxn ang="0">
                    <a:pos x="32" y="32"/>
                  </a:cxn>
                  <a:cxn ang="0">
                    <a:pos x="26" y="35"/>
                  </a:cxn>
                  <a:cxn ang="0">
                    <a:pos x="18" y="36"/>
                  </a:cxn>
                  <a:cxn ang="0">
                    <a:pos x="18" y="36"/>
                  </a:cxn>
                  <a:cxn ang="0">
                    <a:pos x="11" y="35"/>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6">
                    <a:moveTo>
                      <a:pt x="38" y="18"/>
                    </a:moveTo>
                    <a:lnTo>
                      <a:pt x="38" y="18"/>
                    </a:lnTo>
                    <a:lnTo>
                      <a:pt x="36" y="26"/>
                    </a:lnTo>
                    <a:lnTo>
                      <a:pt x="32" y="32"/>
                    </a:lnTo>
                    <a:lnTo>
                      <a:pt x="26" y="35"/>
                    </a:lnTo>
                    <a:lnTo>
                      <a:pt x="18" y="36"/>
                    </a:lnTo>
                    <a:lnTo>
                      <a:pt x="18" y="36"/>
                    </a:lnTo>
                    <a:lnTo>
                      <a:pt x="11" y="35"/>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3" name="Freeform 159"/>
              <p:cNvSpPr>
                <a:spLocks/>
              </p:cNvSpPr>
              <p:nvPr/>
            </p:nvSpPr>
            <p:spPr bwMode="auto">
              <a:xfrm>
                <a:off x="2914" y="2568"/>
                <a:ext cx="39" cy="37"/>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4" name="Freeform 160"/>
              <p:cNvSpPr>
                <a:spLocks/>
              </p:cNvSpPr>
              <p:nvPr/>
            </p:nvSpPr>
            <p:spPr bwMode="auto">
              <a:xfrm>
                <a:off x="2560" y="2677"/>
                <a:ext cx="39" cy="36"/>
              </a:xfrm>
              <a:custGeom>
                <a:avLst/>
                <a:gdLst/>
                <a:ahLst/>
                <a:cxnLst>
                  <a:cxn ang="0">
                    <a:pos x="39" y="18"/>
                  </a:cxn>
                  <a:cxn ang="0">
                    <a:pos x="39" y="18"/>
                  </a:cxn>
                  <a:cxn ang="0">
                    <a:pos x="37" y="26"/>
                  </a:cxn>
                  <a:cxn ang="0">
                    <a:pos x="33" y="32"/>
                  </a:cxn>
                  <a:cxn ang="0">
                    <a:pos x="27" y="35"/>
                  </a:cxn>
                  <a:cxn ang="0">
                    <a:pos x="19" y="36"/>
                  </a:cxn>
                  <a:cxn ang="0">
                    <a:pos x="19" y="36"/>
                  </a:cxn>
                  <a:cxn ang="0">
                    <a:pos x="12" y="35"/>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6">
                    <a:moveTo>
                      <a:pt x="39" y="18"/>
                    </a:moveTo>
                    <a:lnTo>
                      <a:pt x="39" y="18"/>
                    </a:lnTo>
                    <a:lnTo>
                      <a:pt x="37" y="26"/>
                    </a:lnTo>
                    <a:lnTo>
                      <a:pt x="33" y="32"/>
                    </a:lnTo>
                    <a:lnTo>
                      <a:pt x="27" y="35"/>
                    </a:lnTo>
                    <a:lnTo>
                      <a:pt x="19" y="36"/>
                    </a:lnTo>
                    <a:lnTo>
                      <a:pt x="19" y="36"/>
                    </a:lnTo>
                    <a:lnTo>
                      <a:pt x="12" y="35"/>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5" name="Freeform 161"/>
              <p:cNvSpPr>
                <a:spLocks/>
              </p:cNvSpPr>
              <p:nvPr/>
            </p:nvSpPr>
            <p:spPr bwMode="auto">
              <a:xfrm>
                <a:off x="3599" y="2820"/>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8" y="12"/>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6" name="Freeform 162"/>
              <p:cNvSpPr>
                <a:spLocks/>
              </p:cNvSpPr>
              <p:nvPr/>
            </p:nvSpPr>
            <p:spPr bwMode="auto">
              <a:xfrm>
                <a:off x="2543" y="2520"/>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6"/>
                  </a:cxn>
                  <a:cxn ang="0">
                    <a:pos x="12" y="1"/>
                  </a:cxn>
                  <a:cxn ang="0">
                    <a:pos x="20" y="0"/>
                  </a:cxn>
                  <a:cxn ang="0">
                    <a:pos x="20" y="0"/>
                  </a:cxn>
                  <a:cxn ang="0">
                    <a:pos x="27" y="1"/>
                  </a:cxn>
                  <a:cxn ang="0">
                    <a:pos x="33" y="6"/>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6"/>
                    </a:lnTo>
                    <a:lnTo>
                      <a:pt x="12" y="1"/>
                    </a:lnTo>
                    <a:lnTo>
                      <a:pt x="20" y="0"/>
                    </a:lnTo>
                    <a:lnTo>
                      <a:pt x="20" y="0"/>
                    </a:lnTo>
                    <a:lnTo>
                      <a:pt x="27" y="1"/>
                    </a:lnTo>
                    <a:lnTo>
                      <a:pt x="33" y="6"/>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7" name="Freeform 163"/>
              <p:cNvSpPr>
                <a:spLocks/>
              </p:cNvSpPr>
              <p:nvPr/>
            </p:nvSpPr>
            <p:spPr bwMode="auto">
              <a:xfrm>
                <a:off x="4169" y="2974"/>
                <a:ext cx="39" cy="38"/>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8" name="Freeform 164"/>
              <p:cNvSpPr>
                <a:spLocks/>
              </p:cNvSpPr>
              <p:nvPr/>
            </p:nvSpPr>
            <p:spPr bwMode="auto">
              <a:xfrm>
                <a:off x="3646" y="2994"/>
                <a:ext cx="39" cy="36"/>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9" name="Freeform 165"/>
              <p:cNvSpPr>
                <a:spLocks/>
              </p:cNvSpPr>
              <p:nvPr/>
            </p:nvSpPr>
            <p:spPr bwMode="auto">
              <a:xfrm>
                <a:off x="3386" y="2379"/>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0" name="Freeform 166"/>
              <p:cNvSpPr>
                <a:spLocks/>
              </p:cNvSpPr>
              <p:nvPr/>
            </p:nvSpPr>
            <p:spPr bwMode="auto">
              <a:xfrm>
                <a:off x="3733" y="2770"/>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1" name="Freeform 167"/>
              <p:cNvSpPr>
                <a:spLocks/>
              </p:cNvSpPr>
              <p:nvPr/>
            </p:nvSpPr>
            <p:spPr bwMode="auto">
              <a:xfrm>
                <a:off x="3967" y="3064"/>
                <a:ext cx="37" cy="38"/>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2" name="Freeform 168"/>
              <p:cNvSpPr>
                <a:spLocks/>
              </p:cNvSpPr>
              <p:nvPr/>
            </p:nvSpPr>
            <p:spPr bwMode="auto">
              <a:xfrm>
                <a:off x="3688" y="2959"/>
                <a:ext cx="39" cy="38"/>
              </a:xfrm>
              <a:custGeom>
                <a:avLst/>
                <a:gdLst/>
                <a:ahLst/>
                <a:cxnLst>
                  <a:cxn ang="0">
                    <a:pos x="39" y="20"/>
                  </a:cxn>
                  <a:cxn ang="0">
                    <a:pos x="39" y="20"/>
                  </a:cxn>
                  <a:cxn ang="0">
                    <a:pos x="37" y="27"/>
                  </a:cxn>
                  <a:cxn ang="0">
                    <a:pos x="33" y="32"/>
                  </a:cxn>
                  <a:cxn ang="0">
                    <a:pos x="27" y="36"/>
                  </a:cxn>
                  <a:cxn ang="0">
                    <a:pos x="19" y="38"/>
                  </a:cxn>
                  <a:cxn ang="0">
                    <a:pos x="19" y="38"/>
                  </a:cxn>
                  <a:cxn ang="0">
                    <a:pos x="12" y="36"/>
                  </a:cxn>
                  <a:cxn ang="0">
                    <a:pos x="6" y="32"/>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2"/>
                    </a:lnTo>
                    <a:lnTo>
                      <a:pt x="27" y="36"/>
                    </a:lnTo>
                    <a:lnTo>
                      <a:pt x="19" y="38"/>
                    </a:lnTo>
                    <a:lnTo>
                      <a:pt x="19" y="38"/>
                    </a:lnTo>
                    <a:lnTo>
                      <a:pt x="12" y="36"/>
                    </a:lnTo>
                    <a:lnTo>
                      <a:pt x="6" y="32"/>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3" name="Freeform 169"/>
              <p:cNvSpPr>
                <a:spLocks/>
              </p:cNvSpPr>
              <p:nvPr/>
            </p:nvSpPr>
            <p:spPr bwMode="auto">
              <a:xfrm>
                <a:off x="2780" y="1974"/>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8" y="12"/>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4" name="Freeform 170"/>
              <p:cNvSpPr>
                <a:spLocks/>
              </p:cNvSpPr>
              <p:nvPr/>
            </p:nvSpPr>
            <p:spPr bwMode="auto">
              <a:xfrm>
                <a:off x="3514" y="3178"/>
                <a:ext cx="37" cy="38"/>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5" name="Freeform 171"/>
              <p:cNvSpPr>
                <a:spLocks/>
              </p:cNvSpPr>
              <p:nvPr/>
            </p:nvSpPr>
            <p:spPr bwMode="auto">
              <a:xfrm>
                <a:off x="3221" y="2728"/>
                <a:ext cx="39" cy="36"/>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6" name="Freeform 172"/>
              <p:cNvSpPr>
                <a:spLocks/>
              </p:cNvSpPr>
              <p:nvPr/>
            </p:nvSpPr>
            <p:spPr bwMode="auto">
              <a:xfrm>
                <a:off x="3022" y="2283"/>
                <a:ext cx="37" cy="36"/>
              </a:xfrm>
              <a:custGeom>
                <a:avLst/>
                <a:gdLst/>
                <a:ahLst/>
                <a:cxnLst>
                  <a:cxn ang="0">
                    <a:pos x="37" y="18"/>
                  </a:cxn>
                  <a:cxn ang="0">
                    <a:pos x="37" y="18"/>
                  </a:cxn>
                  <a:cxn ang="0">
                    <a:pos x="36" y="25"/>
                  </a:cxn>
                  <a:cxn ang="0">
                    <a:pos x="31" y="31"/>
                  </a:cxn>
                  <a:cxn ang="0">
                    <a:pos x="25" y="36"/>
                  </a:cxn>
                  <a:cxn ang="0">
                    <a:pos x="18" y="36"/>
                  </a:cxn>
                  <a:cxn ang="0">
                    <a:pos x="18" y="36"/>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6">
                    <a:moveTo>
                      <a:pt x="37" y="18"/>
                    </a:moveTo>
                    <a:lnTo>
                      <a:pt x="37" y="18"/>
                    </a:lnTo>
                    <a:lnTo>
                      <a:pt x="36" y="25"/>
                    </a:lnTo>
                    <a:lnTo>
                      <a:pt x="31" y="31"/>
                    </a:lnTo>
                    <a:lnTo>
                      <a:pt x="25" y="36"/>
                    </a:lnTo>
                    <a:lnTo>
                      <a:pt x="18" y="36"/>
                    </a:lnTo>
                    <a:lnTo>
                      <a:pt x="18" y="36"/>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7" name="Freeform 173"/>
              <p:cNvSpPr>
                <a:spLocks/>
              </p:cNvSpPr>
              <p:nvPr/>
            </p:nvSpPr>
            <p:spPr bwMode="auto">
              <a:xfrm>
                <a:off x="3680" y="2730"/>
                <a:ext cx="38" cy="37"/>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8" name="Freeform 174"/>
              <p:cNvSpPr>
                <a:spLocks/>
              </p:cNvSpPr>
              <p:nvPr/>
            </p:nvSpPr>
            <p:spPr bwMode="auto">
              <a:xfrm>
                <a:off x="3580" y="2298"/>
                <a:ext cx="39" cy="37"/>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6"/>
                  </a:cxn>
                  <a:cxn ang="0">
                    <a:pos x="12" y="1"/>
                  </a:cxn>
                  <a:cxn ang="0">
                    <a:pos x="19" y="0"/>
                  </a:cxn>
                  <a:cxn ang="0">
                    <a:pos x="19" y="0"/>
                  </a:cxn>
                  <a:cxn ang="0">
                    <a:pos x="27" y="1"/>
                  </a:cxn>
                  <a:cxn ang="0">
                    <a:pos x="33" y="6"/>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6"/>
                    </a:lnTo>
                    <a:lnTo>
                      <a:pt x="12" y="1"/>
                    </a:lnTo>
                    <a:lnTo>
                      <a:pt x="19" y="0"/>
                    </a:lnTo>
                    <a:lnTo>
                      <a:pt x="19" y="0"/>
                    </a:lnTo>
                    <a:lnTo>
                      <a:pt x="27" y="1"/>
                    </a:lnTo>
                    <a:lnTo>
                      <a:pt x="33" y="6"/>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9" name="Freeform 175"/>
              <p:cNvSpPr>
                <a:spLocks/>
              </p:cNvSpPr>
              <p:nvPr/>
            </p:nvSpPr>
            <p:spPr bwMode="auto">
              <a:xfrm>
                <a:off x="3473" y="2806"/>
                <a:ext cx="39" cy="38"/>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0" name="Freeform 176"/>
              <p:cNvSpPr>
                <a:spLocks/>
              </p:cNvSpPr>
              <p:nvPr/>
            </p:nvSpPr>
            <p:spPr bwMode="auto">
              <a:xfrm>
                <a:off x="2966" y="2740"/>
                <a:ext cx="38" cy="38"/>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1" name="Freeform 177"/>
              <p:cNvSpPr>
                <a:spLocks/>
              </p:cNvSpPr>
              <p:nvPr/>
            </p:nvSpPr>
            <p:spPr bwMode="auto">
              <a:xfrm>
                <a:off x="3226" y="2863"/>
                <a:ext cx="39" cy="36"/>
              </a:xfrm>
              <a:custGeom>
                <a:avLst/>
                <a:gdLst/>
                <a:ahLst/>
                <a:cxnLst>
                  <a:cxn ang="0">
                    <a:pos x="39" y="18"/>
                  </a:cxn>
                  <a:cxn ang="0">
                    <a:pos x="39" y="18"/>
                  </a:cxn>
                  <a:cxn ang="0">
                    <a:pos x="37" y="26"/>
                  </a:cxn>
                  <a:cxn ang="0">
                    <a:pos x="33" y="32"/>
                  </a:cxn>
                  <a:cxn ang="0">
                    <a:pos x="27" y="35"/>
                  </a:cxn>
                  <a:cxn ang="0">
                    <a:pos x="19" y="36"/>
                  </a:cxn>
                  <a:cxn ang="0">
                    <a:pos x="19" y="36"/>
                  </a:cxn>
                  <a:cxn ang="0">
                    <a:pos x="12" y="35"/>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6">
                    <a:moveTo>
                      <a:pt x="39" y="18"/>
                    </a:moveTo>
                    <a:lnTo>
                      <a:pt x="39" y="18"/>
                    </a:lnTo>
                    <a:lnTo>
                      <a:pt x="37" y="26"/>
                    </a:lnTo>
                    <a:lnTo>
                      <a:pt x="33" y="32"/>
                    </a:lnTo>
                    <a:lnTo>
                      <a:pt x="27" y="35"/>
                    </a:lnTo>
                    <a:lnTo>
                      <a:pt x="19" y="36"/>
                    </a:lnTo>
                    <a:lnTo>
                      <a:pt x="19" y="36"/>
                    </a:lnTo>
                    <a:lnTo>
                      <a:pt x="12" y="35"/>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2" name="Freeform 178"/>
              <p:cNvSpPr>
                <a:spLocks/>
              </p:cNvSpPr>
              <p:nvPr/>
            </p:nvSpPr>
            <p:spPr bwMode="auto">
              <a:xfrm>
                <a:off x="2993" y="2596"/>
                <a:ext cx="38" cy="38"/>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1"/>
                  </a:cxn>
                  <a:cxn ang="0">
                    <a:pos x="5" y="6"/>
                  </a:cxn>
                  <a:cxn ang="0">
                    <a:pos x="11" y="2"/>
                  </a:cxn>
                  <a:cxn ang="0">
                    <a:pos x="18" y="0"/>
                  </a:cxn>
                  <a:cxn ang="0">
                    <a:pos x="18" y="0"/>
                  </a:cxn>
                  <a:cxn ang="0">
                    <a:pos x="26" y="2"/>
                  </a:cxn>
                  <a:cxn ang="0">
                    <a:pos x="32" y="6"/>
                  </a:cxn>
                  <a:cxn ang="0">
                    <a:pos x="36" y="11"/>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1"/>
                    </a:lnTo>
                    <a:lnTo>
                      <a:pt x="5" y="6"/>
                    </a:lnTo>
                    <a:lnTo>
                      <a:pt x="11" y="2"/>
                    </a:lnTo>
                    <a:lnTo>
                      <a:pt x="18" y="0"/>
                    </a:lnTo>
                    <a:lnTo>
                      <a:pt x="18" y="0"/>
                    </a:lnTo>
                    <a:lnTo>
                      <a:pt x="26" y="2"/>
                    </a:lnTo>
                    <a:lnTo>
                      <a:pt x="32" y="6"/>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3" name="Freeform 179"/>
              <p:cNvSpPr>
                <a:spLocks/>
              </p:cNvSpPr>
              <p:nvPr/>
            </p:nvSpPr>
            <p:spPr bwMode="auto">
              <a:xfrm>
                <a:off x="2999" y="2632"/>
                <a:ext cx="38" cy="38"/>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4" name="Freeform 180"/>
              <p:cNvSpPr>
                <a:spLocks/>
              </p:cNvSpPr>
              <p:nvPr/>
            </p:nvSpPr>
            <p:spPr bwMode="auto">
              <a:xfrm>
                <a:off x="2180" y="2428"/>
                <a:ext cx="39" cy="38"/>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5" name="Freeform 181"/>
              <p:cNvSpPr>
                <a:spLocks/>
              </p:cNvSpPr>
              <p:nvPr/>
            </p:nvSpPr>
            <p:spPr bwMode="auto">
              <a:xfrm>
                <a:off x="3031" y="2374"/>
                <a:ext cx="37" cy="38"/>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6" name="Freeform 182"/>
              <p:cNvSpPr>
                <a:spLocks/>
              </p:cNvSpPr>
              <p:nvPr/>
            </p:nvSpPr>
            <p:spPr bwMode="auto">
              <a:xfrm>
                <a:off x="2747" y="2431"/>
                <a:ext cx="38" cy="38"/>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7" name="Freeform 183"/>
              <p:cNvSpPr>
                <a:spLocks/>
              </p:cNvSpPr>
              <p:nvPr/>
            </p:nvSpPr>
            <p:spPr bwMode="auto">
              <a:xfrm>
                <a:off x="3119" y="2848"/>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6"/>
                  </a:cxn>
                  <a:cxn ang="0">
                    <a:pos x="12" y="2"/>
                  </a:cxn>
                  <a:cxn ang="0">
                    <a:pos x="20" y="0"/>
                  </a:cxn>
                  <a:cxn ang="0">
                    <a:pos x="20" y="0"/>
                  </a:cxn>
                  <a:cxn ang="0">
                    <a:pos x="27" y="2"/>
                  </a:cxn>
                  <a:cxn ang="0">
                    <a:pos x="33" y="6"/>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6"/>
                    </a:lnTo>
                    <a:lnTo>
                      <a:pt x="12" y="2"/>
                    </a:lnTo>
                    <a:lnTo>
                      <a:pt x="20" y="0"/>
                    </a:lnTo>
                    <a:lnTo>
                      <a:pt x="20" y="0"/>
                    </a:lnTo>
                    <a:lnTo>
                      <a:pt x="27" y="2"/>
                    </a:lnTo>
                    <a:lnTo>
                      <a:pt x="33" y="6"/>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8" name="Freeform 184"/>
              <p:cNvSpPr>
                <a:spLocks/>
              </p:cNvSpPr>
              <p:nvPr/>
            </p:nvSpPr>
            <p:spPr bwMode="auto">
              <a:xfrm>
                <a:off x="2779" y="2644"/>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9" name="Freeform 185"/>
              <p:cNvSpPr>
                <a:spLocks/>
              </p:cNvSpPr>
              <p:nvPr/>
            </p:nvSpPr>
            <p:spPr bwMode="auto">
              <a:xfrm>
                <a:off x="3332" y="2821"/>
                <a:ext cx="38" cy="38"/>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0" name="Freeform 186"/>
              <p:cNvSpPr>
                <a:spLocks/>
              </p:cNvSpPr>
              <p:nvPr/>
            </p:nvSpPr>
            <p:spPr bwMode="auto">
              <a:xfrm>
                <a:off x="2351" y="2490"/>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1" name="Freeform 187"/>
              <p:cNvSpPr>
                <a:spLocks/>
              </p:cNvSpPr>
              <p:nvPr/>
            </p:nvSpPr>
            <p:spPr bwMode="auto">
              <a:xfrm>
                <a:off x="3608" y="2970"/>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2" name="Freeform 188"/>
              <p:cNvSpPr>
                <a:spLocks/>
              </p:cNvSpPr>
              <p:nvPr/>
            </p:nvSpPr>
            <p:spPr bwMode="auto">
              <a:xfrm>
                <a:off x="3199" y="2806"/>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3" name="Freeform 189"/>
              <p:cNvSpPr>
                <a:spLocks/>
              </p:cNvSpPr>
              <p:nvPr/>
            </p:nvSpPr>
            <p:spPr bwMode="auto">
              <a:xfrm>
                <a:off x="2248" y="2233"/>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4" name="Freeform 190"/>
              <p:cNvSpPr>
                <a:spLocks/>
              </p:cNvSpPr>
              <p:nvPr/>
            </p:nvSpPr>
            <p:spPr bwMode="auto">
              <a:xfrm>
                <a:off x="1316" y="1680"/>
                <a:ext cx="38" cy="37"/>
              </a:xfrm>
              <a:custGeom>
                <a:avLst/>
                <a:gdLst/>
                <a:ahLst/>
                <a:cxnLst>
                  <a:cxn ang="0">
                    <a:pos x="38" y="19"/>
                  </a:cxn>
                  <a:cxn ang="0">
                    <a:pos x="38" y="19"/>
                  </a:cxn>
                  <a:cxn ang="0">
                    <a:pos x="36"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5" name="Freeform 191"/>
              <p:cNvSpPr>
                <a:spLocks/>
              </p:cNvSpPr>
              <p:nvPr/>
            </p:nvSpPr>
            <p:spPr bwMode="auto">
              <a:xfrm>
                <a:off x="2131" y="2310"/>
                <a:ext cx="37" cy="37"/>
              </a:xfrm>
              <a:custGeom>
                <a:avLst/>
                <a:gdLst/>
                <a:ahLst/>
                <a:cxnLst>
                  <a:cxn ang="0">
                    <a:pos x="37" y="19"/>
                  </a:cxn>
                  <a:cxn ang="0">
                    <a:pos x="37" y="19"/>
                  </a:cxn>
                  <a:cxn ang="0">
                    <a:pos x="36" y="27"/>
                  </a:cxn>
                  <a:cxn ang="0">
                    <a:pos x="33" y="33"/>
                  </a:cxn>
                  <a:cxn ang="0">
                    <a:pos x="25"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5"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5"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5"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6" name="Freeform 192"/>
              <p:cNvSpPr>
                <a:spLocks/>
              </p:cNvSpPr>
              <p:nvPr/>
            </p:nvSpPr>
            <p:spPr bwMode="auto">
              <a:xfrm>
                <a:off x="2548" y="2326"/>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7" name="Freeform 193"/>
              <p:cNvSpPr>
                <a:spLocks/>
              </p:cNvSpPr>
              <p:nvPr/>
            </p:nvSpPr>
            <p:spPr bwMode="auto">
              <a:xfrm>
                <a:off x="2320" y="2277"/>
                <a:ext cx="37" cy="37"/>
              </a:xfrm>
              <a:custGeom>
                <a:avLst/>
                <a:gdLst/>
                <a:ahLst/>
                <a:cxnLst>
                  <a:cxn ang="0">
                    <a:pos x="37" y="18"/>
                  </a:cxn>
                  <a:cxn ang="0">
                    <a:pos x="37" y="18"/>
                  </a:cxn>
                  <a:cxn ang="0">
                    <a:pos x="36" y="25"/>
                  </a:cxn>
                  <a:cxn ang="0">
                    <a:pos x="31" y="31"/>
                  </a:cxn>
                  <a:cxn ang="0">
                    <a:pos x="25" y="36"/>
                  </a:cxn>
                  <a:cxn ang="0">
                    <a:pos x="18" y="37"/>
                  </a:cxn>
                  <a:cxn ang="0">
                    <a:pos x="18" y="37"/>
                  </a:cxn>
                  <a:cxn ang="0">
                    <a:pos x="12" y="36"/>
                  </a:cxn>
                  <a:cxn ang="0">
                    <a:pos x="4" y="31"/>
                  </a:cxn>
                  <a:cxn ang="0">
                    <a:pos x="1" y="25"/>
                  </a:cxn>
                  <a:cxn ang="0">
                    <a:pos x="0" y="18"/>
                  </a:cxn>
                  <a:cxn ang="0">
                    <a:pos x="0" y="18"/>
                  </a:cxn>
                  <a:cxn ang="0">
                    <a:pos x="1" y="10"/>
                  </a:cxn>
                  <a:cxn ang="0">
                    <a:pos x="4" y="4"/>
                  </a:cxn>
                  <a:cxn ang="0">
                    <a:pos x="12"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2" y="36"/>
                    </a:lnTo>
                    <a:lnTo>
                      <a:pt x="4" y="31"/>
                    </a:lnTo>
                    <a:lnTo>
                      <a:pt x="1" y="25"/>
                    </a:lnTo>
                    <a:lnTo>
                      <a:pt x="0" y="18"/>
                    </a:lnTo>
                    <a:lnTo>
                      <a:pt x="0" y="18"/>
                    </a:lnTo>
                    <a:lnTo>
                      <a:pt x="1" y="10"/>
                    </a:lnTo>
                    <a:lnTo>
                      <a:pt x="4" y="4"/>
                    </a:lnTo>
                    <a:lnTo>
                      <a:pt x="12" y="1"/>
                    </a:lnTo>
                    <a:lnTo>
                      <a:pt x="18" y="0"/>
                    </a:lnTo>
                    <a:lnTo>
                      <a:pt x="18" y="0"/>
                    </a:lnTo>
                    <a:lnTo>
                      <a:pt x="25" y="1"/>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8" name="Freeform 194"/>
              <p:cNvSpPr>
                <a:spLocks/>
              </p:cNvSpPr>
              <p:nvPr/>
            </p:nvSpPr>
            <p:spPr bwMode="auto">
              <a:xfrm>
                <a:off x="2294" y="2373"/>
                <a:ext cx="38" cy="37"/>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9" name="Freeform 195"/>
              <p:cNvSpPr>
                <a:spLocks/>
              </p:cNvSpPr>
              <p:nvPr/>
            </p:nvSpPr>
            <p:spPr bwMode="auto">
              <a:xfrm>
                <a:off x="3032" y="2748"/>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8" y="12"/>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0" name="Freeform 196"/>
              <p:cNvSpPr>
                <a:spLocks/>
              </p:cNvSpPr>
              <p:nvPr/>
            </p:nvSpPr>
            <p:spPr bwMode="auto">
              <a:xfrm>
                <a:off x="3349" y="3102"/>
                <a:ext cx="37" cy="37"/>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2"/>
                  </a:cxn>
                  <a:cxn ang="0">
                    <a:pos x="4" y="6"/>
                  </a:cxn>
                  <a:cxn ang="0">
                    <a:pos x="10" y="1"/>
                  </a:cxn>
                  <a:cxn ang="0">
                    <a:pos x="18" y="0"/>
                  </a:cxn>
                  <a:cxn ang="0">
                    <a:pos x="18" y="0"/>
                  </a:cxn>
                  <a:cxn ang="0">
                    <a:pos x="25" y="1"/>
                  </a:cxn>
                  <a:cxn ang="0">
                    <a:pos x="31" y="6"/>
                  </a:cxn>
                  <a:cxn ang="0">
                    <a:pos x="36" y="12"/>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2"/>
                    </a:lnTo>
                    <a:lnTo>
                      <a:pt x="4" y="6"/>
                    </a:lnTo>
                    <a:lnTo>
                      <a:pt x="10" y="1"/>
                    </a:lnTo>
                    <a:lnTo>
                      <a:pt x="18" y="0"/>
                    </a:lnTo>
                    <a:lnTo>
                      <a:pt x="18" y="0"/>
                    </a:lnTo>
                    <a:lnTo>
                      <a:pt x="25" y="1"/>
                    </a:lnTo>
                    <a:lnTo>
                      <a:pt x="31"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1" name="Freeform 197"/>
              <p:cNvSpPr>
                <a:spLocks/>
              </p:cNvSpPr>
              <p:nvPr/>
            </p:nvSpPr>
            <p:spPr bwMode="auto">
              <a:xfrm>
                <a:off x="3758" y="2944"/>
                <a:ext cx="39" cy="38"/>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2" name="Freeform 198"/>
              <p:cNvSpPr>
                <a:spLocks/>
              </p:cNvSpPr>
              <p:nvPr/>
            </p:nvSpPr>
            <p:spPr bwMode="auto">
              <a:xfrm>
                <a:off x="3056" y="2730"/>
                <a:ext cx="38" cy="37"/>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2"/>
                  </a:cxn>
                  <a:cxn ang="0">
                    <a:pos x="5" y="6"/>
                  </a:cxn>
                  <a:cxn ang="0">
                    <a:pos x="11" y="1"/>
                  </a:cxn>
                  <a:cxn ang="0">
                    <a:pos x="18" y="0"/>
                  </a:cxn>
                  <a:cxn ang="0">
                    <a:pos x="18" y="0"/>
                  </a:cxn>
                  <a:cxn ang="0">
                    <a:pos x="26" y="1"/>
                  </a:cxn>
                  <a:cxn ang="0">
                    <a:pos x="32" y="6"/>
                  </a:cxn>
                  <a:cxn ang="0">
                    <a:pos x="36" y="12"/>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2"/>
                    </a:lnTo>
                    <a:lnTo>
                      <a:pt x="5" y="6"/>
                    </a:lnTo>
                    <a:lnTo>
                      <a:pt x="11" y="1"/>
                    </a:lnTo>
                    <a:lnTo>
                      <a:pt x="18" y="0"/>
                    </a:lnTo>
                    <a:lnTo>
                      <a:pt x="18" y="0"/>
                    </a:lnTo>
                    <a:lnTo>
                      <a:pt x="26" y="1"/>
                    </a:lnTo>
                    <a:lnTo>
                      <a:pt x="32"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3" name="Freeform 199"/>
              <p:cNvSpPr>
                <a:spLocks/>
              </p:cNvSpPr>
              <p:nvPr/>
            </p:nvSpPr>
            <p:spPr bwMode="auto">
              <a:xfrm>
                <a:off x="3839" y="2850"/>
                <a:ext cx="38" cy="37"/>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2"/>
                  </a:cxn>
                  <a:cxn ang="0">
                    <a:pos x="5" y="6"/>
                  </a:cxn>
                  <a:cxn ang="0">
                    <a:pos x="11" y="1"/>
                  </a:cxn>
                  <a:cxn ang="0">
                    <a:pos x="18" y="0"/>
                  </a:cxn>
                  <a:cxn ang="0">
                    <a:pos x="18" y="0"/>
                  </a:cxn>
                  <a:cxn ang="0">
                    <a:pos x="26" y="1"/>
                  </a:cxn>
                  <a:cxn ang="0">
                    <a:pos x="32" y="6"/>
                  </a:cxn>
                  <a:cxn ang="0">
                    <a:pos x="36" y="12"/>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2"/>
                    </a:lnTo>
                    <a:lnTo>
                      <a:pt x="5" y="6"/>
                    </a:lnTo>
                    <a:lnTo>
                      <a:pt x="11" y="1"/>
                    </a:lnTo>
                    <a:lnTo>
                      <a:pt x="18" y="0"/>
                    </a:lnTo>
                    <a:lnTo>
                      <a:pt x="18" y="0"/>
                    </a:lnTo>
                    <a:lnTo>
                      <a:pt x="26" y="1"/>
                    </a:lnTo>
                    <a:lnTo>
                      <a:pt x="32"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4" name="Freeform 200"/>
              <p:cNvSpPr>
                <a:spLocks/>
              </p:cNvSpPr>
              <p:nvPr/>
            </p:nvSpPr>
            <p:spPr bwMode="auto">
              <a:xfrm>
                <a:off x="3215" y="2827"/>
                <a:ext cx="38" cy="38"/>
              </a:xfrm>
              <a:custGeom>
                <a:avLst/>
                <a:gdLst/>
                <a:ahLst/>
                <a:cxnLst>
                  <a:cxn ang="0">
                    <a:pos x="38" y="20"/>
                  </a:cxn>
                  <a:cxn ang="0">
                    <a:pos x="38" y="20"/>
                  </a:cxn>
                  <a:cxn ang="0">
                    <a:pos x="36" y="27"/>
                  </a:cxn>
                  <a:cxn ang="0">
                    <a:pos x="32" y="33"/>
                  </a:cxn>
                  <a:cxn ang="0">
                    <a:pos x="26" y="36"/>
                  </a:cxn>
                  <a:cxn ang="0">
                    <a:pos x="18" y="38"/>
                  </a:cxn>
                  <a:cxn ang="0">
                    <a:pos x="18" y="38"/>
                  </a:cxn>
                  <a:cxn ang="0">
                    <a:pos x="12" y="36"/>
                  </a:cxn>
                  <a:cxn ang="0">
                    <a:pos x="5" y="33"/>
                  </a:cxn>
                  <a:cxn ang="0">
                    <a:pos x="2" y="27"/>
                  </a:cxn>
                  <a:cxn ang="0">
                    <a:pos x="0" y="20"/>
                  </a:cxn>
                  <a:cxn ang="0">
                    <a:pos x="0" y="20"/>
                  </a:cxn>
                  <a:cxn ang="0">
                    <a:pos x="2" y="12"/>
                  </a:cxn>
                  <a:cxn ang="0">
                    <a:pos x="5" y="6"/>
                  </a:cxn>
                  <a:cxn ang="0">
                    <a:pos x="12"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7"/>
                    </a:lnTo>
                    <a:lnTo>
                      <a:pt x="32" y="33"/>
                    </a:lnTo>
                    <a:lnTo>
                      <a:pt x="26" y="36"/>
                    </a:lnTo>
                    <a:lnTo>
                      <a:pt x="18" y="38"/>
                    </a:lnTo>
                    <a:lnTo>
                      <a:pt x="18" y="38"/>
                    </a:lnTo>
                    <a:lnTo>
                      <a:pt x="12" y="36"/>
                    </a:lnTo>
                    <a:lnTo>
                      <a:pt x="5" y="33"/>
                    </a:lnTo>
                    <a:lnTo>
                      <a:pt x="2" y="27"/>
                    </a:lnTo>
                    <a:lnTo>
                      <a:pt x="0" y="20"/>
                    </a:lnTo>
                    <a:lnTo>
                      <a:pt x="0" y="20"/>
                    </a:lnTo>
                    <a:lnTo>
                      <a:pt x="2" y="12"/>
                    </a:lnTo>
                    <a:lnTo>
                      <a:pt x="5" y="6"/>
                    </a:lnTo>
                    <a:lnTo>
                      <a:pt x="12" y="2"/>
                    </a:lnTo>
                    <a:lnTo>
                      <a:pt x="18" y="0"/>
                    </a:lnTo>
                    <a:lnTo>
                      <a:pt x="18" y="0"/>
                    </a:lnTo>
                    <a:lnTo>
                      <a:pt x="26" y="2"/>
                    </a:lnTo>
                    <a:lnTo>
                      <a:pt x="32"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5" name="Freeform 201"/>
              <p:cNvSpPr>
                <a:spLocks/>
              </p:cNvSpPr>
              <p:nvPr/>
            </p:nvSpPr>
            <p:spPr bwMode="auto">
              <a:xfrm>
                <a:off x="2951" y="2286"/>
                <a:ext cx="38" cy="37"/>
              </a:xfrm>
              <a:custGeom>
                <a:avLst/>
                <a:gdLst/>
                <a:ahLst/>
                <a:cxnLst>
                  <a:cxn ang="0">
                    <a:pos x="38" y="19"/>
                  </a:cxn>
                  <a:cxn ang="0">
                    <a:pos x="38" y="19"/>
                  </a:cxn>
                  <a:cxn ang="0">
                    <a:pos x="36"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6" name="Freeform 202"/>
              <p:cNvSpPr>
                <a:spLocks/>
              </p:cNvSpPr>
              <p:nvPr/>
            </p:nvSpPr>
            <p:spPr bwMode="auto">
              <a:xfrm>
                <a:off x="2609" y="2242"/>
                <a:ext cx="39" cy="38"/>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7" name="Freeform 203"/>
              <p:cNvSpPr>
                <a:spLocks/>
              </p:cNvSpPr>
              <p:nvPr/>
            </p:nvSpPr>
            <p:spPr bwMode="auto">
              <a:xfrm>
                <a:off x="2464" y="2350"/>
                <a:ext cx="39" cy="36"/>
              </a:xfrm>
              <a:custGeom>
                <a:avLst/>
                <a:gdLst/>
                <a:ahLst/>
                <a:cxnLst>
                  <a:cxn ang="0">
                    <a:pos x="39" y="18"/>
                  </a:cxn>
                  <a:cxn ang="0">
                    <a:pos x="39" y="18"/>
                  </a:cxn>
                  <a:cxn ang="0">
                    <a:pos x="37" y="26"/>
                  </a:cxn>
                  <a:cxn ang="0">
                    <a:pos x="33" y="32"/>
                  </a:cxn>
                  <a:cxn ang="0">
                    <a:pos x="27" y="35"/>
                  </a:cxn>
                  <a:cxn ang="0">
                    <a:pos x="19" y="36"/>
                  </a:cxn>
                  <a:cxn ang="0">
                    <a:pos x="19" y="36"/>
                  </a:cxn>
                  <a:cxn ang="0">
                    <a:pos x="12" y="35"/>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6">
                    <a:moveTo>
                      <a:pt x="39" y="18"/>
                    </a:moveTo>
                    <a:lnTo>
                      <a:pt x="39" y="18"/>
                    </a:lnTo>
                    <a:lnTo>
                      <a:pt x="37" y="26"/>
                    </a:lnTo>
                    <a:lnTo>
                      <a:pt x="33" y="32"/>
                    </a:lnTo>
                    <a:lnTo>
                      <a:pt x="27" y="35"/>
                    </a:lnTo>
                    <a:lnTo>
                      <a:pt x="19" y="36"/>
                    </a:lnTo>
                    <a:lnTo>
                      <a:pt x="19" y="36"/>
                    </a:lnTo>
                    <a:lnTo>
                      <a:pt x="12" y="35"/>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8" name="Freeform 204"/>
              <p:cNvSpPr>
                <a:spLocks/>
              </p:cNvSpPr>
              <p:nvPr/>
            </p:nvSpPr>
            <p:spPr bwMode="auto">
              <a:xfrm>
                <a:off x="2680" y="2230"/>
                <a:ext cx="37" cy="38"/>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6" y="11"/>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 name="Group 406"/>
            <p:cNvGrpSpPr>
              <a:grpSpLocks/>
            </p:cNvGrpSpPr>
            <p:nvPr/>
          </p:nvGrpSpPr>
          <p:grpSpPr bwMode="auto">
            <a:xfrm>
              <a:off x="2522538" y="2166938"/>
              <a:ext cx="4110038" cy="3105150"/>
              <a:chOff x="1589" y="1365"/>
              <a:chExt cx="2589" cy="1956"/>
            </a:xfrm>
          </p:grpSpPr>
          <p:sp>
            <p:nvSpPr>
              <p:cNvPr id="1230" name="Freeform 206"/>
              <p:cNvSpPr>
                <a:spLocks/>
              </p:cNvSpPr>
              <p:nvPr/>
            </p:nvSpPr>
            <p:spPr bwMode="auto">
              <a:xfrm>
                <a:off x="2999" y="2677"/>
                <a:ext cx="39" cy="38"/>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1" name="Freeform 207"/>
              <p:cNvSpPr>
                <a:spLocks/>
              </p:cNvSpPr>
              <p:nvPr/>
            </p:nvSpPr>
            <p:spPr bwMode="auto">
              <a:xfrm>
                <a:off x="2495" y="2520"/>
                <a:ext cx="38" cy="36"/>
              </a:xfrm>
              <a:custGeom>
                <a:avLst/>
                <a:gdLst/>
                <a:ahLst/>
                <a:cxnLst>
                  <a:cxn ang="0">
                    <a:pos x="38" y="18"/>
                  </a:cxn>
                  <a:cxn ang="0">
                    <a:pos x="38" y="18"/>
                  </a:cxn>
                  <a:cxn ang="0">
                    <a:pos x="36"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0"/>
                  </a:cxn>
                  <a:cxn ang="0">
                    <a:pos x="20" y="0"/>
                  </a:cxn>
                  <a:cxn ang="0">
                    <a:pos x="20" y="0"/>
                  </a:cxn>
                  <a:cxn ang="0">
                    <a:pos x="27" y="0"/>
                  </a:cxn>
                  <a:cxn ang="0">
                    <a:pos x="33" y="4"/>
                  </a:cxn>
                  <a:cxn ang="0">
                    <a:pos x="36" y="10"/>
                  </a:cxn>
                  <a:cxn ang="0">
                    <a:pos x="38" y="18"/>
                  </a:cxn>
                  <a:cxn ang="0">
                    <a:pos x="38" y="18"/>
                  </a:cxn>
                </a:cxnLst>
                <a:rect l="0" t="0" r="r" b="b"/>
                <a:pathLst>
                  <a:path w="38" h="36">
                    <a:moveTo>
                      <a:pt x="38" y="18"/>
                    </a:moveTo>
                    <a:lnTo>
                      <a:pt x="38" y="18"/>
                    </a:lnTo>
                    <a:lnTo>
                      <a:pt x="36"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0"/>
                    </a:lnTo>
                    <a:lnTo>
                      <a:pt x="20" y="0"/>
                    </a:lnTo>
                    <a:lnTo>
                      <a:pt x="20" y="0"/>
                    </a:lnTo>
                    <a:lnTo>
                      <a:pt x="27" y="0"/>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2" name="Freeform 208"/>
              <p:cNvSpPr>
                <a:spLocks/>
              </p:cNvSpPr>
              <p:nvPr/>
            </p:nvSpPr>
            <p:spPr bwMode="auto">
              <a:xfrm>
                <a:off x="2528" y="2364"/>
                <a:ext cx="38" cy="37"/>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3" name="Freeform 209"/>
              <p:cNvSpPr>
                <a:spLocks/>
              </p:cNvSpPr>
              <p:nvPr/>
            </p:nvSpPr>
            <p:spPr bwMode="auto">
              <a:xfrm>
                <a:off x="2240" y="2241"/>
                <a:ext cx="39" cy="36"/>
              </a:xfrm>
              <a:custGeom>
                <a:avLst/>
                <a:gdLst/>
                <a:ahLst/>
                <a:cxnLst>
                  <a:cxn ang="0">
                    <a:pos x="39" y="18"/>
                  </a:cxn>
                  <a:cxn ang="0">
                    <a:pos x="39" y="18"/>
                  </a:cxn>
                  <a:cxn ang="0">
                    <a:pos x="38"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4" name="Freeform 210"/>
              <p:cNvSpPr>
                <a:spLocks/>
              </p:cNvSpPr>
              <p:nvPr/>
            </p:nvSpPr>
            <p:spPr bwMode="auto">
              <a:xfrm>
                <a:off x="2384" y="2520"/>
                <a:ext cx="38" cy="37"/>
              </a:xfrm>
              <a:custGeom>
                <a:avLst/>
                <a:gdLst/>
                <a:ahLst/>
                <a:cxnLst>
                  <a:cxn ang="0">
                    <a:pos x="38" y="19"/>
                  </a:cxn>
                  <a:cxn ang="0">
                    <a:pos x="38" y="19"/>
                  </a:cxn>
                  <a:cxn ang="0">
                    <a:pos x="36" y="27"/>
                  </a:cxn>
                  <a:cxn ang="0">
                    <a:pos x="33" y="33"/>
                  </a:cxn>
                  <a:cxn ang="0">
                    <a:pos x="26"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6"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6"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6"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5" name="Freeform 211"/>
              <p:cNvSpPr>
                <a:spLocks/>
              </p:cNvSpPr>
              <p:nvPr/>
            </p:nvSpPr>
            <p:spPr bwMode="auto">
              <a:xfrm>
                <a:off x="3281" y="2904"/>
                <a:ext cx="38" cy="36"/>
              </a:xfrm>
              <a:custGeom>
                <a:avLst/>
                <a:gdLst/>
                <a:ahLst/>
                <a:cxnLst>
                  <a:cxn ang="0">
                    <a:pos x="38" y="18"/>
                  </a:cxn>
                  <a:cxn ang="0">
                    <a:pos x="38" y="18"/>
                  </a:cxn>
                  <a:cxn ang="0">
                    <a:pos x="36" y="25"/>
                  </a:cxn>
                  <a:cxn ang="0">
                    <a:pos x="32" y="31"/>
                  </a:cxn>
                  <a:cxn ang="0">
                    <a:pos x="26" y="34"/>
                  </a:cxn>
                  <a:cxn ang="0">
                    <a:pos x="18" y="36"/>
                  </a:cxn>
                  <a:cxn ang="0">
                    <a:pos x="18" y="36"/>
                  </a:cxn>
                  <a:cxn ang="0">
                    <a:pos x="12" y="34"/>
                  </a:cxn>
                  <a:cxn ang="0">
                    <a:pos x="5" y="31"/>
                  </a:cxn>
                  <a:cxn ang="0">
                    <a:pos x="2" y="25"/>
                  </a:cxn>
                  <a:cxn ang="0">
                    <a:pos x="0" y="18"/>
                  </a:cxn>
                  <a:cxn ang="0">
                    <a:pos x="0" y="18"/>
                  </a:cxn>
                  <a:cxn ang="0">
                    <a:pos x="2" y="10"/>
                  </a:cxn>
                  <a:cxn ang="0">
                    <a:pos x="5" y="4"/>
                  </a:cxn>
                  <a:cxn ang="0">
                    <a:pos x="12" y="1"/>
                  </a:cxn>
                  <a:cxn ang="0">
                    <a:pos x="18" y="0"/>
                  </a:cxn>
                  <a:cxn ang="0">
                    <a:pos x="18" y="0"/>
                  </a:cxn>
                  <a:cxn ang="0">
                    <a:pos x="26" y="1"/>
                  </a:cxn>
                  <a:cxn ang="0">
                    <a:pos x="32" y="4"/>
                  </a:cxn>
                  <a:cxn ang="0">
                    <a:pos x="36" y="10"/>
                  </a:cxn>
                  <a:cxn ang="0">
                    <a:pos x="38" y="18"/>
                  </a:cxn>
                  <a:cxn ang="0">
                    <a:pos x="38" y="18"/>
                  </a:cxn>
                </a:cxnLst>
                <a:rect l="0" t="0" r="r" b="b"/>
                <a:pathLst>
                  <a:path w="38" h="36">
                    <a:moveTo>
                      <a:pt x="38" y="18"/>
                    </a:moveTo>
                    <a:lnTo>
                      <a:pt x="38" y="18"/>
                    </a:lnTo>
                    <a:lnTo>
                      <a:pt x="36" y="25"/>
                    </a:lnTo>
                    <a:lnTo>
                      <a:pt x="32" y="31"/>
                    </a:lnTo>
                    <a:lnTo>
                      <a:pt x="26" y="34"/>
                    </a:lnTo>
                    <a:lnTo>
                      <a:pt x="18" y="36"/>
                    </a:lnTo>
                    <a:lnTo>
                      <a:pt x="18" y="36"/>
                    </a:lnTo>
                    <a:lnTo>
                      <a:pt x="12" y="34"/>
                    </a:lnTo>
                    <a:lnTo>
                      <a:pt x="5" y="31"/>
                    </a:lnTo>
                    <a:lnTo>
                      <a:pt x="2" y="25"/>
                    </a:lnTo>
                    <a:lnTo>
                      <a:pt x="0" y="18"/>
                    </a:lnTo>
                    <a:lnTo>
                      <a:pt x="0" y="18"/>
                    </a:lnTo>
                    <a:lnTo>
                      <a:pt x="2" y="10"/>
                    </a:lnTo>
                    <a:lnTo>
                      <a:pt x="5" y="4"/>
                    </a:lnTo>
                    <a:lnTo>
                      <a:pt x="12"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6" name="Freeform 212"/>
              <p:cNvSpPr>
                <a:spLocks/>
              </p:cNvSpPr>
              <p:nvPr/>
            </p:nvSpPr>
            <p:spPr bwMode="auto">
              <a:xfrm>
                <a:off x="2578" y="2512"/>
                <a:ext cx="39" cy="38"/>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7" name="Freeform 213"/>
              <p:cNvSpPr>
                <a:spLocks/>
              </p:cNvSpPr>
              <p:nvPr/>
            </p:nvSpPr>
            <p:spPr bwMode="auto">
              <a:xfrm>
                <a:off x="3136" y="3070"/>
                <a:ext cx="37" cy="36"/>
              </a:xfrm>
              <a:custGeom>
                <a:avLst/>
                <a:gdLst/>
                <a:ahLst/>
                <a:cxnLst>
                  <a:cxn ang="0">
                    <a:pos x="37" y="18"/>
                  </a:cxn>
                  <a:cxn ang="0">
                    <a:pos x="37" y="18"/>
                  </a:cxn>
                  <a:cxn ang="0">
                    <a:pos x="36" y="26"/>
                  </a:cxn>
                  <a:cxn ang="0">
                    <a:pos x="31" y="32"/>
                  </a:cxn>
                  <a:cxn ang="0">
                    <a:pos x="25" y="36"/>
                  </a:cxn>
                  <a:cxn ang="0">
                    <a:pos x="18" y="36"/>
                  </a:cxn>
                  <a:cxn ang="0">
                    <a:pos x="18" y="36"/>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6">
                    <a:moveTo>
                      <a:pt x="37" y="18"/>
                    </a:moveTo>
                    <a:lnTo>
                      <a:pt x="37" y="18"/>
                    </a:lnTo>
                    <a:lnTo>
                      <a:pt x="36" y="26"/>
                    </a:lnTo>
                    <a:lnTo>
                      <a:pt x="31" y="32"/>
                    </a:lnTo>
                    <a:lnTo>
                      <a:pt x="25" y="36"/>
                    </a:lnTo>
                    <a:lnTo>
                      <a:pt x="18" y="36"/>
                    </a:lnTo>
                    <a:lnTo>
                      <a:pt x="18" y="36"/>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8" name="Freeform 214"/>
              <p:cNvSpPr>
                <a:spLocks/>
              </p:cNvSpPr>
              <p:nvPr/>
            </p:nvSpPr>
            <p:spPr bwMode="auto">
              <a:xfrm>
                <a:off x="3491" y="3153"/>
                <a:ext cx="38" cy="37"/>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9" name="Freeform 215"/>
              <p:cNvSpPr>
                <a:spLocks/>
              </p:cNvSpPr>
              <p:nvPr/>
            </p:nvSpPr>
            <p:spPr bwMode="auto">
              <a:xfrm>
                <a:off x="2729" y="2754"/>
                <a:ext cx="38" cy="37"/>
              </a:xfrm>
              <a:custGeom>
                <a:avLst/>
                <a:gdLst/>
                <a:ahLst/>
                <a:cxnLst>
                  <a:cxn ang="0">
                    <a:pos x="38" y="19"/>
                  </a:cxn>
                  <a:cxn ang="0">
                    <a:pos x="38" y="19"/>
                  </a:cxn>
                  <a:cxn ang="0">
                    <a:pos x="36" y="27"/>
                  </a:cxn>
                  <a:cxn ang="0">
                    <a:pos x="33" y="31"/>
                  </a:cxn>
                  <a:cxn ang="0">
                    <a:pos x="27" y="36"/>
                  </a:cxn>
                  <a:cxn ang="0">
                    <a:pos x="20" y="37"/>
                  </a:cxn>
                  <a:cxn ang="0">
                    <a:pos x="20" y="37"/>
                  </a:cxn>
                  <a:cxn ang="0">
                    <a:pos x="12" y="36"/>
                  </a:cxn>
                  <a:cxn ang="0">
                    <a:pos x="6" y="31"/>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1"/>
                    </a:lnTo>
                    <a:lnTo>
                      <a:pt x="27" y="36"/>
                    </a:lnTo>
                    <a:lnTo>
                      <a:pt x="20" y="37"/>
                    </a:lnTo>
                    <a:lnTo>
                      <a:pt x="20" y="37"/>
                    </a:lnTo>
                    <a:lnTo>
                      <a:pt x="12" y="36"/>
                    </a:lnTo>
                    <a:lnTo>
                      <a:pt x="6" y="31"/>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0" name="Freeform 216"/>
              <p:cNvSpPr>
                <a:spLocks/>
              </p:cNvSpPr>
              <p:nvPr/>
            </p:nvSpPr>
            <p:spPr bwMode="auto">
              <a:xfrm>
                <a:off x="3040" y="2589"/>
                <a:ext cx="37" cy="37"/>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1" name="Freeform 217"/>
              <p:cNvSpPr>
                <a:spLocks/>
              </p:cNvSpPr>
              <p:nvPr/>
            </p:nvSpPr>
            <p:spPr bwMode="auto">
              <a:xfrm>
                <a:off x="2884" y="2599"/>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2" name="Freeform 218"/>
              <p:cNvSpPr>
                <a:spLocks/>
              </p:cNvSpPr>
              <p:nvPr/>
            </p:nvSpPr>
            <p:spPr bwMode="auto">
              <a:xfrm>
                <a:off x="2971" y="3046"/>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3" name="Freeform 219"/>
              <p:cNvSpPr>
                <a:spLocks/>
              </p:cNvSpPr>
              <p:nvPr/>
            </p:nvSpPr>
            <p:spPr bwMode="auto">
              <a:xfrm>
                <a:off x="3001" y="2949"/>
                <a:ext cx="39" cy="37"/>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4" name="Freeform 220"/>
              <p:cNvSpPr>
                <a:spLocks/>
              </p:cNvSpPr>
              <p:nvPr/>
            </p:nvSpPr>
            <p:spPr bwMode="auto">
              <a:xfrm>
                <a:off x="3077" y="2728"/>
                <a:ext cx="38" cy="38"/>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6"/>
                  </a:cxn>
                  <a:cxn ang="0">
                    <a:pos x="12" y="2"/>
                  </a:cxn>
                  <a:cxn ang="0">
                    <a:pos x="20" y="0"/>
                  </a:cxn>
                  <a:cxn ang="0">
                    <a:pos x="20" y="0"/>
                  </a:cxn>
                  <a:cxn ang="0">
                    <a:pos x="27" y="2"/>
                  </a:cxn>
                  <a:cxn ang="0">
                    <a:pos x="33" y="6"/>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6"/>
                    </a:lnTo>
                    <a:lnTo>
                      <a:pt x="12" y="2"/>
                    </a:lnTo>
                    <a:lnTo>
                      <a:pt x="20" y="0"/>
                    </a:lnTo>
                    <a:lnTo>
                      <a:pt x="20" y="0"/>
                    </a:lnTo>
                    <a:lnTo>
                      <a:pt x="27" y="2"/>
                    </a:lnTo>
                    <a:lnTo>
                      <a:pt x="33" y="6"/>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5" name="Freeform 221"/>
              <p:cNvSpPr>
                <a:spLocks/>
              </p:cNvSpPr>
              <p:nvPr/>
            </p:nvSpPr>
            <p:spPr bwMode="auto">
              <a:xfrm>
                <a:off x="2765" y="2697"/>
                <a:ext cx="38" cy="37"/>
              </a:xfrm>
              <a:custGeom>
                <a:avLst/>
                <a:gdLst/>
                <a:ahLst/>
                <a:cxnLst>
                  <a:cxn ang="0">
                    <a:pos x="38" y="19"/>
                  </a:cxn>
                  <a:cxn ang="0">
                    <a:pos x="38" y="19"/>
                  </a:cxn>
                  <a:cxn ang="0">
                    <a:pos x="36" y="27"/>
                  </a:cxn>
                  <a:cxn ang="0">
                    <a:pos x="33" y="33"/>
                  </a:cxn>
                  <a:cxn ang="0">
                    <a:pos x="26"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6"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6"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6"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6" name="Freeform 222"/>
              <p:cNvSpPr>
                <a:spLocks/>
              </p:cNvSpPr>
              <p:nvPr/>
            </p:nvSpPr>
            <p:spPr bwMode="auto">
              <a:xfrm>
                <a:off x="2894" y="2625"/>
                <a:ext cx="38" cy="37"/>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7" name="Freeform 223"/>
              <p:cNvSpPr>
                <a:spLocks/>
              </p:cNvSpPr>
              <p:nvPr/>
            </p:nvSpPr>
            <p:spPr bwMode="auto">
              <a:xfrm>
                <a:off x="3130" y="2691"/>
                <a:ext cx="39" cy="37"/>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2"/>
                  </a:cxn>
                  <a:cxn ang="0">
                    <a:pos x="6" y="6"/>
                  </a:cxn>
                  <a:cxn ang="0">
                    <a:pos x="12" y="1"/>
                  </a:cxn>
                  <a:cxn ang="0">
                    <a:pos x="19" y="0"/>
                  </a:cxn>
                  <a:cxn ang="0">
                    <a:pos x="19" y="0"/>
                  </a:cxn>
                  <a:cxn ang="0">
                    <a:pos x="27" y="1"/>
                  </a:cxn>
                  <a:cxn ang="0">
                    <a:pos x="33" y="6"/>
                  </a:cxn>
                  <a:cxn ang="0">
                    <a:pos x="37" y="12"/>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2"/>
                    </a:lnTo>
                    <a:lnTo>
                      <a:pt x="6" y="6"/>
                    </a:lnTo>
                    <a:lnTo>
                      <a:pt x="12" y="1"/>
                    </a:lnTo>
                    <a:lnTo>
                      <a:pt x="19" y="0"/>
                    </a:lnTo>
                    <a:lnTo>
                      <a:pt x="19" y="0"/>
                    </a:lnTo>
                    <a:lnTo>
                      <a:pt x="27" y="1"/>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8" name="Freeform 224"/>
              <p:cNvSpPr>
                <a:spLocks/>
              </p:cNvSpPr>
              <p:nvPr/>
            </p:nvSpPr>
            <p:spPr bwMode="auto">
              <a:xfrm>
                <a:off x="3767" y="3282"/>
                <a:ext cx="39" cy="37"/>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9" name="Freeform 225"/>
              <p:cNvSpPr>
                <a:spLocks/>
              </p:cNvSpPr>
              <p:nvPr/>
            </p:nvSpPr>
            <p:spPr bwMode="auto">
              <a:xfrm>
                <a:off x="2620" y="2668"/>
                <a:ext cx="39" cy="38"/>
              </a:xfrm>
              <a:custGeom>
                <a:avLst/>
                <a:gdLst/>
                <a:ahLst/>
                <a:cxnLst>
                  <a:cxn ang="0">
                    <a:pos x="39" y="20"/>
                  </a:cxn>
                  <a:cxn ang="0">
                    <a:pos x="39" y="20"/>
                  </a:cxn>
                  <a:cxn ang="0">
                    <a:pos x="37" y="27"/>
                  </a:cxn>
                  <a:cxn ang="0">
                    <a:pos x="33" y="32"/>
                  </a:cxn>
                  <a:cxn ang="0">
                    <a:pos x="27" y="36"/>
                  </a:cxn>
                  <a:cxn ang="0">
                    <a:pos x="19" y="38"/>
                  </a:cxn>
                  <a:cxn ang="0">
                    <a:pos x="19" y="38"/>
                  </a:cxn>
                  <a:cxn ang="0">
                    <a:pos x="12" y="36"/>
                  </a:cxn>
                  <a:cxn ang="0">
                    <a:pos x="6" y="32"/>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2"/>
                    </a:lnTo>
                    <a:lnTo>
                      <a:pt x="27" y="36"/>
                    </a:lnTo>
                    <a:lnTo>
                      <a:pt x="19" y="38"/>
                    </a:lnTo>
                    <a:lnTo>
                      <a:pt x="19" y="38"/>
                    </a:lnTo>
                    <a:lnTo>
                      <a:pt x="12" y="36"/>
                    </a:lnTo>
                    <a:lnTo>
                      <a:pt x="6" y="32"/>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0" name="Freeform 226"/>
              <p:cNvSpPr>
                <a:spLocks/>
              </p:cNvSpPr>
              <p:nvPr/>
            </p:nvSpPr>
            <p:spPr bwMode="auto">
              <a:xfrm>
                <a:off x="3383" y="3000"/>
                <a:ext cx="38" cy="37"/>
              </a:xfrm>
              <a:custGeom>
                <a:avLst/>
                <a:gdLst/>
                <a:ahLst/>
                <a:cxnLst>
                  <a:cxn ang="0">
                    <a:pos x="38" y="19"/>
                  </a:cxn>
                  <a:cxn ang="0">
                    <a:pos x="38" y="19"/>
                  </a:cxn>
                  <a:cxn ang="0">
                    <a:pos x="36"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1" name="Freeform 227"/>
              <p:cNvSpPr>
                <a:spLocks/>
              </p:cNvSpPr>
              <p:nvPr/>
            </p:nvSpPr>
            <p:spPr bwMode="auto">
              <a:xfrm>
                <a:off x="3442" y="2430"/>
                <a:ext cx="39" cy="37"/>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2" name="Freeform 228"/>
              <p:cNvSpPr>
                <a:spLocks/>
              </p:cNvSpPr>
              <p:nvPr/>
            </p:nvSpPr>
            <p:spPr bwMode="auto">
              <a:xfrm>
                <a:off x="3034" y="2137"/>
                <a:ext cx="37" cy="38"/>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3" name="Freeform 229"/>
              <p:cNvSpPr>
                <a:spLocks/>
              </p:cNvSpPr>
              <p:nvPr/>
            </p:nvSpPr>
            <p:spPr bwMode="auto">
              <a:xfrm>
                <a:off x="1817" y="2263"/>
                <a:ext cx="38" cy="38"/>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2"/>
                  </a:cxn>
                  <a:cxn ang="0">
                    <a:pos x="5" y="6"/>
                  </a:cxn>
                  <a:cxn ang="0">
                    <a:pos x="11" y="2"/>
                  </a:cxn>
                  <a:cxn ang="0">
                    <a:pos x="18" y="0"/>
                  </a:cxn>
                  <a:cxn ang="0">
                    <a:pos x="18" y="0"/>
                  </a:cxn>
                  <a:cxn ang="0">
                    <a:pos x="26" y="2"/>
                  </a:cxn>
                  <a:cxn ang="0">
                    <a:pos x="32" y="6"/>
                  </a:cxn>
                  <a:cxn ang="0">
                    <a:pos x="36" y="12"/>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2"/>
                    </a:lnTo>
                    <a:lnTo>
                      <a:pt x="5" y="6"/>
                    </a:lnTo>
                    <a:lnTo>
                      <a:pt x="11" y="2"/>
                    </a:lnTo>
                    <a:lnTo>
                      <a:pt x="18" y="0"/>
                    </a:lnTo>
                    <a:lnTo>
                      <a:pt x="18" y="0"/>
                    </a:lnTo>
                    <a:lnTo>
                      <a:pt x="26" y="2"/>
                    </a:lnTo>
                    <a:lnTo>
                      <a:pt x="32"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4" name="Freeform 230"/>
              <p:cNvSpPr>
                <a:spLocks/>
              </p:cNvSpPr>
              <p:nvPr/>
            </p:nvSpPr>
            <p:spPr bwMode="auto">
              <a:xfrm>
                <a:off x="3191" y="2811"/>
                <a:ext cx="38" cy="37"/>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0" y="27"/>
                  </a:cxn>
                  <a:cxn ang="0">
                    <a:pos x="0" y="19"/>
                  </a:cxn>
                  <a:cxn ang="0">
                    <a:pos x="0" y="19"/>
                  </a:cxn>
                  <a:cxn ang="0">
                    <a:pos x="0"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0" y="27"/>
                    </a:lnTo>
                    <a:lnTo>
                      <a:pt x="0" y="19"/>
                    </a:lnTo>
                    <a:lnTo>
                      <a:pt x="0" y="19"/>
                    </a:lnTo>
                    <a:lnTo>
                      <a:pt x="0"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5" name="Freeform 231"/>
              <p:cNvSpPr>
                <a:spLocks/>
              </p:cNvSpPr>
              <p:nvPr/>
            </p:nvSpPr>
            <p:spPr bwMode="auto">
              <a:xfrm>
                <a:off x="2791" y="2827"/>
                <a:ext cx="39" cy="38"/>
              </a:xfrm>
              <a:custGeom>
                <a:avLst/>
                <a:gdLst/>
                <a:ahLst/>
                <a:cxnLst>
                  <a:cxn ang="0">
                    <a:pos x="39" y="20"/>
                  </a:cxn>
                  <a:cxn ang="0">
                    <a:pos x="39" y="20"/>
                  </a:cxn>
                  <a:cxn ang="0">
                    <a:pos x="37"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6" name="Freeform 232"/>
              <p:cNvSpPr>
                <a:spLocks/>
              </p:cNvSpPr>
              <p:nvPr/>
            </p:nvSpPr>
            <p:spPr bwMode="auto">
              <a:xfrm>
                <a:off x="2188" y="2134"/>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7" name="Freeform 233"/>
              <p:cNvSpPr>
                <a:spLocks/>
              </p:cNvSpPr>
              <p:nvPr/>
            </p:nvSpPr>
            <p:spPr bwMode="auto">
              <a:xfrm>
                <a:off x="2329" y="2412"/>
                <a:ext cx="39" cy="37"/>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8" name="Freeform 234"/>
              <p:cNvSpPr>
                <a:spLocks/>
              </p:cNvSpPr>
              <p:nvPr/>
            </p:nvSpPr>
            <p:spPr bwMode="auto">
              <a:xfrm>
                <a:off x="2531" y="2029"/>
                <a:ext cx="39" cy="38"/>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9" name="Freeform 235"/>
              <p:cNvSpPr>
                <a:spLocks/>
              </p:cNvSpPr>
              <p:nvPr/>
            </p:nvSpPr>
            <p:spPr bwMode="auto">
              <a:xfrm>
                <a:off x="2857" y="2503"/>
                <a:ext cx="39" cy="38"/>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0" name="Freeform 236"/>
              <p:cNvSpPr>
                <a:spLocks/>
              </p:cNvSpPr>
              <p:nvPr/>
            </p:nvSpPr>
            <p:spPr bwMode="auto">
              <a:xfrm>
                <a:off x="3499" y="2595"/>
                <a:ext cx="37" cy="37"/>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2"/>
                  </a:cxn>
                  <a:cxn ang="0">
                    <a:pos x="6" y="6"/>
                  </a:cxn>
                  <a:cxn ang="0">
                    <a:pos x="12" y="1"/>
                  </a:cxn>
                  <a:cxn ang="0">
                    <a:pos x="19" y="0"/>
                  </a:cxn>
                  <a:cxn ang="0">
                    <a:pos x="19" y="0"/>
                  </a:cxn>
                  <a:cxn ang="0">
                    <a:pos x="27" y="1"/>
                  </a:cxn>
                  <a:cxn ang="0">
                    <a:pos x="33" y="6"/>
                  </a:cxn>
                  <a:cxn ang="0">
                    <a:pos x="36" y="12"/>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2"/>
                    </a:lnTo>
                    <a:lnTo>
                      <a:pt x="6" y="6"/>
                    </a:lnTo>
                    <a:lnTo>
                      <a:pt x="12" y="1"/>
                    </a:lnTo>
                    <a:lnTo>
                      <a:pt x="19" y="0"/>
                    </a:lnTo>
                    <a:lnTo>
                      <a:pt x="19" y="0"/>
                    </a:lnTo>
                    <a:lnTo>
                      <a:pt x="27" y="1"/>
                    </a:lnTo>
                    <a:lnTo>
                      <a:pt x="33"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1" name="Freeform 237"/>
              <p:cNvSpPr>
                <a:spLocks/>
              </p:cNvSpPr>
              <p:nvPr/>
            </p:nvSpPr>
            <p:spPr bwMode="auto">
              <a:xfrm>
                <a:off x="3719" y="3081"/>
                <a:ext cx="38" cy="37"/>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2" name="Freeform 238"/>
              <p:cNvSpPr>
                <a:spLocks/>
              </p:cNvSpPr>
              <p:nvPr/>
            </p:nvSpPr>
            <p:spPr bwMode="auto">
              <a:xfrm>
                <a:off x="3671" y="2949"/>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3" name="Freeform 239"/>
              <p:cNvSpPr>
                <a:spLocks/>
              </p:cNvSpPr>
              <p:nvPr/>
            </p:nvSpPr>
            <p:spPr bwMode="auto">
              <a:xfrm>
                <a:off x="3010" y="2494"/>
                <a:ext cx="37" cy="38"/>
              </a:xfrm>
              <a:custGeom>
                <a:avLst/>
                <a:gdLst/>
                <a:ahLst/>
                <a:cxnLst>
                  <a:cxn ang="0">
                    <a:pos x="37" y="20"/>
                  </a:cxn>
                  <a:cxn ang="0">
                    <a:pos x="37" y="20"/>
                  </a:cxn>
                  <a:cxn ang="0">
                    <a:pos x="36" y="26"/>
                  </a:cxn>
                  <a:cxn ang="0">
                    <a:pos x="31" y="32"/>
                  </a:cxn>
                  <a:cxn ang="0">
                    <a:pos x="25" y="36"/>
                  </a:cxn>
                  <a:cxn ang="0">
                    <a:pos x="18" y="38"/>
                  </a:cxn>
                  <a:cxn ang="0">
                    <a:pos x="18" y="38"/>
                  </a:cxn>
                  <a:cxn ang="0">
                    <a:pos x="10" y="36"/>
                  </a:cxn>
                  <a:cxn ang="0">
                    <a:pos x="4" y="32"/>
                  </a:cxn>
                  <a:cxn ang="0">
                    <a:pos x="1" y="26"/>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0" y="36"/>
                    </a:lnTo>
                    <a:lnTo>
                      <a:pt x="4" y="32"/>
                    </a:lnTo>
                    <a:lnTo>
                      <a:pt x="1" y="26"/>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4" name="Freeform 240"/>
              <p:cNvSpPr>
                <a:spLocks/>
              </p:cNvSpPr>
              <p:nvPr/>
            </p:nvSpPr>
            <p:spPr bwMode="auto">
              <a:xfrm>
                <a:off x="3283" y="2668"/>
                <a:ext cx="37" cy="38"/>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5" name="Freeform 241"/>
              <p:cNvSpPr>
                <a:spLocks/>
              </p:cNvSpPr>
              <p:nvPr/>
            </p:nvSpPr>
            <p:spPr bwMode="auto">
              <a:xfrm>
                <a:off x="3379" y="2727"/>
                <a:ext cx="37" cy="37"/>
              </a:xfrm>
              <a:custGeom>
                <a:avLst/>
                <a:gdLst/>
                <a:ahLst/>
                <a:cxnLst>
                  <a:cxn ang="0">
                    <a:pos x="37" y="18"/>
                  </a:cxn>
                  <a:cxn ang="0">
                    <a:pos x="37" y="18"/>
                  </a:cxn>
                  <a:cxn ang="0">
                    <a:pos x="36" y="25"/>
                  </a:cxn>
                  <a:cxn ang="0">
                    <a:pos x="31" y="31"/>
                  </a:cxn>
                  <a:cxn ang="0">
                    <a:pos x="25" y="36"/>
                  </a:cxn>
                  <a:cxn ang="0">
                    <a:pos x="18" y="37"/>
                  </a:cxn>
                  <a:cxn ang="0">
                    <a:pos x="18" y="37"/>
                  </a:cxn>
                  <a:cxn ang="0">
                    <a:pos x="12" y="36"/>
                  </a:cxn>
                  <a:cxn ang="0">
                    <a:pos x="6" y="31"/>
                  </a:cxn>
                  <a:cxn ang="0">
                    <a:pos x="1" y="25"/>
                  </a:cxn>
                  <a:cxn ang="0">
                    <a:pos x="0" y="18"/>
                  </a:cxn>
                  <a:cxn ang="0">
                    <a:pos x="0" y="18"/>
                  </a:cxn>
                  <a:cxn ang="0">
                    <a:pos x="1" y="12"/>
                  </a:cxn>
                  <a:cxn ang="0">
                    <a:pos x="6" y="6"/>
                  </a:cxn>
                  <a:cxn ang="0">
                    <a:pos x="12" y="1"/>
                  </a:cxn>
                  <a:cxn ang="0">
                    <a:pos x="18" y="0"/>
                  </a:cxn>
                  <a:cxn ang="0">
                    <a:pos x="18" y="0"/>
                  </a:cxn>
                  <a:cxn ang="0">
                    <a:pos x="25" y="1"/>
                  </a:cxn>
                  <a:cxn ang="0">
                    <a:pos x="31" y="6"/>
                  </a:cxn>
                  <a:cxn ang="0">
                    <a:pos x="36" y="12"/>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2" y="36"/>
                    </a:lnTo>
                    <a:lnTo>
                      <a:pt x="6" y="31"/>
                    </a:lnTo>
                    <a:lnTo>
                      <a:pt x="1" y="25"/>
                    </a:lnTo>
                    <a:lnTo>
                      <a:pt x="0" y="18"/>
                    </a:lnTo>
                    <a:lnTo>
                      <a:pt x="0" y="18"/>
                    </a:lnTo>
                    <a:lnTo>
                      <a:pt x="1" y="12"/>
                    </a:lnTo>
                    <a:lnTo>
                      <a:pt x="6" y="6"/>
                    </a:lnTo>
                    <a:lnTo>
                      <a:pt x="12" y="1"/>
                    </a:lnTo>
                    <a:lnTo>
                      <a:pt x="18" y="0"/>
                    </a:lnTo>
                    <a:lnTo>
                      <a:pt x="18" y="0"/>
                    </a:lnTo>
                    <a:lnTo>
                      <a:pt x="25" y="1"/>
                    </a:lnTo>
                    <a:lnTo>
                      <a:pt x="31"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6" name="Freeform 242"/>
              <p:cNvSpPr>
                <a:spLocks/>
              </p:cNvSpPr>
              <p:nvPr/>
            </p:nvSpPr>
            <p:spPr bwMode="auto">
              <a:xfrm>
                <a:off x="3706" y="3006"/>
                <a:ext cx="37" cy="37"/>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7" name="Freeform 243"/>
              <p:cNvSpPr>
                <a:spLocks/>
              </p:cNvSpPr>
              <p:nvPr/>
            </p:nvSpPr>
            <p:spPr bwMode="auto">
              <a:xfrm>
                <a:off x="4031" y="3241"/>
                <a:ext cx="38" cy="38"/>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6" y="12"/>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8" name="Freeform 244"/>
              <p:cNvSpPr>
                <a:spLocks/>
              </p:cNvSpPr>
              <p:nvPr/>
            </p:nvSpPr>
            <p:spPr bwMode="auto">
              <a:xfrm>
                <a:off x="3818" y="3073"/>
                <a:ext cx="38" cy="36"/>
              </a:xfrm>
              <a:custGeom>
                <a:avLst/>
                <a:gdLst/>
                <a:ahLst/>
                <a:cxnLst>
                  <a:cxn ang="0">
                    <a:pos x="38" y="18"/>
                  </a:cxn>
                  <a:cxn ang="0">
                    <a:pos x="38" y="18"/>
                  </a:cxn>
                  <a:cxn ang="0">
                    <a:pos x="36" y="26"/>
                  </a:cxn>
                  <a:cxn ang="0">
                    <a:pos x="32" y="32"/>
                  </a:cxn>
                  <a:cxn ang="0">
                    <a:pos x="26" y="35"/>
                  </a:cxn>
                  <a:cxn ang="0">
                    <a:pos x="18" y="36"/>
                  </a:cxn>
                  <a:cxn ang="0">
                    <a:pos x="18" y="36"/>
                  </a:cxn>
                  <a:cxn ang="0">
                    <a:pos x="11" y="35"/>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6">
                    <a:moveTo>
                      <a:pt x="38" y="18"/>
                    </a:moveTo>
                    <a:lnTo>
                      <a:pt x="38" y="18"/>
                    </a:lnTo>
                    <a:lnTo>
                      <a:pt x="36" y="26"/>
                    </a:lnTo>
                    <a:lnTo>
                      <a:pt x="32" y="32"/>
                    </a:lnTo>
                    <a:lnTo>
                      <a:pt x="26" y="35"/>
                    </a:lnTo>
                    <a:lnTo>
                      <a:pt x="18" y="36"/>
                    </a:lnTo>
                    <a:lnTo>
                      <a:pt x="18" y="36"/>
                    </a:lnTo>
                    <a:lnTo>
                      <a:pt x="11" y="35"/>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9" name="Freeform 245"/>
              <p:cNvSpPr>
                <a:spLocks/>
              </p:cNvSpPr>
              <p:nvPr/>
            </p:nvSpPr>
            <p:spPr bwMode="auto">
              <a:xfrm>
                <a:off x="3298" y="3070"/>
                <a:ext cx="39" cy="38"/>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0" name="Freeform 246"/>
              <p:cNvSpPr>
                <a:spLocks/>
              </p:cNvSpPr>
              <p:nvPr/>
            </p:nvSpPr>
            <p:spPr bwMode="auto">
              <a:xfrm>
                <a:off x="3089" y="2841"/>
                <a:ext cx="38" cy="37"/>
              </a:xfrm>
              <a:custGeom>
                <a:avLst/>
                <a:gdLst/>
                <a:ahLst/>
                <a:cxnLst>
                  <a:cxn ang="0">
                    <a:pos x="38" y="19"/>
                  </a:cxn>
                  <a:cxn ang="0">
                    <a:pos x="38" y="19"/>
                  </a:cxn>
                  <a:cxn ang="0">
                    <a:pos x="36" y="27"/>
                  </a:cxn>
                  <a:cxn ang="0">
                    <a:pos x="32" y="31"/>
                  </a:cxn>
                  <a:cxn ang="0">
                    <a:pos x="26" y="36"/>
                  </a:cxn>
                  <a:cxn ang="0">
                    <a:pos x="18" y="37"/>
                  </a:cxn>
                  <a:cxn ang="0">
                    <a:pos x="18" y="37"/>
                  </a:cxn>
                  <a:cxn ang="0">
                    <a:pos x="11" y="36"/>
                  </a:cxn>
                  <a:cxn ang="0">
                    <a:pos x="5" y="31"/>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1"/>
                    </a:lnTo>
                    <a:lnTo>
                      <a:pt x="26" y="36"/>
                    </a:lnTo>
                    <a:lnTo>
                      <a:pt x="18" y="37"/>
                    </a:lnTo>
                    <a:lnTo>
                      <a:pt x="18" y="37"/>
                    </a:lnTo>
                    <a:lnTo>
                      <a:pt x="11" y="36"/>
                    </a:lnTo>
                    <a:lnTo>
                      <a:pt x="5" y="31"/>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1" name="Freeform 247"/>
              <p:cNvSpPr>
                <a:spLocks/>
              </p:cNvSpPr>
              <p:nvPr/>
            </p:nvSpPr>
            <p:spPr bwMode="auto">
              <a:xfrm>
                <a:off x="3646" y="2722"/>
                <a:ext cx="39" cy="38"/>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2" name="Freeform 248"/>
              <p:cNvSpPr>
                <a:spLocks/>
              </p:cNvSpPr>
              <p:nvPr/>
            </p:nvSpPr>
            <p:spPr bwMode="auto">
              <a:xfrm>
                <a:off x="3751" y="2869"/>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3" name="Freeform 249"/>
              <p:cNvSpPr>
                <a:spLocks/>
              </p:cNvSpPr>
              <p:nvPr/>
            </p:nvSpPr>
            <p:spPr bwMode="auto">
              <a:xfrm>
                <a:off x="3503" y="2929"/>
                <a:ext cx="38" cy="38"/>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6" y="12"/>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4" name="Freeform 250"/>
              <p:cNvSpPr>
                <a:spLocks/>
              </p:cNvSpPr>
              <p:nvPr/>
            </p:nvSpPr>
            <p:spPr bwMode="auto">
              <a:xfrm>
                <a:off x="2873" y="2131"/>
                <a:ext cx="38" cy="38"/>
              </a:xfrm>
              <a:custGeom>
                <a:avLst/>
                <a:gdLst/>
                <a:ahLst/>
                <a:cxnLst>
                  <a:cxn ang="0">
                    <a:pos x="38" y="20"/>
                  </a:cxn>
                  <a:cxn ang="0">
                    <a:pos x="38" y="20"/>
                  </a:cxn>
                  <a:cxn ang="0">
                    <a:pos x="36" y="27"/>
                  </a:cxn>
                  <a:cxn ang="0">
                    <a:pos x="33" y="32"/>
                  </a:cxn>
                  <a:cxn ang="0">
                    <a:pos x="27" y="36"/>
                  </a:cxn>
                  <a:cxn ang="0">
                    <a:pos x="20" y="38"/>
                  </a:cxn>
                  <a:cxn ang="0">
                    <a:pos x="20" y="38"/>
                  </a:cxn>
                  <a:cxn ang="0">
                    <a:pos x="12" y="36"/>
                  </a:cxn>
                  <a:cxn ang="0">
                    <a:pos x="6" y="32"/>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2"/>
                    </a:lnTo>
                    <a:lnTo>
                      <a:pt x="27" y="36"/>
                    </a:lnTo>
                    <a:lnTo>
                      <a:pt x="20" y="38"/>
                    </a:lnTo>
                    <a:lnTo>
                      <a:pt x="20" y="38"/>
                    </a:lnTo>
                    <a:lnTo>
                      <a:pt x="12" y="36"/>
                    </a:lnTo>
                    <a:lnTo>
                      <a:pt x="6" y="32"/>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5" name="Freeform 251"/>
              <p:cNvSpPr>
                <a:spLocks/>
              </p:cNvSpPr>
              <p:nvPr/>
            </p:nvSpPr>
            <p:spPr bwMode="auto">
              <a:xfrm>
                <a:off x="3080" y="2662"/>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6" name="Freeform 252"/>
              <p:cNvSpPr>
                <a:spLocks/>
              </p:cNvSpPr>
              <p:nvPr/>
            </p:nvSpPr>
            <p:spPr bwMode="auto">
              <a:xfrm>
                <a:off x="2462" y="2161"/>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7" name="Freeform 253"/>
              <p:cNvSpPr>
                <a:spLocks/>
              </p:cNvSpPr>
              <p:nvPr/>
            </p:nvSpPr>
            <p:spPr bwMode="auto">
              <a:xfrm>
                <a:off x="3238" y="2437"/>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8" name="Freeform 254"/>
              <p:cNvSpPr>
                <a:spLocks/>
              </p:cNvSpPr>
              <p:nvPr/>
            </p:nvSpPr>
            <p:spPr bwMode="auto">
              <a:xfrm>
                <a:off x="3437" y="2883"/>
                <a:ext cx="39" cy="36"/>
              </a:xfrm>
              <a:custGeom>
                <a:avLst/>
                <a:gdLst/>
                <a:ahLst/>
                <a:cxnLst>
                  <a:cxn ang="0">
                    <a:pos x="39" y="18"/>
                  </a:cxn>
                  <a:cxn ang="0">
                    <a:pos x="39" y="18"/>
                  </a:cxn>
                  <a:cxn ang="0">
                    <a:pos x="38" y="25"/>
                  </a:cxn>
                  <a:cxn ang="0">
                    <a:pos x="33" y="31"/>
                  </a:cxn>
                  <a:cxn ang="0">
                    <a:pos x="27" y="36"/>
                  </a:cxn>
                  <a:cxn ang="0">
                    <a:pos x="20" y="36"/>
                  </a:cxn>
                  <a:cxn ang="0">
                    <a:pos x="20" y="36"/>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6"/>
                    </a:lnTo>
                    <a:lnTo>
                      <a:pt x="20" y="36"/>
                    </a:lnTo>
                    <a:lnTo>
                      <a:pt x="20" y="36"/>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9" name="Freeform 255"/>
              <p:cNvSpPr>
                <a:spLocks/>
              </p:cNvSpPr>
              <p:nvPr/>
            </p:nvSpPr>
            <p:spPr bwMode="auto">
              <a:xfrm>
                <a:off x="4139" y="3043"/>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0" name="Freeform 256"/>
              <p:cNvSpPr>
                <a:spLocks/>
              </p:cNvSpPr>
              <p:nvPr/>
            </p:nvSpPr>
            <p:spPr bwMode="auto">
              <a:xfrm>
                <a:off x="3044" y="3019"/>
                <a:ext cx="39" cy="38"/>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1" name="Freeform 257"/>
              <p:cNvSpPr>
                <a:spLocks/>
              </p:cNvSpPr>
              <p:nvPr/>
            </p:nvSpPr>
            <p:spPr bwMode="auto">
              <a:xfrm>
                <a:off x="2882" y="2448"/>
                <a:ext cx="38" cy="37"/>
              </a:xfrm>
              <a:custGeom>
                <a:avLst/>
                <a:gdLst/>
                <a:ahLst/>
                <a:cxnLst>
                  <a:cxn ang="0">
                    <a:pos x="38" y="19"/>
                  </a:cxn>
                  <a:cxn ang="0">
                    <a:pos x="38" y="19"/>
                  </a:cxn>
                  <a:cxn ang="0">
                    <a:pos x="36"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2" name="Freeform 258"/>
              <p:cNvSpPr>
                <a:spLocks/>
              </p:cNvSpPr>
              <p:nvPr/>
            </p:nvSpPr>
            <p:spPr bwMode="auto">
              <a:xfrm>
                <a:off x="3791" y="2878"/>
                <a:ext cx="38" cy="38"/>
              </a:xfrm>
              <a:custGeom>
                <a:avLst/>
                <a:gdLst/>
                <a:ahLst/>
                <a:cxnLst>
                  <a:cxn ang="0">
                    <a:pos x="38" y="20"/>
                  </a:cxn>
                  <a:cxn ang="0">
                    <a:pos x="38" y="20"/>
                  </a:cxn>
                  <a:cxn ang="0">
                    <a:pos x="36" y="26"/>
                  </a:cxn>
                  <a:cxn ang="0">
                    <a:pos x="32" y="32"/>
                  </a:cxn>
                  <a:cxn ang="0">
                    <a:pos x="26" y="36"/>
                  </a:cxn>
                  <a:cxn ang="0">
                    <a:pos x="18" y="38"/>
                  </a:cxn>
                  <a:cxn ang="0">
                    <a:pos x="18" y="38"/>
                  </a:cxn>
                  <a:cxn ang="0">
                    <a:pos x="11" y="36"/>
                  </a:cxn>
                  <a:cxn ang="0">
                    <a:pos x="5" y="32"/>
                  </a:cxn>
                  <a:cxn ang="0">
                    <a:pos x="2" y="26"/>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6"/>
                    </a:lnTo>
                    <a:lnTo>
                      <a:pt x="32" y="32"/>
                    </a:lnTo>
                    <a:lnTo>
                      <a:pt x="26" y="36"/>
                    </a:lnTo>
                    <a:lnTo>
                      <a:pt x="18" y="38"/>
                    </a:lnTo>
                    <a:lnTo>
                      <a:pt x="18" y="38"/>
                    </a:lnTo>
                    <a:lnTo>
                      <a:pt x="11" y="36"/>
                    </a:lnTo>
                    <a:lnTo>
                      <a:pt x="5" y="32"/>
                    </a:lnTo>
                    <a:lnTo>
                      <a:pt x="2" y="26"/>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3" name="Freeform 259"/>
              <p:cNvSpPr>
                <a:spLocks/>
              </p:cNvSpPr>
              <p:nvPr/>
            </p:nvSpPr>
            <p:spPr bwMode="auto">
              <a:xfrm>
                <a:off x="3917" y="2986"/>
                <a:ext cx="38" cy="38"/>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4" name="Freeform 260"/>
              <p:cNvSpPr>
                <a:spLocks/>
              </p:cNvSpPr>
              <p:nvPr/>
            </p:nvSpPr>
            <p:spPr bwMode="auto">
              <a:xfrm>
                <a:off x="3641" y="2526"/>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5" name="Freeform 261"/>
              <p:cNvSpPr>
                <a:spLocks/>
              </p:cNvSpPr>
              <p:nvPr/>
            </p:nvSpPr>
            <p:spPr bwMode="auto">
              <a:xfrm>
                <a:off x="2989" y="2688"/>
                <a:ext cx="39" cy="36"/>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6" name="Freeform 262"/>
              <p:cNvSpPr>
                <a:spLocks/>
              </p:cNvSpPr>
              <p:nvPr/>
            </p:nvSpPr>
            <p:spPr bwMode="auto">
              <a:xfrm>
                <a:off x="3830" y="2916"/>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7" name="Freeform 263"/>
              <p:cNvSpPr>
                <a:spLocks/>
              </p:cNvSpPr>
              <p:nvPr/>
            </p:nvSpPr>
            <p:spPr bwMode="auto">
              <a:xfrm>
                <a:off x="3812" y="3285"/>
                <a:ext cx="38" cy="36"/>
              </a:xfrm>
              <a:custGeom>
                <a:avLst/>
                <a:gdLst/>
                <a:ahLst/>
                <a:cxnLst>
                  <a:cxn ang="0">
                    <a:pos x="38" y="18"/>
                  </a:cxn>
                  <a:cxn ang="0">
                    <a:pos x="38" y="18"/>
                  </a:cxn>
                  <a:cxn ang="0">
                    <a:pos x="36"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6">
                    <a:moveTo>
                      <a:pt x="38" y="18"/>
                    </a:moveTo>
                    <a:lnTo>
                      <a:pt x="38" y="18"/>
                    </a:lnTo>
                    <a:lnTo>
                      <a:pt x="36"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8" name="Freeform 264"/>
              <p:cNvSpPr>
                <a:spLocks/>
              </p:cNvSpPr>
              <p:nvPr/>
            </p:nvSpPr>
            <p:spPr bwMode="auto">
              <a:xfrm>
                <a:off x="3728" y="2934"/>
                <a:ext cx="39" cy="37"/>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9" name="Freeform 265"/>
              <p:cNvSpPr>
                <a:spLocks/>
              </p:cNvSpPr>
              <p:nvPr/>
            </p:nvSpPr>
            <p:spPr bwMode="auto">
              <a:xfrm>
                <a:off x="2924" y="2469"/>
                <a:ext cx="38" cy="37"/>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0" name="Freeform 266"/>
              <p:cNvSpPr>
                <a:spLocks/>
              </p:cNvSpPr>
              <p:nvPr/>
            </p:nvSpPr>
            <p:spPr bwMode="auto">
              <a:xfrm>
                <a:off x="2810" y="2412"/>
                <a:ext cx="39" cy="37"/>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1" name="Freeform 267"/>
              <p:cNvSpPr>
                <a:spLocks/>
              </p:cNvSpPr>
              <p:nvPr/>
            </p:nvSpPr>
            <p:spPr bwMode="auto">
              <a:xfrm>
                <a:off x="3271" y="2883"/>
                <a:ext cx="37" cy="36"/>
              </a:xfrm>
              <a:custGeom>
                <a:avLst/>
                <a:gdLst/>
                <a:ahLst/>
                <a:cxnLst>
                  <a:cxn ang="0">
                    <a:pos x="37" y="18"/>
                  </a:cxn>
                  <a:cxn ang="0">
                    <a:pos x="37" y="18"/>
                  </a:cxn>
                  <a:cxn ang="0">
                    <a:pos x="36" y="25"/>
                  </a:cxn>
                  <a:cxn ang="0">
                    <a:pos x="33" y="31"/>
                  </a:cxn>
                  <a:cxn ang="0">
                    <a:pos x="27" y="36"/>
                  </a:cxn>
                  <a:cxn ang="0">
                    <a:pos x="19" y="36"/>
                  </a:cxn>
                  <a:cxn ang="0">
                    <a:pos x="19" y="36"/>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6">
                    <a:moveTo>
                      <a:pt x="37" y="18"/>
                    </a:moveTo>
                    <a:lnTo>
                      <a:pt x="37" y="18"/>
                    </a:lnTo>
                    <a:lnTo>
                      <a:pt x="36" y="25"/>
                    </a:lnTo>
                    <a:lnTo>
                      <a:pt x="33" y="31"/>
                    </a:lnTo>
                    <a:lnTo>
                      <a:pt x="27" y="36"/>
                    </a:lnTo>
                    <a:lnTo>
                      <a:pt x="19" y="36"/>
                    </a:lnTo>
                    <a:lnTo>
                      <a:pt x="19" y="36"/>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2" name="Freeform 268"/>
              <p:cNvSpPr>
                <a:spLocks/>
              </p:cNvSpPr>
              <p:nvPr/>
            </p:nvSpPr>
            <p:spPr bwMode="auto">
              <a:xfrm>
                <a:off x="2752" y="2610"/>
                <a:ext cx="37" cy="37"/>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3" name="Freeform 269"/>
              <p:cNvSpPr>
                <a:spLocks/>
              </p:cNvSpPr>
              <p:nvPr/>
            </p:nvSpPr>
            <p:spPr bwMode="auto">
              <a:xfrm>
                <a:off x="2695" y="2268"/>
                <a:ext cx="39" cy="37"/>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4" name="Freeform 270"/>
              <p:cNvSpPr>
                <a:spLocks/>
              </p:cNvSpPr>
              <p:nvPr/>
            </p:nvSpPr>
            <p:spPr bwMode="auto">
              <a:xfrm>
                <a:off x="3448" y="3270"/>
                <a:ext cx="37" cy="37"/>
              </a:xfrm>
              <a:custGeom>
                <a:avLst/>
                <a:gdLst/>
                <a:ahLst/>
                <a:cxnLst>
                  <a:cxn ang="0">
                    <a:pos x="37" y="19"/>
                  </a:cxn>
                  <a:cxn ang="0">
                    <a:pos x="37" y="19"/>
                  </a:cxn>
                  <a:cxn ang="0">
                    <a:pos x="36" y="27"/>
                  </a:cxn>
                  <a:cxn ang="0">
                    <a:pos x="33" y="33"/>
                  </a:cxn>
                  <a:cxn ang="0">
                    <a:pos x="25" y="36"/>
                  </a:cxn>
                  <a:cxn ang="0">
                    <a:pos x="19" y="37"/>
                  </a:cxn>
                  <a:cxn ang="0">
                    <a:pos x="19" y="37"/>
                  </a:cxn>
                  <a:cxn ang="0">
                    <a:pos x="12" y="36"/>
                  </a:cxn>
                  <a:cxn ang="0">
                    <a:pos x="4" y="33"/>
                  </a:cxn>
                  <a:cxn ang="0">
                    <a:pos x="1" y="27"/>
                  </a:cxn>
                  <a:cxn ang="0">
                    <a:pos x="0" y="19"/>
                  </a:cxn>
                  <a:cxn ang="0">
                    <a:pos x="0" y="19"/>
                  </a:cxn>
                  <a:cxn ang="0">
                    <a:pos x="1" y="12"/>
                  </a:cxn>
                  <a:cxn ang="0">
                    <a:pos x="4" y="6"/>
                  </a:cxn>
                  <a:cxn ang="0">
                    <a:pos x="12" y="1"/>
                  </a:cxn>
                  <a:cxn ang="0">
                    <a:pos x="19" y="0"/>
                  </a:cxn>
                  <a:cxn ang="0">
                    <a:pos x="19" y="0"/>
                  </a:cxn>
                  <a:cxn ang="0">
                    <a:pos x="25"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5" y="36"/>
                    </a:lnTo>
                    <a:lnTo>
                      <a:pt x="19" y="37"/>
                    </a:lnTo>
                    <a:lnTo>
                      <a:pt x="19" y="37"/>
                    </a:lnTo>
                    <a:lnTo>
                      <a:pt x="12" y="36"/>
                    </a:lnTo>
                    <a:lnTo>
                      <a:pt x="4" y="33"/>
                    </a:lnTo>
                    <a:lnTo>
                      <a:pt x="1" y="27"/>
                    </a:lnTo>
                    <a:lnTo>
                      <a:pt x="0" y="19"/>
                    </a:lnTo>
                    <a:lnTo>
                      <a:pt x="0" y="19"/>
                    </a:lnTo>
                    <a:lnTo>
                      <a:pt x="1" y="12"/>
                    </a:lnTo>
                    <a:lnTo>
                      <a:pt x="4" y="6"/>
                    </a:lnTo>
                    <a:lnTo>
                      <a:pt x="12" y="1"/>
                    </a:lnTo>
                    <a:lnTo>
                      <a:pt x="19" y="0"/>
                    </a:lnTo>
                    <a:lnTo>
                      <a:pt x="19" y="0"/>
                    </a:lnTo>
                    <a:lnTo>
                      <a:pt x="25"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5" name="Freeform 271"/>
              <p:cNvSpPr>
                <a:spLocks/>
              </p:cNvSpPr>
              <p:nvPr/>
            </p:nvSpPr>
            <p:spPr bwMode="auto">
              <a:xfrm>
                <a:off x="2786" y="2641"/>
                <a:ext cx="38" cy="38"/>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6" name="Freeform 272"/>
              <p:cNvSpPr>
                <a:spLocks/>
              </p:cNvSpPr>
              <p:nvPr/>
            </p:nvSpPr>
            <p:spPr bwMode="auto">
              <a:xfrm>
                <a:off x="4138" y="2917"/>
                <a:ext cx="37" cy="38"/>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6" y="11"/>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7" name="Freeform 273"/>
              <p:cNvSpPr>
                <a:spLocks/>
              </p:cNvSpPr>
              <p:nvPr/>
            </p:nvSpPr>
            <p:spPr bwMode="auto">
              <a:xfrm>
                <a:off x="3845" y="2976"/>
                <a:ext cx="39" cy="36"/>
              </a:xfrm>
              <a:custGeom>
                <a:avLst/>
                <a:gdLst/>
                <a:ahLst/>
                <a:cxnLst>
                  <a:cxn ang="0">
                    <a:pos x="39" y="18"/>
                  </a:cxn>
                  <a:cxn ang="0">
                    <a:pos x="39" y="18"/>
                  </a:cxn>
                  <a:cxn ang="0">
                    <a:pos x="36"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9" y="18"/>
                  </a:cxn>
                  <a:cxn ang="0">
                    <a:pos x="39" y="18"/>
                  </a:cxn>
                </a:cxnLst>
                <a:rect l="0" t="0" r="r" b="b"/>
                <a:pathLst>
                  <a:path w="39" h="36">
                    <a:moveTo>
                      <a:pt x="39" y="18"/>
                    </a:moveTo>
                    <a:lnTo>
                      <a:pt x="39" y="18"/>
                    </a:lnTo>
                    <a:lnTo>
                      <a:pt x="36"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8" name="Freeform 274"/>
              <p:cNvSpPr>
                <a:spLocks/>
              </p:cNvSpPr>
              <p:nvPr/>
            </p:nvSpPr>
            <p:spPr bwMode="auto">
              <a:xfrm>
                <a:off x="3859" y="2886"/>
                <a:ext cx="37" cy="37"/>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9" name="Freeform 275"/>
              <p:cNvSpPr>
                <a:spLocks/>
              </p:cNvSpPr>
              <p:nvPr/>
            </p:nvSpPr>
            <p:spPr bwMode="auto">
              <a:xfrm>
                <a:off x="3076" y="2869"/>
                <a:ext cx="37" cy="38"/>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6" y="12"/>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0" name="Freeform 276"/>
              <p:cNvSpPr>
                <a:spLocks/>
              </p:cNvSpPr>
              <p:nvPr/>
            </p:nvSpPr>
            <p:spPr bwMode="auto">
              <a:xfrm>
                <a:off x="3728" y="2941"/>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6"/>
                  </a:cxn>
                  <a:cxn ang="0">
                    <a:pos x="12" y="2"/>
                  </a:cxn>
                  <a:cxn ang="0">
                    <a:pos x="20" y="0"/>
                  </a:cxn>
                  <a:cxn ang="0">
                    <a:pos x="20" y="0"/>
                  </a:cxn>
                  <a:cxn ang="0">
                    <a:pos x="27" y="2"/>
                  </a:cxn>
                  <a:cxn ang="0">
                    <a:pos x="33" y="6"/>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6"/>
                    </a:lnTo>
                    <a:lnTo>
                      <a:pt x="12" y="2"/>
                    </a:lnTo>
                    <a:lnTo>
                      <a:pt x="20" y="0"/>
                    </a:lnTo>
                    <a:lnTo>
                      <a:pt x="20" y="0"/>
                    </a:lnTo>
                    <a:lnTo>
                      <a:pt x="27" y="2"/>
                    </a:lnTo>
                    <a:lnTo>
                      <a:pt x="33" y="6"/>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1" name="Freeform 277"/>
              <p:cNvSpPr>
                <a:spLocks/>
              </p:cNvSpPr>
              <p:nvPr/>
            </p:nvSpPr>
            <p:spPr bwMode="auto">
              <a:xfrm>
                <a:off x="3307" y="2821"/>
                <a:ext cx="37" cy="38"/>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2" name="Freeform 278"/>
              <p:cNvSpPr>
                <a:spLocks/>
              </p:cNvSpPr>
              <p:nvPr/>
            </p:nvSpPr>
            <p:spPr bwMode="auto">
              <a:xfrm>
                <a:off x="3794" y="2979"/>
                <a:ext cx="38" cy="37"/>
              </a:xfrm>
              <a:custGeom>
                <a:avLst/>
                <a:gdLst/>
                <a:ahLst/>
                <a:cxnLst>
                  <a:cxn ang="0">
                    <a:pos x="38" y="18"/>
                  </a:cxn>
                  <a:cxn ang="0">
                    <a:pos x="38" y="18"/>
                  </a:cxn>
                  <a:cxn ang="0">
                    <a:pos x="36" y="25"/>
                  </a:cxn>
                  <a:cxn ang="0">
                    <a:pos x="32" y="31"/>
                  </a:cxn>
                  <a:cxn ang="0">
                    <a:pos x="26" y="36"/>
                  </a:cxn>
                  <a:cxn ang="0">
                    <a:pos x="18" y="37"/>
                  </a:cxn>
                  <a:cxn ang="0">
                    <a:pos x="18" y="37"/>
                  </a:cxn>
                  <a:cxn ang="0">
                    <a:pos x="12" y="36"/>
                  </a:cxn>
                  <a:cxn ang="0">
                    <a:pos x="5" y="31"/>
                  </a:cxn>
                  <a:cxn ang="0">
                    <a:pos x="2" y="25"/>
                  </a:cxn>
                  <a:cxn ang="0">
                    <a:pos x="0" y="18"/>
                  </a:cxn>
                  <a:cxn ang="0">
                    <a:pos x="0" y="18"/>
                  </a:cxn>
                  <a:cxn ang="0">
                    <a:pos x="2" y="10"/>
                  </a:cxn>
                  <a:cxn ang="0">
                    <a:pos x="5" y="6"/>
                  </a:cxn>
                  <a:cxn ang="0">
                    <a:pos x="12" y="1"/>
                  </a:cxn>
                  <a:cxn ang="0">
                    <a:pos x="18" y="0"/>
                  </a:cxn>
                  <a:cxn ang="0">
                    <a:pos x="18" y="0"/>
                  </a:cxn>
                  <a:cxn ang="0">
                    <a:pos x="26" y="1"/>
                  </a:cxn>
                  <a:cxn ang="0">
                    <a:pos x="32" y="6"/>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2" y="36"/>
                    </a:lnTo>
                    <a:lnTo>
                      <a:pt x="5" y="31"/>
                    </a:lnTo>
                    <a:lnTo>
                      <a:pt x="2" y="25"/>
                    </a:lnTo>
                    <a:lnTo>
                      <a:pt x="0" y="18"/>
                    </a:lnTo>
                    <a:lnTo>
                      <a:pt x="0" y="18"/>
                    </a:lnTo>
                    <a:lnTo>
                      <a:pt x="2" y="10"/>
                    </a:lnTo>
                    <a:lnTo>
                      <a:pt x="5" y="6"/>
                    </a:lnTo>
                    <a:lnTo>
                      <a:pt x="12" y="1"/>
                    </a:lnTo>
                    <a:lnTo>
                      <a:pt x="18" y="0"/>
                    </a:lnTo>
                    <a:lnTo>
                      <a:pt x="18" y="0"/>
                    </a:lnTo>
                    <a:lnTo>
                      <a:pt x="26" y="1"/>
                    </a:lnTo>
                    <a:lnTo>
                      <a:pt x="32" y="6"/>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3" name="Freeform 279"/>
              <p:cNvSpPr>
                <a:spLocks/>
              </p:cNvSpPr>
              <p:nvPr/>
            </p:nvSpPr>
            <p:spPr bwMode="auto">
              <a:xfrm>
                <a:off x="3503" y="2886"/>
                <a:ext cx="39" cy="37"/>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4" name="Freeform 280"/>
              <p:cNvSpPr>
                <a:spLocks/>
              </p:cNvSpPr>
              <p:nvPr/>
            </p:nvSpPr>
            <p:spPr bwMode="auto">
              <a:xfrm>
                <a:off x="3805" y="2986"/>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5" name="Freeform 281"/>
              <p:cNvSpPr>
                <a:spLocks/>
              </p:cNvSpPr>
              <p:nvPr/>
            </p:nvSpPr>
            <p:spPr bwMode="auto">
              <a:xfrm>
                <a:off x="3890" y="2697"/>
                <a:ext cx="38" cy="37"/>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6" name="Freeform 282"/>
              <p:cNvSpPr>
                <a:spLocks/>
              </p:cNvSpPr>
              <p:nvPr/>
            </p:nvSpPr>
            <p:spPr bwMode="auto">
              <a:xfrm>
                <a:off x="3260" y="2587"/>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7" name="Freeform 283"/>
              <p:cNvSpPr>
                <a:spLocks/>
              </p:cNvSpPr>
              <p:nvPr/>
            </p:nvSpPr>
            <p:spPr bwMode="auto">
              <a:xfrm>
                <a:off x="3473" y="3093"/>
                <a:ext cx="39" cy="37"/>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8" name="Freeform 284"/>
              <p:cNvSpPr>
                <a:spLocks/>
              </p:cNvSpPr>
              <p:nvPr/>
            </p:nvSpPr>
            <p:spPr bwMode="auto">
              <a:xfrm>
                <a:off x="4055" y="2965"/>
                <a:ext cx="39" cy="38"/>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9" name="Freeform 285"/>
              <p:cNvSpPr>
                <a:spLocks/>
              </p:cNvSpPr>
              <p:nvPr/>
            </p:nvSpPr>
            <p:spPr bwMode="auto">
              <a:xfrm>
                <a:off x="3947" y="2892"/>
                <a:ext cx="38" cy="37"/>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0" name="Freeform 286"/>
              <p:cNvSpPr>
                <a:spLocks/>
              </p:cNvSpPr>
              <p:nvPr/>
            </p:nvSpPr>
            <p:spPr bwMode="auto">
              <a:xfrm>
                <a:off x="3322" y="3232"/>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1" name="Freeform 287"/>
              <p:cNvSpPr>
                <a:spLocks/>
              </p:cNvSpPr>
              <p:nvPr/>
            </p:nvSpPr>
            <p:spPr bwMode="auto">
              <a:xfrm>
                <a:off x="3215" y="2757"/>
                <a:ext cx="39" cy="37"/>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2" name="Freeform 288"/>
              <p:cNvSpPr>
                <a:spLocks/>
              </p:cNvSpPr>
              <p:nvPr/>
            </p:nvSpPr>
            <p:spPr bwMode="auto">
              <a:xfrm>
                <a:off x="3382" y="2581"/>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3" name="Freeform 289"/>
              <p:cNvSpPr>
                <a:spLocks/>
              </p:cNvSpPr>
              <p:nvPr/>
            </p:nvSpPr>
            <p:spPr bwMode="auto">
              <a:xfrm>
                <a:off x="3476" y="2251"/>
                <a:ext cx="38" cy="36"/>
              </a:xfrm>
              <a:custGeom>
                <a:avLst/>
                <a:gdLst/>
                <a:ahLst/>
                <a:cxnLst>
                  <a:cxn ang="0">
                    <a:pos x="38" y="18"/>
                  </a:cxn>
                  <a:cxn ang="0">
                    <a:pos x="38" y="18"/>
                  </a:cxn>
                  <a:cxn ang="0">
                    <a:pos x="36" y="26"/>
                  </a:cxn>
                  <a:cxn ang="0">
                    <a:pos x="32" y="32"/>
                  </a:cxn>
                  <a:cxn ang="0">
                    <a:pos x="26" y="35"/>
                  </a:cxn>
                  <a:cxn ang="0">
                    <a:pos x="18" y="36"/>
                  </a:cxn>
                  <a:cxn ang="0">
                    <a:pos x="18" y="36"/>
                  </a:cxn>
                  <a:cxn ang="0">
                    <a:pos x="11" y="35"/>
                  </a:cxn>
                  <a:cxn ang="0">
                    <a:pos x="5" y="32"/>
                  </a:cxn>
                  <a:cxn ang="0">
                    <a:pos x="2" y="26"/>
                  </a:cxn>
                  <a:cxn ang="0">
                    <a:pos x="0" y="18"/>
                  </a:cxn>
                  <a:cxn ang="0">
                    <a:pos x="0" y="18"/>
                  </a:cxn>
                  <a:cxn ang="0">
                    <a:pos x="2" y="11"/>
                  </a:cxn>
                  <a:cxn ang="0">
                    <a:pos x="5" y="5"/>
                  </a:cxn>
                  <a:cxn ang="0">
                    <a:pos x="11" y="0"/>
                  </a:cxn>
                  <a:cxn ang="0">
                    <a:pos x="18" y="0"/>
                  </a:cxn>
                  <a:cxn ang="0">
                    <a:pos x="18" y="0"/>
                  </a:cxn>
                  <a:cxn ang="0">
                    <a:pos x="26" y="0"/>
                  </a:cxn>
                  <a:cxn ang="0">
                    <a:pos x="32" y="5"/>
                  </a:cxn>
                  <a:cxn ang="0">
                    <a:pos x="36" y="11"/>
                  </a:cxn>
                  <a:cxn ang="0">
                    <a:pos x="38" y="18"/>
                  </a:cxn>
                  <a:cxn ang="0">
                    <a:pos x="38" y="18"/>
                  </a:cxn>
                </a:cxnLst>
                <a:rect l="0" t="0" r="r" b="b"/>
                <a:pathLst>
                  <a:path w="38" h="36">
                    <a:moveTo>
                      <a:pt x="38" y="18"/>
                    </a:moveTo>
                    <a:lnTo>
                      <a:pt x="38" y="18"/>
                    </a:lnTo>
                    <a:lnTo>
                      <a:pt x="36" y="26"/>
                    </a:lnTo>
                    <a:lnTo>
                      <a:pt x="32" y="32"/>
                    </a:lnTo>
                    <a:lnTo>
                      <a:pt x="26" y="35"/>
                    </a:lnTo>
                    <a:lnTo>
                      <a:pt x="18" y="36"/>
                    </a:lnTo>
                    <a:lnTo>
                      <a:pt x="18" y="36"/>
                    </a:lnTo>
                    <a:lnTo>
                      <a:pt x="11" y="35"/>
                    </a:lnTo>
                    <a:lnTo>
                      <a:pt x="5" y="32"/>
                    </a:lnTo>
                    <a:lnTo>
                      <a:pt x="2" y="26"/>
                    </a:lnTo>
                    <a:lnTo>
                      <a:pt x="0" y="18"/>
                    </a:lnTo>
                    <a:lnTo>
                      <a:pt x="0" y="18"/>
                    </a:lnTo>
                    <a:lnTo>
                      <a:pt x="2" y="11"/>
                    </a:lnTo>
                    <a:lnTo>
                      <a:pt x="5" y="5"/>
                    </a:lnTo>
                    <a:lnTo>
                      <a:pt x="11" y="0"/>
                    </a:lnTo>
                    <a:lnTo>
                      <a:pt x="18" y="0"/>
                    </a:lnTo>
                    <a:lnTo>
                      <a:pt x="18" y="0"/>
                    </a:lnTo>
                    <a:lnTo>
                      <a:pt x="26" y="0"/>
                    </a:lnTo>
                    <a:lnTo>
                      <a:pt x="32"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4" name="Freeform 290"/>
              <p:cNvSpPr>
                <a:spLocks/>
              </p:cNvSpPr>
              <p:nvPr/>
            </p:nvSpPr>
            <p:spPr bwMode="auto">
              <a:xfrm>
                <a:off x="3734" y="1966"/>
                <a:ext cx="38" cy="38"/>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5" name="Freeform 291"/>
              <p:cNvSpPr>
                <a:spLocks/>
              </p:cNvSpPr>
              <p:nvPr/>
            </p:nvSpPr>
            <p:spPr bwMode="auto">
              <a:xfrm>
                <a:off x="3829" y="2610"/>
                <a:ext cx="37" cy="37"/>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6" name="Freeform 292"/>
              <p:cNvSpPr>
                <a:spLocks/>
              </p:cNvSpPr>
              <p:nvPr/>
            </p:nvSpPr>
            <p:spPr bwMode="auto">
              <a:xfrm>
                <a:off x="2890" y="2659"/>
                <a:ext cx="37" cy="36"/>
              </a:xfrm>
              <a:custGeom>
                <a:avLst/>
                <a:gdLst/>
                <a:ahLst/>
                <a:cxnLst>
                  <a:cxn ang="0">
                    <a:pos x="37" y="18"/>
                  </a:cxn>
                  <a:cxn ang="0">
                    <a:pos x="37" y="18"/>
                  </a:cxn>
                  <a:cxn ang="0">
                    <a:pos x="36" y="26"/>
                  </a:cxn>
                  <a:cxn ang="0">
                    <a:pos x="31" y="32"/>
                  </a:cxn>
                  <a:cxn ang="0">
                    <a:pos x="25" y="35"/>
                  </a:cxn>
                  <a:cxn ang="0">
                    <a:pos x="18" y="36"/>
                  </a:cxn>
                  <a:cxn ang="0">
                    <a:pos x="18" y="36"/>
                  </a:cxn>
                  <a:cxn ang="0">
                    <a:pos x="10" y="35"/>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6">
                    <a:moveTo>
                      <a:pt x="37" y="18"/>
                    </a:moveTo>
                    <a:lnTo>
                      <a:pt x="37" y="18"/>
                    </a:lnTo>
                    <a:lnTo>
                      <a:pt x="36" y="26"/>
                    </a:lnTo>
                    <a:lnTo>
                      <a:pt x="31" y="32"/>
                    </a:lnTo>
                    <a:lnTo>
                      <a:pt x="25" y="35"/>
                    </a:lnTo>
                    <a:lnTo>
                      <a:pt x="18" y="36"/>
                    </a:lnTo>
                    <a:lnTo>
                      <a:pt x="18" y="36"/>
                    </a:lnTo>
                    <a:lnTo>
                      <a:pt x="10" y="35"/>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7" name="Freeform 293"/>
              <p:cNvSpPr>
                <a:spLocks/>
              </p:cNvSpPr>
              <p:nvPr/>
            </p:nvSpPr>
            <p:spPr bwMode="auto">
              <a:xfrm>
                <a:off x="3467" y="2913"/>
                <a:ext cx="38" cy="37"/>
              </a:xfrm>
              <a:custGeom>
                <a:avLst/>
                <a:gdLst/>
                <a:ahLst/>
                <a:cxnLst>
                  <a:cxn ang="0">
                    <a:pos x="38" y="19"/>
                  </a:cxn>
                  <a:cxn ang="0">
                    <a:pos x="38" y="19"/>
                  </a:cxn>
                  <a:cxn ang="0">
                    <a:pos x="36"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8" name="Freeform 294"/>
              <p:cNvSpPr>
                <a:spLocks/>
              </p:cNvSpPr>
              <p:nvPr/>
            </p:nvSpPr>
            <p:spPr bwMode="auto">
              <a:xfrm>
                <a:off x="3464" y="2839"/>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6"/>
                  </a:cxn>
                  <a:cxn ang="0">
                    <a:pos x="12" y="2"/>
                  </a:cxn>
                  <a:cxn ang="0">
                    <a:pos x="20" y="0"/>
                  </a:cxn>
                  <a:cxn ang="0">
                    <a:pos x="20" y="0"/>
                  </a:cxn>
                  <a:cxn ang="0">
                    <a:pos x="27" y="2"/>
                  </a:cxn>
                  <a:cxn ang="0">
                    <a:pos x="33" y="6"/>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6"/>
                    </a:lnTo>
                    <a:lnTo>
                      <a:pt x="12" y="2"/>
                    </a:lnTo>
                    <a:lnTo>
                      <a:pt x="20" y="0"/>
                    </a:lnTo>
                    <a:lnTo>
                      <a:pt x="20" y="0"/>
                    </a:lnTo>
                    <a:lnTo>
                      <a:pt x="27" y="2"/>
                    </a:lnTo>
                    <a:lnTo>
                      <a:pt x="33" y="6"/>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9" name="Freeform 295"/>
              <p:cNvSpPr>
                <a:spLocks/>
              </p:cNvSpPr>
              <p:nvPr/>
            </p:nvSpPr>
            <p:spPr bwMode="auto">
              <a:xfrm>
                <a:off x="3002" y="2395"/>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0" name="Freeform 296"/>
              <p:cNvSpPr>
                <a:spLocks/>
              </p:cNvSpPr>
              <p:nvPr/>
            </p:nvSpPr>
            <p:spPr bwMode="auto">
              <a:xfrm>
                <a:off x="3377" y="2958"/>
                <a:ext cx="38" cy="37"/>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1" name="Freeform 297"/>
              <p:cNvSpPr>
                <a:spLocks/>
              </p:cNvSpPr>
              <p:nvPr/>
            </p:nvSpPr>
            <p:spPr bwMode="auto">
              <a:xfrm>
                <a:off x="2983" y="2317"/>
                <a:ext cx="39" cy="38"/>
              </a:xfrm>
              <a:custGeom>
                <a:avLst/>
                <a:gdLst/>
                <a:ahLst/>
                <a:cxnLst>
                  <a:cxn ang="0">
                    <a:pos x="39" y="20"/>
                  </a:cxn>
                  <a:cxn ang="0">
                    <a:pos x="39" y="20"/>
                  </a:cxn>
                  <a:cxn ang="0">
                    <a:pos x="37" y="27"/>
                  </a:cxn>
                  <a:cxn ang="0">
                    <a:pos x="33" y="32"/>
                  </a:cxn>
                  <a:cxn ang="0">
                    <a:pos x="27" y="36"/>
                  </a:cxn>
                  <a:cxn ang="0">
                    <a:pos x="19" y="38"/>
                  </a:cxn>
                  <a:cxn ang="0">
                    <a:pos x="19" y="38"/>
                  </a:cxn>
                  <a:cxn ang="0">
                    <a:pos x="12" y="36"/>
                  </a:cxn>
                  <a:cxn ang="0">
                    <a:pos x="6" y="32"/>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2"/>
                    </a:lnTo>
                    <a:lnTo>
                      <a:pt x="27" y="36"/>
                    </a:lnTo>
                    <a:lnTo>
                      <a:pt x="19" y="38"/>
                    </a:lnTo>
                    <a:lnTo>
                      <a:pt x="19" y="38"/>
                    </a:lnTo>
                    <a:lnTo>
                      <a:pt x="12" y="36"/>
                    </a:lnTo>
                    <a:lnTo>
                      <a:pt x="6" y="32"/>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2" name="Freeform 298"/>
              <p:cNvSpPr>
                <a:spLocks/>
              </p:cNvSpPr>
              <p:nvPr/>
            </p:nvSpPr>
            <p:spPr bwMode="auto">
              <a:xfrm>
                <a:off x="2348" y="2659"/>
                <a:ext cx="39" cy="36"/>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3" name="Freeform 299"/>
              <p:cNvSpPr>
                <a:spLocks/>
              </p:cNvSpPr>
              <p:nvPr/>
            </p:nvSpPr>
            <p:spPr bwMode="auto">
              <a:xfrm>
                <a:off x="2761" y="2596"/>
                <a:ext cx="37" cy="38"/>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6" y="11"/>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4" name="Freeform 300"/>
              <p:cNvSpPr>
                <a:spLocks/>
              </p:cNvSpPr>
              <p:nvPr/>
            </p:nvSpPr>
            <p:spPr bwMode="auto">
              <a:xfrm>
                <a:off x="3529" y="2629"/>
                <a:ext cx="37" cy="38"/>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6" y="12"/>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5" name="Freeform 301"/>
              <p:cNvSpPr>
                <a:spLocks/>
              </p:cNvSpPr>
              <p:nvPr/>
            </p:nvSpPr>
            <p:spPr bwMode="auto">
              <a:xfrm>
                <a:off x="3502" y="3153"/>
                <a:ext cx="37" cy="37"/>
              </a:xfrm>
              <a:custGeom>
                <a:avLst/>
                <a:gdLst/>
                <a:ahLst/>
                <a:cxnLst>
                  <a:cxn ang="0">
                    <a:pos x="37" y="18"/>
                  </a:cxn>
                  <a:cxn ang="0">
                    <a:pos x="37" y="18"/>
                  </a:cxn>
                  <a:cxn ang="0">
                    <a:pos x="36" y="25"/>
                  </a:cxn>
                  <a:cxn ang="0">
                    <a:pos x="33" y="31"/>
                  </a:cxn>
                  <a:cxn ang="0">
                    <a:pos x="25"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5"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5"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5"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6" name="Freeform 302"/>
              <p:cNvSpPr>
                <a:spLocks/>
              </p:cNvSpPr>
              <p:nvPr/>
            </p:nvSpPr>
            <p:spPr bwMode="auto">
              <a:xfrm>
                <a:off x="1589" y="1365"/>
                <a:ext cx="39" cy="37"/>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7" name="Freeform 303"/>
              <p:cNvSpPr>
                <a:spLocks/>
              </p:cNvSpPr>
              <p:nvPr/>
            </p:nvSpPr>
            <p:spPr bwMode="auto">
              <a:xfrm>
                <a:off x="2798" y="2647"/>
                <a:ext cx="38" cy="38"/>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8" name="Freeform 304"/>
              <p:cNvSpPr>
                <a:spLocks/>
              </p:cNvSpPr>
              <p:nvPr/>
            </p:nvSpPr>
            <p:spPr bwMode="auto">
              <a:xfrm>
                <a:off x="2363" y="2118"/>
                <a:ext cx="39" cy="36"/>
              </a:xfrm>
              <a:custGeom>
                <a:avLst/>
                <a:gdLst/>
                <a:ahLst/>
                <a:cxnLst>
                  <a:cxn ang="0">
                    <a:pos x="39" y="18"/>
                  </a:cxn>
                  <a:cxn ang="0">
                    <a:pos x="39" y="18"/>
                  </a:cxn>
                  <a:cxn ang="0">
                    <a:pos x="38"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9" name="Freeform 305"/>
              <p:cNvSpPr>
                <a:spLocks/>
              </p:cNvSpPr>
              <p:nvPr/>
            </p:nvSpPr>
            <p:spPr bwMode="auto">
              <a:xfrm>
                <a:off x="2632" y="2400"/>
                <a:ext cx="37" cy="37"/>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0" name="Freeform 306"/>
              <p:cNvSpPr>
                <a:spLocks/>
              </p:cNvSpPr>
              <p:nvPr/>
            </p:nvSpPr>
            <p:spPr bwMode="auto">
              <a:xfrm>
                <a:off x="2107" y="1666"/>
                <a:ext cx="37" cy="38"/>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6" y="11"/>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1" name="Freeform 307"/>
              <p:cNvSpPr>
                <a:spLocks/>
              </p:cNvSpPr>
              <p:nvPr/>
            </p:nvSpPr>
            <p:spPr bwMode="auto">
              <a:xfrm>
                <a:off x="3536" y="2568"/>
                <a:ext cx="39" cy="37"/>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2" name="Freeform 308"/>
              <p:cNvSpPr>
                <a:spLocks/>
              </p:cNvSpPr>
              <p:nvPr/>
            </p:nvSpPr>
            <p:spPr bwMode="auto">
              <a:xfrm>
                <a:off x="3491" y="2325"/>
                <a:ext cx="38" cy="37"/>
              </a:xfrm>
              <a:custGeom>
                <a:avLst/>
                <a:gdLst/>
                <a:ahLst/>
                <a:cxnLst>
                  <a:cxn ang="0">
                    <a:pos x="38" y="19"/>
                  </a:cxn>
                  <a:cxn ang="0">
                    <a:pos x="38" y="19"/>
                  </a:cxn>
                  <a:cxn ang="0">
                    <a:pos x="36" y="27"/>
                  </a:cxn>
                  <a:cxn ang="0">
                    <a:pos x="33" y="33"/>
                  </a:cxn>
                  <a:cxn ang="0">
                    <a:pos x="26" y="36"/>
                  </a:cxn>
                  <a:cxn ang="0">
                    <a:pos x="18" y="37"/>
                  </a:cxn>
                  <a:cxn ang="0">
                    <a:pos x="18" y="37"/>
                  </a:cxn>
                  <a:cxn ang="0">
                    <a:pos x="12" y="36"/>
                  </a:cxn>
                  <a:cxn ang="0">
                    <a:pos x="5" y="33"/>
                  </a:cxn>
                  <a:cxn ang="0">
                    <a:pos x="2" y="27"/>
                  </a:cxn>
                  <a:cxn ang="0">
                    <a:pos x="0" y="19"/>
                  </a:cxn>
                  <a:cxn ang="0">
                    <a:pos x="0" y="19"/>
                  </a:cxn>
                  <a:cxn ang="0">
                    <a:pos x="2" y="12"/>
                  </a:cxn>
                  <a:cxn ang="0">
                    <a:pos x="5" y="6"/>
                  </a:cxn>
                  <a:cxn ang="0">
                    <a:pos x="12" y="1"/>
                  </a:cxn>
                  <a:cxn ang="0">
                    <a:pos x="18" y="0"/>
                  </a:cxn>
                  <a:cxn ang="0">
                    <a:pos x="18" y="0"/>
                  </a:cxn>
                  <a:cxn ang="0">
                    <a:pos x="26"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6" y="36"/>
                    </a:lnTo>
                    <a:lnTo>
                      <a:pt x="18" y="37"/>
                    </a:lnTo>
                    <a:lnTo>
                      <a:pt x="18" y="37"/>
                    </a:lnTo>
                    <a:lnTo>
                      <a:pt x="12" y="36"/>
                    </a:lnTo>
                    <a:lnTo>
                      <a:pt x="5" y="33"/>
                    </a:lnTo>
                    <a:lnTo>
                      <a:pt x="2" y="27"/>
                    </a:lnTo>
                    <a:lnTo>
                      <a:pt x="0" y="19"/>
                    </a:lnTo>
                    <a:lnTo>
                      <a:pt x="0" y="19"/>
                    </a:lnTo>
                    <a:lnTo>
                      <a:pt x="2" y="12"/>
                    </a:lnTo>
                    <a:lnTo>
                      <a:pt x="5" y="6"/>
                    </a:lnTo>
                    <a:lnTo>
                      <a:pt x="12" y="1"/>
                    </a:lnTo>
                    <a:lnTo>
                      <a:pt x="18" y="0"/>
                    </a:lnTo>
                    <a:lnTo>
                      <a:pt x="18" y="0"/>
                    </a:lnTo>
                    <a:lnTo>
                      <a:pt x="26"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3" name="Freeform 309"/>
              <p:cNvSpPr>
                <a:spLocks/>
              </p:cNvSpPr>
              <p:nvPr/>
            </p:nvSpPr>
            <p:spPr bwMode="auto">
              <a:xfrm>
                <a:off x="3607" y="2749"/>
                <a:ext cx="37" cy="38"/>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4" name="Freeform 310"/>
              <p:cNvSpPr>
                <a:spLocks/>
              </p:cNvSpPr>
              <p:nvPr/>
            </p:nvSpPr>
            <p:spPr bwMode="auto">
              <a:xfrm>
                <a:off x="3163" y="2364"/>
                <a:ext cx="37" cy="37"/>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5" name="Freeform 311"/>
              <p:cNvSpPr>
                <a:spLocks/>
              </p:cNvSpPr>
              <p:nvPr/>
            </p:nvSpPr>
            <p:spPr bwMode="auto">
              <a:xfrm>
                <a:off x="3466" y="2985"/>
                <a:ext cx="39" cy="37"/>
              </a:xfrm>
              <a:custGeom>
                <a:avLst/>
                <a:gdLst/>
                <a:ahLst/>
                <a:cxnLst>
                  <a:cxn ang="0">
                    <a:pos x="39" y="19"/>
                  </a:cxn>
                  <a:cxn ang="0">
                    <a:pos x="39" y="19"/>
                  </a:cxn>
                  <a:cxn ang="0">
                    <a:pos x="37"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6" name="Freeform 312"/>
              <p:cNvSpPr>
                <a:spLocks/>
              </p:cNvSpPr>
              <p:nvPr/>
            </p:nvSpPr>
            <p:spPr bwMode="auto">
              <a:xfrm>
                <a:off x="3476" y="2794"/>
                <a:ext cx="38" cy="38"/>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7" name="Freeform 313"/>
              <p:cNvSpPr>
                <a:spLocks/>
              </p:cNvSpPr>
              <p:nvPr/>
            </p:nvSpPr>
            <p:spPr bwMode="auto">
              <a:xfrm>
                <a:off x="3568" y="2532"/>
                <a:ext cx="39" cy="37"/>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8" name="Freeform 314"/>
              <p:cNvSpPr>
                <a:spLocks/>
              </p:cNvSpPr>
              <p:nvPr/>
            </p:nvSpPr>
            <p:spPr bwMode="auto">
              <a:xfrm>
                <a:off x="3334" y="2794"/>
                <a:ext cx="37" cy="38"/>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6" y="11"/>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9" name="Freeform 315"/>
              <p:cNvSpPr>
                <a:spLocks/>
              </p:cNvSpPr>
              <p:nvPr/>
            </p:nvSpPr>
            <p:spPr bwMode="auto">
              <a:xfrm>
                <a:off x="3725" y="3148"/>
                <a:ext cx="38" cy="36"/>
              </a:xfrm>
              <a:custGeom>
                <a:avLst/>
                <a:gdLst/>
                <a:ahLst/>
                <a:cxnLst>
                  <a:cxn ang="0">
                    <a:pos x="38" y="18"/>
                  </a:cxn>
                  <a:cxn ang="0">
                    <a:pos x="38" y="18"/>
                  </a:cxn>
                  <a:cxn ang="0">
                    <a:pos x="36" y="26"/>
                  </a:cxn>
                  <a:cxn ang="0">
                    <a:pos x="32" y="32"/>
                  </a:cxn>
                  <a:cxn ang="0">
                    <a:pos x="26" y="35"/>
                  </a:cxn>
                  <a:cxn ang="0">
                    <a:pos x="18" y="36"/>
                  </a:cxn>
                  <a:cxn ang="0">
                    <a:pos x="18" y="36"/>
                  </a:cxn>
                  <a:cxn ang="0">
                    <a:pos x="11" y="35"/>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6">
                    <a:moveTo>
                      <a:pt x="38" y="18"/>
                    </a:moveTo>
                    <a:lnTo>
                      <a:pt x="38" y="18"/>
                    </a:lnTo>
                    <a:lnTo>
                      <a:pt x="36" y="26"/>
                    </a:lnTo>
                    <a:lnTo>
                      <a:pt x="32" y="32"/>
                    </a:lnTo>
                    <a:lnTo>
                      <a:pt x="26" y="35"/>
                    </a:lnTo>
                    <a:lnTo>
                      <a:pt x="18" y="36"/>
                    </a:lnTo>
                    <a:lnTo>
                      <a:pt x="18" y="36"/>
                    </a:lnTo>
                    <a:lnTo>
                      <a:pt x="11" y="35"/>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0" name="Freeform 316"/>
              <p:cNvSpPr>
                <a:spLocks/>
              </p:cNvSpPr>
              <p:nvPr/>
            </p:nvSpPr>
            <p:spPr bwMode="auto">
              <a:xfrm>
                <a:off x="3538" y="2649"/>
                <a:ext cx="39" cy="37"/>
              </a:xfrm>
              <a:custGeom>
                <a:avLst/>
                <a:gdLst/>
                <a:ahLst/>
                <a:cxnLst>
                  <a:cxn ang="0">
                    <a:pos x="39" y="19"/>
                  </a:cxn>
                  <a:cxn ang="0">
                    <a:pos x="39" y="19"/>
                  </a:cxn>
                  <a:cxn ang="0">
                    <a:pos x="37"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1" name="Freeform 317"/>
              <p:cNvSpPr>
                <a:spLocks/>
              </p:cNvSpPr>
              <p:nvPr/>
            </p:nvSpPr>
            <p:spPr bwMode="auto">
              <a:xfrm>
                <a:off x="2776" y="2302"/>
                <a:ext cx="37" cy="38"/>
              </a:xfrm>
              <a:custGeom>
                <a:avLst/>
                <a:gdLst/>
                <a:ahLst/>
                <a:cxnLst>
                  <a:cxn ang="0">
                    <a:pos x="37" y="18"/>
                  </a:cxn>
                  <a:cxn ang="0">
                    <a:pos x="37" y="18"/>
                  </a:cxn>
                  <a:cxn ang="0">
                    <a:pos x="36" y="26"/>
                  </a:cxn>
                  <a:cxn ang="0">
                    <a:pos x="31" y="32"/>
                  </a:cxn>
                  <a:cxn ang="0">
                    <a:pos x="25" y="36"/>
                  </a:cxn>
                  <a:cxn ang="0">
                    <a:pos x="18" y="38"/>
                  </a:cxn>
                  <a:cxn ang="0">
                    <a:pos x="18" y="38"/>
                  </a:cxn>
                  <a:cxn ang="0">
                    <a:pos x="12" y="36"/>
                  </a:cxn>
                  <a:cxn ang="0">
                    <a:pos x="4" y="32"/>
                  </a:cxn>
                  <a:cxn ang="0">
                    <a:pos x="1" y="26"/>
                  </a:cxn>
                  <a:cxn ang="0">
                    <a:pos x="0" y="18"/>
                  </a:cxn>
                  <a:cxn ang="0">
                    <a:pos x="0" y="18"/>
                  </a:cxn>
                  <a:cxn ang="0">
                    <a:pos x="1" y="11"/>
                  </a:cxn>
                  <a:cxn ang="0">
                    <a:pos x="4" y="5"/>
                  </a:cxn>
                  <a:cxn ang="0">
                    <a:pos x="12"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2" y="36"/>
                    </a:lnTo>
                    <a:lnTo>
                      <a:pt x="4" y="32"/>
                    </a:lnTo>
                    <a:lnTo>
                      <a:pt x="1" y="26"/>
                    </a:lnTo>
                    <a:lnTo>
                      <a:pt x="0" y="18"/>
                    </a:lnTo>
                    <a:lnTo>
                      <a:pt x="0" y="18"/>
                    </a:lnTo>
                    <a:lnTo>
                      <a:pt x="1" y="11"/>
                    </a:lnTo>
                    <a:lnTo>
                      <a:pt x="4" y="5"/>
                    </a:lnTo>
                    <a:lnTo>
                      <a:pt x="12"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2" name="Freeform 318"/>
              <p:cNvSpPr>
                <a:spLocks/>
              </p:cNvSpPr>
              <p:nvPr/>
            </p:nvSpPr>
            <p:spPr bwMode="auto">
              <a:xfrm>
                <a:off x="2828" y="2632"/>
                <a:ext cx="38" cy="38"/>
              </a:xfrm>
              <a:custGeom>
                <a:avLst/>
                <a:gdLst/>
                <a:ahLst/>
                <a:cxnLst>
                  <a:cxn ang="0">
                    <a:pos x="38" y="20"/>
                  </a:cxn>
                  <a:cxn ang="0">
                    <a:pos x="38" y="20"/>
                  </a:cxn>
                  <a:cxn ang="0">
                    <a:pos x="36" y="27"/>
                  </a:cxn>
                  <a:cxn ang="0">
                    <a:pos x="32" y="33"/>
                  </a:cxn>
                  <a:cxn ang="0">
                    <a:pos x="26" y="36"/>
                  </a:cxn>
                  <a:cxn ang="0">
                    <a:pos x="18" y="38"/>
                  </a:cxn>
                  <a:cxn ang="0">
                    <a:pos x="18" y="38"/>
                  </a:cxn>
                  <a:cxn ang="0">
                    <a:pos x="11" y="36"/>
                  </a:cxn>
                  <a:cxn ang="0">
                    <a:pos x="5" y="33"/>
                  </a:cxn>
                  <a:cxn ang="0">
                    <a:pos x="2" y="27"/>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7"/>
                    </a:lnTo>
                    <a:lnTo>
                      <a:pt x="32" y="33"/>
                    </a:lnTo>
                    <a:lnTo>
                      <a:pt x="26" y="36"/>
                    </a:lnTo>
                    <a:lnTo>
                      <a:pt x="18" y="38"/>
                    </a:lnTo>
                    <a:lnTo>
                      <a:pt x="18" y="38"/>
                    </a:lnTo>
                    <a:lnTo>
                      <a:pt x="11" y="36"/>
                    </a:lnTo>
                    <a:lnTo>
                      <a:pt x="5" y="33"/>
                    </a:lnTo>
                    <a:lnTo>
                      <a:pt x="2" y="27"/>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3" name="Freeform 319"/>
              <p:cNvSpPr>
                <a:spLocks/>
              </p:cNvSpPr>
              <p:nvPr/>
            </p:nvSpPr>
            <p:spPr bwMode="auto">
              <a:xfrm>
                <a:off x="2129" y="2100"/>
                <a:ext cx="38" cy="37"/>
              </a:xfrm>
              <a:custGeom>
                <a:avLst/>
                <a:gdLst/>
                <a:ahLst/>
                <a:cxnLst>
                  <a:cxn ang="0">
                    <a:pos x="38" y="19"/>
                  </a:cxn>
                  <a:cxn ang="0">
                    <a:pos x="38" y="19"/>
                  </a:cxn>
                  <a:cxn ang="0">
                    <a:pos x="36" y="25"/>
                  </a:cxn>
                  <a:cxn ang="0">
                    <a:pos x="32" y="31"/>
                  </a:cxn>
                  <a:cxn ang="0">
                    <a:pos x="26" y="36"/>
                  </a:cxn>
                  <a:cxn ang="0">
                    <a:pos x="18" y="37"/>
                  </a:cxn>
                  <a:cxn ang="0">
                    <a:pos x="18" y="37"/>
                  </a:cxn>
                  <a:cxn ang="0">
                    <a:pos x="11" y="36"/>
                  </a:cxn>
                  <a:cxn ang="0">
                    <a:pos x="5" y="31"/>
                  </a:cxn>
                  <a:cxn ang="0">
                    <a:pos x="2" y="25"/>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5"/>
                    </a:lnTo>
                    <a:lnTo>
                      <a:pt x="32" y="31"/>
                    </a:lnTo>
                    <a:lnTo>
                      <a:pt x="26" y="36"/>
                    </a:lnTo>
                    <a:lnTo>
                      <a:pt x="18" y="37"/>
                    </a:lnTo>
                    <a:lnTo>
                      <a:pt x="18" y="37"/>
                    </a:lnTo>
                    <a:lnTo>
                      <a:pt x="11" y="36"/>
                    </a:lnTo>
                    <a:lnTo>
                      <a:pt x="5" y="31"/>
                    </a:lnTo>
                    <a:lnTo>
                      <a:pt x="2" y="25"/>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4" name="Freeform 320"/>
              <p:cNvSpPr>
                <a:spLocks/>
              </p:cNvSpPr>
              <p:nvPr/>
            </p:nvSpPr>
            <p:spPr bwMode="auto">
              <a:xfrm>
                <a:off x="2492" y="2625"/>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8" y="12"/>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5" name="Freeform 321"/>
              <p:cNvSpPr>
                <a:spLocks/>
              </p:cNvSpPr>
              <p:nvPr/>
            </p:nvSpPr>
            <p:spPr bwMode="auto">
              <a:xfrm>
                <a:off x="3188" y="2929"/>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6" name="Freeform 322"/>
              <p:cNvSpPr>
                <a:spLocks/>
              </p:cNvSpPr>
              <p:nvPr/>
            </p:nvSpPr>
            <p:spPr bwMode="auto">
              <a:xfrm>
                <a:off x="3685" y="2997"/>
                <a:ext cx="37" cy="37"/>
              </a:xfrm>
              <a:custGeom>
                <a:avLst/>
                <a:gdLst/>
                <a:ahLst/>
                <a:cxnLst>
                  <a:cxn ang="0">
                    <a:pos x="37" y="19"/>
                  </a:cxn>
                  <a:cxn ang="0">
                    <a:pos x="37" y="19"/>
                  </a:cxn>
                  <a:cxn ang="0">
                    <a:pos x="36" y="25"/>
                  </a:cxn>
                  <a:cxn ang="0">
                    <a:pos x="31" y="31"/>
                  </a:cxn>
                  <a:cxn ang="0">
                    <a:pos x="25" y="36"/>
                  </a:cxn>
                  <a:cxn ang="0">
                    <a:pos x="18" y="37"/>
                  </a:cxn>
                  <a:cxn ang="0">
                    <a:pos x="18" y="37"/>
                  </a:cxn>
                  <a:cxn ang="0">
                    <a:pos x="10" y="36"/>
                  </a:cxn>
                  <a:cxn ang="0">
                    <a:pos x="4" y="31"/>
                  </a:cxn>
                  <a:cxn ang="0">
                    <a:pos x="1" y="25"/>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5"/>
                    </a:lnTo>
                    <a:lnTo>
                      <a:pt x="31" y="31"/>
                    </a:lnTo>
                    <a:lnTo>
                      <a:pt x="25" y="36"/>
                    </a:lnTo>
                    <a:lnTo>
                      <a:pt x="18" y="37"/>
                    </a:lnTo>
                    <a:lnTo>
                      <a:pt x="18" y="37"/>
                    </a:lnTo>
                    <a:lnTo>
                      <a:pt x="10" y="36"/>
                    </a:lnTo>
                    <a:lnTo>
                      <a:pt x="4" y="31"/>
                    </a:lnTo>
                    <a:lnTo>
                      <a:pt x="1" y="25"/>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7" name="Freeform 323"/>
              <p:cNvSpPr>
                <a:spLocks/>
              </p:cNvSpPr>
              <p:nvPr/>
            </p:nvSpPr>
            <p:spPr bwMode="auto">
              <a:xfrm>
                <a:off x="3709" y="2688"/>
                <a:ext cx="39" cy="36"/>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8" name="Freeform 324"/>
              <p:cNvSpPr>
                <a:spLocks/>
              </p:cNvSpPr>
              <p:nvPr/>
            </p:nvSpPr>
            <p:spPr bwMode="auto">
              <a:xfrm>
                <a:off x="3952" y="2682"/>
                <a:ext cx="39" cy="36"/>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9" name="Freeform 325"/>
              <p:cNvSpPr>
                <a:spLocks/>
              </p:cNvSpPr>
              <p:nvPr/>
            </p:nvSpPr>
            <p:spPr bwMode="auto">
              <a:xfrm>
                <a:off x="3767" y="3007"/>
                <a:ext cx="39" cy="36"/>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0" name="Freeform 326"/>
              <p:cNvSpPr>
                <a:spLocks/>
              </p:cNvSpPr>
              <p:nvPr/>
            </p:nvSpPr>
            <p:spPr bwMode="auto">
              <a:xfrm>
                <a:off x="3449" y="2733"/>
                <a:ext cx="38" cy="37"/>
              </a:xfrm>
              <a:custGeom>
                <a:avLst/>
                <a:gdLst/>
                <a:ahLst/>
                <a:cxnLst>
                  <a:cxn ang="0">
                    <a:pos x="38" y="18"/>
                  </a:cxn>
                  <a:cxn ang="0">
                    <a:pos x="38" y="18"/>
                  </a:cxn>
                  <a:cxn ang="0">
                    <a:pos x="36" y="25"/>
                  </a:cxn>
                  <a:cxn ang="0">
                    <a:pos x="33" y="31"/>
                  </a:cxn>
                  <a:cxn ang="0">
                    <a:pos x="26"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6"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6"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6" y="1"/>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1" name="Freeform 327"/>
              <p:cNvSpPr>
                <a:spLocks/>
              </p:cNvSpPr>
              <p:nvPr/>
            </p:nvSpPr>
            <p:spPr bwMode="auto">
              <a:xfrm>
                <a:off x="3301" y="2412"/>
                <a:ext cx="37" cy="37"/>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2" name="Freeform 328"/>
              <p:cNvSpPr>
                <a:spLocks/>
              </p:cNvSpPr>
              <p:nvPr/>
            </p:nvSpPr>
            <p:spPr bwMode="auto">
              <a:xfrm>
                <a:off x="3062" y="2869"/>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3" name="Freeform 329"/>
              <p:cNvSpPr>
                <a:spLocks/>
              </p:cNvSpPr>
              <p:nvPr/>
            </p:nvSpPr>
            <p:spPr bwMode="auto">
              <a:xfrm>
                <a:off x="3458" y="3181"/>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4" name="Freeform 330"/>
              <p:cNvSpPr>
                <a:spLocks/>
              </p:cNvSpPr>
              <p:nvPr/>
            </p:nvSpPr>
            <p:spPr bwMode="auto">
              <a:xfrm>
                <a:off x="3085" y="2343"/>
                <a:ext cx="37" cy="37"/>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2"/>
                  </a:cxn>
                  <a:cxn ang="0">
                    <a:pos x="4" y="6"/>
                  </a:cxn>
                  <a:cxn ang="0">
                    <a:pos x="10" y="1"/>
                  </a:cxn>
                  <a:cxn ang="0">
                    <a:pos x="18" y="0"/>
                  </a:cxn>
                  <a:cxn ang="0">
                    <a:pos x="18" y="0"/>
                  </a:cxn>
                  <a:cxn ang="0">
                    <a:pos x="25" y="1"/>
                  </a:cxn>
                  <a:cxn ang="0">
                    <a:pos x="31" y="6"/>
                  </a:cxn>
                  <a:cxn ang="0">
                    <a:pos x="36" y="12"/>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2"/>
                    </a:lnTo>
                    <a:lnTo>
                      <a:pt x="4" y="6"/>
                    </a:lnTo>
                    <a:lnTo>
                      <a:pt x="10" y="1"/>
                    </a:lnTo>
                    <a:lnTo>
                      <a:pt x="18" y="0"/>
                    </a:lnTo>
                    <a:lnTo>
                      <a:pt x="18" y="0"/>
                    </a:lnTo>
                    <a:lnTo>
                      <a:pt x="25" y="1"/>
                    </a:lnTo>
                    <a:lnTo>
                      <a:pt x="31"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5" name="Freeform 331"/>
              <p:cNvSpPr>
                <a:spLocks/>
              </p:cNvSpPr>
              <p:nvPr/>
            </p:nvSpPr>
            <p:spPr bwMode="auto">
              <a:xfrm>
                <a:off x="3250" y="2439"/>
                <a:ext cx="37" cy="37"/>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6" name="Freeform 332"/>
              <p:cNvSpPr>
                <a:spLocks/>
              </p:cNvSpPr>
              <p:nvPr/>
            </p:nvSpPr>
            <p:spPr bwMode="auto">
              <a:xfrm>
                <a:off x="3835" y="2878"/>
                <a:ext cx="37" cy="38"/>
              </a:xfrm>
              <a:custGeom>
                <a:avLst/>
                <a:gdLst/>
                <a:ahLst/>
                <a:cxnLst>
                  <a:cxn ang="0">
                    <a:pos x="37" y="20"/>
                  </a:cxn>
                  <a:cxn ang="0">
                    <a:pos x="37" y="20"/>
                  </a:cxn>
                  <a:cxn ang="0">
                    <a:pos x="36" y="26"/>
                  </a:cxn>
                  <a:cxn ang="0">
                    <a:pos x="31" y="32"/>
                  </a:cxn>
                  <a:cxn ang="0">
                    <a:pos x="25" y="36"/>
                  </a:cxn>
                  <a:cxn ang="0">
                    <a:pos x="18" y="38"/>
                  </a:cxn>
                  <a:cxn ang="0">
                    <a:pos x="18" y="38"/>
                  </a:cxn>
                  <a:cxn ang="0">
                    <a:pos x="12" y="36"/>
                  </a:cxn>
                  <a:cxn ang="0">
                    <a:pos x="4" y="32"/>
                  </a:cxn>
                  <a:cxn ang="0">
                    <a:pos x="1" y="26"/>
                  </a:cxn>
                  <a:cxn ang="0">
                    <a:pos x="0" y="20"/>
                  </a:cxn>
                  <a:cxn ang="0">
                    <a:pos x="0" y="20"/>
                  </a:cxn>
                  <a:cxn ang="0">
                    <a:pos x="1" y="12"/>
                  </a:cxn>
                  <a:cxn ang="0">
                    <a:pos x="4" y="6"/>
                  </a:cxn>
                  <a:cxn ang="0">
                    <a:pos x="12"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2" y="36"/>
                    </a:lnTo>
                    <a:lnTo>
                      <a:pt x="4" y="32"/>
                    </a:lnTo>
                    <a:lnTo>
                      <a:pt x="1" y="26"/>
                    </a:lnTo>
                    <a:lnTo>
                      <a:pt x="0" y="20"/>
                    </a:lnTo>
                    <a:lnTo>
                      <a:pt x="0" y="20"/>
                    </a:lnTo>
                    <a:lnTo>
                      <a:pt x="1" y="12"/>
                    </a:lnTo>
                    <a:lnTo>
                      <a:pt x="4" y="6"/>
                    </a:lnTo>
                    <a:lnTo>
                      <a:pt x="12"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7" name="Freeform 333"/>
              <p:cNvSpPr>
                <a:spLocks/>
              </p:cNvSpPr>
              <p:nvPr/>
            </p:nvSpPr>
            <p:spPr bwMode="auto">
              <a:xfrm>
                <a:off x="3065" y="2455"/>
                <a:ext cx="38" cy="38"/>
              </a:xfrm>
              <a:custGeom>
                <a:avLst/>
                <a:gdLst/>
                <a:ahLst/>
                <a:cxnLst>
                  <a:cxn ang="0">
                    <a:pos x="38" y="20"/>
                  </a:cxn>
                  <a:cxn ang="0">
                    <a:pos x="38" y="20"/>
                  </a:cxn>
                  <a:cxn ang="0">
                    <a:pos x="36" y="26"/>
                  </a:cxn>
                  <a:cxn ang="0">
                    <a:pos x="32" y="32"/>
                  </a:cxn>
                  <a:cxn ang="0">
                    <a:pos x="26" y="36"/>
                  </a:cxn>
                  <a:cxn ang="0">
                    <a:pos x="18" y="38"/>
                  </a:cxn>
                  <a:cxn ang="0">
                    <a:pos x="18" y="38"/>
                  </a:cxn>
                  <a:cxn ang="0">
                    <a:pos x="11" y="36"/>
                  </a:cxn>
                  <a:cxn ang="0">
                    <a:pos x="5" y="32"/>
                  </a:cxn>
                  <a:cxn ang="0">
                    <a:pos x="2" y="26"/>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6"/>
                    </a:lnTo>
                    <a:lnTo>
                      <a:pt x="32" y="32"/>
                    </a:lnTo>
                    <a:lnTo>
                      <a:pt x="26" y="36"/>
                    </a:lnTo>
                    <a:lnTo>
                      <a:pt x="18" y="38"/>
                    </a:lnTo>
                    <a:lnTo>
                      <a:pt x="18" y="38"/>
                    </a:lnTo>
                    <a:lnTo>
                      <a:pt x="11" y="36"/>
                    </a:lnTo>
                    <a:lnTo>
                      <a:pt x="5" y="32"/>
                    </a:lnTo>
                    <a:lnTo>
                      <a:pt x="2" y="26"/>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8" name="Freeform 334"/>
              <p:cNvSpPr>
                <a:spLocks/>
              </p:cNvSpPr>
              <p:nvPr/>
            </p:nvSpPr>
            <p:spPr bwMode="auto">
              <a:xfrm>
                <a:off x="3086" y="2638"/>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9" name="Freeform 335"/>
              <p:cNvSpPr>
                <a:spLocks/>
              </p:cNvSpPr>
              <p:nvPr/>
            </p:nvSpPr>
            <p:spPr bwMode="auto">
              <a:xfrm>
                <a:off x="3287" y="2154"/>
                <a:ext cx="38" cy="37"/>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0" name="Freeform 336"/>
              <p:cNvSpPr>
                <a:spLocks/>
              </p:cNvSpPr>
              <p:nvPr/>
            </p:nvSpPr>
            <p:spPr bwMode="auto">
              <a:xfrm>
                <a:off x="3452" y="2794"/>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1" name="Freeform 337"/>
              <p:cNvSpPr>
                <a:spLocks/>
              </p:cNvSpPr>
              <p:nvPr/>
            </p:nvSpPr>
            <p:spPr bwMode="auto">
              <a:xfrm>
                <a:off x="3767" y="2622"/>
                <a:ext cx="39" cy="37"/>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2" name="Freeform 338"/>
              <p:cNvSpPr>
                <a:spLocks/>
              </p:cNvSpPr>
              <p:nvPr/>
            </p:nvSpPr>
            <p:spPr bwMode="auto">
              <a:xfrm>
                <a:off x="3740" y="2280"/>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3" name="Freeform 339"/>
              <p:cNvSpPr>
                <a:spLocks/>
              </p:cNvSpPr>
              <p:nvPr/>
            </p:nvSpPr>
            <p:spPr bwMode="auto">
              <a:xfrm>
                <a:off x="3095" y="2211"/>
                <a:ext cx="39" cy="37"/>
              </a:xfrm>
              <a:custGeom>
                <a:avLst/>
                <a:gdLst/>
                <a:ahLst/>
                <a:cxnLst>
                  <a:cxn ang="0">
                    <a:pos x="39" y="18"/>
                  </a:cxn>
                  <a:cxn ang="0">
                    <a:pos x="39"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9" y="18"/>
                  </a:cxn>
                  <a:cxn ang="0">
                    <a:pos x="39" y="18"/>
                  </a:cxn>
                </a:cxnLst>
                <a:rect l="0" t="0" r="r" b="b"/>
                <a:pathLst>
                  <a:path w="39" h="37">
                    <a:moveTo>
                      <a:pt x="39" y="18"/>
                    </a:moveTo>
                    <a:lnTo>
                      <a:pt x="39"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4" name="Freeform 340"/>
              <p:cNvSpPr>
                <a:spLocks/>
              </p:cNvSpPr>
              <p:nvPr/>
            </p:nvSpPr>
            <p:spPr bwMode="auto">
              <a:xfrm>
                <a:off x="3551" y="2559"/>
                <a:ext cx="38" cy="37"/>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5" name="Freeform 341"/>
              <p:cNvSpPr>
                <a:spLocks/>
              </p:cNvSpPr>
              <p:nvPr/>
            </p:nvSpPr>
            <p:spPr bwMode="auto">
              <a:xfrm>
                <a:off x="3385" y="2737"/>
                <a:ext cx="37" cy="36"/>
              </a:xfrm>
              <a:custGeom>
                <a:avLst/>
                <a:gdLst/>
                <a:ahLst/>
                <a:cxnLst>
                  <a:cxn ang="0">
                    <a:pos x="37" y="18"/>
                  </a:cxn>
                  <a:cxn ang="0">
                    <a:pos x="37" y="18"/>
                  </a:cxn>
                  <a:cxn ang="0">
                    <a:pos x="36" y="26"/>
                  </a:cxn>
                  <a:cxn ang="0">
                    <a:pos x="33" y="32"/>
                  </a:cxn>
                  <a:cxn ang="0">
                    <a:pos x="27" y="35"/>
                  </a:cxn>
                  <a:cxn ang="0">
                    <a:pos x="19" y="36"/>
                  </a:cxn>
                  <a:cxn ang="0">
                    <a:pos x="19" y="36"/>
                  </a:cxn>
                  <a:cxn ang="0">
                    <a:pos x="12" y="35"/>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6" y="11"/>
                  </a:cxn>
                  <a:cxn ang="0">
                    <a:pos x="37" y="18"/>
                  </a:cxn>
                  <a:cxn ang="0">
                    <a:pos x="37" y="18"/>
                  </a:cxn>
                </a:cxnLst>
                <a:rect l="0" t="0" r="r" b="b"/>
                <a:pathLst>
                  <a:path w="37" h="36">
                    <a:moveTo>
                      <a:pt x="37" y="18"/>
                    </a:moveTo>
                    <a:lnTo>
                      <a:pt x="37" y="18"/>
                    </a:lnTo>
                    <a:lnTo>
                      <a:pt x="36" y="26"/>
                    </a:lnTo>
                    <a:lnTo>
                      <a:pt x="33" y="32"/>
                    </a:lnTo>
                    <a:lnTo>
                      <a:pt x="27" y="35"/>
                    </a:lnTo>
                    <a:lnTo>
                      <a:pt x="19" y="36"/>
                    </a:lnTo>
                    <a:lnTo>
                      <a:pt x="19" y="36"/>
                    </a:lnTo>
                    <a:lnTo>
                      <a:pt x="12" y="35"/>
                    </a:lnTo>
                    <a:lnTo>
                      <a:pt x="6" y="32"/>
                    </a:lnTo>
                    <a:lnTo>
                      <a:pt x="1" y="26"/>
                    </a:lnTo>
                    <a:lnTo>
                      <a:pt x="0" y="18"/>
                    </a:lnTo>
                    <a:lnTo>
                      <a:pt x="0" y="18"/>
                    </a:lnTo>
                    <a:lnTo>
                      <a:pt x="1" y="11"/>
                    </a:lnTo>
                    <a:lnTo>
                      <a:pt x="6" y="5"/>
                    </a:lnTo>
                    <a:lnTo>
                      <a:pt x="12" y="2"/>
                    </a:lnTo>
                    <a:lnTo>
                      <a:pt x="19" y="0"/>
                    </a:lnTo>
                    <a:lnTo>
                      <a:pt x="19" y="0"/>
                    </a:lnTo>
                    <a:lnTo>
                      <a:pt x="27" y="2"/>
                    </a:lnTo>
                    <a:lnTo>
                      <a:pt x="33"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6" name="Freeform 342"/>
              <p:cNvSpPr>
                <a:spLocks/>
              </p:cNvSpPr>
              <p:nvPr/>
            </p:nvSpPr>
            <p:spPr bwMode="auto">
              <a:xfrm>
                <a:off x="3043" y="2233"/>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7" name="Freeform 343"/>
              <p:cNvSpPr>
                <a:spLocks/>
              </p:cNvSpPr>
              <p:nvPr/>
            </p:nvSpPr>
            <p:spPr bwMode="auto">
              <a:xfrm>
                <a:off x="3433" y="2610"/>
                <a:ext cx="37" cy="37"/>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8" name="Freeform 344"/>
              <p:cNvSpPr>
                <a:spLocks/>
              </p:cNvSpPr>
              <p:nvPr/>
            </p:nvSpPr>
            <p:spPr bwMode="auto">
              <a:xfrm>
                <a:off x="3710" y="2802"/>
                <a:ext cx="39" cy="37"/>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9" name="Freeform 345"/>
              <p:cNvSpPr>
                <a:spLocks/>
              </p:cNvSpPr>
              <p:nvPr/>
            </p:nvSpPr>
            <p:spPr bwMode="auto">
              <a:xfrm>
                <a:off x="3095" y="2547"/>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0" name="Freeform 346"/>
              <p:cNvSpPr>
                <a:spLocks/>
              </p:cNvSpPr>
              <p:nvPr/>
            </p:nvSpPr>
            <p:spPr bwMode="auto">
              <a:xfrm>
                <a:off x="3553" y="2836"/>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1" name="Freeform 347"/>
              <p:cNvSpPr>
                <a:spLocks/>
              </p:cNvSpPr>
              <p:nvPr/>
            </p:nvSpPr>
            <p:spPr bwMode="auto">
              <a:xfrm>
                <a:off x="2870" y="2340"/>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2" name="Freeform 348"/>
              <p:cNvSpPr>
                <a:spLocks/>
              </p:cNvSpPr>
              <p:nvPr/>
            </p:nvSpPr>
            <p:spPr bwMode="auto">
              <a:xfrm>
                <a:off x="2606" y="3148"/>
                <a:ext cx="38" cy="38"/>
              </a:xfrm>
              <a:custGeom>
                <a:avLst/>
                <a:gdLst/>
                <a:ahLst/>
                <a:cxnLst>
                  <a:cxn ang="0">
                    <a:pos x="38" y="20"/>
                  </a:cxn>
                  <a:cxn ang="0">
                    <a:pos x="38" y="20"/>
                  </a:cxn>
                  <a:cxn ang="0">
                    <a:pos x="36" y="26"/>
                  </a:cxn>
                  <a:cxn ang="0">
                    <a:pos x="32" y="32"/>
                  </a:cxn>
                  <a:cxn ang="0">
                    <a:pos x="26" y="36"/>
                  </a:cxn>
                  <a:cxn ang="0">
                    <a:pos x="18" y="38"/>
                  </a:cxn>
                  <a:cxn ang="0">
                    <a:pos x="18" y="38"/>
                  </a:cxn>
                  <a:cxn ang="0">
                    <a:pos x="11" y="36"/>
                  </a:cxn>
                  <a:cxn ang="0">
                    <a:pos x="5" y="32"/>
                  </a:cxn>
                  <a:cxn ang="0">
                    <a:pos x="2" y="26"/>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6"/>
                    </a:lnTo>
                    <a:lnTo>
                      <a:pt x="32" y="32"/>
                    </a:lnTo>
                    <a:lnTo>
                      <a:pt x="26" y="36"/>
                    </a:lnTo>
                    <a:lnTo>
                      <a:pt x="18" y="38"/>
                    </a:lnTo>
                    <a:lnTo>
                      <a:pt x="18" y="38"/>
                    </a:lnTo>
                    <a:lnTo>
                      <a:pt x="11" y="36"/>
                    </a:lnTo>
                    <a:lnTo>
                      <a:pt x="5" y="32"/>
                    </a:lnTo>
                    <a:lnTo>
                      <a:pt x="2" y="26"/>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3" name="Freeform 349"/>
              <p:cNvSpPr>
                <a:spLocks/>
              </p:cNvSpPr>
              <p:nvPr/>
            </p:nvSpPr>
            <p:spPr bwMode="auto">
              <a:xfrm>
                <a:off x="3127" y="3028"/>
                <a:ext cx="37" cy="38"/>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4" name="Freeform 350"/>
              <p:cNvSpPr>
                <a:spLocks/>
              </p:cNvSpPr>
              <p:nvPr/>
            </p:nvSpPr>
            <p:spPr bwMode="auto">
              <a:xfrm>
                <a:off x="3934" y="3034"/>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5" name="Freeform 351"/>
              <p:cNvSpPr>
                <a:spLocks/>
              </p:cNvSpPr>
              <p:nvPr/>
            </p:nvSpPr>
            <p:spPr bwMode="auto">
              <a:xfrm>
                <a:off x="3413" y="3046"/>
                <a:ext cx="38" cy="38"/>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6" name="Freeform 352"/>
              <p:cNvSpPr>
                <a:spLocks/>
              </p:cNvSpPr>
              <p:nvPr/>
            </p:nvSpPr>
            <p:spPr bwMode="auto">
              <a:xfrm>
                <a:off x="2776" y="3019"/>
                <a:ext cx="37" cy="38"/>
              </a:xfrm>
              <a:custGeom>
                <a:avLst/>
                <a:gdLst/>
                <a:ahLst/>
                <a:cxnLst>
                  <a:cxn ang="0">
                    <a:pos x="37" y="20"/>
                  </a:cxn>
                  <a:cxn ang="0">
                    <a:pos x="37" y="20"/>
                  </a:cxn>
                  <a:cxn ang="0">
                    <a:pos x="36" y="26"/>
                  </a:cxn>
                  <a:cxn ang="0">
                    <a:pos x="31" y="32"/>
                  </a:cxn>
                  <a:cxn ang="0">
                    <a:pos x="25" y="36"/>
                  </a:cxn>
                  <a:cxn ang="0">
                    <a:pos x="18" y="38"/>
                  </a:cxn>
                  <a:cxn ang="0">
                    <a:pos x="18" y="38"/>
                  </a:cxn>
                  <a:cxn ang="0">
                    <a:pos x="10" y="36"/>
                  </a:cxn>
                  <a:cxn ang="0">
                    <a:pos x="4" y="32"/>
                  </a:cxn>
                  <a:cxn ang="0">
                    <a:pos x="1" y="26"/>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0" y="36"/>
                    </a:lnTo>
                    <a:lnTo>
                      <a:pt x="4" y="32"/>
                    </a:lnTo>
                    <a:lnTo>
                      <a:pt x="1" y="26"/>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7" name="Freeform 353"/>
              <p:cNvSpPr>
                <a:spLocks/>
              </p:cNvSpPr>
              <p:nvPr/>
            </p:nvSpPr>
            <p:spPr bwMode="auto">
              <a:xfrm>
                <a:off x="2734" y="2982"/>
                <a:ext cx="39" cy="36"/>
              </a:xfrm>
              <a:custGeom>
                <a:avLst/>
                <a:gdLst/>
                <a:ahLst/>
                <a:cxnLst>
                  <a:cxn ang="0">
                    <a:pos x="39" y="18"/>
                  </a:cxn>
                  <a:cxn ang="0">
                    <a:pos x="39" y="18"/>
                  </a:cxn>
                  <a:cxn ang="0">
                    <a:pos x="37" y="25"/>
                  </a:cxn>
                  <a:cxn ang="0">
                    <a:pos x="33" y="31"/>
                  </a:cxn>
                  <a:cxn ang="0">
                    <a:pos x="27" y="36"/>
                  </a:cxn>
                  <a:cxn ang="0">
                    <a:pos x="19" y="36"/>
                  </a:cxn>
                  <a:cxn ang="0">
                    <a:pos x="19" y="36"/>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6"/>
                    </a:lnTo>
                    <a:lnTo>
                      <a:pt x="19" y="36"/>
                    </a:lnTo>
                    <a:lnTo>
                      <a:pt x="19" y="36"/>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8" name="Freeform 354"/>
              <p:cNvSpPr>
                <a:spLocks/>
              </p:cNvSpPr>
              <p:nvPr/>
            </p:nvSpPr>
            <p:spPr bwMode="auto">
              <a:xfrm>
                <a:off x="2704" y="2667"/>
                <a:ext cx="37" cy="37"/>
              </a:xfrm>
              <a:custGeom>
                <a:avLst/>
                <a:gdLst/>
                <a:ahLst/>
                <a:cxnLst>
                  <a:cxn ang="0">
                    <a:pos x="37" y="19"/>
                  </a:cxn>
                  <a:cxn ang="0">
                    <a:pos x="37" y="19"/>
                  </a:cxn>
                  <a:cxn ang="0">
                    <a:pos x="36" y="25"/>
                  </a:cxn>
                  <a:cxn ang="0">
                    <a:pos x="31" y="31"/>
                  </a:cxn>
                  <a:cxn ang="0">
                    <a:pos x="25" y="36"/>
                  </a:cxn>
                  <a:cxn ang="0">
                    <a:pos x="18" y="37"/>
                  </a:cxn>
                  <a:cxn ang="0">
                    <a:pos x="18" y="37"/>
                  </a:cxn>
                  <a:cxn ang="0">
                    <a:pos x="10" y="36"/>
                  </a:cxn>
                  <a:cxn ang="0">
                    <a:pos x="4" y="31"/>
                  </a:cxn>
                  <a:cxn ang="0">
                    <a:pos x="1" y="25"/>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5"/>
                    </a:lnTo>
                    <a:lnTo>
                      <a:pt x="31" y="31"/>
                    </a:lnTo>
                    <a:lnTo>
                      <a:pt x="25" y="36"/>
                    </a:lnTo>
                    <a:lnTo>
                      <a:pt x="18" y="37"/>
                    </a:lnTo>
                    <a:lnTo>
                      <a:pt x="18" y="37"/>
                    </a:lnTo>
                    <a:lnTo>
                      <a:pt x="10" y="36"/>
                    </a:lnTo>
                    <a:lnTo>
                      <a:pt x="4" y="31"/>
                    </a:lnTo>
                    <a:lnTo>
                      <a:pt x="1" y="25"/>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9" name="Freeform 355"/>
              <p:cNvSpPr>
                <a:spLocks/>
              </p:cNvSpPr>
              <p:nvPr/>
            </p:nvSpPr>
            <p:spPr bwMode="auto">
              <a:xfrm>
                <a:off x="3893" y="2343"/>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8" y="12"/>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0" name="Freeform 356"/>
              <p:cNvSpPr>
                <a:spLocks/>
              </p:cNvSpPr>
              <p:nvPr/>
            </p:nvSpPr>
            <p:spPr bwMode="auto">
              <a:xfrm>
                <a:off x="3403" y="2794"/>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1" name="Freeform 357"/>
              <p:cNvSpPr>
                <a:spLocks/>
              </p:cNvSpPr>
              <p:nvPr/>
            </p:nvSpPr>
            <p:spPr bwMode="auto">
              <a:xfrm>
                <a:off x="3263" y="2496"/>
                <a:ext cx="39" cy="37"/>
              </a:xfrm>
              <a:custGeom>
                <a:avLst/>
                <a:gdLst/>
                <a:ahLst/>
                <a:cxnLst>
                  <a:cxn ang="0">
                    <a:pos x="39" y="19"/>
                  </a:cxn>
                  <a:cxn ang="0">
                    <a:pos x="39" y="19"/>
                  </a:cxn>
                  <a:cxn ang="0">
                    <a:pos x="38" y="27"/>
                  </a:cxn>
                  <a:cxn ang="0">
                    <a:pos x="33" y="31"/>
                  </a:cxn>
                  <a:cxn ang="0">
                    <a:pos x="27" y="36"/>
                  </a:cxn>
                  <a:cxn ang="0">
                    <a:pos x="20" y="37"/>
                  </a:cxn>
                  <a:cxn ang="0">
                    <a:pos x="20" y="37"/>
                  </a:cxn>
                  <a:cxn ang="0">
                    <a:pos x="12" y="36"/>
                  </a:cxn>
                  <a:cxn ang="0">
                    <a:pos x="6" y="31"/>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1"/>
                    </a:lnTo>
                    <a:lnTo>
                      <a:pt x="27" y="36"/>
                    </a:lnTo>
                    <a:lnTo>
                      <a:pt x="20" y="37"/>
                    </a:lnTo>
                    <a:lnTo>
                      <a:pt x="20" y="37"/>
                    </a:lnTo>
                    <a:lnTo>
                      <a:pt x="12" y="36"/>
                    </a:lnTo>
                    <a:lnTo>
                      <a:pt x="6" y="31"/>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2" name="Freeform 358"/>
              <p:cNvSpPr>
                <a:spLocks/>
              </p:cNvSpPr>
              <p:nvPr/>
            </p:nvSpPr>
            <p:spPr bwMode="auto">
              <a:xfrm>
                <a:off x="2815" y="2758"/>
                <a:ext cx="39" cy="38"/>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3" name="Freeform 359"/>
              <p:cNvSpPr>
                <a:spLocks/>
              </p:cNvSpPr>
              <p:nvPr/>
            </p:nvSpPr>
            <p:spPr bwMode="auto">
              <a:xfrm>
                <a:off x="3550" y="2815"/>
                <a:ext cx="37" cy="38"/>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6" y="12"/>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4" name="Freeform 360"/>
              <p:cNvSpPr>
                <a:spLocks/>
              </p:cNvSpPr>
              <p:nvPr/>
            </p:nvSpPr>
            <p:spPr bwMode="auto">
              <a:xfrm>
                <a:off x="2662" y="2476"/>
                <a:ext cx="37" cy="38"/>
              </a:xfrm>
              <a:custGeom>
                <a:avLst/>
                <a:gdLst/>
                <a:ahLst/>
                <a:cxnLst>
                  <a:cxn ang="0">
                    <a:pos x="37" y="20"/>
                  </a:cxn>
                  <a:cxn ang="0">
                    <a:pos x="37" y="20"/>
                  </a:cxn>
                  <a:cxn ang="0">
                    <a:pos x="36" y="27"/>
                  </a:cxn>
                  <a:cxn ang="0">
                    <a:pos x="31" y="33"/>
                  </a:cxn>
                  <a:cxn ang="0">
                    <a:pos x="25" y="36"/>
                  </a:cxn>
                  <a:cxn ang="0">
                    <a:pos x="18" y="38"/>
                  </a:cxn>
                  <a:cxn ang="0">
                    <a:pos x="18" y="38"/>
                  </a:cxn>
                  <a:cxn ang="0">
                    <a:pos x="12" y="36"/>
                  </a:cxn>
                  <a:cxn ang="0">
                    <a:pos x="6" y="33"/>
                  </a:cxn>
                  <a:cxn ang="0">
                    <a:pos x="1" y="27"/>
                  </a:cxn>
                  <a:cxn ang="0">
                    <a:pos x="0" y="20"/>
                  </a:cxn>
                  <a:cxn ang="0">
                    <a:pos x="0" y="20"/>
                  </a:cxn>
                  <a:cxn ang="0">
                    <a:pos x="1" y="12"/>
                  </a:cxn>
                  <a:cxn ang="0">
                    <a:pos x="6" y="6"/>
                  </a:cxn>
                  <a:cxn ang="0">
                    <a:pos x="12"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2" y="36"/>
                    </a:lnTo>
                    <a:lnTo>
                      <a:pt x="6" y="33"/>
                    </a:lnTo>
                    <a:lnTo>
                      <a:pt x="1" y="27"/>
                    </a:lnTo>
                    <a:lnTo>
                      <a:pt x="0" y="20"/>
                    </a:lnTo>
                    <a:lnTo>
                      <a:pt x="0" y="20"/>
                    </a:lnTo>
                    <a:lnTo>
                      <a:pt x="1" y="12"/>
                    </a:lnTo>
                    <a:lnTo>
                      <a:pt x="6" y="6"/>
                    </a:lnTo>
                    <a:lnTo>
                      <a:pt x="12"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5" name="Freeform 361"/>
              <p:cNvSpPr>
                <a:spLocks/>
              </p:cNvSpPr>
              <p:nvPr/>
            </p:nvSpPr>
            <p:spPr bwMode="auto">
              <a:xfrm>
                <a:off x="3770" y="3162"/>
                <a:ext cx="38" cy="37"/>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6" name="Freeform 362"/>
              <p:cNvSpPr>
                <a:spLocks/>
              </p:cNvSpPr>
              <p:nvPr/>
            </p:nvSpPr>
            <p:spPr bwMode="auto">
              <a:xfrm>
                <a:off x="3826" y="2655"/>
                <a:ext cx="37" cy="37"/>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7" name="Freeform 363"/>
              <p:cNvSpPr>
                <a:spLocks/>
              </p:cNvSpPr>
              <p:nvPr/>
            </p:nvSpPr>
            <p:spPr bwMode="auto">
              <a:xfrm>
                <a:off x="3497" y="2622"/>
                <a:ext cx="39" cy="36"/>
              </a:xfrm>
              <a:custGeom>
                <a:avLst/>
                <a:gdLst/>
                <a:ahLst/>
                <a:cxnLst>
                  <a:cxn ang="0">
                    <a:pos x="39" y="18"/>
                  </a:cxn>
                  <a:cxn ang="0">
                    <a:pos x="39" y="18"/>
                  </a:cxn>
                  <a:cxn ang="0">
                    <a:pos x="38"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8" name="Freeform 364"/>
              <p:cNvSpPr>
                <a:spLocks/>
              </p:cNvSpPr>
              <p:nvPr/>
            </p:nvSpPr>
            <p:spPr bwMode="auto">
              <a:xfrm>
                <a:off x="3367" y="2820"/>
                <a:ext cx="39" cy="36"/>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0"/>
                  </a:cxn>
                  <a:cxn ang="0">
                    <a:pos x="19" y="0"/>
                  </a:cxn>
                  <a:cxn ang="0">
                    <a:pos x="19" y="0"/>
                  </a:cxn>
                  <a:cxn ang="0">
                    <a:pos x="27" y="0"/>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0"/>
                    </a:lnTo>
                    <a:lnTo>
                      <a:pt x="19" y="0"/>
                    </a:lnTo>
                    <a:lnTo>
                      <a:pt x="19" y="0"/>
                    </a:lnTo>
                    <a:lnTo>
                      <a:pt x="27" y="0"/>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9" name="Freeform 365"/>
              <p:cNvSpPr>
                <a:spLocks/>
              </p:cNvSpPr>
              <p:nvPr/>
            </p:nvSpPr>
            <p:spPr bwMode="auto">
              <a:xfrm>
                <a:off x="3692" y="3190"/>
                <a:ext cx="39" cy="38"/>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0" name="Freeform 366"/>
              <p:cNvSpPr>
                <a:spLocks/>
              </p:cNvSpPr>
              <p:nvPr/>
            </p:nvSpPr>
            <p:spPr bwMode="auto">
              <a:xfrm>
                <a:off x="3437" y="2836"/>
                <a:ext cx="38" cy="38"/>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1" name="Freeform 367"/>
              <p:cNvSpPr>
                <a:spLocks/>
              </p:cNvSpPr>
              <p:nvPr/>
            </p:nvSpPr>
            <p:spPr bwMode="auto">
              <a:xfrm>
                <a:off x="3472" y="2976"/>
                <a:ext cx="37" cy="37"/>
              </a:xfrm>
              <a:custGeom>
                <a:avLst/>
                <a:gdLst/>
                <a:ahLst/>
                <a:cxnLst>
                  <a:cxn ang="0">
                    <a:pos x="37" y="18"/>
                  </a:cxn>
                  <a:cxn ang="0">
                    <a:pos x="37" y="18"/>
                  </a:cxn>
                  <a:cxn ang="0">
                    <a:pos x="36" y="25"/>
                  </a:cxn>
                  <a:cxn ang="0">
                    <a:pos x="31" y="31"/>
                  </a:cxn>
                  <a:cxn ang="0">
                    <a:pos x="25" y="36"/>
                  </a:cxn>
                  <a:cxn ang="0">
                    <a:pos x="18" y="37"/>
                  </a:cxn>
                  <a:cxn ang="0">
                    <a:pos x="18" y="37"/>
                  </a:cxn>
                  <a:cxn ang="0">
                    <a:pos x="12" y="36"/>
                  </a:cxn>
                  <a:cxn ang="0">
                    <a:pos x="4" y="31"/>
                  </a:cxn>
                  <a:cxn ang="0">
                    <a:pos x="1" y="25"/>
                  </a:cxn>
                  <a:cxn ang="0">
                    <a:pos x="0" y="18"/>
                  </a:cxn>
                  <a:cxn ang="0">
                    <a:pos x="0" y="18"/>
                  </a:cxn>
                  <a:cxn ang="0">
                    <a:pos x="1" y="10"/>
                  </a:cxn>
                  <a:cxn ang="0">
                    <a:pos x="4" y="6"/>
                  </a:cxn>
                  <a:cxn ang="0">
                    <a:pos x="12" y="1"/>
                  </a:cxn>
                  <a:cxn ang="0">
                    <a:pos x="18" y="0"/>
                  </a:cxn>
                  <a:cxn ang="0">
                    <a:pos x="18" y="0"/>
                  </a:cxn>
                  <a:cxn ang="0">
                    <a:pos x="25" y="1"/>
                  </a:cxn>
                  <a:cxn ang="0">
                    <a:pos x="31" y="6"/>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2" y="36"/>
                    </a:lnTo>
                    <a:lnTo>
                      <a:pt x="4" y="31"/>
                    </a:lnTo>
                    <a:lnTo>
                      <a:pt x="1" y="25"/>
                    </a:lnTo>
                    <a:lnTo>
                      <a:pt x="0" y="18"/>
                    </a:lnTo>
                    <a:lnTo>
                      <a:pt x="0" y="18"/>
                    </a:lnTo>
                    <a:lnTo>
                      <a:pt x="1" y="10"/>
                    </a:lnTo>
                    <a:lnTo>
                      <a:pt x="4" y="6"/>
                    </a:lnTo>
                    <a:lnTo>
                      <a:pt x="12" y="1"/>
                    </a:lnTo>
                    <a:lnTo>
                      <a:pt x="18" y="0"/>
                    </a:lnTo>
                    <a:lnTo>
                      <a:pt x="18" y="0"/>
                    </a:lnTo>
                    <a:lnTo>
                      <a:pt x="25" y="1"/>
                    </a:lnTo>
                    <a:lnTo>
                      <a:pt x="31" y="6"/>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2" name="Freeform 368"/>
              <p:cNvSpPr>
                <a:spLocks/>
              </p:cNvSpPr>
              <p:nvPr/>
            </p:nvSpPr>
            <p:spPr bwMode="auto">
              <a:xfrm>
                <a:off x="3572" y="2164"/>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3" name="Freeform 369"/>
              <p:cNvSpPr>
                <a:spLocks/>
              </p:cNvSpPr>
              <p:nvPr/>
            </p:nvSpPr>
            <p:spPr bwMode="auto">
              <a:xfrm>
                <a:off x="3772" y="2940"/>
                <a:ext cx="39" cy="36"/>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0"/>
                  </a:cxn>
                  <a:cxn ang="0">
                    <a:pos x="19" y="0"/>
                  </a:cxn>
                  <a:cxn ang="0">
                    <a:pos x="19" y="0"/>
                  </a:cxn>
                  <a:cxn ang="0">
                    <a:pos x="27" y="0"/>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0"/>
                    </a:lnTo>
                    <a:lnTo>
                      <a:pt x="19" y="0"/>
                    </a:lnTo>
                    <a:lnTo>
                      <a:pt x="19" y="0"/>
                    </a:lnTo>
                    <a:lnTo>
                      <a:pt x="27" y="0"/>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4" name="Freeform 370"/>
              <p:cNvSpPr>
                <a:spLocks/>
              </p:cNvSpPr>
              <p:nvPr/>
            </p:nvSpPr>
            <p:spPr bwMode="auto">
              <a:xfrm>
                <a:off x="3989" y="2952"/>
                <a:ext cx="38" cy="37"/>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6"/>
                  </a:cxn>
                  <a:cxn ang="0">
                    <a:pos x="11" y="1"/>
                  </a:cxn>
                  <a:cxn ang="0">
                    <a:pos x="18" y="0"/>
                  </a:cxn>
                  <a:cxn ang="0">
                    <a:pos x="18" y="0"/>
                  </a:cxn>
                  <a:cxn ang="0">
                    <a:pos x="26" y="1"/>
                  </a:cxn>
                  <a:cxn ang="0">
                    <a:pos x="32" y="6"/>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6"/>
                    </a:lnTo>
                    <a:lnTo>
                      <a:pt x="11" y="1"/>
                    </a:lnTo>
                    <a:lnTo>
                      <a:pt x="18" y="0"/>
                    </a:lnTo>
                    <a:lnTo>
                      <a:pt x="18" y="0"/>
                    </a:lnTo>
                    <a:lnTo>
                      <a:pt x="26" y="1"/>
                    </a:lnTo>
                    <a:lnTo>
                      <a:pt x="32" y="6"/>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5" name="Freeform 371"/>
              <p:cNvSpPr>
                <a:spLocks/>
              </p:cNvSpPr>
              <p:nvPr/>
            </p:nvSpPr>
            <p:spPr bwMode="auto">
              <a:xfrm>
                <a:off x="4045" y="3000"/>
                <a:ext cx="39" cy="37"/>
              </a:xfrm>
              <a:custGeom>
                <a:avLst/>
                <a:gdLst/>
                <a:ahLst/>
                <a:cxnLst>
                  <a:cxn ang="0">
                    <a:pos x="39" y="19"/>
                  </a:cxn>
                  <a:cxn ang="0">
                    <a:pos x="39" y="19"/>
                  </a:cxn>
                  <a:cxn ang="0">
                    <a:pos x="37"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6" name="Freeform 372"/>
              <p:cNvSpPr>
                <a:spLocks/>
              </p:cNvSpPr>
              <p:nvPr/>
            </p:nvSpPr>
            <p:spPr bwMode="auto">
              <a:xfrm>
                <a:off x="3668" y="3100"/>
                <a:ext cx="38" cy="38"/>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7" name="Freeform 373"/>
              <p:cNvSpPr>
                <a:spLocks/>
              </p:cNvSpPr>
              <p:nvPr/>
            </p:nvSpPr>
            <p:spPr bwMode="auto">
              <a:xfrm>
                <a:off x="3283" y="2851"/>
                <a:ext cx="37" cy="38"/>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8" name="Freeform 374"/>
              <p:cNvSpPr>
                <a:spLocks/>
              </p:cNvSpPr>
              <p:nvPr/>
            </p:nvSpPr>
            <p:spPr bwMode="auto">
              <a:xfrm>
                <a:off x="3461" y="2118"/>
                <a:ext cx="39" cy="36"/>
              </a:xfrm>
              <a:custGeom>
                <a:avLst/>
                <a:gdLst/>
                <a:ahLst/>
                <a:cxnLst>
                  <a:cxn ang="0">
                    <a:pos x="39" y="18"/>
                  </a:cxn>
                  <a:cxn ang="0">
                    <a:pos x="39" y="18"/>
                  </a:cxn>
                  <a:cxn ang="0">
                    <a:pos x="38"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9" name="Freeform 375"/>
              <p:cNvSpPr>
                <a:spLocks/>
              </p:cNvSpPr>
              <p:nvPr/>
            </p:nvSpPr>
            <p:spPr bwMode="auto">
              <a:xfrm>
                <a:off x="3515" y="2602"/>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0" name="Freeform 376"/>
              <p:cNvSpPr>
                <a:spLocks/>
              </p:cNvSpPr>
              <p:nvPr/>
            </p:nvSpPr>
            <p:spPr bwMode="auto">
              <a:xfrm>
                <a:off x="2974" y="2697"/>
                <a:ext cx="39" cy="37"/>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1" name="Freeform 377"/>
              <p:cNvSpPr>
                <a:spLocks/>
              </p:cNvSpPr>
              <p:nvPr/>
            </p:nvSpPr>
            <p:spPr bwMode="auto">
              <a:xfrm>
                <a:off x="3779" y="2943"/>
                <a:ext cx="38" cy="37"/>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2" name="Freeform 378"/>
              <p:cNvSpPr>
                <a:spLocks/>
              </p:cNvSpPr>
              <p:nvPr/>
            </p:nvSpPr>
            <p:spPr bwMode="auto">
              <a:xfrm>
                <a:off x="3233" y="2674"/>
                <a:ext cx="38" cy="38"/>
              </a:xfrm>
              <a:custGeom>
                <a:avLst/>
                <a:gdLst/>
                <a:ahLst/>
                <a:cxnLst>
                  <a:cxn ang="0">
                    <a:pos x="38" y="20"/>
                  </a:cxn>
                  <a:cxn ang="0">
                    <a:pos x="38" y="20"/>
                  </a:cxn>
                  <a:cxn ang="0">
                    <a:pos x="36" y="26"/>
                  </a:cxn>
                  <a:cxn ang="0">
                    <a:pos x="32" y="32"/>
                  </a:cxn>
                  <a:cxn ang="0">
                    <a:pos x="26" y="36"/>
                  </a:cxn>
                  <a:cxn ang="0">
                    <a:pos x="18" y="38"/>
                  </a:cxn>
                  <a:cxn ang="0">
                    <a:pos x="18" y="38"/>
                  </a:cxn>
                  <a:cxn ang="0">
                    <a:pos x="11" y="36"/>
                  </a:cxn>
                  <a:cxn ang="0">
                    <a:pos x="5" y="32"/>
                  </a:cxn>
                  <a:cxn ang="0">
                    <a:pos x="2" y="26"/>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6"/>
                    </a:lnTo>
                    <a:lnTo>
                      <a:pt x="32" y="32"/>
                    </a:lnTo>
                    <a:lnTo>
                      <a:pt x="26" y="36"/>
                    </a:lnTo>
                    <a:lnTo>
                      <a:pt x="18" y="38"/>
                    </a:lnTo>
                    <a:lnTo>
                      <a:pt x="18" y="38"/>
                    </a:lnTo>
                    <a:lnTo>
                      <a:pt x="11" y="36"/>
                    </a:lnTo>
                    <a:lnTo>
                      <a:pt x="5" y="32"/>
                    </a:lnTo>
                    <a:lnTo>
                      <a:pt x="2" y="26"/>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3" name="Freeform 379"/>
              <p:cNvSpPr>
                <a:spLocks/>
              </p:cNvSpPr>
              <p:nvPr/>
            </p:nvSpPr>
            <p:spPr bwMode="auto">
              <a:xfrm>
                <a:off x="3496" y="2088"/>
                <a:ext cx="37" cy="37"/>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4" name="Freeform 380"/>
              <p:cNvSpPr>
                <a:spLocks/>
              </p:cNvSpPr>
              <p:nvPr/>
            </p:nvSpPr>
            <p:spPr bwMode="auto">
              <a:xfrm>
                <a:off x="3599" y="3064"/>
                <a:ext cx="38" cy="38"/>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5" name="Freeform 381"/>
              <p:cNvSpPr>
                <a:spLocks/>
              </p:cNvSpPr>
              <p:nvPr/>
            </p:nvSpPr>
            <p:spPr bwMode="auto">
              <a:xfrm>
                <a:off x="2650" y="2616"/>
                <a:ext cx="39" cy="37"/>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2"/>
                  </a:cxn>
                  <a:cxn ang="0">
                    <a:pos x="6" y="6"/>
                  </a:cxn>
                  <a:cxn ang="0">
                    <a:pos x="12" y="1"/>
                  </a:cxn>
                  <a:cxn ang="0">
                    <a:pos x="19" y="0"/>
                  </a:cxn>
                  <a:cxn ang="0">
                    <a:pos x="19" y="0"/>
                  </a:cxn>
                  <a:cxn ang="0">
                    <a:pos x="27" y="1"/>
                  </a:cxn>
                  <a:cxn ang="0">
                    <a:pos x="33" y="6"/>
                  </a:cxn>
                  <a:cxn ang="0">
                    <a:pos x="37" y="12"/>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2"/>
                    </a:lnTo>
                    <a:lnTo>
                      <a:pt x="6" y="6"/>
                    </a:lnTo>
                    <a:lnTo>
                      <a:pt x="12" y="1"/>
                    </a:lnTo>
                    <a:lnTo>
                      <a:pt x="19" y="0"/>
                    </a:lnTo>
                    <a:lnTo>
                      <a:pt x="19" y="0"/>
                    </a:lnTo>
                    <a:lnTo>
                      <a:pt x="27" y="1"/>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6" name="Freeform 382"/>
              <p:cNvSpPr>
                <a:spLocks/>
              </p:cNvSpPr>
              <p:nvPr/>
            </p:nvSpPr>
            <p:spPr bwMode="auto">
              <a:xfrm>
                <a:off x="3076" y="2679"/>
                <a:ext cx="37" cy="37"/>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7" name="Freeform 383"/>
              <p:cNvSpPr>
                <a:spLocks/>
              </p:cNvSpPr>
              <p:nvPr/>
            </p:nvSpPr>
            <p:spPr bwMode="auto">
              <a:xfrm>
                <a:off x="3668" y="2878"/>
                <a:ext cx="39" cy="38"/>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8" name="Freeform 384"/>
              <p:cNvSpPr>
                <a:spLocks/>
              </p:cNvSpPr>
              <p:nvPr/>
            </p:nvSpPr>
            <p:spPr bwMode="auto">
              <a:xfrm>
                <a:off x="3905" y="3073"/>
                <a:ext cx="39" cy="36"/>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9" name="Freeform 385"/>
              <p:cNvSpPr>
                <a:spLocks/>
              </p:cNvSpPr>
              <p:nvPr/>
            </p:nvSpPr>
            <p:spPr bwMode="auto">
              <a:xfrm>
                <a:off x="3274" y="2160"/>
                <a:ext cx="37" cy="37"/>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0" name="Freeform 386"/>
              <p:cNvSpPr>
                <a:spLocks/>
              </p:cNvSpPr>
              <p:nvPr/>
            </p:nvSpPr>
            <p:spPr bwMode="auto">
              <a:xfrm>
                <a:off x="3428" y="2784"/>
                <a:ext cx="39" cy="37"/>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1" name="Freeform 387"/>
              <p:cNvSpPr>
                <a:spLocks/>
              </p:cNvSpPr>
              <p:nvPr/>
            </p:nvSpPr>
            <p:spPr bwMode="auto">
              <a:xfrm>
                <a:off x="2656" y="2811"/>
                <a:ext cx="37" cy="37"/>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2" name="Freeform 388"/>
              <p:cNvSpPr>
                <a:spLocks/>
              </p:cNvSpPr>
              <p:nvPr/>
            </p:nvSpPr>
            <p:spPr bwMode="auto">
              <a:xfrm>
                <a:off x="2732" y="2719"/>
                <a:ext cx="38" cy="38"/>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3" name="Freeform 389"/>
              <p:cNvSpPr>
                <a:spLocks/>
              </p:cNvSpPr>
              <p:nvPr/>
            </p:nvSpPr>
            <p:spPr bwMode="auto">
              <a:xfrm>
                <a:off x="3166" y="2994"/>
                <a:ext cx="37" cy="36"/>
              </a:xfrm>
              <a:custGeom>
                <a:avLst/>
                <a:gdLst/>
                <a:ahLst/>
                <a:cxnLst>
                  <a:cxn ang="0">
                    <a:pos x="37" y="18"/>
                  </a:cxn>
                  <a:cxn ang="0">
                    <a:pos x="37" y="18"/>
                  </a:cxn>
                  <a:cxn ang="0">
                    <a:pos x="36" y="25"/>
                  </a:cxn>
                  <a:cxn ang="0">
                    <a:pos x="31" y="31"/>
                  </a:cxn>
                  <a:cxn ang="0">
                    <a:pos x="25" y="34"/>
                  </a:cxn>
                  <a:cxn ang="0">
                    <a:pos x="18" y="36"/>
                  </a:cxn>
                  <a:cxn ang="0">
                    <a:pos x="18" y="36"/>
                  </a:cxn>
                  <a:cxn ang="0">
                    <a:pos x="12" y="34"/>
                  </a:cxn>
                  <a:cxn ang="0">
                    <a:pos x="4" y="31"/>
                  </a:cxn>
                  <a:cxn ang="0">
                    <a:pos x="1" y="25"/>
                  </a:cxn>
                  <a:cxn ang="0">
                    <a:pos x="0" y="18"/>
                  </a:cxn>
                  <a:cxn ang="0">
                    <a:pos x="0" y="18"/>
                  </a:cxn>
                  <a:cxn ang="0">
                    <a:pos x="1" y="10"/>
                  </a:cxn>
                  <a:cxn ang="0">
                    <a:pos x="4" y="4"/>
                  </a:cxn>
                  <a:cxn ang="0">
                    <a:pos x="12" y="1"/>
                  </a:cxn>
                  <a:cxn ang="0">
                    <a:pos x="18" y="0"/>
                  </a:cxn>
                  <a:cxn ang="0">
                    <a:pos x="18" y="0"/>
                  </a:cxn>
                  <a:cxn ang="0">
                    <a:pos x="25" y="1"/>
                  </a:cxn>
                  <a:cxn ang="0">
                    <a:pos x="31" y="4"/>
                  </a:cxn>
                  <a:cxn ang="0">
                    <a:pos x="36" y="10"/>
                  </a:cxn>
                  <a:cxn ang="0">
                    <a:pos x="37" y="18"/>
                  </a:cxn>
                  <a:cxn ang="0">
                    <a:pos x="37" y="18"/>
                  </a:cxn>
                </a:cxnLst>
                <a:rect l="0" t="0" r="r" b="b"/>
                <a:pathLst>
                  <a:path w="37" h="36">
                    <a:moveTo>
                      <a:pt x="37" y="18"/>
                    </a:moveTo>
                    <a:lnTo>
                      <a:pt x="37" y="18"/>
                    </a:lnTo>
                    <a:lnTo>
                      <a:pt x="36" y="25"/>
                    </a:lnTo>
                    <a:lnTo>
                      <a:pt x="31" y="31"/>
                    </a:lnTo>
                    <a:lnTo>
                      <a:pt x="25" y="34"/>
                    </a:lnTo>
                    <a:lnTo>
                      <a:pt x="18" y="36"/>
                    </a:lnTo>
                    <a:lnTo>
                      <a:pt x="18" y="36"/>
                    </a:lnTo>
                    <a:lnTo>
                      <a:pt x="12" y="34"/>
                    </a:lnTo>
                    <a:lnTo>
                      <a:pt x="4" y="31"/>
                    </a:lnTo>
                    <a:lnTo>
                      <a:pt x="1" y="25"/>
                    </a:lnTo>
                    <a:lnTo>
                      <a:pt x="0" y="18"/>
                    </a:lnTo>
                    <a:lnTo>
                      <a:pt x="0" y="18"/>
                    </a:lnTo>
                    <a:lnTo>
                      <a:pt x="1" y="10"/>
                    </a:lnTo>
                    <a:lnTo>
                      <a:pt x="4" y="4"/>
                    </a:lnTo>
                    <a:lnTo>
                      <a:pt x="12" y="1"/>
                    </a:lnTo>
                    <a:lnTo>
                      <a:pt x="18" y="0"/>
                    </a:lnTo>
                    <a:lnTo>
                      <a:pt x="18" y="0"/>
                    </a:lnTo>
                    <a:lnTo>
                      <a:pt x="25" y="1"/>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4" name="Freeform 390"/>
              <p:cNvSpPr>
                <a:spLocks/>
              </p:cNvSpPr>
              <p:nvPr/>
            </p:nvSpPr>
            <p:spPr bwMode="auto">
              <a:xfrm>
                <a:off x="3551" y="2929"/>
                <a:ext cx="38" cy="38"/>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2"/>
                  </a:cxn>
                  <a:cxn ang="0">
                    <a:pos x="5" y="6"/>
                  </a:cxn>
                  <a:cxn ang="0">
                    <a:pos x="11" y="2"/>
                  </a:cxn>
                  <a:cxn ang="0">
                    <a:pos x="18" y="0"/>
                  </a:cxn>
                  <a:cxn ang="0">
                    <a:pos x="18" y="0"/>
                  </a:cxn>
                  <a:cxn ang="0">
                    <a:pos x="26" y="2"/>
                  </a:cxn>
                  <a:cxn ang="0">
                    <a:pos x="32" y="6"/>
                  </a:cxn>
                  <a:cxn ang="0">
                    <a:pos x="36" y="12"/>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2"/>
                    </a:lnTo>
                    <a:lnTo>
                      <a:pt x="5" y="6"/>
                    </a:lnTo>
                    <a:lnTo>
                      <a:pt x="11" y="2"/>
                    </a:lnTo>
                    <a:lnTo>
                      <a:pt x="18" y="0"/>
                    </a:lnTo>
                    <a:lnTo>
                      <a:pt x="18" y="0"/>
                    </a:lnTo>
                    <a:lnTo>
                      <a:pt x="26" y="2"/>
                    </a:lnTo>
                    <a:lnTo>
                      <a:pt x="32"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5" name="Freeform 391"/>
              <p:cNvSpPr>
                <a:spLocks/>
              </p:cNvSpPr>
              <p:nvPr/>
            </p:nvSpPr>
            <p:spPr bwMode="auto">
              <a:xfrm>
                <a:off x="2501" y="2442"/>
                <a:ext cx="39" cy="36"/>
              </a:xfrm>
              <a:custGeom>
                <a:avLst/>
                <a:gdLst/>
                <a:ahLst/>
                <a:cxnLst>
                  <a:cxn ang="0">
                    <a:pos x="39" y="18"/>
                  </a:cxn>
                  <a:cxn ang="0">
                    <a:pos x="39" y="18"/>
                  </a:cxn>
                  <a:cxn ang="0">
                    <a:pos x="38" y="25"/>
                  </a:cxn>
                  <a:cxn ang="0">
                    <a:pos x="33" y="31"/>
                  </a:cxn>
                  <a:cxn ang="0">
                    <a:pos x="27" y="36"/>
                  </a:cxn>
                  <a:cxn ang="0">
                    <a:pos x="20" y="36"/>
                  </a:cxn>
                  <a:cxn ang="0">
                    <a:pos x="20" y="36"/>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6"/>
                    </a:lnTo>
                    <a:lnTo>
                      <a:pt x="20" y="36"/>
                    </a:lnTo>
                    <a:lnTo>
                      <a:pt x="20" y="36"/>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6" name="Freeform 392"/>
              <p:cNvSpPr>
                <a:spLocks/>
              </p:cNvSpPr>
              <p:nvPr/>
            </p:nvSpPr>
            <p:spPr bwMode="auto">
              <a:xfrm>
                <a:off x="3383" y="2703"/>
                <a:ext cx="38" cy="37"/>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7" name="Freeform 393"/>
              <p:cNvSpPr>
                <a:spLocks/>
              </p:cNvSpPr>
              <p:nvPr/>
            </p:nvSpPr>
            <p:spPr bwMode="auto">
              <a:xfrm>
                <a:off x="3523" y="3097"/>
                <a:ext cx="37" cy="38"/>
              </a:xfrm>
              <a:custGeom>
                <a:avLst/>
                <a:gdLst/>
                <a:ahLst/>
                <a:cxnLst>
                  <a:cxn ang="0">
                    <a:pos x="37" y="20"/>
                  </a:cxn>
                  <a:cxn ang="0">
                    <a:pos x="37" y="20"/>
                  </a:cxn>
                  <a:cxn ang="0">
                    <a:pos x="36"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8" name="Freeform 394"/>
              <p:cNvSpPr>
                <a:spLocks/>
              </p:cNvSpPr>
              <p:nvPr/>
            </p:nvSpPr>
            <p:spPr bwMode="auto">
              <a:xfrm>
                <a:off x="3586" y="2302"/>
                <a:ext cx="37" cy="38"/>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9" name="Freeform 395"/>
              <p:cNvSpPr>
                <a:spLocks/>
              </p:cNvSpPr>
              <p:nvPr/>
            </p:nvSpPr>
            <p:spPr bwMode="auto">
              <a:xfrm>
                <a:off x="2440" y="2760"/>
                <a:ext cx="39" cy="37"/>
              </a:xfrm>
              <a:custGeom>
                <a:avLst/>
                <a:gdLst/>
                <a:ahLst/>
                <a:cxnLst>
                  <a:cxn ang="0">
                    <a:pos x="39" y="19"/>
                  </a:cxn>
                  <a:cxn ang="0">
                    <a:pos x="39" y="19"/>
                  </a:cxn>
                  <a:cxn ang="0">
                    <a:pos x="37" y="27"/>
                  </a:cxn>
                  <a:cxn ang="0">
                    <a:pos x="33" y="31"/>
                  </a:cxn>
                  <a:cxn ang="0">
                    <a:pos x="27" y="36"/>
                  </a:cxn>
                  <a:cxn ang="0">
                    <a:pos x="19" y="37"/>
                  </a:cxn>
                  <a:cxn ang="0">
                    <a:pos x="19" y="37"/>
                  </a:cxn>
                  <a:cxn ang="0">
                    <a:pos x="12" y="36"/>
                  </a:cxn>
                  <a:cxn ang="0">
                    <a:pos x="6" y="31"/>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1"/>
                    </a:lnTo>
                    <a:lnTo>
                      <a:pt x="27" y="36"/>
                    </a:lnTo>
                    <a:lnTo>
                      <a:pt x="19" y="37"/>
                    </a:lnTo>
                    <a:lnTo>
                      <a:pt x="19" y="37"/>
                    </a:lnTo>
                    <a:lnTo>
                      <a:pt x="12" y="36"/>
                    </a:lnTo>
                    <a:lnTo>
                      <a:pt x="6" y="31"/>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0" name="Freeform 396"/>
              <p:cNvSpPr>
                <a:spLocks/>
              </p:cNvSpPr>
              <p:nvPr/>
            </p:nvSpPr>
            <p:spPr bwMode="auto">
              <a:xfrm>
                <a:off x="3179" y="2826"/>
                <a:ext cx="38" cy="37"/>
              </a:xfrm>
              <a:custGeom>
                <a:avLst/>
                <a:gdLst/>
                <a:ahLst/>
                <a:cxnLst>
                  <a:cxn ang="0">
                    <a:pos x="38" y="19"/>
                  </a:cxn>
                  <a:cxn ang="0">
                    <a:pos x="38"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8" y="19"/>
                  </a:cxn>
                  <a:cxn ang="0">
                    <a:pos x="38" y="19"/>
                  </a:cxn>
                </a:cxnLst>
                <a:rect l="0" t="0" r="r" b="b"/>
                <a:pathLst>
                  <a:path w="38" h="37">
                    <a:moveTo>
                      <a:pt x="38" y="19"/>
                    </a:moveTo>
                    <a:lnTo>
                      <a:pt x="38"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1" name="Freeform 397"/>
              <p:cNvSpPr>
                <a:spLocks/>
              </p:cNvSpPr>
              <p:nvPr/>
            </p:nvSpPr>
            <p:spPr bwMode="auto">
              <a:xfrm>
                <a:off x="3410" y="2476"/>
                <a:ext cx="38" cy="38"/>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6" y="12"/>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2" name="Freeform 398"/>
              <p:cNvSpPr>
                <a:spLocks/>
              </p:cNvSpPr>
              <p:nvPr/>
            </p:nvSpPr>
            <p:spPr bwMode="auto">
              <a:xfrm>
                <a:off x="2755" y="2764"/>
                <a:ext cx="39" cy="38"/>
              </a:xfrm>
              <a:custGeom>
                <a:avLst/>
                <a:gdLst/>
                <a:ahLst/>
                <a:cxnLst>
                  <a:cxn ang="0">
                    <a:pos x="39" y="20"/>
                  </a:cxn>
                  <a:cxn ang="0">
                    <a:pos x="39" y="20"/>
                  </a:cxn>
                  <a:cxn ang="0">
                    <a:pos x="37"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3" name="Freeform 399"/>
              <p:cNvSpPr>
                <a:spLocks/>
              </p:cNvSpPr>
              <p:nvPr/>
            </p:nvSpPr>
            <p:spPr bwMode="auto">
              <a:xfrm>
                <a:off x="3772" y="2913"/>
                <a:ext cx="39" cy="36"/>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4" name="Freeform 400"/>
              <p:cNvSpPr>
                <a:spLocks/>
              </p:cNvSpPr>
              <p:nvPr/>
            </p:nvSpPr>
            <p:spPr bwMode="auto">
              <a:xfrm>
                <a:off x="3541" y="2847"/>
                <a:ext cx="37" cy="36"/>
              </a:xfrm>
              <a:custGeom>
                <a:avLst/>
                <a:gdLst/>
                <a:ahLst/>
                <a:cxnLst>
                  <a:cxn ang="0">
                    <a:pos x="37" y="18"/>
                  </a:cxn>
                  <a:cxn ang="0">
                    <a:pos x="37" y="18"/>
                  </a:cxn>
                  <a:cxn ang="0">
                    <a:pos x="36" y="25"/>
                  </a:cxn>
                  <a:cxn ang="0">
                    <a:pos x="31" y="31"/>
                  </a:cxn>
                  <a:cxn ang="0">
                    <a:pos x="25" y="34"/>
                  </a:cxn>
                  <a:cxn ang="0">
                    <a:pos x="18" y="36"/>
                  </a:cxn>
                  <a:cxn ang="0">
                    <a:pos x="18" y="36"/>
                  </a:cxn>
                  <a:cxn ang="0">
                    <a:pos x="10" y="34"/>
                  </a:cxn>
                  <a:cxn ang="0">
                    <a:pos x="4" y="31"/>
                  </a:cxn>
                  <a:cxn ang="0">
                    <a:pos x="1" y="25"/>
                  </a:cxn>
                  <a:cxn ang="0">
                    <a:pos x="0" y="18"/>
                  </a:cxn>
                  <a:cxn ang="0">
                    <a:pos x="0" y="18"/>
                  </a:cxn>
                  <a:cxn ang="0">
                    <a:pos x="1" y="10"/>
                  </a:cxn>
                  <a:cxn ang="0">
                    <a:pos x="4" y="4"/>
                  </a:cxn>
                  <a:cxn ang="0">
                    <a:pos x="10" y="0"/>
                  </a:cxn>
                  <a:cxn ang="0">
                    <a:pos x="18" y="0"/>
                  </a:cxn>
                  <a:cxn ang="0">
                    <a:pos x="18" y="0"/>
                  </a:cxn>
                  <a:cxn ang="0">
                    <a:pos x="25" y="0"/>
                  </a:cxn>
                  <a:cxn ang="0">
                    <a:pos x="31" y="4"/>
                  </a:cxn>
                  <a:cxn ang="0">
                    <a:pos x="36" y="10"/>
                  </a:cxn>
                  <a:cxn ang="0">
                    <a:pos x="37" y="18"/>
                  </a:cxn>
                  <a:cxn ang="0">
                    <a:pos x="37" y="18"/>
                  </a:cxn>
                </a:cxnLst>
                <a:rect l="0" t="0" r="r" b="b"/>
                <a:pathLst>
                  <a:path w="37" h="36">
                    <a:moveTo>
                      <a:pt x="37" y="18"/>
                    </a:moveTo>
                    <a:lnTo>
                      <a:pt x="37" y="18"/>
                    </a:lnTo>
                    <a:lnTo>
                      <a:pt x="36" y="25"/>
                    </a:lnTo>
                    <a:lnTo>
                      <a:pt x="31" y="31"/>
                    </a:lnTo>
                    <a:lnTo>
                      <a:pt x="25" y="34"/>
                    </a:lnTo>
                    <a:lnTo>
                      <a:pt x="18" y="36"/>
                    </a:lnTo>
                    <a:lnTo>
                      <a:pt x="18" y="36"/>
                    </a:lnTo>
                    <a:lnTo>
                      <a:pt x="10" y="34"/>
                    </a:lnTo>
                    <a:lnTo>
                      <a:pt x="4" y="31"/>
                    </a:lnTo>
                    <a:lnTo>
                      <a:pt x="1" y="25"/>
                    </a:lnTo>
                    <a:lnTo>
                      <a:pt x="0" y="18"/>
                    </a:lnTo>
                    <a:lnTo>
                      <a:pt x="0" y="18"/>
                    </a:lnTo>
                    <a:lnTo>
                      <a:pt x="1" y="10"/>
                    </a:lnTo>
                    <a:lnTo>
                      <a:pt x="4" y="4"/>
                    </a:lnTo>
                    <a:lnTo>
                      <a:pt x="10" y="0"/>
                    </a:lnTo>
                    <a:lnTo>
                      <a:pt x="18" y="0"/>
                    </a:lnTo>
                    <a:lnTo>
                      <a:pt x="18" y="0"/>
                    </a:lnTo>
                    <a:lnTo>
                      <a:pt x="25" y="0"/>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5" name="Freeform 401"/>
              <p:cNvSpPr>
                <a:spLocks/>
              </p:cNvSpPr>
              <p:nvPr/>
            </p:nvSpPr>
            <p:spPr bwMode="auto">
              <a:xfrm>
                <a:off x="3377" y="2830"/>
                <a:ext cx="38" cy="38"/>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6" name="Freeform 402"/>
              <p:cNvSpPr>
                <a:spLocks/>
              </p:cNvSpPr>
              <p:nvPr/>
            </p:nvSpPr>
            <p:spPr bwMode="auto">
              <a:xfrm>
                <a:off x="3278" y="2814"/>
                <a:ext cx="38" cy="37"/>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7" name="Freeform 403"/>
              <p:cNvSpPr>
                <a:spLocks/>
              </p:cNvSpPr>
              <p:nvPr/>
            </p:nvSpPr>
            <p:spPr bwMode="auto">
              <a:xfrm>
                <a:off x="3182" y="2631"/>
                <a:ext cx="39" cy="37"/>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6"/>
                  </a:cxn>
                  <a:cxn ang="0">
                    <a:pos x="12" y="1"/>
                  </a:cxn>
                  <a:cxn ang="0">
                    <a:pos x="20" y="0"/>
                  </a:cxn>
                  <a:cxn ang="0">
                    <a:pos x="20" y="0"/>
                  </a:cxn>
                  <a:cxn ang="0">
                    <a:pos x="27" y="1"/>
                  </a:cxn>
                  <a:cxn ang="0">
                    <a:pos x="33" y="6"/>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6"/>
                    </a:lnTo>
                    <a:lnTo>
                      <a:pt x="12" y="1"/>
                    </a:lnTo>
                    <a:lnTo>
                      <a:pt x="20" y="0"/>
                    </a:lnTo>
                    <a:lnTo>
                      <a:pt x="20" y="0"/>
                    </a:lnTo>
                    <a:lnTo>
                      <a:pt x="27" y="1"/>
                    </a:lnTo>
                    <a:lnTo>
                      <a:pt x="33" y="6"/>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8" name="Freeform 404"/>
              <p:cNvSpPr>
                <a:spLocks/>
              </p:cNvSpPr>
              <p:nvPr/>
            </p:nvSpPr>
            <p:spPr bwMode="auto">
              <a:xfrm>
                <a:off x="3071" y="2809"/>
                <a:ext cx="39" cy="38"/>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9" name="Freeform 405"/>
              <p:cNvSpPr>
                <a:spLocks/>
              </p:cNvSpPr>
              <p:nvPr/>
            </p:nvSpPr>
            <p:spPr bwMode="auto">
              <a:xfrm>
                <a:off x="2714" y="2310"/>
                <a:ext cx="38" cy="37"/>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431" name="Freeform 407"/>
            <p:cNvSpPr>
              <a:spLocks/>
            </p:cNvSpPr>
            <p:nvPr/>
          </p:nvSpPr>
          <p:spPr bwMode="auto">
            <a:xfrm>
              <a:off x="5522913" y="4738688"/>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2" name="Freeform 408"/>
            <p:cNvSpPr>
              <a:spLocks/>
            </p:cNvSpPr>
            <p:nvPr/>
          </p:nvSpPr>
          <p:spPr bwMode="auto">
            <a:xfrm>
              <a:off x="5318125" y="4854576"/>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3" name="Freeform 409"/>
            <p:cNvSpPr>
              <a:spLocks/>
            </p:cNvSpPr>
            <p:nvPr/>
          </p:nvSpPr>
          <p:spPr bwMode="auto">
            <a:xfrm>
              <a:off x="4699000" y="4221163"/>
              <a:ext cx="61913" cy="57150"/>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4" name="Freeform 410"/>
            <p:cNvSpPr>
              <a:spLocks/>
            </p:cNvSpPr>
            <p:nvPr/>
          </p:nvSpPr>
          <p:spPr bwMode="auto">
            <a:xfrm>
              <a:off x="5080000" y="3773488"/>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5" name="Freeform 411"/>
            <p:cNvSpPr>
              <a:spLocks/>
            </p:cNvSpPr>
            <p:nvPr/>
          </p:nvSpPr>
          <p:spPr bwMode="auto">
            <a:xfrm>
              <a:off x="5373688" y="4371976"/>
              <a:ext cx="58738" cy="58738"/>
            </a:xfrm>
            <a:custGeom>
              <a:avLst/>
              <a:gdLst/>
              <a:ahLst/>
              <a:cxnLst>
                <a:cxn ang="0">
                  <a:pos x="37" y="19"/>
                </a:cxn>
                <a:cxn ang="0">
                  <a:pos x="37" y="19"/>
                </a:cxn>
                <a:cxn ang="0">
                  <a:pos x="36" y="27"/>
                </a:cxn>
                <a:cxn ang="0">
                  <a:pos x="33" y="31"/>
                </a:cxn>
                <a:cxn ang="0">
                  <a:pos x="27" y="36"/>
                </a:cxn>
                <a:cxn ang="0">
                  <a:pos x="19" y="37"/>
                </a:cxn>
                <a:cxn ang="0">
                  <a:pos x="19" y="37"/>
                </a:cxn>
                <a:cxn ang="0">
                  <a:pos x="12" y="36"/>
                </a:cxn>
                <a:cxn ang="0">
                  <a:pos x="6" y="31"/>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1"/>
                  </a:lnTo>
                  <a:lnTo>
                    <a:pt x="27" y="36"/>
                  </a:lnTo>
                  <a:lnTo>
                    <a:pt x="19" y="37"/>
                  </a:lnTo>
                  <a:lnTo>
                    <a:pt x="19" y="37"/>
                  </a:lnTo>
                  <a:lnTo>
                    <a:pt x="12" y="36"/>
                  </a:lnTo>
                  <a:lnTo>
                    <a:pt x="6" y="31"/>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6" name="Freeform 412"/>
            <p:cNvSpPr>
              <a:spLocks/>
            </p:cNvSpPr>
            <p:nvPr/>
          </p:nvSpPr>
          <p:spPr bwMode="auto">
            <a:xfrm>
              <a:off x="4054475" y="3473451"/>
              <a:ext cx="58738" cy="60325"/>
            </a:xfrm>
            <a:custGeom>
              <a:avLst/>
              <a:gdLst/>
              <a:ahLst/>
              <a:cxnLst>
                <a:cxn ang="0">
                  <a:pos x="37" y="20"/>
                </a:cxn>
                <a:cxn ang="0">
                  <a:pos x="37" y="20"/>
                </a:cxn>
                <a:cxn ang="0">
                  <a:pos x="36"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7" name="Freeform 413"/>
            <p:cNvSpPr>
              <a:spLocks/>
            </p:cNvSpPr>
            <p:nvPr/>
          </p:nvSpPr>
          <p:spPr bwMode="auto">
            <a:xfrm>
              <a:off x="4456113" y="3624263"/>
              <a:ext cx="61913" cy="57150"/>
            </a:xfrm>
            <a:custGeom>
              <a:avLst/>
              <a:gdLst/>
              <a:ahLst/>
              <a:cxnLst>
                <a:cxn ang="0">
                  <a:pos x="39" y="18"/>
                </a:cxn>
                <a:cxn ang="0">
                  <a:pos x="39" y="18"/>
                </a:cxn>
                <a:cxn ang="0">
                  <a:pos x="38" y="25"/>
                </a:cxn>
                <a:cxn ang="0">
                  <a:pos x="33" y="31"/>
                </a:cxn>
                <a:cxn ang="0">
                  <a:pos x="27" y="36"/>
                </a:cxn>
                <a:cxn ang="0">
                  <a:pos x="20" y="36"/>
                </a:cxn>
                <a:cxn ang="0">
                  <a:pos x="20" y="36"/>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6"/>
                  </a:lnTo>
                  <a:lnTo>
                    <a:pt x="20" y="36"/>
                  </a:lnTo>
                  <a:lnTo>
                    <a:pt x="20" y="36"/>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8" name="Freeform 414"/>
            <p:cNvSpPr>
              <a:spLocks/>
            </p:cNvSpPr>
            <p:nvPr/>
          </p:nvSpPr>
          <p:spPr bwMode="auto">
            <a:xfrm>
              <a:off x="5407025" y="4306888"/>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9" name="Freeform 415"/>
            <p:cNvSpPr>
              <a:spLocks/>
            </p:cNvSpPr>
            <p:nvPr/>
          </p:nvSpPr>
          <p:spPr bwMode="auto">
            <a:xfrm>
              <a:off x="5975350" y="4378326"/>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0" name="Freeform 416"/>
            <p:cNvSpPr>
              <a:spLocks/>
            </p:cNvSpPr>
            <p:nvPr/>
          </p:nvSpPr>
          <p:spPr bwMode="auto">
            <a:xfrm>
              <a:off x="5980113" y="4076701"/>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1" name="Freeform 417"/>
            <p:cNvSpPr>
              <a:spLocks/>
            </p:cNvSpPr>
            <p:nvPr/>
          </p:nvSpPr>
          <p:spPr bwMode="auto">
            <a:xfrm>
              <a:off x="6103938" y="4310063"/>
              <a:ext cx="60325" cy="58738"/>
            </a:xfrm>
            <a:custGeom>
              <a:avLst/>
              <a:gdLst/>
              <a:ahLst/>
              <a:cxnLst>
                <a:cxn ang="0">
                  <a:pos x="38" y="19"/>
                </a:cxn>
                <a:cxn ang="0">
                  <a:pos x="38" y="19"/>
                </a:cxn>
                <a:cxn ang="0">
                  <a:pos x="36" y="27"/>
                </a:cxn>
                <a:cxn ang="0">
                  <a:pos x="32" y="33"/>
                </a:cxn>
                <a:cxn ang="0">
                  <a:pos x="26" y="36"/>
                </a:cxn>
                <a:cxn ang="0">
                  <a:pos x="18" y="37"/>
                </a:cxn>
                <a:cxn ang="0">
                  <a:pos x="18" y="37"/>
                </a:cxn>
                <a:cxn ang="0">
                  <a:pos x="12" y="36"/>
                </a:cxn>
                <a:cxn ang="0">
                  <a:pos x="5" y="33"/>
                </a:cxn>
                <a:cxn ang="0">
                  <a:pos x="2" y="27"/>
                </a:cxn>
                <a:cxn ang="0">
                  <a:pos x="0" y="19"/>
                </a:cxn>
                <a:cxn ang="0">
                  <a:pos x="0" y="19"/>
                </a:cxn>
                <a:cxn ang="0">
                  <a:pos x="2" y="12"/>
                </a:cxn>
                <a:cxn ang="0">
                  <a:pos x="5" y="6"/>
                </a:cxn>
                <a:cxn ang="0">
                  <a:pos x="12"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2" y="36"/>
                  </a:lnTo>
                  <a:lnTo>
                    <a:pt x="5" y="33"/>
                  </a:lnTo>
                  <a:lnTo>
                    <a:pt x="2" y="27"/>
                  </a:lnTo>
                  <a:lnTo>
                    <a:pt x="0" y="19"/>
                  </a:lnTo>
                  <a:lnTo>
                    <a:pt x="0" y="19"/>
                  </a:lnTo>
                  <a:lnTo>
                    <a:pt x="2" y="12"/>
                  </a:lnTo>
                  <a:lnTo>
                    <a:pt x="5" y="6"/>
                  </a:lnTo>
                  <a:lnTo>
                    <a:pt x="12"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2" name="Freeform 418"/>
            <p:cNvSpPr>
              <a:spLocks/>
            </p:cNvSpPr>
            <p:nvPr/>
          </p:nvSpPr>
          <p:spPr bwMode="auto">
            <a:xfrm>
              <a:off x="5507038" y="4752976"/>
              <a:ext cx="58738" cy="57150"/>
            </a:xfrm>
            <a:custGeom>
              <a:avLst/>
              <a:gdLst/>
              <a:ahLst/>
              <a:cxnLst>
                <a:cxn ang="0">
                  <a:pos x="37" y="18"/>
                </a:cxn>
                <a:cxn ang="0">
                  <a:pos x="37" y="18"/>
                </a:cxn>
                <a:cxn ang="0">
                  <a:pos x="36" y="25"/>
                </a:cxn>
                <a:cxn ang="0">
                  <a:pos x="31" y="31"/>
                </a:cxn>
                <a:cxn ang="0">
                  <a:pos x="25" y="34"/>
                </a:cxn>
                <a:cxn ang="0">
                  <a:pos x="18" y="36"/>
                </a:cxn>
                <a:cxn ang="0">
                  <a:pos x="18" y="36"/>
                </a:cxn>
                <a:cxn ang="0">
                  <a:pos x="10" y="34"/>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6">
                  <a:moveTo>
                    <a:pt x="37" y="18"/>
                  </a:moveTo>
                  <a:lnTo>
                    <a:pt x="37" y="18"/>
                  </a:lnTo>
                  <a:lnTo>
                    <a:pt x="36" y="25"/>
                  </a:lnTo>
                  <a:lnTo>
                    <a:pt x="31" y="31"/>
                  </a:lnTo>
                  <a:lnTo>
                    <a:pt x="25" y="34"/>
                  </a:lnTo>
                  <a:lnTo>
                    <a:pt x="18" y="36"/>
                  </a:lnTo>
                  <a:lnTo>
                    <a:pt x="18" y="36"/>
                  </a:lnTo>
                  <a:lnTo>
                    <a:pt x="10" y="34"/>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3" name="Freeform 419"/>
            <p:cNvSpPr>
              <a:spLocks/>
            </p:cNvSpPr>
            <p:nvPr/>
          </p:nvSpPr>
          <p:spPr bwMode="auto">
            <a:xfrm>
              <a:off x="4137025" y="4352926"/>
              <a:ext cx="60325" cy="58738"/>
            </a:xfrm>
            <a:custGeom>
              <a:avLst/>
              <a:gdLst/>
              <a:ahLst/>
              <a:cxnLst>
                <a:cxn ang="0">
                  <a:pos x="38" y="19"/>
                </a:cxn>
                <a:cxn ang="0">
                  <a:pos x="38" y="19"/>
                </a:cxn>
                <a:cxn ang="0">
                  <a:pos x="36"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4" name="Freeform 420"/>
            <p:cNvSpPr>
              <a:spLocks/>
            </p:cNvSpPr>
            <p:nvPr/>
          </p:nvSpPr>
          <p:spPr bwMode="auto">
            <a:xfrm>
              <a:off x="5232400" y="3919538"/>
              <a:ext cx="60325" cy="57150"/>
            </a:xfrm>
            <a:custGeom>
              <a:avLst/>
              <a:gdLst/>
              <a:ahLst/>
              <a:cxnLst>
                <a:cxn ang="0">
                  <a:pos x="38" y="18"/>
                </a:cxn>
                <a:cxn ang="0">
                  <a:pos x="38" y="18"/>
                </a:cxn>
                <a:cxn ang="0">
                  <a:pos x="36"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0"/>
                </a:cxn>
                <a:cxn ang="0">
                  <a:pos x="20" y="0"/>
                </a:cxn>
                <a:cxn ang="0">
                  <a:pos x="20" y="0"/>
                </a:cxn>
                <a:cxn ang="0">
                  <a:pos x="27" y="0"/>
                </a:cxn>
                <a:cxn ang="0">
                  <a:pos x="33" y="4"/>
                </a:cxn>
                <a:cxn ang="0">
                  <a:pos x="36" y="10"/>
                </a:cxn>
                <a:cxn ang="0">
                  <a:pos x="38" y="18"/>
                </a:cxn>
                <a:cxn ang="0">
                  <a:pos x="38" y="18"/>
                </a:cxn>
              </a:cxnLst>
              <a:rect l="0" t="0" r="r" b="b"/>
              <a:pathLst>
                <a:path w="38" h="36">
                  <a:moveTo>
                    <a:pt x="38" y="18"/>
                  </a:moveTo>
                  <a:lnTo>
                    <a:pt x="38" y="18"/>
                  </a:lnTo>
                  <a:lnTo>
                    <a:pt x="36"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0"/>
                  </a:lnTo>
                  <a:lnTo>
                    <a:pt x="20" y="0"/>
                  </a:lnTo>
                  <a:lnTo>
                    <a:pt x="20" y="0"/>
                  </a:lnTo>
                  <a:lnTo>
                    <a:pt x="27" y="0"/>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5" name="Freeform 421"/>
            <p:cNvSpPr>
              <a:spLocks/>
            </p:cNvSpPr>
            <p:nvPr/>
          </p:nvSpPr>
          <p:spPr bwMode="auto">
            <a:xfrm>
              <a:off x="5461000" y="4462463"/>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6" name="Freeform 422"/>
            <p:cNvSpPr>
              <a:spLocks/>
            </p:cNvSpPr>
            <p:nvPr/>
          </p:nvSpPr>
          <p:spPr bwMode="auto">
            <a:xfrm>
              <a:off x="5827713" y="4697413"/>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7" name="Freeform 423"/>
            <p:cNvSpPr>
              <a:spLocks/>
            </p:cNvSpPr>
            <p:nvPr/>
          </p:nvSpPr>
          <p:spPr bwMode="auto">
            <a:xfrm>
              <a:off x="4618038" y="4576763"/>
              <a:ext cx="61913" cy="57150"/>
            </a:xfrm>
            <a:custGeom>
              <a:avLst/>
              <a:gdLst/>
              <a:ahLst/>
              <a:cxnLst>
                <a:cxn ang="0">
                  <a:pos x="39" y="18"/>
                </a:cxn>
                <a:cxn ang="0">
                  <a:pos x="39" y="18"/>
                </a:cxn>
                <a:cxn ang="0">
                  <a:pos x="36" y="25"/>
                </a:cxn>
                <a:cxn ang="0">
                  <a:pos x="33" y="31"/>
                </a:cxn>
                <a:cxn ang="0">
                  <a:pos x="27" y="36"/>
                </a:cxn>
                <a:cxn ang="0">
                  <a:pos x="20" y="36"/>
                </a:cxn>
                <a:cxn ang="0">
                  <a:pos x="20" y="36"/>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9" y="18"/>
                </a:cxn>
                <a:cxn ang="0">
                  <a:pos x="39" y="18"/>
                </a:cxn>
              </a:cxnLst>
              <a:rect l="0" t="0" r="r" b="b"/>
              <a:pathLst>
                <a:path w="39" h="36">
                  <a:moveTo>
                    <a:pt x="39" y="18"/>
                  </a:moveTo>
                  <a:lnTo>
                    <a:pt x="39" y="18"/>
                  </a:lnTo>
                  <a:lnTo>
                    <a:pt x="36" y="25"/>
                  </a:lnTo>
                  <a:lnTo>
                    <a:pt x="33" y="31"/>
                  </a:lnTo>
                  <a:lnTo>
                    <a:pt x="27" y="36"/>
                  </a:lnTo>
                  <a:lnTo>
                    <a:pt x="20" y="36"/>
                  </a:lnTo>
                  <a:lnTo>
                    <a:pt x="20" y="36"/>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8" name="Freeform 424"/>
            <p:cNvSpPr>
              <a:spLocks/>
            </p:cNvSpPr>
            <p:nvPr/>
          </p:nvSpPr>
          <p:spPr bwMode="auto">
            <a:xfrm>
              <a:off x="4841875" y="3871913"/>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9" name="Freeform 425"/>
            <p:cNvSpPr>
              <a:spLocks/>
            </p:cNvSpPr>
            <p:nvPr/>
          </p:nvSpPr>
          <p:spPr bwMode="auto">
            <a:xfrm>
              <a:off x="4098925" y="4187826"/>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0" name="Freeform 426"/>
            <p:cNvSpPr>
              <a:spLocks/>
            </p:cNvSpPr>
            <p:nvPr/>
          </p:nvSpPr>
          <p:spPr bwMode="auto">
            <a:xfrm>
              <a:off x="6356350" y="4802188"/>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1" name="Freeform 427"/>
            <p:cNvSpPr>
              <a:spLocks/>
            </p:cNvSpPr>
            <p:nvPr/>
          </p:nvSpPr>
          <p:spPr bwMode="auto">
            <a:xfrm>
              <a:off x="5440363" y="4171951"/>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2" name="Freeform 428"/>
            <p:cNvSpPr>
              <a:spLocks/>
            </p:cNvSpPr>
            <p:nvPr/>
          </p:nvSpPr>
          <p:spPr bwMode="auto">
            <a:xfrm>
              <a:off x="5756275" y="4643438"/>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6"/>
                </a:cxn>
                <a:cxn ang="0">
                  <a:pos x="12" y="1"/>
                </a:cxn>
                <a:cxn ang="0">
                  <a:pos x="20" y="0"/>
                </a:cxn>
                <a:cxn ang="0">
                  <a:pos x="20" y="0"/>
                </a:cxn>
                <a:cxn ang="0">
                  <a:pos x="27" y="1"/>
                </a:cxn>
                <a:cxn ang="0">
                  <a:pos x="33" y="6"/>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6"/>
                  </a:lnTo>
                  <a:lnTo>
                    <a:pt x="12" y="1"/>
                  </a:lnTo>
                  <a:lnTo>
                    <a:pt x="20" y="0"/>
                  </a:lnTo>
                  <a:lnTo>
                    <a:pt x="20" y="0"/>
                  </a:lnTo>
                  <a:lnTo>
                    <a:pt x="27" y="1"/>
                  </a:lnTo>
                  <a:lnTo>
                    <a:pt x="33" y="6"/>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3" name="Freeform 429"/>
            <p:cNvSpPr>
              <a:spLocks/>
            </p:cNvSpPr>
            <p:nvPr/>
          </p:nvSpPr>
          <p:spPr bwMode="auto">
            <a:xfrm>
              <a:off x="5664200" y="4310063"/>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4" name="Freeform 430"/>
            <p:cNvSpPr>
              <a:spLocks/>
            </p:cNvSpPr>
            <p:nvPr/>
          </p:nvSpPr>
          <p:spPr bwMode="auto">
            <a:xfrm>
              <a:off x="5256213" y="4197351"/>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5" name="Freeform 431"/>
            <p:cNvSpPr>
              <a:spLocks/>
            </p:cNvSpPr>
            <p:nvPr/>
          </p:nvSpPr>
          <p:spPr bwMode="auto">
            <a:xfrm>
              <a:off x="6230938" y="4405313"/>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6"/>
                </a:cxn>
                <a:cxn ang="0">
                  <a:pos x="12" y="1"/>
                </a:cxn>
                <a:cxn ang="0">
                  <a:pos x="19" y="0"/>
                </a:cxn>
                <a:cxn ang="0">
                  <a:pos x="19" y="0"/>
                </a:cxn>
                <a:cxn ang="0">
                  <a:pos x="27" y="1"/>
                </a:cxn>
                <a:cxn ang="0">
                  <a:pos x="33" y="6"/>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6"/>
                  </a:lnTo>
                  <a:lnTo>
                    <a:pt x="12" y="1"/>
                  </a:lnTo>
                  <a:lnTo>
                    <a:pt x="19" y="0"/>
                  </a:lnTo>
                  <a:lnTo>
                    <a:pt x="19" y="0"/>
                  </a:lnTo>
                  <a:lnTo>
                    <a:pt x="27" y="1"/>
                  </a:lnTo>
                  <a:lnTo>
                    <a:pt x="33" y="6"/>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6" name="Freeform 432"/>
            <p:cNvSpPr>
              <a:spLocks/>
            </p:cNvSpPr>
            <p:nvPr/>
          </p:nvSpPr>
          <p:spPr bwMode="auto">
            <a:xfrm>
              <a:off x="5421313" y="5006976"/>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7" name="Freeform 433"/>
            <p:cNvSpPr>
              <a:spLocks/>
            </p:cNvSpPr>
            <p:nvPr/>
          </p:nvSpPr>
          <p:spPr bwMode="auto">
            <a:xfrm>
              <a:off x="4979988" y="4524376"/>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8" name="Freeform 434"/>
            <p:cNvSpPr>
              <a:spLocks/>
            </p:cNvSpPr>
            <p:nvPr/>
          </p:nvSpPr>
          <p:spPr bwMode="auto">
            <a:xfrm>
              <a:off x="4170363" y="3305176"/>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9" name="Freeform 435"/>
            <p:cNvSpPr>
              <a:spLocks/>
            </p:cNvSpPr>
            <p:nvPr/>
          </p:nvSpPr>
          <p:spPr bwMode="auto">
            <a:xfrm>
              <a:off x="3878263" y="3362326"/>
              <a:ext cx="58738" cy="57150"/>
            </a:xfrm>
            <a:custGeom>
              <a:avLst/>
              <a:gdLst/>
              <a:ahLst/>
              <a:cxnLst>
                <a:cxn ang="0">
                  <a:pos x="37" y="18"/>
                </a:cxn>
                <a:cxn ang="0">
                  <a:pos x="37" y="18"/>
                </a:cxn>
                <a:cxn ang="0">
                  <a:pos x="36" y="25"/>
                </a:cxn>
                <a:cxn ang="0">
                  <a:pos x="33" y="31"/>
                </a:cxn>
                <a:cxn ang="0">
                  <a:pos x="25"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5" y="1"/>
                </a:cxn>
                <a:cxn ang="0">
                  <a:pos x="33" y="4"/>
                </a:cxn>
                <a:cxn ang="0">
                  <a:pos x="36" y="10"/>
                </a:cxn>
                <a:cxn ang="0">
                  <a:pos x="37" y="18"/>
                </a:cxn>
                <a:cxn ang="0">
                  <a:pos x="37" y="18"/>
                </a:cxn>
              </a:cxnLst>
              <a:rect l="0" t="0" r="r" b="b"/>
              <a:pathLst>
                <a:path w="37" h="36">
                  <a:moveTo>
                    <a:pt x="37" y="18"/>
                  </a:moveTo>
                  <a:lnTo>
                    <a:pt x="37" y="18"/>
                  </a:lnTo>
                  <a:lnTo>
                    <a:pt x="36" y="25"/>
                  </a:lnTo>
                  <a:lnTo>
                    <a:pt x="33" y="31"/>
                  </a:lnTo>
                  <a:lnTo>
                    <a:pt x="25"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5"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0" name="Freeform 436"/>
            <p:cNvSpPr>
              <a:spLocks/>
            </p:cNvSpPr>
            <p:nvPr/>
          </p:nvSpPr>
          <p:spPr bwMode="auto">
            <a:xfrm>
              <a:off x="5678488" y="4786313"/>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2"/>
                </a:cxn>
                <a:cxn ang="0">
                  <a:pos x="6" y="6"/>
                </a:cxn>
                <a:cxn ang="0">
                  <a:pos x="12" y="1"/>
                </a:cxn>
                <a:cxn ang="0">
                  <a:pos x="19" y="0"/>
                </a:cxn>
                <a:cxn ang="0">
                  <a:pos x="19" y="0"/>
                </a:cxn>
                <a:cxn ang="0">
                  <a:pos x="27" y="1"/>
                </a:cxn>
                <a:cxn ang="0">
                  <a:pos x="33" y="6"/>
                </a:cxn>
                <a:cxn ang="0">
                  <a:pos x="37" y="12"/>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2"/>
                  </a:lnTo>
                  <a:lnTo>
                    <a:pt x="6" y="6"/>
                  </a:lnTo>
                  <a:lnTo>
                    <a:pt x="12" y="1"/>
                  </a:lnTo>
                  <a:lnTo>
                    <a:pt x="19" y="0"/>
                  </a:lnTo>
                  <a:lnTo>
                    <a:pt x="19" y="0"/>
                  </a:lnTo>
                  <a:lnTo>
                    <a:pt x="27" y="1"/>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1" name="Freeform 437"/>
            <p:cNvSpPr>
              <a:spLocks/>
            </p:cNvSpPr>
            <p:nvPr/>
          </p:nvSpPr>
          <p:spPr bwMode="auto">
            <a:xfrm>
              <a:off x="5588000" y="4249738"/>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2" name="Freeform 438"/>
            <p:cNvSpPr>
              <a:spLocks/>
            </p:cNvSpPr>
            <p:nvPr/>
          </p:nvSpPr>
          <p:spPr bwMode="auto">
            <a:xfrm>
              <a:off x="5303838" y="3321051"/>
              <a:ext cx="60325" cy="60325"/>
            </a:xfrm>
            <a:custGeom>
              <a:avLst/>
              <a:gdLst/>
              <a:ahLst/>
              <a:cxnLst>
                <a:cxn ang="0">
                  <a:pos x="38" y="20"/>
                </a:cxn>
                <a:cxn ang="0">
                  <a:pos x="38" y="20"/>
                </a:cxn>
                <a:cxn ang="0">
                  <a:pos x="36" y="26"/>
                </a:cxn>
                <a:cxn ang="0">
                  <a:pos x="32" y="32"/>
                </a:cxn>
                <a:cxn ang="0">
                  <a:pos x="26" y="36"/>
                </a:cxn>
                <a:cxn ang="0">
                  <a:pos x="18" y="38"/>
                </a:cxn>
                <a:cxn ang="0">
                  <a:pos x="18" y="38"/>
                </a:cxn>
                <a:cxn ang="0">
                  <a:pos x="12" y="36"/>
                </a:cxn>
                <a:cxn ang="0">
                  <a:pos x="5" y="32"/>
                </a:cxn>
                <a:cxn ang="0">
                  <a:pos x="2" y="26"/>
                </a:cxn>
                <a:cxn ang="0">
                  <a:pos x="0" y="20"/>
                </a:cxn>
                <a:cxn ang="0">
                  <a:pos x="0" y="20"/>
                </a:cxn>
                <a:cxn ang="0">
                  <a:pos x="2" y="12"/>
                </a:cxn>
                <a:cxn ang="0">
                  <a:pos x="5" y="6"/>
                </a:cxn>
                <a:cxn ang="0">
                  <a:pos x="12"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6"/>
                  </a:lnTo>
                  <a:lnTo>
                    <a:pt x="32" y="32"/>
                  </a:lnTo>
                  <a:lnTo>
                    <a:pt x="26" y="36"/>
                  </a:lnTo>
                  <a:lnTo>
                    <a:pt x="18" y="38"/>
                  </a:lnTo>
                  <a:lnTo>
                    <a:pt x="18" y="38"/>
                  </a:lnTo>
                  <a:lnTo>
                    <a:pt x="12" y="36"/>
                  </a:lnTo>
                  <a:lnTo>
                    <a:pt x="5" y="32"/>
                  </a:lnTo>
                  <a:lnTo>
                    <a:pt x="2" y="26"/>
                  </a:lnTo>
                  <a:lnTo>
                    <a:pt x="0" y="20"/>
                  </a:lnTo>
                  <a:lnTo>
                    <a:pt x="0" y="20"/>
                  </a:lnTo>
                  <a:lnTo>
                    <a:pt x="2" y="12"/>
                  </a:lnTo>
                  <a:lnTo>
                    <a:pt x="5" y="6"/>
                  </a:lnTo>
                  <a:lnTo>
                    <a:pt x="12" y="2"/>
                  </a:lnTo>
                  <a:lnTo>
                    <a:pt x="18" y="0"/>
                  </a:lnTo>
                  <a:lnTo>
                    <a:pt x="18" y="0"/>
                  </a:lnTo>
                  <a:lnTo>
                    <a:pt x="26" y="2"/>
                  </a:lnTo>
                  <a:lnTo>
                    <a:pt x="32"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3" name="Freeform 439"/>
            <p:cNvSpPr>
              <a:spLocks/>
            </p:cNvSpPr>
            <p:nvPr/>
          </p:nvSpPr>
          <p:spPr bwMode="auto">
            <a:xfrm>
              <a:off x="4513263" y="3505201"/>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4" name="Freeform 440"/>
            <p:cNvSpPr>
              <a:spLocks/>
            </p:cNvSpPr>
            <p:nvPr/>
          </p:nvSpPr>
          <p:spPr bwMode="auto">
            <a:xfrm>
              <a:off x="5716588" y="3948113"/>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5" name="Freeform 441"/>
            <p:cNvSpPr>
              <a:spLocks/>
            </p:cNvSpPr>
            <p:nvPr/>
          </p:nvSpPr>
          <p:spPr bwMode="auto">
            <a:xfrm>
              <a:off x="3803650" y="3624263"/>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6" name="Freeform 442"/>
            <p:cNvSpPr>
              <a:spLocks/>
            </p:cNvSpPr>
            <p:nvPr/>
          </p:nvSpPr>
          <p:spPr bwMode="auto">
            <a:xfrm>
              <a:off x="4727575" y="3800476"/>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7" name="Freeform 443"/>
            <p:cNvSpPr>
              <a:spLocks/>
            </p:cNvSpPr>
            <p:nvPr/>
          </p:nvSpPr>
          <p:spPr bwMode="auto">
            <a:xfrm>
              <a:off x="5111750" y="3776663"/>
              <a:ext cx="58738" cy="58738"/>
            </a:xfrm>
            <a:custGeom>
              <a:avLst/>
              <a:gdLst/>
              <a:ahLst/>
              <a:cxnLst>
                <a:cxn ang="0">
                  <a:pos x="37" y="19"/>
                </a:cxn>
                <a:cxn ang="0">
                  <a:pos x="37" y="19"/>
                </a:cxn>
                <a:cxn ang="0">
                  <a:pos x="36" y="25"/>
                </a:cxn>
                <a:cxn ang="0">
                  <a:pos x="33" y="31"/>
                </a:cxn>
                <a:cxn ang="0">
                  <a:pos x="25" y="36"/>
                </a:cxn>
                <a:cxn ang="0">
                  <a:pos x="19" y="37"/>
                </a:cxn>
                <a:cxn ang="0">
                  <a:pos x="19" y="37"/>
                </a:cxn>
                <a:cxn ang="0">
                  <a:pos x="12" y="36"/>
                </a:cxn>
                <a:cxn ang="0">
                  <a:pos x="4" y="31"/>
                </a:cxn>
                <a:cxn ang="0">
                  <a:pos x="1" y="25"/>
                </a:cxn>
                <a:cxn ang="0">
                  <a:pos x="0" y="19"/>
                </a:cxn>
                <a:cxn ang="0">
                  <a:pos x="0" y="19"/>
                </a:cxn>
                <a:cxn ang="0">
                  <a:pos x="1" y="12"/>
                </a:cxn>
                <a:cxn ang="0">
                  <a:pos x="4" y="6"/>
                </a:cxn>
                <a:cxn ang="0">
                  <a:pos x="12" y="1"/>
                </a:cxn>
                <a:cxn ang="0">
                  <a:pos x="19" y="0"/>
                </a:cxn>
                <a:cxn ang="0">
                  <a:pos x="19" y="0"/>
                </a:cxn>
                <a:cxn ang="0">
                  <a:pos x="25" y="1"/>
                </a:cxn>
                <a:cxn ang="0">
                  <a:pos x="33" y="6"/>
                </a:cxn>
                <a:cxn ang="0">
                  <a:pos x="36" y="12"/>
                </a:cxn>
                <a:cxn ang="0">
                  <a:pos x="37" y="19"/>
                </a:cxn>
                <a:cxn ang="0">
                  <a:pos x="37" y="19"/>
                </a:cxn>
              </a:cxnLst>
              <a:rect l="0" t="0" r="r" b="b"/>
              <a:pathLst>
                <a:path w="37" h="37">
                  <a:moveTo>
                    <a:pt x="37" y="19"/>
                  </a:moveTo>
                  <a:lnTo>
                    <a:pt x="37" y="19"/>
                  </a:lnTo>
                  <a:lnTo>
                    <a:pt x="36" y="25"/>
                  </a:lnTo>
                  <a:lnTo>
                    <a:pt x="33" y="31"/>
                  </a:lnTo>
                  <a:lnTo>
                    <a:pt x="25" y="36"/>
                  </a:lnTo>
                  <a:lnTo>
                    <a:pt x="19" y="37"/>
                  </a:lnTo>
                  <a:lnTo>
                    <a:pt x="19" y="37"/>
                  </a:lnTo>
                  <a:lnTo>
                    <a:pt x="12" y="36"/>
                  </a:lnTo>
                  <a:lnTo>
                    <a:pt x="4" y="31"/>
                  </a:lnTo>
                  <a:lnTo>
                    <a:pt x="1" y="25"/>
                  </a:lnTo>
                  <a:lnTo>
                    <a:pt x="0" y="19"/>
                  </a:lnTo>
                  <a:lnTo>
                    <a:pt x="0" y="19"/>
                  </a:lnTo>
                  <a:lnTo>
                    <a:pt x="1" y="12"/>
                  </a:lnTo>
                  <a:lnTo>
                    <a:pt x="4" y="6"/>
                  </a:lnTo>
                  <a:lnTo>
                    <a:pt x="12" y="1"/>
                  </a:lnTo>
                  <a:lnTo>
                    <a:pt x="19" y="0"/>
                  </a:lnTo>
                  <a:lnTo>
                    <a:pt x="19" y="0"/>
                  </a:lnTo>
                  <a:lnTo>
                    <a:pt x="25"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8" name="Freeform 444"/>
            <p:cNvSpPr>
              <a:spLocks/>
            </p:cNvSpPr>
            <p:nvPr/>
          </p:nvSpPr>
          <p:spPr bwMode="auto">
            <a:xfrm>
              <a:off x="5168900" y="4467226"/>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9" name="Freeform 445"/>
            <p:cNvSpPr>
              <a:spLocks/>
            </p:cNvSpPr>
            <p:nvPr/>
          </p:nvSpPr>
          <p:spPr bwMode="auto">
            <a:xfrm>
              <a:off x="5365750" y="3919538"/>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0" name="Freeform 446"/>
            <p:cNvSpPr>
              <a:spLocks/>
            </p:cNvSpPr>
            <p:nvPr/>
          </p:nvSpPr>
          <p:spPr bwMode="auto">
            <a:xfrm>
              <a:off x="5260975" y="4664076"/>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2"/>
                </a:cxn>
                <a:cxn ang="0">
                  <a:pos x="5" y="6"/>
                </a:cxn>
                <a:cxn ang="0">
                  <a:pos x="11" y="2"/>
                </a:cxn>
                <a:cxn ang="0">
                  <a:pos x="18" y="0"/>
                </a:cxn>
                <a:cxn ang="0">
                  <a:pos x="18" y="0"/>
                </a:cxn>
                <a:cxn ang="0">
                  <a:pos x="26" y="2"/>
                </a:cxn>
                <a:cxn ang="0">
                  <a:pos x="32" y="6"/>
                </a:cxn>
                <a:cxn ang="0">
                  <a:pos x="36" y="12"/>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2"/>
                  </a:lnTo>
                  <a:lnTo>
                    <a:pt x="5" y="6"/>
                  </a:lnTo>
                  <a:lnTo>
                    <a:pt x="11" y="2"/>
                  </a:lnTo>
                  <a:lnTo>
                    <a:pt x="18" y="0"/>
                  </a:lnTo>
                  <a:lnTo>
                    <a:pt x="18" y="0"/>
                  </a:lnTo>
                  <a:lnTo>
                    <a:pt x="26" y="2"/>
                  </a:lnTo>
                  <a:lnTo>
                    <a:pt x="32"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1" name="Freeform 447"/>
            <p:cNvSpPr>
              <a:spLocks/>
            </p:cNvSpPr>
            <p:nvPr/>
          </p:nvSpPr>
          <p:spPr bwMode="auto">
            <a:xfrm>
              <a:off x="5013325" y="4629151"/>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2" name="Freeform 448"/>
            <p:cNvSpPr>
              <a:spLocks/>
            </p:cNvSpPr>
            <p:nvPr/>
          </p:nvSpPr>
          <p:spPr bwMode="auto">
            <a:xfrm>
              <a:off x="4602163" y="4097338"/>
              <a:ext cx="58738" cy="60325"/>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3" name="Freeform 449"/>
            <p:cNvSpPr>
              <a:spLocks/>
            </p:cNvSpPr>
            <p:nvPr/>
          </p:nvSpPr>
          <p:spPr bwMode="auto">
            <a:xfrm>
              <a:off x="5073650" y="3925888"/>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2"/>
                </a:cxn>
                <a:cxn ang="0">
                  <a:pos x="4" y="6"/>
                </a:cxn>
                <a:cxn ang="0">
                  <a:pos x="10" y="2"/>
                </a:cxn>
                <a:cxn ang="0">
                  <a:pos x="18" y="0"/>
                </a:cxn>
                <a:cxn ang="0">
                  <a:pos x="18" y="0"/>
                </a:cxn>
                <a:cxn ang="0">
                  <a:pos x="25" y="2"/>
                </a:cxn>
                <a:cxn ang="0">
                  <a:pos x="31" y="6"/>
                </a:cxn>
                <a:cxn ang="0">
                  <a:pos x="36" y="12"/>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2"/>
                  </a:lnTo>
                  <a:lnTo>
                    <a:pt x="4" y="6"/>
                  </a:lnTo>
                  <a:lnTo>
                    <a:pt x="10" y="2"/>
                  </a:lnTo>
                  <a:lnTo>
                    <a:pt x="18" y="0"/>
                  </a:lnTo>
                  <a:lnTo>
                    <a:pt x="18" y="0"/>
                  </a:lnTo>
                  <a:lnTo>
                    <a:pt x="25" y="2"/>
                  </a:lnTo>
                  <a:lnTo>
                    <a:pt x="31"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4" name="Freeform 450"/>
            <p:cNvSpPr>
              <a:spLocks/>
            </p:cNvSpPr>
            <p:nvPr/>
          </p:nvSpPr>
          <p:spPr bwMode="auto">
            <a:xfrm>
              <a:off x="5613400" y="4040188"/>
              <a:ext cx="60325" cy="57150"/>
            </a:xfrm>
            <a:custGeom>
              <a:avLst/>
              <a:gdLst/>
              <a:ahLst/>
              <a:cxnLst>
                <a:cxn ang="0">
                  <a:pos x="38" y="18"/>
                </a:cxn>
                <a:cxn ang="0">
                  <a:pos x="38" y="18"/>
                </a:cxn>
                <a:cxn ang="0">
                  <a:pos x="36" y="26"/>
                </a:cxn>
                <a:cxn ang="0">
                  <a:pos x="33" y="32"/>
                </a:cxn>
                <a:cxn ang="0">
                  <a:pos x="26" y="35"/>
                </a:cxn>
                <a:cxn ang="0">
                  <a:pos x="20" y="36"/>
                </a:cxn>
                <a:cxn ang="0">
                  <a:pos x="20" y="36"/>
                </a:cxn>
                <a:cxn ang="0">
                  <a:pos x="12" y="35"/>
                </a:cxn>
                <a:cxn ang="0">
                  <a:pos x="6" y="32"/>
                </a:cxn>
                <a:cxn ang="0">
                  <a:pos x="2" y="26"/>
                </a:cxn>
                <a:cxn ang="0">
                  <a:pos x="0" y="18"/>
                </a:cxn>
                <a:cxn ang="0">
                  <a:pos x="0" y="18"/>
                </a:cxn>
                <a:cxn ang="0">
                  <a:pos x="2" y="11"/>
                </a:cxn>
                <a:cxn ang="0">
                  <a:pos x="6" y="5"/>
                </a:cxn>
                <a:cxn ang="0">
                  <a:pos x="12" y="2"/>
                </a:cxn>
                <a:cxn ang="0">
                  <a:pos x="20" y="0"/>
                </a:cxn>
                <a:cxn ang="0">
                  <a:pos x="20" y="0"/>
                </a:cxn>
                <a:cxn ang="0">
                  <a:pos x="26" y="2"/>
                </a:cxn>
                <a:cxn ang="0">
                  <a:pos x="33" y="5"/>
                </a:cxn>
                <a:cxn ang="0">
                  <a:pos x="36" y="11"/>
                </a:cxn>
                <a:cxn ang="0">
                  <a:pos x="38" y="18"/>
                </a:cxn>
                <a:cxn ang="0">
                  <a:pos x="38" y="18"/>
                </a:cxn>
              </a:cxnLst>
              <a:rect l="0" t="0" r="r" b="b"/>
              <a:pathLst>
                <a:path w="38" h="36">
                  <a:moveTo>
                    <a:pt x="38" y="18"/>
                  </a:moveTo>
                  <a:lnTo>
                    <a:pt x="38" y="18"/>
                  </a:lnTo>
                  <a:lnTo>
                    <a:pt x="36" y="26"/>
                  </a:lnTo>
                  <a:lnTo>
                    <a:pt x="33" y="32"/>
                  </a:lnTo>
                  <a:lnTo>
                    <a:pt x="26" y="35"/>
                  </a:lnTo>
                  <a:lnTo>
                    <a:pt x="20" y="36"/>
                  </a:lnTo>
                  <a:lnTo>
                    <a:pt x="20" y="36"/>
                  </a:lnTo>
                  <a:lnTo>
                    <a:pt x="12" y="35"/>
                  </a:lnTo>
                  <a:lnTo>
                    <a:pt x="6" y="32"/>
                  </a:lnTo>
                  <a:lnTo>
                    <a:pt x="2" y="26"/>
                  </a:lnTo>
                  <a:lnTo>
                    <a:pt x="0" y="18"/>
                  </a:lnTo>
                  <a:lnTo>
                    <a:pt x="0" y="18"/>
                  </a:lnTo>
                  <a:lnTo>
                    <a:pt x="2" y="11"/>
                  </a:lnTo>
                  <a:lnTo>
                    <a:pt x="6" y="5"/>
                  </a:lnTo>
                  <a:lnTo>
                    <a:pt x="12" y="2"/>
                  </a:lnTo>
                  <a:lnTo>
                    <a:pt x="20" y="0"/>
                  </a:lnTo>
                  <a:lnTo>
                    <a:pt x="20" y="0"/>
                  </a:lnTo>
                  <a:lnTo>
                    <a:pt x="26" y="2"/>
                  </a:lnTo>
                  <a:lnTo>
                    <a:pt x="33"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5" name="Freeform 451"/>
            <p:cNvSpPr>
              <a:spLocks/>
            </p:cNvSpPr>
            <p:nvPr/>
          </p:nvSpPr>
          <p:spPr bwMode="auto">
            <a:xfrm>
              <a:off x="6080125" y="5019676"/>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6" name="Freeform 452"/>
            <p:cNvSpPr>
              <a:spLocks/>
            </p:cNvSpPr>
            <p:nvPr/>
          </p:nvSpPr>
          <p:spPr bwMode="auto">
            <a:xfrm>
              <a:off x="6092825" y="4300538"/>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7" name="Freeform 453"/>
            <p:cNvSpPr>
              <a:spLocks/>
            </p:cNvSpPr>
            <p:nvPr/>
          </p:nvSpPr>
          <p:spPr bwMode="auto">
            <a:xfrm>
              <a:off x="5907088" y="5016501"/>
              <a:ext cx="58738" cy="60325"/>
            </a:xfrm>
            <a:custGeom>
              <a:avLst/>
              <a:gdLst/>
              <a:ahLst/>
              <a:cxnLst>
                <a:cxn ang="0">
                  <a:pos x="37" y="18"/>
                </a:cxn>
                <a:cxn ang="0">
                  <a:pos x="37" y="18"/>
                </a:cxn>
                <a:cxn ang="0">
                  <a:pos x="36" y="26"/>
                </a:cxn>
                <a:cxn ang="0">
                  <a:pos x="33" y="32"/>
                </a:cxn>
                <a:cxn ang="0">
                  <a:pos x="25"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5" y="2"/>
                </a:cxn>
                <a:cxn ang="0">
                  <a:pos x="33" y="6"/>
                </a:cxn>
                <a:cxn ang="0">
                  <a:pos x="36" y="11"/>
                </a:cxn>
                <a:cxn ang="0">
                  <a:pos x="37" y="18"/>
                </a:cxn>
                <a:cxn ang="0">
                  <a:pos x="37" y="18"/>
                </a:cxn>
              </a:cxnLst>
              <a:rect l="0" t="0" r="r" b="b"/>
              <a:pathLst>
                <a:path w="37" h="38">
                  <a:moveTo>
                    <a:pt x="37" y="18"/>
                  </a:moveTo>
                  <a:lnTo>
                    <a:pt x="37" y="18"/>
                  </a:lnTo>
                  <a:lnTo>
                    <a:pt x="36" y="26"/>
                  </a:lnTo>
                  <a:lnTo>
                    <a:pt x="33" y="32"/>
                  </a:lnTo>
                  <a:lnTo>
                    <a:pt x="25"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5" y="2"/>
                  </a:lnTo>
                  <a:lnTo>
                    <a:pt x="33" y="6"/>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8" name="Freeform 454"/>
            <p:cNvSpPr>
              <a:spLocks/>
            </p:cNvSpPr>
            <p:nvPr/>
          </p:nvSpPr>
          <p:spPr bwMode="auto">
            <a:xfrm>
              <a:off x="4721225" y="4587876"/>
              <a:ext cx="58738" cy="60325"/>
            </a:xfrm>
            <a:custGeom>
              <a:avLst/>
              <a:gdLst/>
              <a:ahLst/>
              <a:cxnLst>
                <a:cxn ang="0">
                  <a:pos x="37" y="20"/>
                </a:cxn>
                <a:cxn ang="0">
                  <a:pos x="37" y="20"/>
                </a:cxn>
                <a:cxn ang="0">
                  <a:pos x="36" y="27"/>
                </a:cxn>
                <a:cxn ang="0">
                  <a:pos x="31" y="32"/>
                </a:cxn>
                <a:cxn ang="0">
                  <a:pos x="25" y="36"/>
                </a:cxn>
                <a:cxn ang="0">
                  <a:pos x="18" y="38"/>
                </a:cxn>
                <a:cxn ang="0">
                  <a:pos x="18" y="38"/>
                </a:cxn>
                <a:cxn ang="0">
                  <a:pos x="10" y="36"/>
                </a:cxn>
                <a:cxn ang="0">
                  <a:pos x="4" y="32"/>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2"/>
                  </a:lnTo>
                  <a:lnTo>
                    <a:pt x="25" y="36"/>
                  </a:lnTo>
                  <a:lnTo>
                    <a:pt x="18" y="38"/>
                  </a:lnTo>
                  <a:lnTo>
                    <a:pt x="18" y="38"/>
                  </a:lnTo>
                  <a:lnTo>
                    <a:pt x="10" y="36"/>
                  </a:lnTo>
                  <a:lnTo>
                    <a:pt x="4" y="32"/>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9" name="Freeform 455"/>
            <p:cNvSpPr>
              <a:spLocks/>
            </p:cNvSpPr>
            <p:nvPr/>
          </p:nvSpPr>
          <p:spPr bwMode="auto">
            <a:xfrm>
              <a:off x="4749800" y="4206876"/>
              <a:ext cx="61913" cy="60325"/>
            </a:xfrm>
            <a:custGeom>
              <a:avLst/>
              <a:gdLst/>
              <a:ahLst/>
              <a:cxnLst>
                <a:cxn ang="0">
                  <a:pos x="39" y="20"/>
                </a:cxn>
                <a:cxn ang="0">
                  <a:pos x="39" y="20"/>
                </a:cxn>
                <a:cxn ang="0">
                  <a:pos x="37"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0" name="Freeform 456"/>
            <p:cNvSpPr>
              <a:spLocks/>
            </p:cNvSpPr>
            <p:nvPr/>
          </p:nvSpPr>
          <p:spPr bwMode="auto">
            <a:xfrm>
              <a:off x="5984875" y="4987926"/>
              <a:ext cx="60325" cy="60325"/>
            </a:xfrm>
            <a:custGeom>
              <a:avLst/>
              <a:gdLst/>
              <a:ahLst/>
              <a:cxnLst>
                <a:cxn ang="0">
                  <a:pos x="38" y="20"/>
                </a:cxn>
                <a:cxn ang="0">
                  <a:pos x="38" y="20"/>
                </a:cxn>
                <a:cxn ang="0">
                  <a:pos x="36" y="27"/>
                </a:cxn>
                <a:cxn ang="0">
                  <a:pos x="33" y="32"/>
                </a:cxn>
                <a:cxn ang="0">
                  <a:pos x="27" y="36"/>
                </a:cxn>
                <a:cxn ang="0">
                  <a:pos x="20" y="38"/>
                </a:cxn>
                <a:cxn ang="0">
                  <a:pos x="20" y="38"/>
                </a:cxn>
                <a:cxn ang="0">
                  <a:pos x="12" y="36"/>
                </a:cxn>
                <a:cxn ang="0">
                  <a:pos x="6" y="32"/>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2"/>
                  </a:lnTo>
                  <a:lnTo>
                    <a:pt x="27" y="36"/>
                  </a:lnTo>
                  <a:lnTo>
                    <a:pt x="20" y="38"/>
                  </a:lnTo>
                  <a:lnTo>
                    <a:pt x="20" y="38"/>
                  </a:lnTo>
                  <a:lnTo>
                    <a:pt x="12" y="36"/>
                  </a:lnTo>
                  <a:lnTo>
                    <a:pt x="6" y="32"/>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1" name="Freeform 457"/>
            <p:cNvSpPr>
              <a:spLocks/>
            </p:cNvSpPr>
            <p:nvPr/>
          </p:nvSpPr>
          <p:spPr bwMode="auto">
            <a:xfrm>
              <a:off x="6235700" y="533082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2" name="Freeform 458"/>
            <p:cNvSpPr>
              <a:spLocks/>
            </p:cNvSpPr>
            <p:nvPr/>
          </p:nvSpPr>
          <p:spPr bwMode="auto">
            <a:xfrm>
              <a:off x="5794375" y="4348163"/>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3" name="Freeform 459"/>
            <p:cNvSpPr>
              <a:spLocks/>
            </p:cNvSpPr>
            <p:nvPr/>
          </p:nvSpPr>
          <p:spPr bwMode="auto">
            <a:xfrm>
              <a:off x="3763963" y="3487738"/>
              <a:ext cx="61913" cy="57150"/>
            </a:xfrm>
            <a:custGeom>
              <a:avLst/>
              <a:gdLst/>
              <a:ahLst/>
              <a:cxnLst>
                <a:cxn ang="0">
                  <a:pos x="39" y="18"/>
                </a:cxn>
                <a:cxn ang="0">
                  <a:pos x="39" y="18"/>
                </a:cxn>
                <a:cxn ang="0">
                  <a:pos x="37" y="26"/>
                </a:cxn>
                <a:cxn ang="0">
                  <a:pos x="33" y="32"/>
                </a:cxn>
                <a:cxn ang="0">
                  <a:pos x="27" y="36"/>
                </a:cxn>
                <a:cxn ang="0">
                  <a:pos x="19" y="36"/>
                </a:cxn>
                <a:cxn ang="0">
                  <a:pos x="19" y="36"/>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6">
                  <a:moveTo>
                    <a:pt x="39" y="18"/>
                  </a:moveTo>
                  <a:lnTo>
                    <a:pt x="39" y="18"/>
                  </a:lnTo>
                  <a:lnTo>
                    <a:pt x="37" y="26"/>
                  </a:lnTo>
                  <a:lnTo>
                    <a:pt x="33" y="32"/>
                  </a:lnTo>
                  <a:lnTo>
                    <a:pt x="27" y="36"/>
                  </a:lnTo>
                  <a:lnTo>
                    <a:pt x="19" y="36"/>
                  </a:lnTo>
                  <a:lnTo>
                    <a:pt x="19" y="36"/>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4" name="Freeform 460"/>
            <p:cNvSpPr>
              <a:spLocks/>
            </p:cNvSpPr>
            <p:nvPr/>
          </p:nvSpPr>
          <p:spPr bwMode="auto">
            <a:xfrm>
              <a:off x="5075238" y="4511676"/>
              <a:ext cx="60325" cy="60325"/>
            </a:xfrm>
            <a:custGeom>
              <a:avLst/>
              <a:gdLst/>
              <a:ahLst/>
              <a:cxnLst>
                <a:cxn ang="0">
                  <a:pos x="38" y="20"/>
                </a:cxn>
                <a:cxn ang="0">
                  <a:pos x="38" y="20"/>
                </a:cxn>
                <a:cxn ang="0">
                  <a:pos x="36" y="27"/>
                </a:cxn>
                <a:cxn ang="0">
                  <a:pos x="32" y="33"/>
                </a:cxn>
                <a:cxn ang="0">
                  <a:pos x="26" y="36"/>
                </a:cxn>
                <a:cxn ang="0">
                  <a:pos x="18" y="38"/>
                </a:cxn>
                <a:cxn ang="0">
                  <a:pos x="18" y="38"/>
                </a:cxn>
                <a:cxn ang="0">
                  <a:pos x="11" y="36"/>
                </a:cxn>
                <a:cxn ang="0">
                  <a:pos x="5" y="33"/>
                </a:cxn>
                <a:cxn ang="0">
                  <a:pos x="2" y="27"/>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7"/>
                  </a:lnTo>
                  <a:lnTo>
                    <a:pt x="32" y="33"/>
                  </a:lnTo>
                  <a:lnTo>
                    <a:pt x="26" y="36"/>
                  </a:lnTo>
                  <a:lnTo>
                    <a:pt x="18" y="38"/>
                  </a:lnTo>
                  <a:lnTo>
                    <a:pt x="18" y="38"/>
                  </a:lnTo>
                  <a:lnTo>
                    <a:pt x="11" y="36"/>
                  </a:lnTo>
                  <a:lnTo>
                    <a:pt x="5" y="33"/>
                  </a:lnTo>
                  <a:lnTo>
                    <a:pt x="2" y="27"/>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5" name="Freeform 461"/>
            <p:cNvSpPr>
              <a:spLocks/>
            </p:cNvSpPr>
            <p:nvPr/>
          </p:nvSpPr>
          <p:spPr bwMode="auto">
            <a:xfrm>
              <a:off x="5354638" y="443547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6" name="Freeform 462"/>
            <p:cNvSpPr>
              <a:spLocks/>
            </p:cNvSpPr>
            <p:nvPr/>
          </p:nvSpPr>
          <p:spPr bwMode="auto">
            <a:xfrm>
              <a:off x="6042025" y="5410201"/>
              <a:ext cx="60325" cy="58738"/>
            </a:xfrm>
            <a:custGeom>
              <a:avLst/>
              <a:gdLst/>
              <a:ahLst/>
              <a:cxnLst>
                <a:cxn ang="0">
                  <a:pos x="38" y="19"/>
                </a:cxn>
                <a:cxn ang="0">
                  <a:pos x="38" y="19"/>
                </a:cxn>
                <a:cxn ang="0">
                  <a:pos x="36"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7" name="Freeform 463"/>
            <p:cNvSpPr>
              <a:spLocks/>
            </p:cNvSpPr>
            <p:nvPr/>
          </p:nvSpPr>
          <p:spPr bwMode="auto">
            <a:xfrm>
              <a:off x="5087938" y="3581401"/>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8" name="Freeform 464"/>
            <p:cNvSpPr>
              <a:spLocks/>
            </p:cNvSpPr>
            <p:nvPr/>
          </p:nvSpPr>
          <p:spPr bwMode="auto">
            <a:xfrm>
              <a:off x="4894263" y="4043363"/>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9" name="Freeform 465"/>
            <p:cNvSpPr>
              <a:spLocks/>
            </p:cNvSpPr>
            <p:nvPr/>
          </p:nvSpPr>
          <p:spPr bwMode="auto">
            <a:xfrm>
              <a:off x="3949700" y="4187826"/>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0" name="Freeform 466"/>
            <p:cNvSpPr>
              <a:spLocks/>
            </p:cNvSpPr>
            <p:nvPr/>
          </p:nvSpPr>
          <p:spPr bwMode="auto">
            <a:xfrm>
              <a:off x="5149850" y="3449638"/>
              <a:ext cx="58738" cy="60325"/>
            </a:xfrm>
            <a:custGeom>
              <a:avLst/>
              <a:gdLst/>
              <a:ahLst/>
              <a:cxnLst>
                <a:cxn ang="0">
                  <a:pos x="37" y="20"/>
                </a:cxn>
                <a:cxn ang="0">
                  <a:pos x="37" y="20"/>
                </a:cxn>
                <a:cxn ang="0">
                  <a:pos x="36" y="26"/>
                </a:cxn>
                <a:cxn ang="0">
                  <a:pos x="31" y="32"/>
                </a:cxn>
                <a:cxn ang="0">
                  <a:pos x="25" y="36"/>
                </a:cxn>
                <a:cxn ang="0">
                  <a:pos x="18" y="38"/>
                </a:cxn>
                <a:cxn ang="0">
                  <a:pos x="18" y="38"/>
                </a:cxn>
                <a:cxn ang="0">
                  <a:pos x="10" y="36"/>
                </a:cxn>
                <a:cxn ang="0">
                  <a:pos x="4" y="32"/>
                </a:cxn>
                <a:cxn ang="0">
                  <a:pos x="1" y="26"/>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0" y="36"/>
                  </a:lnTo>
                  <a:lnTo>
                    <a:pt x="4" y="32"/>
                  </a:lnTo>
                  <a:lnTo>
                    <a:pt x="1" y="26"/>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1" name="Freeform 467"/>
            <p:cNvSpPr>
              <a:spLocks/>
            </p:cNvSpPr>
            <p:nvPr/>
          </p:nvSpPr>
          <p:spPr bwMode="auto">
            <a:xfrm>
              <a:off x="3294063" y="3719513"/>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2" name="Freeform 468"/>
            <p:cNvSpPr>
              <a:spLocks/>
            </p:cNvSpPr>
            <p:nvPr/>
          </p:nvSpPr>
          <p:spPr bwMode="auto">
            <a:xfrm>
              <a:off x="5602288" y="4729163"/>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6"/>
                </a:cxn>
                <a:cxn ang="0">
                  <a:pos x="12" y="1"/>
                </a:cxn>
                <a:cxn ang="0">
                  <a:pos x="19" y="0"/>
                </a:cxn>
                <a:cxn ang="0">
                  <a:pos x="19" y="0"/>
                </a:cxn>
                <a:cxn ang="0">
                  <a:pos x="27" y="1"/>
                </a:cxn>
                <a:cxn ang="0">
                  <a:pos x="33" y="6"/>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6"/>
                  </a:lnTo>
                  <a:lnTo>
                    <a:pt x="12" y="1"/>
                  </a:lnTo>
                  <a:lnTo>
                    <a:pt x="19" y="0"/>
                  </a:lnTo>
                  <a:lnTo>
                    <a:pt x="19" y="0"/>
                  </a:lnTo>
                  <a:lnTo>
                    <a:pt x="27" y="1"/>
                  </a:lnTo>
                  <a:lnTo>
                    <a:pt x="33" y="6"/>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3" name="Freeform 469"/>
            <p:cNvSpPr>
              <a:spLocks/>
            </p:cNvSpPr>
            <p:nvPr/>
          </p:nvSpPr>
          <p:spPr bwMode="auto">
            <a:xfrm>
              <a:off x="4875213" y="4357688"/>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4" name="Freeform 470"/>
            <p:cNvSpPr>
              <a:spLocks/>
            </p:cNvSpPr>
            <p:nvPr/>
          </p:nvSpPr>
          <p:spPr bwMode="auto">
            <a:xfrm>
              <a:off x="4679950" y="3997326"/>
              <a:ext cx="60325" cy="57150"/>
            </a:xfrm>
            <a:custGeom>
              <a:avLst/>
              <a:gdLst/>
              <a:ahLst/>
              <a:cxnLst>
                <a:cxn ang="0">
                  <a:pos x="38" y="18"/>
                </a:cxn>
                <a:cxn ang="0">
                  <a:pos x="38" y="18"/>
                </a:cxn>
                <a:cxn ang="0">
                  <a:pos x="36" y="26"/>
                </a:cxn>
                <a:cxn ang="0">
                  <a:pos x="33" y="32"/>
                </a:cxn>
                <a:cxn ang="0">
                  <a:pos x="26" y="35"/>
                </a:cxn>
                <a:cxn ang="0">
                  <a:pos x="20" y="36"/>
                </a:cxn>
                <a:cxn ang="0">
                  <a:pos x="20" y="36"/>
                </a:cxn>
                <a:cxn ang="0">
                  <a:pos x="12" y="35"/>
                </a:cxn>
                <a:cxn ang="0">
                  <a:pos x="6" y="32"/>
                </a:cxn>
                <a:cxn ang="0">
                  <a:pos x="2" y="26"/>
                </a:cxn>
                <a:cxn ang="0">
                  <a:pos x="0" y="18"/>
                </a:cxn>
                <a:cxn ang="0">
                  <a:pos x="0" y="18"/>
                </a:cxn>
                <a:cxn ang="0">
                  <a:pos x="2" y="11"/>
                </a:cxn>
                <a:cxn ang="0">
                  <a:pos x="6" y="5"/>
                </a:cxn>
                <a:cxn ang="0">
                  <a:pos x="12" y="0"/>
                </a:cxn>
                <a:cxn ang="0">
                  <a:pos x="20" y="0"/>
                </a:cxn>
                <a:cxn ang="0">
                  <a:pos x="20" y="0"/>
                </a:cxn>
                <a:cxn ang="0">
                  <a:pos x="26" y="0"/>
                </a:cxn>
                <a:cxn ang="0">
                  <a:pos x="33" y="5"/>
                </a:cxn>
                <a:cxn ang="0">
                  <a:pos x="36" y="11"/>
                </a:cxn>
                <a:cxn ang="0">
                  <a:pos x="38" y="18"/>
                </a:cxn>
                <a:cxn ang="0">
                  <a:pos x="38" y="18"/>
                </a:cxn>
              </a:cxnLst>
              <a:rect l="0" t="0" r="r" b="b"/>
              <a:pathLst>
                <a:path w="38" h="36">
                  <a:moveTo>
                    <a:pt x="38" y="18"/>
                  </a:moveTo>
                  <a:lnTo>
                    <a:pt x="38" y="18"/>
                  </a:lnTo>
                  <a:lnTo>
                    <a:pt x="36" y="26"/>
                  </a:lnTo>
                  <a:lnTo>
                    <a:pt x="33" y="32"/>
                  </a:lnTo>
                  <a:lnTo>
                    <a:pt x="26" y="35"/>
                  </a:lnTo>
                  <a:lnTo>
                    <a:pt x="20" y="36"/>
                  </a:lnTo>
                  <a:lnTo>
                    <a:pt x="20" y="36"/>
                  </a:lnTo>
                  <a:lnTo>
                    <a:pt x="12" y="35"/>
                  </a:lnTo>
                  <a:lnTo>
                    <a:pt x="6" y="32"/>
                  </a:lnTo>
                  <a:lnTo>
                    <a:pt x="2" y="26"/>
                  </a:lnTo>
                  <a:lnTo>
                    <a:pt x="0" y="18"/>
                  </a:lnTo>
                  <a:lnTo>
                    <a:pt x="0" y="18"/>
                  </a:lnTo>
                  <a:lnTo>
                    <a:pt x="2" y="11"/>
                  </a:lnTo>
                  <a:lnTo>
                    <a:pt x="6" y="5"/>
                  </a:lnTo>
                  <a:lnTo>
                    <a:pt x="12" y="0"/>
                  </a:lnTo>
                  <a:lnTo>
                    <a:pt x="20" y="0"/>
                  </a:lnTo>
                  <a:lnTo>
                    <a:pt x="20" y="0"/>
                  </a:lnTo>
                  <a:lnTo>
                    <a:pt x="26" y="0"/>
                  </a:lnTo>
                  <a:lnTo>
                    <a:pt x="33"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5" name="Freeform 471"/>
            <p:cNvSpPr>
              <a:spLocks/>
            </p:cNvSpPr>
            <p:nvPr/>
          </p:nvSpPr>
          <p:spPr bwMode="auto">
            <a:xfrm>
              <a:off x="5432425" y="4816476"/>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6" name="Freeform 472"/>
            <p:cNvSpPr>
              <a:spLocks/>
            </p:cNvSpPr>
            <p:nvPr/>
          </p:nvSpPr>
          <p:spPr bwMode="auto">
            <a:xfrm>
              <a:off x="5651500" y="4762501"/>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7" name="Freeform 473"/>
            <p:cNvSpPr>
              <a:spLocks/>
            </p:cNvSpPr>
            <p:nvPr/>
          </p:nvSpPr>
          <p:spPr bwMode="auto">
            <a:xfrm>
              <a:off x="5002213" y="4148138"/>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8" name="Freeform 474"/>
            <p:cNvSpPr>
              <a:spLocks/>
            </p:cNvSpPr>
            <p:nvPr/>
          </p:nvSpPr>
          <p:spPr bwMode="auto">
            <a:xfrm>
              <a:off x="4865688" y="4519613"/>
              <a:ext cx="60325" cy="57150"/>
            </a:xfrm>
            <a:custGeom>
              <a:avLst/>
              <a:gdLst/>
              <a:ahLst/>
              <a:cxnLst>
                <a:cxn ang="0">
                  <a:pos x="38" y="18"/>
                </a:cxn>
                <a:cxn ang="0">
                  <a:pos x="38" y="18"/>
                </a:cxn>
                <a:cxn ang="0">
                  <a:pos x="36"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0"/>
                </a:cxn>
                <a:cxn ang="0">
                  <a:pos x="20" y="0"/>
                </a:cxn>
                <a:cxn ang="0">
                  <a:pos x="20" y="0"/>
                </a:cxn>
                <a:cxn ang="0">
                  <a:pos x="27" y="0"/>
                </a:cxn>
                <a:cxn ang="0">
                  <a:pos x="33" y="4"/>
                </a:cxn>
                <a:cxn ang="0">
                  <a:pos x="36" y="10"/>
                </a:cxn>
                <a:cxn ang="0">
                  <a:pos x="38" y="18"/>
                </a:cxn>
                <a:cxn ang="0">
                  <a:pos x="38" y="18"/>
                </a:cxn>
              </a:cxnLst>
              <a:rect l="0" t="0" r="r" b="b"/>
              <a:pathLst>
                <a:path w="38" h="36">
                  <a:moveTo>
                    <a:pt x="38" y="18"/>
                  </a:moveTo>
                  <a:lnTo>
                    <a:pt x="38" y="18"/>
                  </a:lnTo>
                  <a:lnTo>
                    <a:pt x="36"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0"/>
                  </a:lnTo>
                  <a:lnTo>
                    <a:pt x="20" y="0"/>
                  </a:lnTo>
                  <a:lnTo>
                    <a:pt x="20" y="0"/>
                  </a:lnTo>
                  <a:lnTo>
                    <a:pt x="27" y="0"/>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9" name="Freeform 475"/>
            <p:cNvSpPr>
              <a:spLocks/>
            </p:cNvSpPr>
            <p:nvPr/>
          </p:nvSpPr>
          <p:spPr bwMode="auto">
            <a:xfrm>
              <a:off x="4789488" y="3938588"/>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0" name="Freeform 476"/>
            <p:cNvSpPr>
              <a:spLocks/>
            </p:cNvSpPr>
            <p:nvPr/>
          </p:nvSpPr>
          <p:spPr bwMode="auto">
            <a:xfrm>
              <a:off x="4411663" y="4524376"/>
              <a:ext cx="58738" cy="58738"/>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1" name="Freeform 477"/>
            <p:cNvSpPr>
              <a:spLocks/>
            </p:cNvSpPr>
            <p:nvPr/>
          </p:nvSpPr>
          <p:spPr bwMode="auto">
            <a:xfrm>
              <a:off x="4383088" y="4435476"/>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2" name="Freeform 478"/>
            <p:cNvSpPr>
              <a:spLocks/>
            </p:cNvSpPr>
            <p:nvPr/>
          </p:nvSpPr>
          <p:spPr bwMode="auto">
            <a:xfrm>
              <a:off x="4884738" y="3505201"/>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3" name="Freeform 479"/>
            <p:cNvSpPr>
              <a:spLocks/>
            </p:cNvSpPr>
            <p:nvPr/>
          </p:nvSpPr>
          <p:spPr bwMode="auto">
            <a:xfrm>
              <a:off x="5140325" y="4076701"/>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4" name="Freeform 480"/>
            <p:cNvSpPr>
              <a:spLocks/>
            </p:cNvSpPr>
            <p:nvPr/>
          </p:nvSpPr>
          <p:spPr bwMode="auto">
            <a:xfrm>
              <a:off x="4392613" y="342582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5" name="Freeform 481"/>
            <p:cNvSpPr>
              <a:spLocks/>
            </p:cNvSpPr>
            <p:nvPr/>
          </p:nvSpPr>
          <p:spPr bwMode="auto">
            <a:xfrm>
              <a:off x="5718175" y="4483101"/>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6" name="Freeform 482"/>
            <p:cNvSpPr>
              <a:spLocks/>
            </p:cNvSpPr>
            <p:nvPr/>
          </p:nvSpPr>
          <p:spPr bwMode="auto">
            <a:xfrm>
              <a:off x="3344863" y="3897313"/>
              <a:ext cx="58738" cy="60325"/>
            </a:xfrm>
            <a:custGeom>
              <a:avLst/>
              <a:gdLst/>
              <a:ahLst/>
              <a:cxnLst>
                <a:cxn ang="0">
                  <a:pos x="37" y="20"/>
                </a:cxn>
                <a:cxn ang="0">
                  <a:pos x="37" y="20"/>
                </a:cxn>
                <a:cxn ang="0">
                  <a:pos x="36" y="26"/>
                </a:cxn>
                <a:cxn ang="0">
                  <a:pos x="31" y="32"/>
                </a:cxn>
                <a:cxn ang="0">
                  <a:pos x="25" y="36"/>
                </a:cxn>
                <a:cxn ang="0">
                  <a:pos x="18" y="38"/>
                </a:cxn>
                <a:cxn ang="0">
                  <a:pos x="18" y="38"/>
                </a:cxn>
                <a:cxn ang="0">
                  <a:pos x="10" y="36"/>
                </a:cxn>
                <a:cxn ang="0">
                  <a:pos x="4" y="32"/>
                </a:cxn>
                <a:cxn ang="0">
                  <a:pos x="1" y="26"/>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0" y="36"/>
                  </a:lnTo>
                  <a:lnTo>
                    <a:pt x="4" y="32"/>
                  </a:lnTo>
                  <a:lnTo>
                    <a:pt x="1" y="26"/>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7" name="Freeform 483"/>
            <p:cNvSpPr>
              <a:spLocks/>
            </p:cNvSpPr>
            <p:nvPr/>
          </p:nvSpPr>
          <p:spPr bwMode="auto">
            <a:xfrm>
              <a:off x="6088063" y="2925763"/>
              <a:ext cx="68263" cy="69850"/>
            </a:xfrm>
            <a:custGeom>
              <a:avLst/>
              <a:gdLst/>
              <a:ahLst/>
              <a:cxnLst>
                <a:cxn ang="0">
                  <a:pos x="43" y="21"/>
                </a:cxn>
                <a:cxn ang="0">
                  <a:pos x="43" y="21"/>
                </a:cxn>
                <a:cxn ang="0">
                  <a:pos x="42" y="30"/>
                </a:cxn>
                <a:cxn ang="0">
                  <a:pos x="37" y="38"/>
                </a:cxn>
                <a:cxn ang="0">
                  <a:pos x="30" y="42"/>
                </a:cxn>
                <a:cxn ang="0">
                  <a:pos x="22" y="44"/>
                </a:cxn>
                <a:cxn ang="0">
                  <a:pos x="22" y="44"/>
                </a:cxn>
                <a:cxn ang="0">
                  <a:pos x="13" y="42"/>
                </a:cxn>
                <a:cxn ang="0">
                  <a:pos x="6" y="38"/>
                </a:cxn>
                <a:cxn ang="0">
                  <a:pos x="1" y="30"/>
                </a:cxn>
                <a:cxn ang="0">
                  <a:pos x="0" y="21"/>
                </a:cxn>
                <a:cxn ang="0">
                  <a:pos x="0" y="21"/>
                </a:cxn>
                <a:cxn ang="0">
                  <a:pos x="1" y="14"/>
                </a:cxn>
                <a:cxn ang="0">
                  <a:pos x="6" y="6"/>
                </a:cxn>
                <a:cxn ang="0">
                  <a:pos x="13" y="2"/>
                </a:cxn>
                <a:cxn ang="0">
                  <a:pos x="22" y="0"/>
                </a:cxn>
                <a:cxn ang="0">
                  <a:pos x="22" y="0"/>
                </a:cxn>
                <a:cxn ang="0">
                  <a:pos x="30" y="2"/>
                </a:cxn>
                <a:cxn ang="0">
                  <a:pos x="37" y="6"/>
                </a:cxn>
                <a:cxn ang="0">
                  <a:pos x="42" y="14"/>
                </a:cxn>
                <a:cxn ang="0">
                  <a:pos x="43" y="21"/>
                </a:cxn>
                <a:cxn ang="0">
                  <a:pos x="43" y="21"/>
                </a:cxn>
              </a:cxnLst>
              <a:rect l="0" t="0" r="r" b="b"/>
              <a:pathLst>
                <a:path w="43" h="44">
                  <a:moveTo>
                    <a:pt x="43" y="21"/>
                  </a:moveTo>
                  <a:lnTo>
                    <a:pt x="43" y="21"/>
                  </a:lnTo>
                  <a:lnTo>
                    <a:pt x="42" y="30"/>
                  </a:lnTo>
                  <a:lnTo>
                    <a:pt x="37" y="38"/>
                  </a:lnTo>
                  <a:lnTo>
                    <a:pt x="30" y="42"/>
                  </a:lnTo>
                  <a:lnTo>
                    <a:pt x="22" y="44"/>
                  </a:lnTo>
                  <a:lnTo>
                    <a:pt x="22" y="44"/>
                  </a:lnTo>
                  <a:lnTo>
                    <a:pt x="13" y="42"/>
                  </a:lnTo>
                  <a:lnTo>
                    <a:pt x="6" y="38"/>
                  </a:lnTo>
                  <a:lnTo>
                    <a:pt x="1" y="30"/>
                  </a:lnTo>
                  <a:lnTo>
                    <a:pt x="0" y="21"/>
                  </a:lnTo>
                  <a:lnTo>
                    <a:pt x="0" y="21"/>
                  </a:lnTo>
                  <a:lnTo>
                    <a:pt x="1" y="14"/>
                  </a:lnTo>
                  <a:lnTo>
                    <a:pt x="6" y="6"/>
                  </a:lnTo>
                  <a:lnTo>
                    <a:pt x="13" y="2"/>
                  </a:lnTo>
                  <a:lnTo>
                    <a:pt x="22" y="0"/>
                  </a:lnTo>
                  <a:lnTo>
                    <a:pt x="22" y="0"/>
                  </a:lnTo>
                  <a:lnTo>
                    <a:pt x="30" y="2"/>
                  </a:lnTo>
                  <a:lnTo>
                    <a:pt x="37" y="6"/>
                  </a:lnTo>
                  <a:lnTo>
                    <a:pt x="42" y="14"/>
                  </a:lnTo>
                  <a:lnTo>
                    <a:pt x="43" y="21"/>
                  </a:lnTo>
                  <a:lnTo>
                    <a:pt x="43" y="21"/>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34" name="Nhoods" descr="bc_evervuln_by_SESIndex_nhoodsimage.png" hidden="1"/>
          <p:cNvPicPr>
            <a:picLocks noChangeAspect="1"/>
          </p:cNvPicPr>
          <p:nvPr/>
        </p:nvPicPr>
        <p:blipFill>
          <a:blip r:embed="rId2" cstate="print">
            <a:duotone>
              <a:schemeClr val="accent1">
                <a:shade val="45000"/>
                <a:satMod val="135000"/>
              </a:schemeClr>
              <a:prstClr val="white"/>
            </a:duotone>
            <a:lum bright="-10000"/>
          </a:blip>
          <a:stretch>
            <a:fillRect/>
          </a:stretch>
        </p:blipFill>
        <p:spPr>
          <a:xfrm>
            <a:off x="2077902" y="2185307"/>
            <a:ext cx="4608195" cy="3267186"/>
          </a:xfrm>
          <a:prstGeom prst="rect">
            <a:avLst/>
          </a:prstGeom>
        </p:spPr>
      </p:pic>
      <p:sp>
        <p:nvSpPr>
          <p:cNvPr id="6" name="TextBox 5"/>
          <p:cNvSpPr txBox="1"/>
          <p:nvPr/>
        </p:nvSpPr>
        <p:spPr>
          <a:xfrm>
            <a:off x="228600" y="435114"/>
            <a:ext cx="8686800" cy="1343958"/>
          </a:xfrm>
          <a:prstGeom prst="rect">
            <a:avLst/>
          </a:prstGeom>
          <a:noFill/>
        </p:spPr>
        <p:txBody>
          <a:bodyPr wrap="square" rtlCol="0">
            <a:spAutoFit/>
          </a:bodyPr>
          <a:lstStyle/>
          <a:p>
            <a:pPr algn="ctr">
              <a:lnSpc>
                <a:spcPts val="4800"/>
              </a:lnSpc>
            </a:pPr>
            <a:r>
              <a:rPr lang="en-US" sz="4800" b="1" dirty="0" smtClean="0">
                <a:solidFill>
                  <a:srgbClr val="738EC7"/>
                </a:solidFill>
                <a:effectLst>
                  <a:outerShdw blurRad="50800" dist="38100" dir="2700000" algn="tl" rotWithShape="0">
                    <a:prstClr val="black">
                      <a:alpha val="40000"/>
                    </a:prstClr>
                  </a:outerShdw>
                </a:effectLst>
              </a:rPr>
              <a:t>What does it take to </a:t>
            </a:r>
            <a:endParaRPr lang="en-US" sz="4800" b="1" dirty="0" smtClean="0">
              <a:solidFill>
                <a:srgbClr val="738EC7"/>
              </a:solidFill>
              <a:effectLst>
                <a:outerShdw blurRad="50800" dist="38100" dir="2700000" algn="tl" rotWithShape="0">
                  <a:prstClr val="black">
                    <a:alpha val="40000"/>
                  </a:prstClr>
                </a:outerShdw>
              </a:effectLst>
            </a:endParaRPr>
          </a:p>
          <a:p>
            <a:pPr algn="ctr">
              <a:lnSpc>
                <a:spcPts val="4800"/>
              </a:lnSpc>
            </a:pPr>
            <a:r>
              <a:rPr lang="en-US" sz="4800" b="1" dirty="0" smtClean="0">
                <a:solidFill>
                  <a:srgbClr val="738EC7"/>
                </a:solidFill>
                <a:effectLst>
                  <a:outerShdw blurRad="50800" dist="38100" dir="2700000" algn="tl" rotWithShape="0">
                    <a:prstClr val="black">
                      <a:alpha val="40000"/>
                    </a:prstClr>
                  </a:outerShdw>
                </a:effectLst>
              </a:rPr>
              <a:t>Reduce </a:t>
            </a:r>
            <a:r>
              <a:rPr lang="en-US" sz="4800" b="1" dirty="0" smtClean="0">
                <a:solidFill>
                  <a:srgbClr val="738EC7"/>
                </a:solidFill>
                <a:effectLst>
                  <a:outerShdw blurRad="50800" dist="38100" dir="2700000" algn="tl" rotWithShape="0">
                    <a:prstClr val="black">
                      <a:alpha val="40000"/>
                    </a:prstClr>
                  </a:outerShdw>
                </a:effectLst>
              </a:rPr>
              <a:t>Vulnerability</a:t>
            </a:r>
            <a:r>
              <a:rPr lang="en-US" sz="4800" b="1" dirty="0" smtClean="0">
                <a:solidFill>
                  <a:srgbClr val="738EC7"/>
                </a:solidFill>
                <a:effectLst>
                  <a:outerShdw blurRad="50800" dist="38100" dir="2700000" algn="tl" rotWithShape="0">
                    <a:prstClr val="black">
                      <a:alpha val="40000"/>
                    </a:prstClr>
                  </a:outerShdw>
                </a:effectLst>
              </a:rPr>
              <a:t>?</a:t>
            </a:r>
            <a:endParaRPr lang="en-US" sz="4800" b="1" dirty="0">
              <a:solidFill>
                <a:srgbClr val="738EC7"/>
              </a:solidFill>
              <a:effectLst>
                <a:outerShdw blurRad="50800" dist="38100" dir="2700000" algn="tl" rotWithShape="0">
                  <a:prstClr val="black">
                    <a:alpha val="40000"/>
                  </a:prstClr>
                </a:outerShdw>
              </a:effectLst>
            </a:endParaRPr>
          </a:p>
        </p:txBody>
      </p:sp>
      <p:sp>
        <p:nvSpPr>
          <p:cNvPr id="14" name="TextBox 13"/>
          <p:cNvSpPr txBox="1"/>
          <p:nvPr/>
        </p:nvSpPr>
        <p:spPr>
          <a:xfrm>
            <a:off x="642250" y="6043778"/>
            <a:ext cx="1752600" cy="369332"/>
          </a:xfrm>
          <a:prstGeom prst="rect">
            <a:avLst/>
          </a:prstGeom>
          <a:noFill/>
        </p:spPr>
        <p:txBody>
          <a:bodyPr wrap="square" rtlCol="0">
            <a:spAutoFit/>
          </a:bodyPr>
          <a:lstStyle/>
          <a:p>
            <a:pPr algn="r"/>
            <a:r>
              <a:rPr lang="en-US" b="1" dirty="0" smtClean="0">
                <a:solidFill>
                  <a:srgbClr val="FFFFFF"/>
                </a:solidFill>
              </a:rPr>
              <a:t>Disadvantaged</a:t>
            </a:r>
            <a:endParaRPr lang="en-US" b="1" dirty="0">
              <a:solidFill>
                <a:srgbClr val="FFFFFF"/>
              </a:solidFill>
            </a:endParaRPr>
          </a:p>
        </p:txBody>
      </p:sp>
      <p:sp>
        <p:nvSpPr>
          <p:cNvPr id="15" name="TextBox 14"/>
          <p:cNvSpPr txBox="1"/>
          <p:nvPr/>
        </p:nvSpPr>
        <p:spPr>
          <a:xfrm>
            <a:off x="7160354" y="6043778"/>
            <a:ext cx="1524000" cy="369332"/>
          </a:xfrm>
          <a:prstGeom prst="rect">
            <a:avLst/>
          </a:prstGeom>
          <a:noFill/>
        </p:spPr>
        <p:txBody>
          <a:bodyPr wrap="square" rtlCol="0">
            <a:spAutoFit/>
          </a:bodyPr>
          <a:lstStyle/>
          <a:p>
            <a:r>
              <a:rPr lang="en-US" b="1" dirty="0" smtClean="0">
                <a:solidFill>
                  <a:srgbClr val="FFFFFF"/>
                </a:solidFill>
              </a:rPr>
              <a:t>Advantaged</a:t>
            </a:r>
            <a:endParaRPr lang="en-US" b="1" dirty="0">
              <a:solidFill>
                <a:srgbClr val="FFFFFF"/>
              </a:solidFill>
            </a:endParaRPr>
          </a:p>
        </p:txBody>
      </p:sp>
      <p:sp>
        <p:nvSpPr>
          <p:cNvPr id="19" name="TextBox 18"/>
          <p:cNvSpPr txBox="1"/>
          <p:nvPr/>
        </p:nvSpPr>
        <p:spPr>
          <a:xfrm>
            <a:off x="0" y="2078416"/>
            <a:ext cx="1570927" cy="557204"/>
          </a:xfrm>
          <a:prstGeom prst="rect">
            <a:avLst/>
          </a:prstGeom>
          <a:noFill/>
        </p:spPr>
        <p:txBody>
          <a:bodyPr wrap="square" rtlCol="0">
            <a:spAutoFit/>
          </a:bodyPr>
          <a:lstStyle/>
          <a:p>
            <a:pPr algn="ctr">
              <a:lnSpc>
                <a:spcPts val="1800"/>
              </a:lnSpc>
            </a:pPr>
            <a:r>
              <a:rPr lang="en-US" b="1" dirty="0" smtClean="0">
                <a:solidFill>
                  <a:srgbClr val="FFFFFF"/>
                </a:solidFill>
              </a:rPr>
              <a:t>High</a:t>
            </a:r>
          </a:p>
          <a:p>
            <a:pPr algn="ctr">
              <a:lnSpc>
                <a:spcPts val="1800"/>
              </a:lnSpc>
            </a:pPr>
            <a:r>
              <a:rPr lang="en-US" b="1" dirty="0" smtClean="0">
                <a:solidFill>
                  <a:srgbClr val="FFFFFF"/>
                </a:solidFill>
              </a:rPr>
              <a:t>vulnerability</a:t>
            </a:r>
          </a:p>
        </p:txBody>
      </p:sp>
      <p:sp>
        <p:nvSpPr>
          <p:cNvPr id="79" name="Freeform 78"/>
          <p:cNvSpPr/>
          <p:nvPr/>
        </p:nvSpPr>
        <p:spPr>
          <a:xfrm>
            <a:off x="2038638" y="2175272"/>
            <a:ext cx="4663440" cy="2114038"/>
          </a:xfrm>
          <a:custGeom>
            <a:avLst/>
            <a:gdLst>
              <a:gd name="connsiteX0" fmla="*/ 0 w 4536374"/>
              <a:gd name="connsiteY0" fmla="*/ 0 h 605642"/>
              <a:gd name="connsiteX1" fmla="*/ 4536374 w 4536374"/>
              <a:gd name="connsiteY1" fmla="*/ 0 h 605642"/>
              <a:gd name="connsiteX2" fmla="*/ 4536374 w 4536374"/>
              <a:gd name="connsiteY2" fmla="*/ 605642 h 605642"/>
              <a:gd name="connsiteX3" fmla="*/ 0 w 4536374"/>
              <a:gd name="connsiteY3" fmla="*/ 605642 h 605642"/>
              <a:gd name="connsiteX4" fmla="*/ 0 w 4536374"/>
              <a:gd name="connsiteY4" fmla="*/ 0 h 605642"/>
              <a:gd name="connsiteX0" fmla="*/ 0 w 4536374"/>
              <a:gd name="connsiteY0" fmla="*/ 0 h 605642"/>
              <a:gd name="connsiteX1" fmla="*/ 2897580 w 4536374"/>
              <a:gd name="connsiteY1" fmla="*/ 0 h 605642"/>
              <a:gd name="connsiteX2" fmla="*/ 4536374 w 4536374"/>
              <a:gd name="connsiteY2" fmla="*/ 605642 h 605642"/>
              <a:gd name="connsiteX3" fmla="*/ 0 w 4536374"/>
              <a:gd name="connsiteY3" fmla="*/ 605642 h 605642"/>
              <a:gd name="connsiteX4" fmla="*/ 0 w 4536374"/>
              <a:gd name="connsiteY4" fmla="*/ 0 h 605642"/>
              <a:gd name="connsiteX0" fmla="*/ 0 w 2897580"/>
              <a:gd name="connsiteY0" fmla="*/ 0 h 605642"/>
              <a:gd name="connsiteX1" fmla="*/ 2897580 w 2897580"/>
              <a:gd name="connsiteY1" fmla="*/ 0 h 605642"/>
              <a:gd name="connsiteX2" fmla="*/ 2778826 w 2897580"/>
              <a:gd name="connsiteY2" fmla="*/ 605642 h 605642"/>
              <a:gd name="connsiteX3" fmla="*/ 0 w 2897580"/>
              <a:gd name="connsiteY3" fmla="*/ 605642 h 605642"/>
              <a:gd name="connsiteX4" fmla="*/ 0 w 2897580"/>
              <a:gd name="connsiteY4" fmla="*/ 0 h 605642"/>
              <a:gd name="connsiteX0" fmla="*/ 0 w 2778826"/>
              <a:gd name="connsiteY0" fmla="*/ 0 h 605642"/>
              <a:gd name="connsiteX1" fmla="*/ 961902 w 2778826"/>
              <a:gd name="connsiteY1" fmla="*/ 202268 h 605642"/>
              <a:gd name="connsiteX2" fmla="*/ 2778826 w 2778826"/>
              <a:gd name="connsiteY2" fmla="*/ 605642 h 605642"/>
              <a:gd name="connsiteX3" fmla="*/ 0 w 2778826"/>
              <a:gd name="connsiteY3" fmla="*/ 605642 h 605642"/>
              <a:gd name="connsiteX4" fmla="*/ 0 w 2778826"/>
              <a:gd name="connsiteY4" fmla="*/ 0 h 605642"/>
              <a:gd name="connsiteX0" fmla="*/ 0 w 2778826"/>
              <a:gd name="connsiteY0" fmla="*/ 0 h 605642"/>
              <a:gd name="connsiteX1" fmla="*/ 961902 w 2778826"/>
              <a:gd name="connsiteY1" fmla="*/ 202268 h 605642"/>
              <a:gd name="connsiteX2" fmla="*/ 2778826 w 2778826"/>
              <a:gd name="connsiteY2" fmla="*/ 605642 h 605642"/>
              <a:gd name="connsiteX3" fmla="*/ 0 w 2778826"/>
              <a:gd name="connsiteY3" fmla="*/ 605642 h 605642"/>
              <a:gd name="connsiteX4" fmla="*/ 0 w 2778826"/>
              <a:gd name="connsiteY4" fmla="*/ 0 h 605642"/>
              <a:gd name="connsiteX0" fmla="*/ 0 w 2864834"/>
              <a:gd name="connsiteY0" fmla="*/ 0 h 605642"/>
              <a:gd name="connsiteX1" fmla="*/ 961902 w 2864834"/>
              <a:gd name="connsiteY1" fmla="*/ 202268 h 605642"/>
              <a:gd name="connsiteX2" fmla="*/ 2864834 w 2864834"/>
              <a:gd name="connsiteY2" fmla="*/ 605642 h 605642"/>
              <a:gd name="connsiteX3" fmla="*/ 0 w 2864834"/>
              <a:gd name="connsiteY3" fmla="*/ 605642 h 605642"/>
              <a:gd name="connsiteX4" fmla="*/ 0 w 2864834"/>
              <a:gd name="connsiteY4" fmla="*/ 0 h 605642"/>
              <a:gd name="connsiteX0" fmla="*/ 0 w 2865130"/>
              <a:gd name="connsiteY0" fmla="*/ 3812 h 609454"/>
              <a:gd name="connsiteX1" fmla="*/ 2865130 w 2865130"/>
              <a:gd name="connsiteY1" fmla="*/ 0 h 609454"/>
              <a:gd name="connsiteX2" fmla="*/ 2864834 w 2865130"/>
              <a:gd name="connsiteY2" fmla="*/ 609454 h 609454"/>
              <a:gd name="connsiteX3" fmla="*/ 0 w 2865130"/>
              <a:gd name="connsiteY3" fmla="*/ 609454 h 609454"/>
              <a:gd name="connsiteX4" fmla="*/ 0 w 2865130"/>
              <a:gd name="connsiteY4" fmla="*/ 3812 h 609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130" h="609454">
                <a:moveTo>
                  <a:pt x="0" y="3812"/>
                </a:moveTo>
                <a:lnTo>
                  <a:pt x="2865130" y="0"/>
                </a:lnTo>
                <a:cubicBezTo>
                  <a:pt x="2865031" y="203151"/>
                  <a:pt x="2864933" y="406303"/>
                  <a:pt x="2864834" y="609454"/>
                </a:cubicBezTo>
                <a:lnTo>
                  <a:pt x="0" y="609454"/>
                </a:lnTo>
                <a:lnTo>
                  <a:pt x="0" y="381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TextBox 36"/>
          <p:cNvSpPr txBox="1"/>
          <p:nvPr/>
        </p:nvSpPr>
        <p:spPr>
          <a:xfrm>
            <a:off x="-1" y="5257800"/>
            <a:ext cx="1570928" cy="553998"/>
          </a:xfrm>
          <a:prstGeom prst="rect">
            <a:avLst/>
          </a:prstGeom>
          <a:noFill/>
        </p:spPr>
        <p:txBody>
          <a:bodyPr wrap="square" rtlCol="0">
            <a:spAutoFit/>
          </a:bodyPr>
          <a:lstStyle/>
          <a:p>
            <a:pPr algn="ctr">
              <a:lnSpc>
                <a:spcPts val="1800"/>
              </a:lnSpc>
            </a:pPr>
            <a:r>
              <a:rPr lang="en-US" b="1" dirty="0" smtClean="0">
                <a:solidFill>
                  <a:srgbClr val="FFFFFF"/>
                </a:solidFill>
              </a:rPr>
              <a:t>Low</a:t>
            </a:r>
          </a:p>
          <a:p>
            <a:pPr algn="ctr">
              <a:lnSpc>
                <a:spcPts val="1800"/>
              </a:lnSpc>
            </a:pPr>
            <a:r>
              <a:rPr lang="en-US" b="1" dirty="0" smtClean="0">
                <a:solidFill>
                  <a:srgbClr val="FFFFFF"/>
                </a:solidFill>
              </a:rPr>
              <a:t>vulnerability</a:t>
            </a:r>
          </a:p>
        </p:txBody>
      </p:sp>
      <p:cxnSp>
        <p:nvCxnSpPr>
          <p:cNvPr id="39" name="Straight Arrow Connector 38"/>
          <p:cNvCxnSpPr/>
          <p:nvPr/>
        </p:nvCxnSpPr>
        <p:spPr>
          <a:xfrm rot="5400000">
            <a:off x="4463016" y="4530362"/>
            <a:ext cx="685800" cy="1588"/>
          </a:xfrm>
          <a:prstGeom prst="straightConnector1">
            <a:avLst/>
          </a:prstGeom>
          <a:ln w="76200">
            <a:solidFill>
              <a:schemeClr val="bg1"/>
            </a:solidFill>
            <a:tailEnd type="triangle"/>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1036735" y="4004961"/>
            <a:ext cx="1737360" cy="830"/>
          </a:xfrm>
          <a:prstGeom prst="straightConnector1">
            <a:avLst/>
          </a:prstGeom>
          <a:ln w="76200">
            <a:solidFill>
              <a:schemeClr val="bg1"/>
            </a:solidFill>
            <a:tailEnd type="triangle"/>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2742802" y="4264056"/>
            <a:ext cx="1216454" cy="3547"/>
          </a:xfrm>
          <a:prstGeom prst="straightConnector1">
            <a:avLst/>
          </a:prstGeom>
          <a:ln w="76200">
            <a:solidFill>
              <a:schemeClr val="bg1"/>
            </a:solidFill>
            <a:tailEnd type="triangle"/>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grpSp>
        <p:nvGrpSpPr>
          <p:cNvPr id="7" name="Group 8"/>
          <p:cNvGrpSpPr/>
          <p:nvPr/>
        </p:nvGrpSpPr>
        <p:grpSpPr>
          <a:xfrm>
            <a:off x="1515281" y="2213108"/>
            <a:ext cx="6263051" cy="3520832"/>
            <a:chOff x="1218406" y="2042563"/>
            <a:chExt cx="6263051" cy="3520832"/>
          </a:xfrm>
        </p:grpSpPr>
        <p:cxnSp>
          <p:nvCxnSpPr>
            <p:cNvPr id="4" name="Straight Connector 3"/>
            <p:cNvCxnSpPr/>
            <p:nvPr/>
          </p:nvCxnSpPr>
          <p:spPr>
            <a:xfrm rot="5400000">
              <a:off x="-539632" y="3800601"/>
              <a:ext cx="3520832" cy="475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219200" y="5557658"/>
              <a:ext cx="6262257" cy="49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5" name="Wave 3 transparent line"/>
          <p:cNvCxnSpPr/>
          <p:nvPr/>
        </p:nvCxnSpPr>
        <p:spPr>
          <a:xfrm>
            <a:off x="1520456" y="2990869"/>
            <a:ext cx="6234123" cy="2256052"/>
          </a:xfrm>
          <a:prstGeom prst="line">
            <a:avLst/>
          </a:prstGeom>
          <a:ln w="76200">
            <a:solidFill>
              <a:srgbClr val="738EC7"/>
            </a:solidFill>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505" name="TextBox 504"/>
          <p:cNvSpPr txBox="1"/>
          <p:nvPr/>
        </p:nvSpPr>
        <p:spPr>
          <a:xfrm>
            <a:off x="3048000" y="5867400"/>
            <a:ext cx="3089612" cy="830997"/>
          </a:xfrm>
          <a:prstGeom prst="rect">
            <a:avLst/>
          </a:prstGeom>
          <a:noFill/>
        </p:spPr>
        <p:txBody>
          <a:bodyPr wrap="square" rtlCol="0">
            <a:spAutoFit/>
          </a:bodyPr>
          <a:lstStyle/>
          <a:p>
            <a:pPr algn="ctr"/>
            <a:r>
              <a:rPr lang="en-US" sz="4800" b="1" dirty="0" smtClean="0">
                <a:solidFill>
                  <a:srgbClr val="738EC7"/>
                </a:solidFill>
              </a:rPr>
              <a:t>SES</a:t>
            </a:r>
            <a:endParaRPr lang="en-US" sz="4800" b="1" dirty="0">
              <a:solidFill>
                <a:srgbClr val="738EC7"/>
              </a:solidFill>
            </a:endParaRPr>
          </a:p>
        </p:txBody>
      </p:sp>
      <p:sp>
        <p:nvSpPr>
          <p:cNvPr id="506" name="TextBox 505"/>
          <p:cNvSpPr txBox="1"/>
          <p:nvPr/>
        </p:nvSpPr>
        <p:spPr>
          <a:xfrm>
            <a:off x="0" y="3581400"/>
            <a:ext cx="1524000" cy="923330"/>
          </a:xfrm>
          <a:prstGeom prst="rect">
            <a:avLst/>
          </a:prstGeom>
          <a:noFill/>
        </p:spPr>
        <p:txBody>
          <a:bodyPr wrap="square" tIns="91440" bIns="91440" rtlCol="0">
            <a:spAutoFit/>
          </a:bodyPr>
          <a:lstStyle/>
          <a:p>
            <a:pPr algn="ctr"/>
            <a:r>
              <a:rPr lang="en-US" sz="4800" b="1" dirty="0" smtClean="0">
                <a:solidFill>
                  <a:srgbClr val="738EC7"/>
                </a:solidFill>
              </a:rPr>
              <a:t>EDI</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up)">
                                      <p:cBhvr>
                                        <p:cTn id="10" dur="500"/>
                                        <p:tgtEl>
                                          <p:spTgt spid="41"/>
                                        </p:tgtEl>
                                      </p:cBhvr>
                                    </p:animEffect>
                                  </p:childTnLst>
                                </p:cTn>
                              </p:par>
                              <p:par>
                                <p:cTn id="11" presetID="22" presetClass="entr" presetSubtype="1"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 name="TextBox 47"/>
          <p:cNvSpPr txBox="1"/>
          <p:nvPr/>
        </p:nvSpPr>
        <p:spPr>
          <a:xfrm>
            <a:off x="0" y="457200"/>
            <a:ext cx="9144000" cy="2144177"/>
          </a:xfrm>
          <a:prstGeom prst="rect">
            <a:avLst/>
          </a:prstGeom>
          <a:noFill/>
        </p:spPr>
        <p:txBody>
          <a:bodyPr wrap="square" rtlCol="0">
            <a:spAutoFit/>
          </a:bodyPr>
          <a:lstStyle/>
          <a:p>
            <a:pPr algn="ctr">
              <a:lnSpc>
                <a:spcPts val="4000"/>
              </a:lnSpc>
            </a:pPr>
            <a:r>
              <a:rPr lang="en-US" sz="3600" dirty="0" smtClean="0">
                <a:solidFill>
                  <a:srgbClr val="FFFFFF"/>
                </a:solidFill>
              </a:rPr>
              <a:t>On average, disadvantaged children </a:t>
            </a:r>
            <a:r>
              <a:rPr lang="en-US" sz="3600" dirty="0">
                <a:solidFill>
                  <a:srgbClr val="FFFFFF"/>
                </a:solidFill>
              </a:rPr>
              <a:t>have poorer </a:t>
            </a:r>
            <a:r>
              <a:rPr lang="en-US" sz="3600" dirty="0" smtClean="0">
                <a:solidFill>
                  <a:srgbClr val="FFFFFF"/>
                </a:solidFill>
              </a:rPr>
              <a:t>outcomes, </a:t>
            </a:r>
          </a:p>
          <a:p>
            <a:pPr algn="ctr">
              <a:lnSpc>
                <a:spcPts val="4000"/>
              </a:lnSpc>
            </a:pPr>
            <a:r>
              <a:rPr lang="en-US" sz="3600" dirty="0" smtClean="0">
                <a:solidFill>
                  <a:srgbClr val="FFFFFF"/>
                </a:solidFill>
              </a:rPr>
              <a:t>However, most vulnerable children are in </a:t>
            </a:r>
          </a:p>
          <a:p>
            <a:pPr algn="ctr">
              <a:lnSpc>
                <a:spcPts val="4000"/>
              </a:lnSpc>
            </a:pPr>
            <a:r>
              <a:rPr lang="en-US" sz="3600" dirty="0" smtClean="0">
                <a:solidFill>
                  <a:srgbClr val="FFFFFF"/>
                </a:solidFill>
              </a:rPr>
              <a:t>the middle class</a:t>
            </a:r>
            <a:endParaRPr lang="en-US" sz="3600" dirty="0">
              <a:solidFill>
                <a:srgbClr val="FFFFFF"/>
              </a:solidFill>
            </a:endParaRPr>
          </a:p>
        </p:txBody>
      </p:sp>
      <p:sp>
        <p:nvSpPr>
          <p:cNvPr id="50" name="TextBox 49"/>
          <p:cNvSpPr txBox="1"/>
          <p:nvPr/>
        </p:nvSpPr>
        <p:spPr>
          <a:xfrm>
            <a:off x="294240" y="5700864"/>
            <a:ext cx="1951888" cy="646331"/>
          </a:xfrm>
          <a:prstGeom prst="rect">
            <a:avLst/>
          </a:prstGeom>
          <a:noFill/>
        </p:spPr>
        <p:txBody>
          <a:bodyPr wrap="square" rtlCol="0">
            <a:spAutoFit/>
          </a:bodyPr>
          <a:lstStyle/>
          <a:p>
            <a:pPr algn="ctr"/>
            <a:r>
              <a:rPr lang="en-US" b="1" dirty="0" smtClean="0">
                <a:solidFill>
                  <a:prstClr val="white"/>
                </a:solidFill>
              </a:rPr>
              <a:t>Socioeconomic</a:t>
            </a:r>
          </a:p>
          <a:p>
            <a:pPr algn="ctr"/>
            <a:r>
              <a:rPr lang="en-US" b="1" dirty="0" smtClean="0">
                <a:solidFill>
                  <a:prstClr val="white"/>
                </a:solidFill>
              </a:rPr>
              <a:t>Disadvantage</a:t>
            </a:r>
            <a:endParaRPr lang="en-US" b="1" dirty="0">
              <a:solidFill>
                <a:prstClr val="white"/>
              </a:solidFill>
            </a:endParaRPr>
          </a:p>
        </p:txBody>
      </p:sp>
      <p:sp>
        <p:nvSpPr>
          <p:cNvPr id="51" name="TextBox 50"/>
          <p:cNvSpPr txBox="1"/>
          <p:nvPr/>
        </p:nvSpPr>
        <p:spPr>
          <a:xfrm>
            <a:off x="6835804" y="5700864"/>
            <a:ext cx="2117960" cy="646331"/>
          </a:xfrm>
          <a:prstGeom prst="rect">
            <a:avLst/>
          </a:prstGeom>
          <a:noFill/>
        </p:spPr>
        <p:txBody>
          <a:bodyPr wrap="square" rtlCol="0">
            <a:spAutoFit/>
          </a:bodyPr>
          <a:lstStyle/>
          <a:p>
            <a:pPr algn="ctr"/>
            <a:r>
              <a:rPr lang="en-US" b="1" dirty="0" smtClean="0">
                <a:solidFill>
                  <a:prstClr val="white"/>
                </a:solidFill>
              </a:rPr>
              <a:t>Socioeconomic</a:t>
            </a:r>
          </a:p>
          <a:p>
            <a:pPr algn="ctr"/>
            <a:r>
              <a:rPr lang="en-US" b="1" dirty="0" smtClean="0">
                <a:solidFill>
                  <a:prstClr val="white"/>
                </a:solidFill>
              </a:rPr>
              <a:t>Advantage</a:t>
            </a:r>
            <a:endParaRPr lang="en-US" b="1" dirty="0">
              <a:solidFill>
                <a:prstClr val="white"/>
              </a:solidFill>
            </a:endParaRPr>
          </a:p>
        </p:txBody>
      </p:sp>
      <p:pic>
        <p:nvPicPr>
          <p:cNvPr id="11" name="Picture 10" descr="middle row-03.png"/>
          <p:cNvPicPr>
            <a:picLocks noChangeAspect="1"/>
          </p:cNvPicPr>
          <p:nvPr/>
        </p:nvPicPr>
        <p:blipFill>
          <a:blip r:embed="rId3" cstate="print"/>
          <a:stretch>
            <a:fillRect/>
          </a:stretch>
        </p:blipFill>
        <p:spPr>
          <a:xfrm>
            <a:off x="0" y="2176775"/>
            <a:ext cx="9434604" cy="4086225"/>
          </a:xfrm>
          <a:prstGeom prst="rect">
            <a:avLst/>
          </a:prstGeom>
        </p:spPr>
      </p:pic>
      <p:pic>
        <p:nvPicPr>
          <p:cNvPr id="10" name="Picture 9" descr="front row-03.png"/>
          <p:cNvPicPr>
            <a:picLocks noChangeAspect="1"/>
          </p:cNvPicPr>
          <p:nvPr/>
        </p:nvPicPr>
        <p:blipFill>
          <a:blip r:embed="rId4" cstate="print"/>
          <a:stretch>
            <a:fillRect/>
          </a:stretch>
        </p:blipFill>
        <p:spPr>
          <a:xfrm>
            <a:off x="0" y="2247900"/>
            <a:ext cx="9434605" cy="4086225"/>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500"/>
                                        <p:tgtEl>
                                          <p:spTgt spid="4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xEl>
                                              <p:pRg st="1" end="1"/>
                                            </p:txEl>
                                          </p:spTgt>
                                        </p:tgtEl>
                                        <p:attrNameLst>
                                          <p:attrName>style.visibility</p:attrName>
                                        </p:attrNameLst>
                                      </p:cBhvr>
                                      <p:to>
                                        <p:strVal val="visible"/>
                                      </p:to>
                                    </p:set>
                                    <p:animEffect transition="in" filter="fade">
                                      <p:cBhvr>
                                        <p:cTn id="15" dur="500"/>
                                        <p:tgtEl>
                                          <p:spTgt spid="4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8">
                                            <p:txEl>
                                              <p:pRg st="2" end="2"/>
                                            </p:txEl>
                                          </p:spTgt>
                                        </p:tgtEl>
                                        <p:attrNameLst>
                                          <p:attrName>style.visibility</p:attrName>
                                        </p:attrNameLst>
                                      </p:cBhvr>
                                      <p:to>
                                        <p:strVal val="visible"/>
                                      </p:to>
                                    </p:set>
                                    <p:animEffect transition="in" filter="fade">
                                      <p:cBhvr>
                                        <p:cTn id="18" dur="1000"/>
                                        <p:tgtEl>
                                          <p:spTgt spid="48">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228600"/>
            <a:ext cx="8763000" cy="914400"/>
          </a:xfrm>
        </p:spPr>
        <p:txBody>
          <a:bodyPr>
            <a:noAutofit/>
          </a:bodyPr>
          <a:lstStyle/>
          <a:p>
            <a:pPr eaLnBrk="1" hangingPunct="1"/>
            <a:r>
              <a:rPr lang="en-US" sz="3600" b="1" dirty="0" smtClean="0">
                <a:solidFill>
                  <a:schemeClr val="accent1"/>
                </a:solidFill>
              </a:rPr>
              <a:t>Barriers of Access to Quality Programs</a:t>
            </a:r>
          </a:p>
        </p:txBody>
      </p:sp>
      <p:sp>
        <p:nvSpPr>
          <p:cNvPr id="22531" name="Content Placeholder 2"/>
          <p:cNvSpPr>
            <a:spLocks noGrp="1"/>
          </p:cNvSpPr>
          <p:nvPr>
            <p:ph idx="1"/>
          </p:nvPr>
        </p:nvSpPr>
        <p:spPr>
          <a:xfrm>
            <a:off x="457200" y="1341437"/>
            <a:ext cx="8229600" cy="5211763"/>
          </a:xfrm>
        </p:spPr>
        <p:txBody>
          <a:bodyPr/>
          <a:lstStyle/>
          <a:p>
            <a:pPr algn="ctr" eaLnBrk="1" hangingPunct="1">
              <a:buFont typeface="Wingdings" pitchFamily="-110" charset="2"/>
              <a:buNone/>
            </a:pPr>
            <a:r>
              <a:rPr lang="en-US" sz="2800" b="1" dirty="0" smtClean="0">
                <a:solidFill>
                  <a:schemeClr val="accent3"/>
                </a:solidFill>
                <a:latin typeface="Times" pitchFamily="-110" charset="0"/>
              </a:rPr>
              <a:t>1. Program or service not there</a:t>
            </a:r>
          </a:p>
          <a:p>
            <a:pPr algn="ctr" eaLnBrk="1" hangingPunct="1">
              <a:buFont typeface="Wingdings" pitchFamily="-110" charset="2"/>
              <a:buNone/>
            </a:pPr>
            <a:r>
              <a:rPr lang="en-US" sz="2800" b="1" dirty="0" smtClean="0">
                <a:solidFill>
                  <a:schemeClr val="accent3"/>
                </a:solidFill>
                <a:latin typeface="Times" pitchFamily="-110" charset="0"/>
              </a:rPr>
              <a:t>2. Costs too much</a:t>
            </a:r>
          </a:p>
          <a:p>
            <a:pPr algn="ctr" eaLnBrk="1" hangingPunct="1">
              <a:buFont typeface="Wingdings" pitchFamily="-110" charset="2"/>
              <a:buNone/>
            </a:pPr>
            <a:r>
              <a:rPr lang="en-US" sz="2800" b="1" dirty="0" smtClean="0">
                <a:solidFill>
                  <a:schemeClr val="accent3"/>
                </a:solidFill>
                <a:latin typeface="Times" pitchFamily="-110" charset="0"/>
              </a:rPr>
              <a:t>3. Transportation</a:t>
            </a:r>
          </a:p>
          <a:p>
            <a:pPr algn="ctr" eaLnBrk="1" hangingPunct="1">
              <a:buFont typeface="Wingdings" pitchFamily="-110" charset="2"/>
              <a:buNone/>
            </a:pPr>
            <a:r>
              <a:rPr lang="en-US" sz="2800" b="1" dirty="0" smtClean="0">
                <a:solidFill>
                  <a:schemeClr val="accent3"/>
                </a:solidFill>
                <a:latin typeface="Times" pitchFamily="-110" charset="0"/>
              </a:rPr>
              <a:t>4. Time 0ffered</a:t>
            </a:r>
          </a:p>
          <a:p>
            <a:pPr algn="ctr" eaLnBrk="1" hangingPunct="1">
              <a:buFont typeface="Wingdings" pitchFamily="-110" charset="2"/>
              <a:buNone/>
            </a:pPr>
            <a:r>
              <a:rPr lang="en-US" sz="2800" b="1" dirty="0" smtClean="0">
                <a:solidFill>
                  <a:schemeClr val="accent3"/>
                </a:solidFill>
                <a:latin typeface="Times" pitchFamily="-110" charset="0"/>
              </a:rPr>
              <a:t>5. Language</a:t>
            </a:r>
          </a:p>
          <a:p>
            <a:pPr algn="ctr" eaLnBrk="1" hangingPunct="1">
              <a:buFont typeface="Wingdings" pitchFamily="-110" charset="2"/>
              <a:buNone/>
            </a:pPr>
            <a:r>
              <a:rPr lang="en-US" sz="2800" b="1" dirty="0" smtClean="0">
                <a:solidFill>
                  <a:schemeClr val="accent3"/>
                </a:solidFill>
                <a:latin typeface="Times" pitchFamily="-110" charset="0"/>
              </a:rPr>
              <a:t>6. Fragmentation</a:t>
            </a:r>
          </a:p>
          <a:p>
            <a:pPr algn="ctr" eaLnBrk="1" hangingPunct="1">
              <a:buFont typeface="Wingdings" pitchFamily="-110" charset="2"/>
              <a:buNone/>
            </a:pPr>
            <a:r>
              <a:rPr lang="en-US" sz="2800" b="1" dirty="0" smtClean="0">
                <a:solidFill>
                  <a:schemeClr val="accent3"/>
                </a:solidFill>
                <a:latin typeface="Times" pitchFamily="-110" charset="0"/>
              </a:rPr>
              <a:t>7. Lack of info</a:t>
            </a:r>
          </a:p>
          <a:p>
            <a:pPr algn="ctr" eaLnBrk="1" hangingPunct="1">
              <a:buFont typeface="Wingdings" pitchFamily="-110" charset="2"/>
              <a:buNone/>
            </a:pPr>
            <a:r>
              <a:rPr lang="en-US" sz="2800" b="1" dirty="0" smtClean="0">
                <a:solidFill>
                  <a:schemeClr val="accent3"/>
                </a:solidFill>
                <a:latin typeface="Times" pitchFamily="-110" charset="0"/>
              </a:rPr>
              <a:t>8. Conflicting Expectations</a:t>
            </a:r>
          </a:p>
          <a:p>
            <a:pPr algn="ctr" eaLnBrk="1" hangingPunct="1">
              <a:buFont typeface="Wingdings" pitchFamily="-110" charset="2"/>
              <a:buNone/>
            </a:pPr>
            <a:r>
              <a:rPr lang="en-US" sz="2800" b="1" dirty="0" smtClean="0">
                <a:solidFill>
                  <a:schemeClr val="accent3"/>
                </a:solidFill>
                <a:latin typeface="Times" pitchFamily="-110" charset="0"/>
              </a:rPr>
              <a:t>9. Social distance</a:t>
            </a:r>
          </a:p>
          <a:p>
            <a:pPr algn="ctr" eaLnBrk="1" hangingPunct="1">
              <a:buFont typeface="Wingdings" pitchFamily="-110" charset="2"/>
              <a:buNone/>
            </a:pPr>
            <a:r>
              <a:rPr lang="en-US" sz="2800" b="1" dirty="0" smtClean="0">
                <a:solidFill>
                  <a:schemeClr val="accent3"/>
                </a:solidFill>
                <a:latin typeface="Times" pitchFamily="-110" charset="0"/>
              </a:rPr>
              <a:t>10. Parental consciousness</a:t>
            </a:r>
          </a:p>
          <a:p>
            <a:pPr eaLnBrk="1" hangingPunct="1"/>
            <a:endParaRPr lang="en-US"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Blue"/>
          <p:cNvGrpSpPr/>
          <p:nvPr/>
        </p:nvGrpSpPr>
        <p:grpSpPr>
          <a:xfrm>
            <a:off x="2089150" y="2166938"/>
            <a:ext cx="4591051" cy="3302001"/>
            <a:chOff x="2089150" y="2166938"/>
            <a:chExt cx="4591051" cy="3302001"/>
          </a:xfrm>
        </p:grpSpPr>
        <p:sp>
          <p:nvSpPr>
            <p:cNvPr id="40" name="AutoShape 3"/>
            <p:cNvSpPr>
              <a:spLocks noChangeAspect="1" noChangeArrowheads="1" noTextEdit="1"/>
            </p:cNvSpPr>
            <p:nvPr/>
          </p:nvSpPr>
          <p:spPr bwMode="auto">
            <a:xfrm>
              <a:off x="2089150" y="2166938"/>
              <a:ext cx="4591050" cy="330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5"/>
            <p:cNvSpPr>
              <a:spLocks/>
            </p:cNvSpPr>
            <p:nvPr/>
          </p:nvSpPr>
          <p:spPr bwMode="auto">
            <a:xfrm>
              <a:off x="4987925" y="4452939"/>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6"/>
            <p:cNvSpPr>
              <a:spLocks/>
            </p:cNvSpPr>
            <p:nvPr/>
          </p:nvSpPr>
          <p:spPr bwMode="auto">
            <a:xfrm>
              <a:off x="5503863" y="4405314"/>
              <a:ext cx="60325" cy="58738"/>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7"/>
            <p:cNvSpPr>
              <a:spLocks/>
            </p:cNvSpPr>
            <p:nvPr/>
          </p:nvSpPr>
          <p:spPr bwMode="auto">
            <a:xfrm>
              <a:off x="5049838" y="4076701"/>
              <a:ext cx="58738" cy="58738"/>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8"/>
            <p:cNvSpPr>
              <a:spLocks/>
            </p:cNvSpPr>
            <p:nvPr/>
          </p:nvSpPr>
          <p:spPr bwMode="auto">
            <a:xfrm>
              <a:off x="5646738" y="4262439"/>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8" y="12"/>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9"/>
            <p:cNvSpPr>
              <a:spLocks/>
            </p:cNvSpPr>
            <p:nvPr/>
          </p:nvSpPr>
          <p:spPr bwMode="auto">
            <a:xfrm>
              <a:off x="5721350" y="4649789"/>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2"/>
                </a:cxn>
                <a:cxn ang="0">
                  <a:pos x="4" y="6"/>
                </a:cxn>
                <a:cxn ang="0">
                  <a:pos x="10" y="2"/>
                </a:cxn>
                <a:cxn ang="0">
                  <a:pos x="18" y="0"/>
                </a:cxn>
                <a:cxn ang="0">
                  <a:pos x="18" y="0"/>
                </a:cxn>
                <a:cxn ang="0">
                  <a:pos x="25" y="2"/>
                </a:cxn>
                <a:cxn ang="0">
                  <a:pos x="31" y="6"/>
                </a:cxn>
                <a:cxn ang="0">
                  <a:pos x="36" y="12"/>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2"/>
                  </a:lnTo>
                  <a:lnTo>
                    <a:pt x="4" y="6"/>
                  </a:lnTo>
                  <a:lnTo>
                    <a:pt x="10" y="2"/>
                  </a:lnTo>
                  <a:lnTo>
                    <a:pt x="18" y="0"/>
                  </a:lnTo>
                  <a:lnTo>
                    <a:pt x="18" y="0"/>
                  </a:lnTo>
                  <a:lnTo>
                    <a:pt x="25" y="2"/>
                  </a:lnTo>
                  <a:lnTo>
                    <a:pt x="31"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10"/>
            <p:cNvSpPr>
              <a:spLocks/>
            </p:cNvSpPr>
            <p:nvPr/>
          </p:nvSpPr>
          <p:spPr bwMode="auto">
            <a:xfrm>
              <a:off x="5864225" y="4664076"/>
              <a:ext cx="58738" cy="57150"/>
            </a:xfrm>
            <a:custGeom>
              <a:avLst/>
              <a:gdLst/>
              <a:ahLst/>
              <a:cxnLst>
                <a:cxn ang="0">
                  <a:pos x="37" y="18"/>
                </a:cxn>
                <a:cxn ang="0">
                  <a:pos x="37" y="18"/>
                </a:cxn>
                <a:cxn ang="0">
                  <a:pos x="36" y="26"/>
                </a:cxn>
                <a:cxn ang="0">
                  <a:pos x="31" y="32"/>
                </a:cxn>
                <a:cxn ang="0">
                  <a:pos x="25" y="35"/>
                </a:cxn>
                <a:cxn ang="0">
                  <a:pos x="18" y="36"/>
                </a:cxn>
                <a:cxn ang="0">
                  <a:pos x="18" y="36"/>
                </a:cxn>
                <a:cxn ang="0">
                  <a:pos x="12" y="35"/>
                </a:cxn>
                <a:cxn ang="0">
                  <a:pos x="4" y="32"/>
                </a:cxn>
                <a:cxn ang="0">
                  <a:pos x="1" y="26"/>
                </a:cxn>
                <a:cxn ang="0">
                  <a:pos x="0" y="18"/>
                </a:cxn>
                <a:cxn ang="0">
                  <a:pos x="0" y="18"/>
                </a:cxn>
                <a:cxn ang="0">
                  <a:pos x="1" y="11"/>
                </a:cxn>
                <a:cxn ang="0">
                  <a:pos x="4" y="5"/>
                </a:cxn>
                <a:cxn ang="0">
                  <a:pos x="12" y="0"/>
                </a:cxn>
                <a:cxn ang="0">
                  <a:pos x="18" y="0"/>
                </a:cxn>
                <a:cxn ang="0">
                  <a:pos x="18" y="0"/>
                </a:cxn>
                <a:cxn ang="0">
                  <a:pos x="25" y="0"/>
                </a:cxn>
                <a:cxn ang="0">
                  <a:pos x="31" y="5"/>
                </a:cxn>
                <a:cxn ang="0">
                  <a:pos x="36" y="11"/>
                </a:cxn>
                <a:cxn ang="0">
                  <a:pos x="37" y="18"/>
                </a:cxn>
                <a:cxn ang="0">
                  <a:pos x="37" y="18"/>
                </a:cxn>
              </a:cxnLst>
              <a:rect l="0" t="0" r="r" b="b"/>
              <a:pathLst>
                <a:path w="37" h="36">
                  <a:moveTo>
                    <a:pt x="37" y="18"/>
                  </a:moveTo>
                  <a:lnTo>
                    <a:pt x="37" y="18"/>
                  </a:lnTo>
                  <a:lnTo>
                    <a:pt x="36" y="26"/>
                  </a:lnTo>
                  <a:lnTo>
                    <a:pt x="31" y="32"/>
                  </a:lnTo>
                  <a:lnTo>
                    <a:pt x="25" y="35"/>
                  </a:lnTo>
                  <a:lnTo>
                    <a:pt x="18" y="36"/>
                  </a:lnTo>
                  <a:lnTo>
                    <a:pt x="18" y="36"/>
                  </a:lnTo>
                  <a:lnTo>
                    <a:pt x="12" y="35"/>
                  </a:lnTo>
                  <a:lnTo>
                    <a:pt x="4" y="32"/>
                  </a:lnTo>
                  <a:lnTo>
                    <a:pt x="1" y="26"/>
                  </a:lnTo>
                  <a:lnTo>
                    <a:pt x="0" y="18"/>
                  </a:lnTo>
                  <a:lnTo>
                    <a:pt x="0" y="18"/>
                  </a:lnTo>
                  <a:lnTo>
                    <a:pt x="1" y="11"/>
                  </a:lnTo>
                  <a:lnTo>
                    <a:pt x="4" y="5"/>
                  </a:lnTo>
                  <a:lnTo>
                    <a:pt x="12" y="0"/>
                  </a:lnTo>
                  <a:lnTo>
                    <a:pt x="18" y="0"/>
                  </a:lnTo>
                  <a:lnTo>
                    <a:pt x="18" y="0"/>
                  </a:lnTo>
                  <a:lnTo>
                    <a:pt x="25" y="0"/>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11"/>
            <p:cNvSpPr>
              <a:spLocks/>
            </p:cNvSpPr>
            <p:nvPr/>
          </p:nvSpPr>
          <p:spPr bwMode="auto">
            <a:xfrm>
              <a:off x="5564188" y="4129089"/>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2" y="36"/>
                </a:cxn>
                <a:cxn ang="0">
                  <a:pos x="4" y="31"/>
                </a:cxn>
                <a:cxn ang="0">
                  <a:pos x="1" y="25"/>
                </a:cxn>
                <a:cxn ang="0">
                  <a:pos x="0" y="18"/>
                </a:cxn>
                <a:cxn ang="0">
                  <a:pos x="0" y="18"/>
                </a:cxn>
                <a:cxn ang="0">
                  <a:pos x="1" y="10"/>
                </a:cxn>
                <a:cxn ang="0">
                  <a:pos x="4" y="6"/>
                </a:cxn>
                <a:cxn ang="0">
                  <a:pos x="12" y="1"/>
                </a:cxn>
                <a:cxn ang="0">
                  <a:pos x="18" y="0"/>
                </a:cxn>
                <a:cxn ang="0">
                  <a:pos x="18" y="0"/>
                </a:cxn>
                <a:cxn ang="0">
                  <a:pos x="25" y="1"/>
                </a:cxn>
                <a:cxn ang="0">
                  <a:pos x="31" y="6"/>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2" y="36"/>
                  </a:lnTo>
                  <a:lnTo>
                    <a:pt x="4" y="31"/>
                  </a:lnTo>
                  <a:lnTo>
                    <a:pt x="1" y="25"/>
                  </a:lnTo>
                  <a:lnTo>
                    <a:pt x="0" y="18"/>
                  </a:lnTo>
                  <a:lnTo>
                    <a:pt x="0" y="18"/>
                  </a:lnTo>
                  <a:lnTo>
                    <a:pt x="1" y="10"/>
                  </a:lnTo>
                  <a:lnTo>
                    <a:pt x="4" y="6"/>
                  </a:lnTo>
                  <a:lnTo>
                    <a:pt x="12" y="1"/>
                  </a:lnTo>
                  <a:lnTo>
                    <a:pt x="18" y="0"/>
                  </a:lnTo>
                  <a:lnTo>
                    <a:pt x="18" y="0"/>
                  </a:lnTo>
                  <a:lnTo>
                    <a:pt x="25" y="1"/>
                  </a:lnTo>
                  <a:lnTo>
                    <a:pt x="31" y="6"/>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12"/>
            <p:cNvSpPr>
              <a:spLocks/>
            </p:cNvSpPr>
            <p:nvPr/>
          </p:nvSpPr>
          <p:spPr bwMode="auto">
            <a:xfrm>
              <a:off x="5668963" y="4910139"/>
              <a:ext cx="61913" cy="58738"/>
            </a:xfrm>
            <a:custGeom>
              <a:avLst/>
              <a:gdLst/>
              <a:ahLst/>
              <a:cxnLst>
                <a:cxn ang="0">
                  <a:pos x="39" y="18"/>
                </a:cxn>
                <a:cxn ang="0">
                  <a:pos x="39"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9" y="18"/>
                </a:cxn>
                <a:cxn ang="0">
                  <a:pos x="39" y="18"/>
                </a:cxn>
              </a:cxnLst>
              <a:rect l="0" t="0" r="r" b="b"/>
              <a:pathLst>
                <a:path w="39" h="37">
                  <a:moveTo>
                    <a:pt x="39" y="18"/>
                  </a:moveTo>
                  <a:lnTo>
                    <a:pt x="39"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13"/>
            <p:cNvSpPr>
              <a:spLocks/>
            </p:cNvSpPr>
            <p:nvPr/>
          </p:nvSpPr>
          <p:spPr bwMode="auto">
            <a:xfrm>
              <a:off x="5440363" y="4452939"/>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14"/>
            <p:cNvSpPr>
              <a:spLocks/>
            </p:cNvSpPr>
            <p:nvPr/>
          </p:nvSpPr>
          <p:spPr bwMode="auto">
            <a:xfrm>
              <a:off x="5194300" y="4129089"/>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6"/>
                </a:cxn>
                <a:cxn ang="0">
                  <a:pos x="12" y="1"/>
                </a:cxn>
                <a:cxn ang="0">
                  <a:pos x="20" y="0"/>
                </a:cxn>
                <a:cxn ang="0">
                  <a:pos x="20" y="0"/>
                </a:cxn>
                <a:cxn ang="0">
                  <a:pos x="27" y="1"/>
                </a:cxn>
                <a:cxn ang="0">
                  <a:pos x="33" y="6"/>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6"/>
                  </a:lnTo>
                  <a:lnTo>
                    <a:pt x="12" y="1"/>
                  </a:lnTo>
                  <a:lnTo>
                    <a:pt x="20" y="0"/>
                  </a:lnTo>
                  <a:lnTo>
                    <a:pt x="20" y="0"/>
                  </a:lnTo>
                  <a:lnTo>
                    <a:pt x="27" y="1"/>
                  </a:lnTo>
                  <a:lnTo>
                    <a:pt x="33" y="6"/>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15"/>
            <p:cNvSpPr>
              <a:spLocks/>
            </p:cNvSpPr>
            <p:nvPr/>
          </p:nvSpPr>
          <p:spPr bwMode="auto">
            <a:xfrm>
              <a:off x="5159375" y="4352926"/>
              <a:ext cx="58738" cy="58738"/>
            </a:xfrm>
            <a:custGeom>
              <a:avLst/>
              <a:gdLst/>
              <a:ahLst/>
              <a:cxnLst>
                <a:cxn ang="0">
                  <a:pos x="37" y="19"/>
                </a:cxn>
                <a:cxn ang="0">
                  <a:pos x="37" y="19"/>
                </a:cxn>
                <a:cxn ang="0">
                  <a:pos x="36"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16"/>
            <p:cNvSpPr>
              <a:spLocks/>
            </p:cNvSpPr>
            <p:nvPr/>
          </p:nvSpPr>
          <p:spPr bwMode="auto">
            <a:xfrm>
              <a:off x="5149850" y="4576764"/>
              <a:ext cx="58738" cy="57150"/>
            </a:xfrm>
            <a:custGeom>
              <a:avLst/>
              <a:gdLst/>
              <a:ahLst/>
              <a:cxnLst>
                <a:cxn ang="0">
                  <a:pos x="37" y="18"/>
                </a:cxn>
                <a:cxn ang="0">
                  <a:pos x="37" y="18"/>
                </a:cxn>
                <a:cxn ang="0">
                  <a:pos x="36" y="25"/>
                </a:cxn>
                <a:cxn ang="0">
                  <a:pos x="33" y="31"/>
                </a:cxn>
                <a:cxn ang="0">
                  <a:pos x="27" y="36"/>
                </a:cxn>
                <a:cxn ang="0">
                  <a:pos x="19" y="36"/>
                </a:cxn>
                <a:cxn ang="0">
                  <a:pos x="19" y="36"/>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6">
                  <a:moveTo>
                    <a:pt x="37" y="18"/>
                  </a:moveTo>
                  <a:lnTo>
                    <a:pt x="37" y="18"/>
                  </a:lnTo>
                  <a:lnTo>
                    <a:pt x="36" y="25"/>
                  </a:lnTo>
                  <a:lnTo>
                    <a:pt x="33" y="31"/>
                  </a:lnTo>
                  <a:lnTo>
                    <a:pt x="27" y="36"/>
                  </a:lnTo>
                  <a:lnTo>
                    <a:pt x="19" y="36"/>
                  </a:lnTo>
                  <a:lnTo>
                    <a:pt x="19" y="36"/>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17"/>
            <p:cNvSpPr>
              <a:spLocks/>
            </p:cNvSpPr>
            <p:nvPr/>
          </p:nvSpPr>
          <p:spPr bwMode="auto">
            <a:xfrm>
              <a:off x="4718050" y="4649789"/>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18"/>
            <p:cNvSpPr>
              <a:spLocks/>
            </p:cNvSpPr>
            <p:nvPr/>
          </p:nvSpPr>
          <p:spPr bwMode="auto">
            <a:xfrm>
              <a:off x="5183188" y="3933826"/>
              <a:ext cx="58738" cy="58738"/>
            </a:xfrm>
            <a:custGeom>
              <a:avLst/>
              <a:gdLst/>
              <a:ahLst/>
              <a:cxnLst>
                <a:cxn ang="0">
                  <a:pos x="37" y="19"/>
                </a:cxn>
                <a:cxn ang="0">
                  <a:pos x="37" y="19"/>
                </a:cxn>
                <a:cxn ang="0">
                  <a:pos x="36"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19"/>
            <p:cNvSpPr>
              <a:spLocks/>
            </p:cNvSpPr>
            <p:nvPr/>
          </p:nvSpPr>
          <p:spPr bwMode="auto">
            <a:xfrm>
              <a:off x="5399088" y="5081589"/>
              <a:ext cx="60325" cy="57150"/>
            </a:xfrm>
            <a:custGeom>
              <a:avLst/>
              <a:gdLst/>
              <a:ahLst/>
              <a:cxnLst>
                <a:cxn ang="0">
                  <a:pos x="38" y="18"/>
                </a:cxn>
                <a:cxn ang="0">
                  <a:pos x="38" y="18"/>
                </a:cxn>
                <a:cxn ang="0">
                  <a:pos x="36" y="25"/>
                </a:cxn>
                <a:cxn ang="0">
                  <a:pos x="32" y="31"/>
                </a:cxn>
                <a:cxn ang="0">
                  <a:pos x="26" y="34"/>
                </a:cxn>
                <a:cxn ang="0">
                  <a:pos x="18" y="36"/>
                </a:cxn>
                <a:cxn ang="0">
                  <a:pos x="18" y="36"/>
                </a:cxn>
                <a:cxn ang="0">
                  <a:pos x="11" y="34"/>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6">
                  <a:moveTo>
                    <a:pt x="38" y="18"/>
                  </a:moveTo>
                  <a:lnTo>
                    <a:pt x="38" y="18"/>
                  </a:lnTo>
                  <a:lnTo>
                    <a:pt x="36" y="25"/>
                  </a:lnTo>
                  <a:lnTo>
                    <a:pt x="32" y="31"/>
                  </a:lnTo>
                  <a:lnTo>
                    <a:pt x="26" y="34"/>
                  </a:lnTo>
                  <a:lnTo>
                    <a:pt x="18" y="36"/>
                  </a:lnTo>
                  <a:lnTo>
                    <a:pt x="18" y="36"/>
                  </a:lnTo>
                  <a:lnTo>
                    <a:pt x="11" y="34"/>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20"/>
            <p:cNvSpPr>
              <a:spLocks/>
            </p:cNvSpPr>
            <p:nvPr/>
          </p:nvSpPr>
          <p:spPr bwMode="auto">
            <a:xfrm>
              <a:off x="4937125" y="5005389"/>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21"/>
            <p:cNvSpPr>
              <a:spLocks/>
            </p:cNvSpPr>
            <p:nvPr/>
          </p:nvSpPr>
          <p:spPr bwMode="auto">
            <a:xfrm>
              <a:off x="4959350" y="5178426"/>
              <a:ext cx="61913" cy="60325"/>
            </a:xfrm>
            <a:custGeom>
              <a:avLst/>
              <a:gdLst/>
              <a:ahLst/>
              <a:cxnLst>
                <a:cxn ang="0">
                  <a:pos x="39" y="20"/>
                </a:cxn>
                <a:cxn ang="0">
                  <a:pos x="39" y="20"/>
                </a:cxn>
                <a:cxn ang="0">
                  <a:pos x="37"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22"/>
            <p:cNvSpPr>
              <a:spLocks/>
            </p:cNvSpPr>
            <p:nvPr/>
          </p:nvSpPr>
          <p:spPr bwMode="auto">
            <a:xfrm>
              <a:off x="6261100" y="5030789"/>
              <a:ext cx="60325" cy="60325"/>
            </a:xfrm>
            <a:custGeom>
              <a:avLst/>
              <a:gdLst/>
              <a:ahLst/>
              <a:cxnLst>
                <a:cxn ang="0">
                  <a:pos x="38" y="20"/>
                </a:cxn>
                <a:cxn ang="0">
                  <a:pos x="38" y="20"/>
                </a:cxn>
                <a:cxn ang="0">
                  <a:pos x="36" y="27"/>
                </a:cxn>
                <a:cxn ang="0">
                  <a:pos x="32" y="33"/>
                </a:cxn>
                <a:cxn ang="0">
                  <a:pos x="26" y="36"/>
                </a:cxn>
                <a:cxn ang="0">
                  <a:pos x="18" y="38"/>
                </a:cxn>
                <a:cxn ang="0">
                  <a:pos x="18" y="38"/>
                </a:cxn>
                <a:cxn ang="0">
                  <a:pos x="11" y="36"/>
                </a:cxn>
                <a:cxn ang="0">
                  <a:pos x="5" y="33"/>
                </a:cxn>
                <a:cxn ang="0">
                  <a:pos x="2" y="27"/>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7"/>
                  </a:lnTo>
                  <a:lnTo>
                    <a:pt x="32" y="33"/>
                  </a:lnTo>
                  <a:lnTo>
                    <a:pt x="26" y="36"/>
                  </a:lnTo>
                  <a:lnTo>
                    <a:pt x="18" y="38"/>
                  </a:lnTo>
                  <a:lnTo>
                    <a:pt x="18" y="38"/>
                  </a:lnTo>
                  <a:lnTo>
                    <a:pt x="11" y="36"/>
                  </a:lnTo>
                  <a:lnTo>
                    <a:pt x="5" y="33"/>
                  </a:lnTo>
                  <a:lnTo>
                    <a:pt x="2" y="27"/>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23"/>
            <p:cNvSpPr>
              <a:spLocks/>
            </p:cNvSpPr>
            <p:nvPr/>
          </p:nvSpPr>
          <p:spPr bwMode="auto">
            <a:xfrm>
              <a:off x="6016625" y="5129214"/>
              <a:ext cx="61913" cy="57150"/>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24"/>
            <p:cNvSpPr>
              <a:spLocks/>
            </p:cNvSpPr>
            <p:nvPr/>
          </p:nvSpPr>
          <p:spPr bwMode="auto">
            <a:xfrm>
              <a:off x="6130925" y="4910139"/>
              <a:ext cx="58738" cy="58738"/>
            </a:xfrm>
            <a:custGeom>
              <a:avLst/>
              <a:gdLst/>
              <a:ahLst/>
              <a:cxnLst>
                <a:cxn ang="0">
                  <a:pos x="37" y="19"/>
                </a:cxn>
                <a:cxn ang="0">
                  <a:pos x="37" y="19"/>
                </a:cxn>
                <a:cxn ang="0">
                  <a:pos x="36"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25"/>
            <p:cNvSpPr>
              <a:spLocks/>
            </p:cNvSpPr>
            <p:nvPr/>
          </p:nvSpPr>
          <p:spPr bwMode="auto">
            <a:xfrm>
              <a:off x="5759450" y="4383089"/>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26"/>
            <p:cNvSpPr>
              <a:spLocks/>
            </p:cNvSpPr>
            <p:nvPr/>
          </p:nvSpPr>
          <p:spPr bwMode="auto">
            <a:xfrm>
              <a:off x="5722938" y="4668839"/>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6"/>
                </a:cxn>
                <a:cxn ang="0">
                  <a:pos x="12" y="2"/>
                </a:cxn>
                <a:cxn ang="0">
                  <a:pos x="20" y="0"/>
                </a:cxn>
                <a:cxn ang="0">
                  <a:pos x="20" y="0"/>
                </a:cxn>
                <a:cxn ang="0">
                  <a:pos x="27" y="2"/>
                </a:cxn>
                <a:cxn ang="0">
                  <a:pos x="33" y="6"/>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6"/>
                  </a:lnTo>
                  <a:lnTo>
                    <a:pt x="12" y="2"/>
                  </a:lnTo>
                  <a:lnTo>
                    <a:pt x="20" y="0"/>
                  </a:lnTo>
                  <a:lnTo>
                    <a:pt x="20" y="0"/>
                  </a:lnTo>
                  <a:lnTo>
                    <a:pt x="27" y="2"/>
                  </a:lnTo>
                  <a:lnTo>
                    <a:pt x="33" y="6"/>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27"/>
            <p:cNvSpPr>
              <a:spLocks/>
            </p:cNvSpPr>
            <p:nvPr/>
          </p:nvSpPr>
          <p:spPr bwMode="auto">
            <a:xfrm>
              <a:off x="5554663" y="4867276"/>
              <a:ext cx="61913" cy="58738"/>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28"/>
            <p:cNvSpPr>
              <a:spLocks/>
            </p:cNvSpPr>
            <p:nvPr/>
          </p:nvSpPr>
          <p:spPr bwMode="auto">
            <a:xfrm>
              <a:off x="4951413" y="4378326"/>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29"/>
            <p:cNvSpPr>
              <a:spLocks/>
            </p:cNvSpPr>
            <p:nvPr/>
          </p:nvSpPr>
          <p:spPr bwMode="auto">
            <a:xfrm>
              <a:off x="6261100" y="5064126"/>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30"/>
            <p:cNvSpPr>
              <a:spLocks/>
            </p:cNvSpPr>
            <p:nvPr/>
          </p:nvSpPr>
          <p:spPr bwMode="auto">
            <a:xfrm>
              <a:off x="4583113" y="3649664"/>
              <a:ext cx="58738" cy="60325"/>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31"/>
            <p:cNvSpPr>
              <a:spLocks/>
            </p:cNvSpPr>
            <p:nvPr/>
          </p:nvSpPr>
          <p:spPr bwMode="auto">
            <a:xfrm>
              <a:off x="4808538" y="5014914"/>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32"/>
            <p:cNvSpPr>
              <a:spLocks/>
            </p:cNvSpPr>
            <p:nvPr/>
          </p:nvSpPr>
          <p:spPr bwMode="auto">
            <a:xfrm>
              <a:off x="4699000" y="3667126"/>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33"/>
            <p:cNvSpPr>
              <a:spLocks/>
            </p:cNvSpPr>
            <p:nvPr/>
          </p:nvSpPr>
          <p:spPr bwMode="auto">
            <a:xfrm>
              <a:off x="5854700" y="4762501"/>
              <a:ext cx="58738" cy="58738"/>
            </a:xfrm>
            <a:custGeom>
              <a:avLst/>
              <a:gdLst/>
              <a:ahLst/>
              <a:cxnLst>
                <a:cxn ang="0">
                  <a:pos x="37" y="19"/>
                </a:cxn>
                <a:cxn ang="0">
                  <a:pos x="37" y="19"/>
                </a:cxn>
                <a:cxn ang="0">
                  <a:pos x="36" y="25"/>
                </a:cxn>
                <a:cxn ang="0">
                  <a:pos x="31" y="31"/>
                </a:cxn>
                <a:cxn ang="0">
                  <a:pos x="25" y="36"/>
                </a:cxn>
                <a:cxn ang="0">
                  <a:pos x="18" y="37"/>
                </a:cxn>
                <a:cxn ang="0">
                  <a:pos x="18" y="37"/>
                </a:cxn>
                <a:cxn ang="0">
                  <a:pos x="10" y="36"/>
                </a:cxn>
                <a:cxn ang="0">
                  <a:pos x="4" y="31"/>
                </a:cxn>
                <a:cxn ang="0">
                  <a:pos x="1" y="25"/>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5"/>
                  </a:lnTo>
                  <a:lnTo>
                    <a:pt x="31" y="31"/>
                  </a:lnTo>
                  <a:lnTo>
                    <a:pt x="25" y="36"/>
                  </a:lnTo>
                  <a:lnTo>
                    <a:pt x="18" y="37"/>
                  </a:lnTo>
                  <a:lnTo>
                    <a:pt x="18" y="37"/>
                  </a:lnTo>
                  <a:lnTo>
                    <a:pt x="10" y="36"/>
                  </a:lnTo>
                  <a:lnTo>
                    <a:pt x="4" y="31"/>
                  </a:lnTo>
                  <a:lnTo>
                    <a:pt x="1" y="25"/>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34"/>
            <p:cNvSpPr>
              <a:spLocks/>
            </p:cNvSpPr>
            <p:nvPr/>
          </p:nvSpPr>
          <p:spPr bwMode="auto">
            <a:xfrm>
              <a:off x="6111875" y="4554539"/>
              <a:ext cx="58738" cy="60325"/>
            </a:xfrm>
            <a:custGeom>
              <a:avLst/>
              <a:gdLst/>
              <a:ahLst/>
              <a:cxnLst>
                <a:cxn ang="0">
                  <a:pos x="37" y="18"/>
                </a:cxn>
                <a:cxn ang="0">
                  <a:pos x="37" y="18"/>
                </a:cxn>
                <a:cxn ang="0">
                  <a:pos x="36" y="26"/>
                </a:cxn>
                <a:cxn ang="0">
                  <a:pos x="33" y="32"/>
                </a:cxn>
                <a:cxn ang="0">
                  <a:pos x="25"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5" y="2"/>
                </a:cxn>
                <a:cxn ang="0">
                  <a:pos x="33" y="6"/>
                </a:cxn>
                <a:cxn ang="0">
                  <a:pos x="36" y="12"/>
                </a:cxn>
                <a:cxn ang="0">
                  <a:pos x="37" y="18"/>
                </a:cxn>
                <a:cxn ang="0">
                  <a:pos x="37" y="18"/>
                </a:cxn>
              </a:cxnLst>
              <a:rect l="0" t="0" r="r" b="b"/>
              <a:pathLst>
                <a:path w="37" h="38">
                  <a:moveTo>
                    <a:pt x="37" y="18"/>
                  </a:moveTo>
                  <a:lnTo>
                    <a:pt x="37" y="18"/>
                  </a:lnTo>
                  <a:lnTo>
                    <a:pt x="36" y="26"/>
                  </a:lnTo>
                  <a:lnTo>
                    <a:pt x="33" y="32"/>
                  </a:lnTo>
                  <a:lnTo>
                    <a:pt x="25"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5" y="2"/>
                  </a:lnTo>
                  <a:lnTo>
                    <a:pt x="33"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35"/>
            <p:cNvSpPr>
              <a:spLocks/>
            </p:cNvSpPr>
            <p:nvPr/>
          </p:nvSpPr>
          <p:spPr bwMode="auto">
            <a:xfrm>
              <a:off x="6288088" y="5264151"/>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36"/>
            <p:cNvSpPr>
              <a:spLocks/>
            </p:cNvSpPr>
            <p:nvPr/>
          </p:nvSpPr>
          <p:spPr bwMode="auto">
            <a:xfrm>
              <a:off x="5265738" y="4435476"/>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37"/>
            <p:cNvSpPr>
              <a:spLocks/>
            </p:cNvSpPr>
            <p:nvPr/>
          </p:nvSpPr>
          <p:spPr bwMode="auto">
            <a:xfrm>
              <a:off x="6442075" y="5272089"/>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38"/>
            <p:cNvSpPr>
              <a:spLocks/>
            </p:cNvSpPr>
            <p:nvPr/>
          </p:nvSpPr>
          <p:spPr bwMode="auto">
            <a:xfrm>
              <a:off x="4487863" y="4364039"/>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39"/>
            <p:cNvSpPr>
              <a:spLocks/>
            </p:cNvSpPr>
            <p:nvPr/>
          </p:nvSpPr>
          <p:spPr bwMode="auto">
            <a:xfrm>
              <a:off x="5408613" y="4533901"/>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2" y="36"/>
                </a:cxn>
                <a:cxn ang="0">
                  <a:pos x="5" y="31"/>
                </a:cxn>
                <a:cxn ang="0">
                  <a:pos x="2" y="25"/>
                </a:cxn>
                <a:cxn ang="0">
                  <a:pos x="0" y="18"/>
                </a:cxn>
                <a:cxn ang="0">
                  <a:pos x="0" y="18"/>
                </a:cxn>
                <a:cxn ang="0">
                  <a:pos x="2" y="10"/>
                </a:cxn>
                <a:cxn ang="0">
                  <a:pos x="5" y="4"/>
                </a:cxn>
                <a:cxn ang="0">
                  <a:pos x="12"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2" y="36"/>
                  </a:lnTo>
                  <a:lnTo>
                    <a:pt x="5" y="31"/>
                  </a:lnTo>
                  <a:lnTo>
                    <a:pt x="2" y="25"/>
                  </a:lnTo>
                  <a:lnTo>
                    <a:pt x="0" y="18"/>
                  </a:lnTo>
                  <a:lnTo>
                    <a:pt x="0" y="18"/>
                  </a:lnTo>
                  <a:lnTo>
                    <a:pt x="2" y="10"/>
                  </a:lnTo>
                  <a:lnTo>
                    <a:pt x="5" y="4"/>
                  </a:lnTo>
                  <a:lnTo>
                    <a:pt x="12"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40"/>
            <p:cNvSpPr>
              <a:spLocks/>
            </p:cNvSpPr>
            <p:nvPr/>
          </p:nvSpPr>
          <p:spPr bwMode="auto">
            <a:xfrm>
              <a:off x="5722938" y="4943476"/>
              <a:ext cx="60325" cy="58738"/>
            </a:xfrm>
            <a:custGeom>
              <a:avLst/>
              <a:gdLst/>
              <a:ahLst/>
              <a:cxnLst>
                <a:cxn ang="0">
                  <a:pos x="38" y="18"/>
                </a:cxn>
                <a:cxn ang="0">
                  <a:pos x="38" y="18"/>
                </a:cxn>
                <a:cxn ang="0">
                  <a:pos x="36" y="25"/>
                </a:cxn>
                <a:cxn ang="0">
                  <a:pos x="33" y="31"/>
                </a:cxn>
                <a:cxn ang="0">
                  <a:pos x="26"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6"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6"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6" y="1"/>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41"/>
            <p:cNvSpPr>
              <a:spLocks/>
            </p:cNvSpPr>
            <p:nvPr/>
          </p:nvSpPr>
          <p:spPr bwMode="auto">
            <a:xfrm>
              <a:off x="5299075" y="4595814"/>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42"/>
            <p:cNvSpPr>
              <a:spLocks/>
            </p:cNvSpPr>
            <p:nvPr/>
          </p:nvSpPr>
          <p:spPr bwMode="auto">
            <a:xfrm>
              <a:off x="5265738" y="4406901"/>
              <a:ext cx="61913" cy="60325"/>
            </a:xfrm>
            <a:custGeom>
              <a:avLst/>
              <a:gdLst/>
              <a:ahLst/>
              <a:cxnLst>
                <a:cxn ang="0">
                  <a:pos x="39" y="20"/>
                </a:cxn>
                <a:cxn ang="0">
                  <a:pos x="39" y="20"/>
                </a:cxn>
                <a:cxn ang="0">
                  <a:pos x="38" y="27"/>
                </a:cxn>
                <a:cxn ang="0">
                  <a:pos x="33" y="32"/>
                </a:cxn>
                <a:cxn ang="0">
                  <a:pos x="27" y="36"/>
                </a:cxn>
                <a:cxn ang="0">
                  <a:pos x="20" y="38"/>
                </a:cxn>
                <a:cxn ang="0">
                  <a:pos x="20" y="38"/>
                </a:cxn>
                <a:cxn ang="0">
                  <a:pos x="12" y="36"/>
                </a:cxn>
                <a:cxn ang="0">
                  <a:pos x="6" y="32"/>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2"/>
                  </a:lnTo>
                  <a:lnTo>
                    <a:pt x="27" y="36"/>
                  </a:lnTo>
                  <a:lnTo>
                    <a:pt x="20" y="38"/>
                  </a:lnTo>
                  <a:lnTo>
                    <a:pt x="20" y="38"/>
                  </a:lnTo>
                  <a:lnTo>
                    <a:pt x="12" y="36"/>
                  </a:lnTo>
                  <a:lnTo>
                    <a:pt x="6" y="32"/>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43"/>
            <p:cNvSpPr>
              <a:spLocks/>
            </p:cNvSpPr>
            <p:nvPr/>
          </p:nvSpPr>
          <p:spPr bwMode="auto">
            <a:xfrm>
              <a:off x="5716588" y="4649789"/>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2"/>
                </a:cxn>
                <a:cxn ang="0">
                  <a:pos x="4" y="6"/>
                </a:cxn>
                <a:cxn ang="0">
                  <a:pos x="10" y="2"/>
                </a:cxn>
                <a:cxn ang="0">
                  <a:pos x="18" y="0"/>
                </a:cxn>
                <a:cxn ang="0">
                  <a:pos x="18" y="0"/>
                </a:cxn>
                <a:cxn ang="0">
                  <a:pos x="25" y="2"/>
                </a:cxn>
                <a:cxn ang="0">
                  <a:pos x="31" y="6"/>
                </a:cxn>
                <a:cxn ang="0">
                  <a:pos x="36" y="12"/>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2"/>
                  </a:lnTo>
                  <a:lnTo>
                    <a:pt x="4" y="6"/>
                  </a:lnTo>
                  <a:lnTo>
                    <a:pt x="10" y="2"/>
                  </a:lnTo>
                  <a:lnTo>
                    <a:pt x="18" y="0"/>
                  </a:lnTo>
                  <a:lnTo>
                    <a:pt x="18" y="0"/>
                  </a:lnTo>
                  <a:lnTo>
                    <a:pt x="25" y="2"/>
                  </a:lnTo>
                  <a:lnTo>
                    <a:pt x="31"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44"/>
            <p:cNvSpPr>
              <a:spLocks/>
            </p:cNvSpPr>
            <p:nvPr/>
          </p:nvSpPr>
          <p:spPr bwMode="auto">
            <a:xfrm>
              <a:off x="6365875" y="5272089"/>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45"/>
            <p:cNvSpPr>
              <a:spLocks/>
            </p:cNvSpPr>
            <p:nvPr/>
          </p:nvSpPr>
          <p:spPr bwMode="auto">
            <a:xfrm>
              <a:off x="5541963" y="5016501"/>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6"/>
                </a:cxn>
                <a:cxn ang="0">
                  <a:pos x="12" y="2"/>
                </a:cxn>
                <a:cxn ang="0">
                  <a:pos x="20" y="0"/>
                </a:cxn>
                <a:cxn ang="0">
                  <a:pos x="20" y="0"/>
                </a:cxn>
                <a:cxn ang="0">
                  <a:pos x="27" y="2"/>
                </a:cxn>
                <a:cxn ang="0">
                  <a:pos x="33" y="6"/>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6"/>
                  </a:lnTo>
                  <a:lnTo>
                    <a:pt x="12" y="2"/>
                  </a:lnTo>
                  <a:lnTo>
                    <a:pt x="20" y="0"/>
                  </a:lnTo>
                  <a:lnTo>
                    <a:pt x="20" y="0"/>
                  </a:lnTo>
                  <a:lnTo>
                    <a:pt x="27" y="2"/>
                  </a:lnTo>
                  <a:lnTo>
                    <a:pt x="33" y="6"/>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46"/>
            <p:cNvSpPr>
              <a:spLocks/>
            </p:cNvSpPr>
            <p:nvPr/>
          </p:nvSpPr>
          <p:spPr bwMode="auto">
            <a:xfrm>
              <a:off x="6354763" y="5372101"/>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47"/>
            <p:cNvSpPr>
              <a:spLocks/>
            </p:cNvSpPr>
            <p:nvPr/>
          </p:nvSpPr>
          <p:spPr bwMode="auto">
            <a:xfrm>
              <a:off x="5908675" y="4633914"/>
              <a:ext cx="60325" cy="58738"/>
            </a:xfrm>
            <a:custGeom>
              <a:avLst/>
              <a:gdLst/>
              <a:ahLst/>
              <a:cxnLst>
                <a:cxn ang="0">
                  <a:pos x="38" y="19"/>
                </a:cxn>
                <a:cxn ang="0">
                  <a:pos x="38" y="19"/>
                </a:cxn>
                <a:cxn ang="0">
                  <a:pos x="36"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48"/>
            <p:cNvSpPr>
              <a:spLocks/>
            </p:cNvSpPr>
            <p:nvPr/>
          </p:nvSpPr>
          <p:spPr bwMode="auto">
            <a:xfrm>
              <a:off x="5499100" y="3706814"/>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49"/>
            <p:cNvSpPr>
              <a:spLocks/>
            </p:cNvSpPr>
            <p:nvPr/>
          </p:nvSpPr>
          <p:spPr bwMode="auto">
            <a:xfrm>
              <a:off x="5794375" y="4754564"/>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50"/>
            <p:cNvSpPr>
              <a:spLocks/>
            </p:cNvSpPr>
            <p:nvPr/>
          </p:nvSpPr>
          <p:spPr bwMode="auto">
            <a:xfrm>
              <a:off x="5721350" y="4486276"/>
              <a:ext cx="58738" cy="58738"/>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51"/>
            <p:cNvSpPr>
              <a:spLocks/>
            </p:cNvSpPr>
            <p:nvPr/>
          </p:nvSpPr>
          <p:spPr bwMode="auto">
            <a:xfrm>
              <a:off x="4437063" y="4281489"/>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53"/>
            <p:cNvSpPr>
              <a:spLocks/>
            </p:cNvSpPr>
            <p:nvPr/>
          </p:nvSpPr>
          <p:spPr bwMode="auto">
            <a:xfrm>
              <a:off x="5656263" y="4567239"/>
              <a:ext cx="60325" cy="58738"/>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54"/>
            <p:cNvSpPr>
              <a:spLocks/>
            </p:cNvSpPr>
            <p:nvPr/>
          </p:nvSpPr>
          <p:spPr bwMode="auto">
            <a:xfrm>
              <a:off x="6084888" y="5105401"/>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55"/>
            <p:cNvSpPr>
              <a:spLocks/>
            </p:cNvSpPr>
            <p:nvPr/>
          </p:nvSpPr>
          <p:spPr bwMode="auto">
            <a:xfrm>
              <a:off x="4903788" y="4649789"/>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2"/>
                </a:cxn>
                <a:cxn ang="0">
                  <a:pos x="5" y="6"/>
                </a:cxn>
                <a:cxn ang="0">
                  <a:pos x="11" y="2"/>
                </a:cxn>
                <a:cxn ang="0">
                  <a:pos x="18" y="0"/>
                </a:cxn>
                <a:cxn ang="0">
                  <a:pos x="18" y="0"/>
                </a:cxn>
                <a:cxn ang="0">
                  <a:pos x="26" y="2"/>
                </a:cxn>
                <a:cxn ang="0">
                  <a:pos x="32" y="6"/>
                </a:cxn>
                <a:cxn ang="0">
                  <a:pos x="36" y="12"/>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2"/>
                  </a:lnTo>
                  <a:lnTo>
                    <a:pt x="5" y="6"/>
                  </a:lnTo>
                  <a:lnTo>
                    <a:pt x="11" y="2"/>
                  </a:lnTo>
                  <a:lnTo>
                    <a:pt x="18" y="0"/>
                  </a:lnTo>
                  <a:lnTo>
                    <a:pt x="18" y="0"/>
                  </a:lnTo>
                  <a:lnTo>
                    <a:pt x="26" y="2"/>
                  </a:lnTo>
                  <a:lnTo>
                    <a:pt x="32"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Freeform 56"/>
            <p:cNvSpPr>
              <a:spLocks/>
            </p:cNvSpPr>
            <p:nvPr/>
          </p:nvSpPr>
          <p:spPr bwMode="auto">
            <a:xfrm>
              <a:off x="4549775" y="4281489"/>
              <a:ext cx="61913" cy="58738"/>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Freeform 57"/>
            <p:cNvSpPr>
              <a:spLocks/>
            </p:cNvSpPr>
            <p:nvPr/>
          </p:nvSpPr>
          <p:spPr bwMode="auto">
            <a:xfrm>
              <a:off x="4546600" y="4419601"/>
              <a:ext cx="60325" cy="58738"/>
            </a:xfrm>
            <a:custGeom>
              <a:avLst/>
              <a:gdLst/>
              <a:ahLst/>
              <a:cxnLst>
                <a:cxn ang="0">
                  <a:pos x="38" y="19"/>
                </a:cxn>
                <a:cxn ang="0">
                  <a:pos x="38" y="19"/>
                </a:cxn>
                <a:cxn ang="0">
                  <a:pos x="36" y="25"/>
                </a:cxn>
                <a:cxn ang="0">
                  <a:pos x="32" y="31"/>
                </a:cxn>
                <a:cxn ang="0">
                  <a:pos x="26" y="36"/>
                </a:cxn>
                <a:cxn ang="0">
                  <a:pos x="18" y="37"/>
                </a:cxn>
                <a:cxn ang="0">
                  <a:pos x="18" y="37"/>
                </a:cxn>
                <a:cxn ang="0">
                  <a:pos x="11" y="36"/>
                </a:cxn>
                <a:cxn ang="0">
                  <a:pos x="5" y="31"/>
                </a:cxn>
                <a:cxn ang="0">
                  <a:pos x="2" y="25"/>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5"/>
                  </a:lnTo>
                  <a:lnTo>
                    <a:pt x="32" y="31"/>
                  </a:lnTo>
                  <a:lnTo>
                    <a:pt x="26" y="36"/>
                  </a:lnTo>
                  <a:lnTo>
                    <a:pt x="18" y="37"/>
                  </a:lnTo>
                  <a:lnTo>
                    <a:pt x="18" y="37"/>
                  </a:lnTo>
                  <a:lnTo>
                    <a:pt x="11" y="36"/>
                  </a:lnTo>
                  <a:lnTo>
                    <a:pt x="5" y="31"/>
                  </a:lnTo>
                  <a:lnTo>
                    <a:pt x="2" y="25"/>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Freeform 58"/>
            <p:cNvSpPr>
              <a:spLocks/>
            </p:cNvSpPr>
            <p:nvPr/>
          </p:nvSpPr>
          <p:spPr bwMode="auto">
            <a:xfrm>
              <a:off x="5308600" y="3421064"/>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 name="Freeform 59"/>
            <p:cNvSpPr>
              <a:spLocks/>
            </p:cNvSpPr>
            <p:nvPr/>
          </p:nvSpPr>
          <p:spPr bwMode="auto">
            <a:xfrm>
              <a:off x="5902325" y="5064126"/>
              <a:ext cx="58738" cy="60325"/>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 name="Freeform 60"/>
            <p:cNvSpPr>
              <a:spLocks/>
            </p:cNvSpPr>
            <p:nvPr/>
          </p:nvSpPr>
          <p:spPr bwMode="auto">
            <a:xfrm>
              <a:off x="5211763" y="4300539"/>
              <a:ext cx="61913" cy="58738"/>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 name="Freeform 61"/>
            <p:cNvSpPr>
              <a:spLocks/>
            </p:cNvSpPr>
            <p:nvPr/>
          </p:nvSpPr>
          <p:spPr bwMode="auto">
            <a:xfrm>
              <a:off x="5027613" y="4848226"/>
              <a:ext cx="60325" cy="58738"/>
            </a:xfrm>
            <a:custGeom>
              <a:avLst/>
              <a:gdLst/>
              <a:ahLst/>
              <a:cxnLst>
                <a:cxn ang="0">
                  <a:pos x="38" y="19"/>
                </a:cxn>
                <a:cxn ang="0">
                  <a:pos x="38" y="19"/>
                </a:cxn>
                <a:cxn ang="0">
                  <a:pos x="36"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 name="Freeform 62"/>
            <p:cNvSpPr>
              <a:spLocks/>
            </p:cNvSpPr>
            <p:nvPr/>
          </p:nvSpPr>
          <p:spPr bwMode="auto">
            <a:xfrm>
              <a:off x="5897563" y="5072064"/>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 name="Freeform 63"/>
            <p:cNvSpPr>
              <a:spLocks/>
            </p:cNvSpPr>
            <p:nvPr/>
          </p:nvSpPr>
          <p:spPr bwMode="auto">
            <a:xfrm>
              <a:off x="5832475" y="4705351"/>
              <a:ext cx="60325" cy="57150"/>
            </a:xfrm>
            <a:custGeom>
              <a:avLst/>
              <a:gdLst/>
              <a:ahLst/>
              <a:cxnLst>
                <a:cxn ang="0">
                  <a:pos x="38" y="18"/>
                </a:cxn>
                <a:cxn ang="0">
                  <a:pos x="38" y="18"/>
                </a:cxn>
                <a:cxn ang="0">
                  <a:pos x="36" y="25"/>
                </a:cxn>
                <a:cxn ang="0">
                  <a:pos x="32" y="31"/>
                </a:cxn>
                <a:cxn ang="0">
                  <a:pos x="26" y="34"/>
                </a:cxn>
                <a:cxn ang="0">
                  <a:pos x="18" y="36"/>
                </a:cxn>
                <a:cxn ang="0">
                  <a:pos x="18" y="36"/>
                </a:cxn>
                <a:cxn ang="0">
                  <a:pos x="11" y="34"/>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6">
                  <a:moveTo>
                    <a:pt x="38" y="18"/>
                  </a:moveTo>
                  <a:lnTo>
                    <a:pt x="38" y="18"/>
                  </a:lnTo>
                  <a:lnTo>
                    <a:pt x="36" y="25"/>
                  </a:lnTo>
                  <a:lnTo>
                    <a:pt x="32" y="31"/>
                  </a:lnTo>
                  <a:lnTo>
                    <a:pt x="26" y="34"/>
                  </a:lnTo>
                  <a:lnTo>
                    <a:pt x="18" y="36"/>
                  </a:lnTo>
                  <a:lnTo>
                    <a:pt x="18" y="36"/>
                  </a:lnTo>
                  <a:lnTo>
                    <a:pt x="11" y="34"/>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 name="Freeform 65"/>
            <p:cNvSpPr>
              <a:spLocks/>
            </p:cNvSpPr>
            <p:nvPr/>
          </p:nvSpPr>
          <p:spPr bwMode="auto">
            <a:xfrm>
              <a:off x="5597525" y="3973514"/>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 name="Freeform 67"/>
            <p:cNvSpPr>
              <a:spLocks/>
            </p:cNvSpPr>
            <p:nvPr/>
          </p:nvSpPr>
          <p:spPr bwMode="auto">
            <a:xfrm>
              <a:off x="4741863" y="4364039"/>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 name="Freeform 68"/>
            <p:cNvSpPr>
              <a:spLocks/>
            </p:cNvSpPr>
            <p:nvPr/>
          </p:nvSpPr>
          <p:spPr bwMode="auto">
            <a:xfrm>
              <a:off x="5521325" y="3981451"/>
              <a:ext cx="61913" cy="57150"/>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 name="Freeform 69"/>
            <p:cNvSpPr>
              <a:spLocks/>
            </p:cNvSpPr>
            <p:nvPr/>
          </p:nvSpPr>
          <p:spPr bwMode="auto">
            <a:xfrm>
              <a:off x="5808663" y="4411664"/>
              <a:ext cx="60325" cy="60325"/>
            </a:xfrm>
            <a:custGeom>
              <a:avLst/>
              <a:gdLst/>
              <a:ahLst/>
              <a:cxnLst>
                <a:cxn ang="0">
                  <a:pos x="38" y="20"/>
                </a:cxn>
                <a:cxn ang="0">
                  <a:pos x="38" y="20"/>
                </a:cxn>
                <a:cxn ang="0">
                  <a:pos x="36" y="26"/>
                </a:cxn>
                <a:cxn ang="0">
                  <a:pos x="33" y="32"/>
                </a:cxn>
                <a:cxn ang="0">
                  <a:pos x="26"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6" y="2"/>
                </a:cxn>
                <a:cxn ang="0">
                  <a:pos x="33" y="6"/>
                </a:cxn>
                <a:cxn ang="0">
                  <a:pos x="36" y="12"/>
                </a:cxn>
                <a:cxn ang="0">
                  <a:pos x="38" y="20"/>
                </a:cxn>
                <a:cxn ang="0">
                  <a:pos x="38" y="20"/>
                </a:cxn>
              </a:cxnLst>
              <a:rect l="0" t="0" r="r" b="b"/>
              <a:pathLst>
                <a:path w="38" h="38">
                  <a:moveTo>
                    <a:pt x="38" y="20"/>
                  </a:moveTo>
                  <a:lnTo>
                    <a:pt x="38" y="20"/>
                  </a:lnTo>
                  <a:lnTo>
                    <a:pt x="36" y="26"/>
                  </a:lnTo>
                  <a:lnTo>
                    <a:pt x="33" y="32"/>
                  </a:lnTo>
                  <a:lnTo>
                    <a:pt x="26"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6"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 name="Freeform 70"/>
            <p:cNvSpPr>
              <a:spLocks/>
            </p:cNvSpPr>
            <p:nvPr/>
          </p:nvSpPr>
          <p:spPr bwMode="auto">
            <a:xfrm>
              <a:off x="5222875" y="4233864"/>
              <a:ext cx="60325" cy="58738"/>
            </a:xfrm>
            <a:custGeom>
              <a:avLst/>
              <a:gdLst/>
              <a:ahLst/>
              <a:cxnLst>
                <a:cxn ang="0">
                  <a:pos x="38" y="19"/>
                </a:cxn>
                <a:cxn ang="0">
                  <a:pos x="38" y="19"/>
                </a:cxn>
                <a:cxn ang="0">
                  <a:pos x="36"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 name="Freeform 71"/>
            <p:cNvSpPr>
              <a:spLocks/>
            </p:cNvSpPr>
            <p:nvPr/>
          </p:nvSpPr>
          <p:spPr bwMode="auto">
            <a:xfrm>
              <a:off x="5045075" y="2773364"/>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 name="Freeform 72"/>
            <p:cNvSpPr>
              <a:spLocks/>
            </p:cNvSpPr>
            <p:nvPr/>
          </p:nvSpPr>
          <p:spPr bwMode="auto">
            <a:xfrm>
              <a:off x="4479925" y="4292601"/>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 name="Freeform 73"/>
            <p:cNvSpPr>
              <a:spLocks/>
            </p:cNvSpPr>
            <p:nvPr/>
          </p:nvSpPr>
          <p:spPr bwMode="auto">
            <a:xfrm>
              <a:off x="5184775" y="4281489"/>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 name="Freeform 74"/>
            <p:cNvSpPr>
              <a:spLocks/>
            </p:cNvSpPr>
            <p:nvPr/>
          </p:nvSpPr>
          <p:spPr bwMode="auto">
            <a:xfrm>
              <a:off x="5727700" y="4333876"/>
              <a:ext cx="60325" cy="57150"/>
            </a:xfrm>
            <a:custGeom>
              <a:avLst/>
              <a:gdLst/>
              <a:ahLst/>
              <a:cxnLst>
                <a:cxn ang="0">
                  <a:pos x="38" y="18"/>
                </a:cxn>
                <a:cxn ang="0">
                  <a:pos x="38" y="18"/>
                </a:cxn>
                <a:cxn ang="0">
                  <a:pos x="36" y="25"/>
                </a:cxn>
                <a:cxn ang="0">
                  <a:pos x="32" y="31"/>
                </a:cxn>
                <a:cxn ang="0">
                  <a:pos x="26" y="34"/>
                </a:cxn>
                <a:cxn ang="0">
                  <a:pos x="18" y="36"/>
                </a:cxn>
                <a:cxn ang="0">
                  <a:pos x="18" y="36"/>
                </a:cxn>
                <a:cxn ang="0">
                  <a:pos x="11" y="34"/>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6">
                  <a:moveTo>
                    <a:pt x="38" y="18"/>
                  </a:moveTo>
                  <a:lnTo>
                    <a:pt x="38" y="18"/>
                  </a:lnTo>
                  <a:lnTo>
                    <a:pt x="36" y="25"/>
                  </a:lnTo>
                  <a:lnTo>
                    <a:pt x="32" y="31"/>
                  </a:lnTo>
                  <a:lnTo>
                    <a:pt x="26" y="34"/>
                  </a:lnTo>
                  <a:lnTo>
                    <a:pt x="18" y="36"/>
                  </a:lnTo>
                  <a:lnTo>
                    <a:pt x="18" y="36"/>
                  </a:lnTo>
                  <a:lnTo>
                    <a:pt x="11" y="34"/>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 name="Freeform 75"/>
            <p:cNvSpPr>
              <a:spLocks/>
            </p:cNvSpPr>
            <p:nvPr/>
          </p:nvSpPr>
          <p:spPr bwMode="auto">
            <a:xfrm>
              <a:off x="6259513" y="4821239"/>
              <a:ext cx="58738" cy="60325"/>
            </a:xfrm>
            <a:custGeom>
              <a:avLst/>
              <a:gdLst/>
              <a:ahLst/>
              <a:cxnLst>
                <a:cxn ang="0">
                  <a:pos x="37" y="20"/>
                </a:cxn>
                <a:cxn ang="0">
                  <a:pos x="37" y="20"/>
                </a:cxn>
                <a:cxn ang="0">
                  <a:pos x="36" y="27"/>
                </a:cxn>
                <a:cxn ang="0">
                  <a:pos x="33" y="32"/>
                </a:cxn>
                <a:cxn ang="0">
                  <a:pos x="27" y="36"/>
                </a:cxn>
                <a:cxn ang="0">
                  <a:pos x="19" y="38"/>
                </a:cxn>
                <a:cxn ang="0">
                  <a:pos x="19" y="38"/>
                </a:cxn>
                <a:cxn ang="0">
                  <a:pos x="12" y="36"/>
                </a:cxn>
                <a:cxn ang="0">
                  <a:pos x="6" y="32"/>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2"/>
                  </a:lnTo>
                  <a:lnTo>
                    <a:pt x="27" y="36"/>
                  </a:lnTo>
                  <a:lnTo>
                    <a:pt x="19" y="38"/>
                  </a:lnTo>
                  <a:lnTo>
                    <a:pt x="19" y="38"/>
                  </a:lnTo>
                  <a:lnTo>
                    <a:pt x="12" y="36"/>
                  </a:lnTo>
                  <a:lnTo>
                    <a:pt x="6" y="32"/>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 name="Freeform 76"/>
            <p:cNvSpPr>
              <a:spLocks/>
            </p:cNvSpPr>
            <p:nvPr/>
          </p:nvSpPr>
          <p:spPr bwMode="auto">
            <a:xfrm>
              <a:off x="5797550" y="3590926"/>
              <a:ext cx="58738" cy="57150"/>
            </a:xfrm>
            <a:custGeom>
              <a:avLst/>
              <a:gdLst/>
              <a:ahLst/>
              <a:cxnLst>
                <a:cxn ang="0">
                  <a:pos x="37" y="18"/>
                </a:cxn>
                <a:cxn ang="0">
                  <a:pos x="37" y="18"/>
                </a:cxn>
                <a:cxn ang="0">
                  <a:pos x="36"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6">
                  <a:moveTo>
                    <a:pt x="37" y="18"/>
                  </a:moveTo>
                  <a:lnTo>
                    <a:pt x="37" y="18"/>
                  </a:lnTo>
                  <a:lnTo>
                    <a:pt x="36"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 name="Freeform 77"/>
            <p:cNvSpPr>
              <a:spLocks/>
            </p:cNvSpPr>
            <p:nvPr/>
          </p:nvSpPr>
          <p:spPr bwMode="auto">
            <a:xfrm>
              <a:off x="5259388" y="4514851"/>
              <a:ext cx="61913" cy="58738"/>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 name="Freeform 78"/>
            <p:cNvSpPr>
              <a:spLocks/>
            </p:cNvSpPr>
            <p:nvPr/>
          </p:nvSpPr>
          <p:spPr bwMode="auto">
            <a:xfrm>
              <a:off x="5378450" y="4486276"/>
              <a:ext cx="61913" cy="58738"/>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 name="Freeform 79"/>
            <p:cNvSpPr>
              <a:spLocks/>
            </p:cNvSpPr>
            <p:nvPr/>
          </p:nvSpPr>
          <p:spPr bwMode="auto">
            <a:xfrm>
              <a:off x="5675313" y="4649789"/>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 name="Freeform 80"/>
            <p:cNvSpPr>
              <a:spLocks/>
            </p:cNvSpPr>
            <p:nvPr/>
          </p:nvSpPr>
          <p:spPr bwMode="auto">
            <a:xfrm>
              <a:off x="4460875" y="4357689"/>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 name="Freeform 81"/>
            <p:cNvSpPr>
              <a:spLocks/>
            </p:cNvSpPr>
            <p:nvPr/>
          </p:nvSpPr>
          <p:spPr bwMode="auto">
            <a:xfrm>
              <a:off x="4406900" y="3821114"/>
              <a:ext cx="58738" cy="60325"/>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 name="Freeform 83"/>
            <p:cNvSpPr>
              <a:spLocks/>
            </p:cNvSpPr>
            <p:nvPr/>
          </p:nvSpPr>
          <p:spPr bwMode="auto">
            <a:xfrm>
              <a:off x="5899150" y="3978276"/>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1"/>
                </a:cxn>
                <a:cxn ang="0">
                  <a:pos x="5" y="6"/>
                </a:cxn>
                <a:cxn ang="0">
                  <a:pos x="11" y="2"/>
                </a:cxn>
                <a:cxn ang="0">
                  <a:pos x="18" y="0"/>
                </a:cxn>
                <a:cxn ang="0">
                  <a:pos x="18" y="0"/>
                </a:cxn>
                <a:cxn ang="0">
                  <a:pos x="26" y="2"/>
                </a:cxn>
                <a:cxn ang="0">
                  <a:pos x="32" y="6"/>
                </a:cxn>
                <a:cxn ang="0">
                  <a:pos x="36" y="11"/>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1"/>
                  </a:lnTo>
                  <a:lnTo>
                    <a:pt x="5" y="6"/>
                  </a:lnTo>
                  <a:lnTo>
                    <a:pt x="11" y="2"/>
                  </a:lnTo>
                  <a:lnTo>
                    <a:pt x="18" y="0"/>
                  </a:lnTo>
                  <a:lnTo>
                    <a:pt x="18" y="0"/>
                  </a:lnTo>
                  <a:lnTo>
                    <a:pt x="26" y="2"/>
                  </a:lnTo>
                  <a:lnTo>
                    <a:pt x="32" y="6"/>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 name="Freeform 84"/>
            <p:cNvSpPr>
              <a:spLocks/>
            </p:cNvSpPr>
            <p:nvPr/>
          </p:nvSpPr>
          <p:spPr bwMode="auto">
            <a:xfrm>
              <a:off x="6011863" y="4535489"/>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 name="Freeform 85"/>
            <p:cNvSpPr>
              <a:spLocks/>
            </p:cNvSpPr>
            <p:nvPr/>
          </p:nvSpPr>
          <p:spPr bwMode="auto">
            <a:xfrm>
              <a:off x="5741988" y="4562476"/>
              <a:ext cx="61913" cy="57150"/>
            </a:xfrm>
            <a:custGeom>
              <a:avLst/>
              <a:gdLst/>
              <a:ahLst/>
              <a:cxnLst>
                <a:cxn ang="0">
                  <a:pos x="39" y="18"/>
                </a:cxn>
                <a:cxn ang="0">
                  <a:pos x="39" y="18"/>
                </a:cxn>
                <a:cxn ang="0">
                  <a:pos x="36"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9" y="18"/>
                </a:cxn>
                <a:cxn ang="0">
                  <a:pos x="39" y="18"/>
                </a:cxn>
              </a:cxnLst>
              <a:rect l="0" t="0" r="r" b="b"/>
              <a:pathLst>
                <a:path w="39" h="36">
                  <a:moveTo>
                    <a:pt x="39" y="18"/>
                  </a:moveTo>
                  <a:lnTo>
                    <a:pt x="39" y="18"/>
                  </a:lnTo>
                  <a:lnTo>
                    <a:pt x="36"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 name="Freeform 86"/>
            <p:cNvSpPr>
              <a:spLocks/>
            </p:cNvSpPr>
            <p:nvPr/>
          </p:nvSpPr>
          <p:spPr bwMode="auto">
            <a:xfrm>
              <a:off x="5530850" y="4533901"/>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 name="Freeform 87"/>
            <p:cNvSpPr>
              <a:spLocks/>
            </p:cNvSpPr>
            <p:nvPr/>
          </p:nvSpPr>
          <p:spPr bwMode="auto">
            <a:xfrm>
              <a:off x="5030788" y="4167189"/>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2"/>
                </a:cxn>
                <a:cxn ang="0">
                  <a:pos x="4" y="6"/>
                </a:cxn>
                <a:cxn ang="0">
                  <a:pos x="10" y="1"/>
                </a:cxn>
                <a:cxn ang="0">
                  <a:pos x="18" y="0"/>
                </a:cxn>
                <a:cxn ang="0">
                  <a:pos x="18" y="0"/>
                </a:cxn>
                <a:cxn ang="0">
                  <a:pos x="25" y="1"/>
                </a:cxn>
                <a:cxn ang="0">
                  <a:pos x="31" y="6"/>
                </a:cxn>
                <a:cxn ang="0">
                  <a:pos x="36" y="12"/>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2"/>
                  </a:lnTo>
                  <a:lnTo>
                    <a:pt x="4" y="6"/>
                  </a:lnTo>
                  <a:lnTo>
                    <a:pt x="10" y="1"/>
                  </a:lnTo>
                  <a:lnTo>
                    <a:pt x="18" y="0"/>
                  </a:lnTo>
                  <a:lnTo>
                    <a:pt x="18" y="0"/>
                  </a:lnTo>
                  <a:lnTo>
                    <a:pt x="25" y="1"/>
                  </a:lnTo>
                  <a:lnTo>
                    <a:pt x="31"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 name="Freeform 88"/>
            <p:cNvSpPr>
              <a:spLocks/>
            </p:cNvSpPr>
            <p:nvPr/>
          </p:nvSpPr>
          <p:spPr bwMode="auto">
            <a:xfrm>
              <a:off x="6361113" y="4267201"/>
              <a:ext cx="61913" cy="57150"/>
            </a:xfrm>
            <a:custGeom>
              <a:avLst/>
              <a:gdLst/>
              <a:ahLst/>
              <a:cxnLst>
                <a:cxn ang="0">
                  <a:pos x="39" y="18"/>
                </a:cxn>
                <a:cxn ang="0">
                  <a:pos x="39" y="18"/>
                </a:cxn>
                <a:cxn ang="0">
                  <a:pos x="38"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 name="Freeform 89"/>
            <p:cNvSpPr>
              <a:spLocks/>
            </p:cNvSpPr>
            <p:nvPr/>
          </p:nvSpPr>
          <p:spPr bwMode="auto">
            <a:xfrm>
              <a:off x="5735638" y="4740276"/>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 name="Freeform 90"/>
            <p:cNvSpPr>
              <a:spLocks/>
            </p:cNvSpPr>
            <p:nvPr/>
          </p:nvSpPr>
          <p:spPr bwMode="auto">
            <a:xfrm>
              <a:off x="6089650" y="5068889"/>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 name="Freeform 91"/>
            <p:cNvSpPr>
              <a:spLocks/>
            </p:cNvSpPr>
            <p:nvPr/>
          </p:nvSpPr>
          <p:spPr bwMode="auto">
            <a:xfrm>
              <a:off x="6016625" y="4873626"/>
              <a:ext cx="58738" cy="57150"/>
            </a:xfrm>
            <a:custGeom>
              <a:avLst/>
              <a:gdLst/>
              <a:ahLst/>
              <a:cxnLst>
                <a:cxn ang="0">
                  <a:pos x="37" y="18"/>
                </a:cxn>
                <a:cxn ang="0">
                  <a:pos x="37" y="18"/>
                </a:cxn>
                <a:cxn ang="0">
                  <a:pos x="36" y="26"/>
                </a:cxn>
                <a:cxn ang="0">
                  <a:pos x="33" y="32"/>
                </a:cxn>
                <a:cxn ang="0">
                  <a:pos x="27" y="36"/>
                </a:cxn>
                <a:cxn ang="0">
                  <a:pos x="19" y="36"/>
                </a:cxn>
                <a:cxn ang="0">
                  <a:pos x="19" y="36"/>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6" y="11"/>
                </a:cxn>
                <a:cxn ang="0">
                  <a:pos x="37" y="18"/>
                </a:cxn>
                <a:cxn ang="0">
                  <a:pos x="37" y="18"/>
                </a:cxn>
              </a:cxnLst>
              <a:rect l="0" t="0" r="r" b="b"/>
              <a:pathLst>
                <a:path w="37" h="36">
                  <a:moveTo>
                    <a:pt x="37" y="18"/>
                  </a:moveTo>
                  <a:lnTo>
                    <a:pt x="37" y="18"/>
                  </a:lnTo>
                  <a:lnTo>
                    <a:pt x="36" y="26"/>
                  </a:lnTo>
                  <a:lnTo>
                    <a:pt x="33" y="32"/>
                  </a:lnTo>
                  <a:lnTo>
                    <a:pt x="27" y="36"/>
                  </a:lnTo>
                  <a:lnTo>
                    <a:pt x="19" y="36"/>
                  </a:lnTo>
                  <a:lnTo>
                    <a:pt x="19" y="36"/>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2" name="Freeform 92"/>
            <p:cNvSpPr>
              <a:spLocks/>
            </p:cNvSpPr>
            <p:nvPr/>
          </p:nvSpPr>
          <p:spPr bwMode="auto">
            <a:xfrm>
              <a:off x="5846763" y="4340226"/>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2" y="36"/>
                </a:cxn>
                <a:cxn ang="0">
                  <a:pos x="5" y="32"/>
                </a:cxn>
                <a:cxn ang="0">
                  <a:pos x="2" y="26"/>
                </a:cxn>
                <a:cxn ang="0">
                  <a:pos x="0" y="18"/>
                </a:cxn>
                <a:cxn ang="0">
                  <a:pos x="0" y="18"/>
                </a:cxn>
                <a:cxn ang="0">
                  <a:pos x="2" y="12"/>
                </a:cxn>
                <a:cxn ang="0">
                  <a:pos x="5" y="6"/>
                </a:cxn>
                <a:cxn ang="0">
                  <a:pos x="12" y="2"/>
                </a:cxn>
                <a:cxn ang="0">
                  <a:pos x="18" y="0"/>
                </a:cxn>
                <a:cxn ang="0">
                  <a:pos x="18" y="0"/>
                </a:cxn>
                <a:cxn ang="0">
                  <a:pos x="26" y="2"/>
                </a:cxn>
                <a:cxn ang="0">
                  <a:pos x="32" y="6"/>
                </a:cxn>
                <a:cxn ang="0">
                  <a:pos x="36" y="12"/>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2" y="36"/>
                  </a:lnTo>
                  <a:lnTo>
                    <a:pt x="5" y="32"/>
                  </a:lnTo>
                  <a:lnTo>
                    <a:pt x="2" y="26"/>
                  </a:lnTo>
                  <a:lnTo>
                    <a:pt x="0" y="18"/>
                  </a:lnTo>
                  <a:lnTo>
                    <a:pt x="0" y="18"/>
                  </a:lnTo>
                  <a:lnTo>
                    <a:pt x="2" y="12"/>
                  </a:lnTo>
                  <a:lnTo>
                    <a:pt x="5" y="6"/>
                  </a:lnTo>
                  <a:lnTo>
                    <a:pt x="12" y="2"/>
                  </a:lnTo>
                  <a:lnTo>
                    <a:pt x="18" y="0"/>
                  </a:lnTo>
                  <a:lnTo>
                    <a:pt x="18" y="0"/>
                  </a:lnTo>
                  <a:lnTo>
                    <a:pt x="26" y="2"/>
                  </a:lnTo>
                  <a:lnTo>
                    <a:pt x="32"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3" name="Freeform 93"/>
            <p:cNvSpPr>
              <a:spLocks/>
            </p:cNvSpPr>
            <p:nvPr/>
          </p:nvSpPr>
          <p:spPr bwMode="auto">
            <a:xfrm>
              <a:off x="5913438" y="4786314"/>
              <a:ext cx="60325" cy="58738"/>
            </a:xfrm>
            <a:custGeom>
              <a:avLst/>
              <a:gdLst/>
              <a:ahLst/>
              <a:cxnLst>
                <a:cxn ang="0">
                  <a:pos x="38" y="18"/>
                </a:cxn>
                <a:cxn ang="0">
                  <a:pos x="38" y="18"/>
                </a:cxn>
                <a:cxn ang="0">
                  <a:pos x="36" y="25"/>
                </a:cxn>
                <a:cxn ang="0">
                  <a:pos x="33" y="31"/>
                </a:cxn>
                <a:cxn ang="0">
                  <a:pos x="26"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6"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6"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6" y="1"/>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4" name="Freeform 96"/>
            <p:cNvSpPr>
              <a:spLocks/>
            </p:cNvSpPr>
            <p:nvPr/>
          </p:nvSpPr>
          <p:spPr bwMode="auto">
            <a:xfrm>
              <a:off x="4678363" y="3992564"/>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5" name="Freeform 98"/>
            <p:cNvSpPr>
              <a:spLocks/>
            </p:cNvSpPr>
            <p:nvPr/>
          </p:nvSpPr>
          <p:spPr bwMode="auto">
            <a:xfrm>
              <a:off x="5116513" y="4338639"/>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6" name="Freeform 99"/>
            <p:cNvSpPr>
              <a:spLocks/>
            </p:cNvSpPr>
            <p:nvPr/>
          </p:nvSpPr>
          <p:spPr bwMode="auto">
            <a:xfrm>
              <a:off x="4425950" y="4000501"/>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7" name="Freeform 102"/>
            <p:cNvSpPr>
              <a:spLocks/>
            </p:cNvSpPr>
            <p:nvPr/>
          </p:nvSpPr>
          <p:spPr bwMode="auto">
            <a:xfrm>
              <a:off x="4349750" y="3992564"/>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8" name="Freeform 103"/>
            <p:cNvSpPr>
              <a:spLocks/>
            </p:cNvSpPr>
            <p:nvPr/>
          </p:nvSpPr>
          <p:spPr bwMode="auto">
            <a:xfrm>
              <a:off x="6156325" y="4064001"/>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9" name="Freeform 104"/>
            <p:cNvSpPr>
              <a:spLocks/>
            </p:cNvSpPr>
            <p:nvPr/>
          </p:nvSpPr>
          <p:spPr bwMode="auto">
            <a:xfrm>
              <a:off x="5173663" y="3835401"/>
              <a:ext cx="58738" cy="60325"/>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0" name="Freeform 105"/>
            <p:cNvSpPr>
              <a:spLocks/>
            </p:cNvSpPr>
            <p:nvPr/>
          </p:nvSpPr>
          <p:spPr bwMode="auto">
            <a:xfrm>
              <a:off x="5935663" y="5319714"/>
              <a:ext cx="61913" cy="58738"/>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1" name="Freeform 106"/>
            <p:cNvSpPr>
              <a:spLocks/>
            </p:cNvSpPr>
            <p:nvPr/>
          </p:nvSpPr>
          <p:spPr bwMode="auto">
            <a:xfrm>
              <a:off x="5784850" y="4519614"/>
              <a:ext cx="61913" cy="57150"/>
            </a:xfrm>
            <a:custGeom>
              <a:avLst/>
              <a:gdLst/>
              <a:ahLst/>
              <a:cxnLst>
                <a:cxn ang="0">
                  <a:pos x="39" y="18"/>
                </a:cxn>
                <a:cxn ang="0">
                  <a:pos x="39" y="18"/>
                </a:cxn>
                <a:cxn ang="0">
                  <a:pos x="38"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0"/>
                </a:cxn>
                <a:cxn ang="0">
                  <a:pos x="20" y="0"/>
                </a:cxn>
                <a:cxn ang="0">
                  <a:pos x="20" y="0"/>
                </a:cxn>
                <a:cxn ang="0">
                  <a:pos x="27" y="0"/>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0"/>
                  </a:lnTo>
                  <a:lnTo>
                    <a:pt x="20" y="0"/>
                  </a:lnTo>
                  <a:lnTo>
                    <a:pt x="20" y="0"/>
                  </a:lnTo>
                  <a:lnTo>
                    <a:pt x="27" y="0"/>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2" name="Freeform 107"/>
            <p:cNvSpPr>
              <a:spLocks/>
            </p:cNvSpPr>
            <p:nvPr/>
          </p:nvSpPr>
          <p:spPr bwMode="auto">
            <a:xfrm>
              <a:off x="5973763" y="4543426"/>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6"/>
                </a:cxn>
                <a:cxn ang="0">
                  <a:pos x="10" y="1"/>
                </a:cxn>
                <a:cxn ang="0">
                  <a:pos x="18" y="0"/>
                </a:cxn>
                <a:cxn ang="0">
                  <a:pos x="18" y="0"/>
                </a:cxn>
                <a:cxn ang="0">
                  <a:pos x="25" y="1"/>
                </a:cxn>
                <a:cxn ang="0">
                  <a:pos x="31" y="6"/>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6"/>
                  </a:lnTo>
                  <a:lnTo>
                    <a:pt x="10" y="1"/>
                  </a:lnTo>
                  <a:lnTo>
                    <a:pt x="18" y="0"/>
                  </a:lnTo>
                  <a:lnTo>
                    <a:pt x="18" y="0"/>
                  </a:lnTo>
                  <a:lnTo>
                    <a:pt x="25" y="1"/>
                  </a:lnTo>
                  <a:lnTo>
                    <a:pt x="31" y="6"/>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3" name="Freeform 108"/>
            <p:cNvSpPr>
              <a:spLocks/>
            </p:cNvSpPr>
            <p:nvPr/>
          </p:nvSpPr>
          <p:spPr bwMode="auto">
            <a:xfrm>
              <a:off x="5975350" y="4616451"/>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6" y="12"/>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4" name="Freeform 109"/>
            <p:cNvSpPr>
              <a:spLocks/>
            </p:cNvSpPr>
            <p:nvPr/>
          </p:nvSpPr>
          <p:spPr bwMode="auto">
            <a:xfrm>
              <a:off x="6261100" y="4783139"/>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5" name="Freeform 110"/>
            <p:cNvSpPr>
              <a:spLocks/>
            </p:cNvSpPr>
            <p:nvPr/>
          </p:nvSpPr>
          <p:spPr bwMode="auto">
            <a:xfrm>
              <a:off x="5935663" y="5049839"/>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6" name="Freeform 111"/>
            <p:cNvSpPr>
              <a:spLocks/>
            </p:cNvSpPr>
            <p:nvPr/>
          </p:nvSpPr>
          <p:spPr bwMode="auto">
            <a:xfrm>
              <a:off x="5427663" y="4602164"/>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7" name="Freeform 113"/>
            <p:cNvSpPr>
              <a:spLocks/>
            </p:cNvSpPr>
            <p:nvPr/>
          </p:nvSpPr>
          <p:spPr bwMode="auto">
            <a:xfrm>
              <a:off x="5842000" y="4414839"/>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8" name="Freeform 114"/>
            <p:cNvSpPr>
              <a:spLocks/>
            </p:cNvSpPr>
            <p:nvPr/>
          </p:nvSpPr>
          <p:spPr bwMode="auto">
            <a:xfrm>
              <a:off x="6203950" y="4562476"/>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6"/>
                </a:cxn>
                <a:cxn ang="0">
                  <a:pos x="12" y="1"/>
                </a:cxn>
                <a:cxn ang="0">
                  <a:pos x="20" y="0"/>
                </a:cxn>
                <a:cxn ang="0">
                  <a:pos x="20" y="0"/>
                </a:cxn>
                <a:cxn ang="0">
                  <a:pos x="27" y="1"/>
                </a:cxn>
                <a:cxn ang="0">
                  <a:pos x="33" y="6"/>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6"/>
                  </a:lnTo>
                  <a:lnTo>
                    <a:pt x="12" y="1"/>
                  </a:lnTo>
                  <a:lnTo>
                    <a:pt x="20" y="0"/>
                  </a:lnTo>
                  <a:lnTo>
                    <a:pt x="20" y="0"/>
                  </a:lnTo>
                  <a:lnTo>
                    <a:pt x="27" y="1"/>
                  </a:lnTo>
                  <a:lnTo>
                    <a:pt x="33" y="6"/>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9" name="Freeform 115"/>
            <p:cNvSpPr>
              <a:spLocks/>
            </p:cNvSpPr>
            <p:nvPr/>
          </p:nvSpPr>
          <p:spPr bwMode="auto">
            <a:xfrm>
              <a:off x="5316538" y="4230689"/>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0" name="Freeform 116"/>
            <p:cNvSpPr>
              <a:spLocks/>
            </p:cNvSpPr>
            <p:nvPr/>
          </p:nvSpPr>
          <p:spPr bwMode="auto">
            <a:xfrm>
              <a:off x="5770563" y="4597401"/>
              <a:ext cx="60325" cy="60325"/>
            </a:xfrm>
            <a:custGeom>
              <a:avLst/>
              <a:gdLst/>
              <a:ahLst/>
              <a:cxnLst>
                <a:cxn ang="0">
                  <a:pos x="38" y="20"/>
                </a:cxn>
                <a:cxn ang="0">
                  <a:pos x="38" y="20"/>
                </a:cxn>
                <a:cxn ang="0">
                  <a:pos x="36" y="26"/>
                </a:cxn>
                <a:cxn ang="0">
                  <a:pos x="32" y="32"/>
                </a:cxn>
                <a:cxn ang="0">
                  <a:pos x="26" y="36"/>
                </a:cxn>
                <a:cxn ang="0">
                  <a:pos x="18" y="38"/>
                </a:cxn>
                <a:cxn ang="0">
                  <a:pos x="18" y="38"/>
                </a:cxn>
                <a:cxn ang="0">
                  <a:pos x="11" y="36"/>
                </a:cxn>
                <a:cxn ang="0">
                  <a:pos x="5" y="32"/>
                </a:cxn>
                <a:cxn ang="0">
                  <a:pos x="2" y="26"/>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6"/>
                  </a:lnTo>
                  <a:lnTo>
                    <a:pt x="32" y="32"/>
                  </a:lnTo>
                  <a:lnTo>
                    <a:pt x="26" y="36"/>
                  </a:lnTo>
                  <a:lnTo>
                    <a:pt x="18" y="38"/>
                  </a:lnTo>
                  <a:lnTo>
                    <a:pt x="18" y="38"/>
                  </a:lnTo>
                  <a:lnTo>
                    <a:pt x="11" y="36"/>
                  </a:lnTo>
                  <a:lnTo>
                    <a:pt x="5" y="32"/>
                  </a:lnTo>
                  <a:lnTo>
                    <a:pt x="2" y="26"/>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1" name="Freeform 117"/>
            <p:cNvSpPr>
              <a:spLocks/>
            </p:cNvSpPr>
            <p:nvPr/>
          </p:nvSpPr>
          <p:spPr bwMode="auto">
            <a:xfrm>
              <a:off x="5764213" y="4481514"/>
              <a:ext cx="61913" cy="58738"/>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2" name="Freeform 118"/>
            <p:cNvSpPr>
              <a:spLocks/>
            </p:cNvSpPr>
            <p:nvPr/>
          </p:nvSpPr>
          <p:spPr bwMode="auto">
            <a:xfrm>
              <a:off x="6016625" y="5362576"/>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3" name="Freeform 119"/>
            <p:cNvSpPr>
              <a:spLocks/>
            </p:cNvSpPr>
            <p:nvPr/>
          </p:nvSpPr>
          <p:spPr bwMode="auto">
            <a:xfrm>
              <a:off x="6494463" y="5192714"/>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2"/>
                </a:cxn>
                <a:cxn ang="0">
                  <a:pos x="5" y="6"/>
                </a:cxn>
                <a:cxn ang="0">
                  <a:pos x="11" y="2"/>
                </a:cxn>
                <a:cxn ang="0">
                  <a:pos x="18" y="0"/>
                </a:cxn>
                <a:cxn ang="0">
                  <a:pos x="18" y="0"/>
                </a:cxn>
                <a:cxn ang="0">
                  <a:pos x="26" y="2"/>
                </a:cxn>
                <a:cxn ang="0">
                  <a:pos x="32" y="6"/>
                </a:cxn>
                <a:cxn ang="0">
                  <a:pos x="36" y="12"/>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2"/>
                  </a:lnTo>
                  <a:lnTo>
                    <a:pt x="5" y="6"/>
                  </a:lnTo>
                  <a:lnTo>
                    <a:pt x="11" y="2"/>
                  </a:lnTo>
                  <a:lnTo>
                    <a:pt x="18" y="0"/>
                  </a:lnTo>
                  <a:lnTo>
                    <a:pt x="18" y="0"/>
                  </a:lnTo>
                  <a:lnTo>
                    <a:pt x="26" y="2"/>
                  </a:lnTo>
                  <a:lnTo>
                    <a:pt x="32"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4" name="Freeform 120"/>
            <p:cNvSpPr>
              <a:spLocks/>
            </p:cNvSpPr>
            <p:nvPr/>
          </p:nvSpPr>
          <p:spPr bwMode="auto">
            <a:xfrm>
              <a:off x="5926138" y="4964114"/>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2"/>
                </a:cxn>
                <a:cxn ang="0">
                  <a:pos x="4" y="6"/>
                </a:cxn>
                <a:cxn ang="0">
                  <a:pos x="10" y="2"/>
                </a:cxn>
                <a:cxn ang="0">
                  <a:pos x="18" y="0"/>
                </a:cxn>
                <a:cxn ang="0">
                  <a:pos x="18" y="0"/>
                </a:cxn>
                <a:cxn ang="0">
                  <a:pos x="25" y="2"/>
                </a:cxn>
                <a:cxn ang="0">
                  <a:pos x="31" y="6"/>
                </a:cxn>
                <a:cxn ang="0">
                  <a:pos x="36" y="12"/>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2"/>
                  </a:lnTo>
                  <a:lnTo>
                    <a:pt x="4" y="6"/>
                  </a:lnTo>
                  <a:lnTo>
                    <a:pt x="10" y="2"/>
                  </a:lnTo>
                  <a:lnTo>
                    <a:pt x="18" y="0"/>
                  </a:lnTo>
                  <a:lnTo>
                    <a:pt x="18" y="0"/>
                  </a:lnTo>
                  <a:lnTo>
                    <a:pt x="25" y="2"/>
                  </a:lnTo>
                  <a:lnTo>
                    <a:pt x="31"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5" name="Freeform 121"/>
            <p:cNvSpPr>
              <a:spLocks/>
            </p:cNvSpPr>
            <p:nvPr/>
          </p:nvSpPr>
          <p:spPr bwMode="auto">
            <a:xfrm>
              <a:off x="5892800" y="4448176"/>
              <a:ext cx="58738" cy="58738"/>
            </a:xfrm>
            <a:custGeom>
              <a:avLst/>
              <a:gdLst/>
              <a:ahLst/>
              <a:cxnLst>
                <a:cxn ang="0">
                  <a:pos x="37" y="19"/>
                </a:cxn>
                <a:cxn ang="0">
                  <a:pos x="37" y="19"/>
                </a:cxn>
                <a:cxn ang="0">
                  <a:pos x="36" y="25"/>
                </a:cxn>
                <a:cxn ang="0">
                  <a:pos x="31" y="31"/>
                </a:cxn>
                <a:cxn ang="0">
                  <a:pos x="25" y="36"/>
                </a:cxn>
                <a:cxn ang="0">
                  <a:pos x="18" y="37"/>
                </a:cxn>
                <a:cxn ang="0">
                  <a:pos x="18" y="37"/>
                </a:cxn>
                <a:cxn ang="0">
                  <a:pos x="10" y="36"/>
                </a:cxn>
                <a:cxn ang="0">
                  <a:pos x="4" y="31"/>
                </a:cxn>
                <a:cxn ang="0">
                  <a:pos x="1" y="25"/>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5"/>
                  </a:lnTo>
                  <a:lnTo>
                    <a:pt x="31" y="31"/>
                  </a:lnTo>
                  <a:lnTo>
                    <a:pt x="25" y="36"/>
                  </a:lnTo>
                  <a:lnTo>
                    <a:pt x="18" y="37"/>
                  </a:lnTo>
                  <a:lnTo>
                    <a:pt x="18" y="37"/>
                  </a:lnTo>
                  <a:lnTo>
                    <a:pt x="10" y="36"/>
                  </a:lnTo>
                  <a:lnTo>
                    <a:pt x="4" y="31"/>
                  </a:lnTo>
                  <a:lnTo>
                    <a:pt x="1" y="25"/>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6" name="Freeform 122"/>
            <p:cNvSpPr>
              <a:spLocks/>
            </p:cNvSpPr>
            <p:nvPr/>
          </p:nvSpPr>
          <p:spPr bwMode="auto">
            <a:xfrm>
              <a:off x="5256213" y="4545014"/>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7" name="Freeform 123"/>
            <p:cNvSpPr>
              <a:spLocks/>
            </p:cNvSpPr>
            <p:nvPr/>
          </p:nvSpPr>
          <p:spPr bwMode="auto">
            <a:xfrm>
              <a:off x="5573713" y="4640264"/>
              <a:ext cx="58738" cy="60325"/>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8" name="Freeform 124"/>
            <p:cNvSpPr>
              <a:spLocks/>
            </p:cNvSpPr>
            <p:nvPr/>
          </p:nvSpPr>
          <p:spPr bwMode="auto">
            <a:xfrm>
              <a:off x="5435600" y="5014914"/>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9" name="Freeform 125"/>
            <p:cNvSpPr>
              <a:spLocks/>
            </p:cNvSpPr>
            <p:nvPr/>
          </p:nvSpPr>
          <p:spPr bwMode="auto">
            <a:xfrm>
              <a:off x="5289550" y="4287839"/>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0" name="Freeform 126"/>
            <p:cNvSpPr>
              <a:spLocks/>
            </p:cNvSpPr>
            <p:nvPr/>
          </p:nvSpPr>
          <p:spPr bwMode="auto">
            <a:xfrm>
              <a:off x="4673600" y="4497389"/>
              <a:ext cx="58738" cy="60325"/>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1" name="Freeform 127"/>
            <p:cNvSpPr>
              <a:spLocks/>
            </p:cNvSpPr>
            <p:nvPr/>
          </p:nvSpPr>
          <p:spPr bwMode="auto">
            <a:xfrm>
              <a:off x="4613275" y="4757739"/>
              <a:ext cx="60325" cy="58738"/>
            </a:xfrm>
            <a:custGeom>
              <a:avLst/>
              <a:gdLst/>
              <a:ahLst/>
              <a:cxnLst>
                <a:cxn ang="0">
                  <a:pos x="38" y="19"/>
                </a:cxn>
                <a:cxn ang="0">
                  <a:pos x="38" y="19"/>
                </a:cxn>
                <a:cxn ang="0">
                  <a:pos x="36"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2" name="Freeform 128"/>
            <p:cNvSpPr>
              <a:spLocks/>
            </p:cNvSpPr>
            <p:nvPr/>
          </p:nvSpPr>
          <p:spPr bwMode="auto">
            <a:xfrm>
              <a:off x="4487863" y="4154489"/>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3" name="Freeform 129"/>
            <p:cNvSpPr>
              <a:spLocks/>
            </p:cNvSpPr>
            <p:nvPr/>
          </p:nvSpPr>
          <p:spPr bwMode="auto">
            <a:xfrm>
              <a:off x="5337175" y="4826001"/>
              <a:ext cx="61913" cy="57150"/>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0"/>
                </a:cxn>
                <a:cxn ang="0">
                  <a:pos x="20" y="0"/>
                </a:cxn>
                <a:cxn ang="0">
                  <a:pos x="20" y="0"/>
                </a:cxn>
                <a:cxn ang="0">
                  <a:pos x="27" y="0"/>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0"/>
                  </a:lnTo>
                  <a:lnTo>
                    <a:pt x="20" y="0"/>
                  </a:lnTo>
                  <a:lnTo>
                    <a:pt x="20" y="0"/>
                  </a:lnTo>
                  <a:lnTo>
                    <a:pt x="27" y="0"/>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4" name="Freeform 130"/>
            <p:cNvSpPr>
              <a:spLocks/>
            </p:cNvSpPr>
            <p:nvPr/>
          </p:nvSpPr>
          <p:spPr bwMode="auto">
            <a:xfrm>
              <a:off x="4892675" y="4183064"/>
              <a:ext cx="58738" cy="60325"/>
            </a:xfrm>
            <a:custGeom>
              <a:avLst/>
              <a:gdLst/>
              <a:ahLst/>
              <a:cxnLst>
                <a:cxn ang="0">
                  <a:pos x="37" y="20"/>
                </a:cxn>
                <a:cxn ang="0">
                  <a:pos x="37" y="20"/>
                </a:cxn>
                <a:cxn ang="0">
                  <a:pos x="36" y="26"/>
                </a:cxn>
                <a:cxn ang="0">
                  <a:pos x="31" y="32"/>
                </a:cxn>
                <a:cxn ang="0">
                  <a:pos x="25" y="36"/>
                </a:cxn>
                <a:cxn ang="0">
                  <a:pos x="18" y="38"/>
                </a:cxn>
                <a:cxn ang="0">
                  <a:pos x="18" y="38"/>
                </a:cxn>
                <a:cxn ang="0">
                  <a:pos x="10" y="36"/>
                </a:cxn>
                <a:cxn ang="0">
                  <a:pos x="4" y="32"/>
                </a:cxn>
                <a:cxn ang="0">
                  <a:pos x="1" y="26"/>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0" y="36"/>
                  </a:lnTo>
                  <a:lnTo>
                    <a:pt x="4" y="32"/>
                  </a:lnTo>
                  <a:lnTo>
                    <a:pt x="1" y="26"/>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5" name="Freeform 131"/>
            <p:cNvSpPr>
              <a:spLocks/>
            </p:cNvSpPr>
            <p:nvPr/>
          </p:nvSpPr>
          <p:spPr bwMode="auto">
            <a:xfrm>
              <a:off x="4973638" y="443547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6" name="Freeform 140"/>
            <p:cNvSpPr>
              <a:spLocks/>
            </p:cNvSpPr>
            <p:nvPr/>
          </p:nvSpPr>
          <p:spPr bwMode="auto">
            <a:xfrm>
              <a:off x="4502150" y="4867276"/>
              <a:ext cx="58738" cy="58738"/>
            </a:xfrm>
            <a:custGeom>
              <a:avLst/>
              <a:gdLst/>
              <a:ahLst/>
              <a:cxnLst>
                <a:cxn ang="0">
                  <a:pos x="37" y="19"/>
                </a:cxn>
                <a:cxn ang="0">
                  <a:pos x="37" y="19"/>
                </a:cxn>
                <a:cxn ang="0">
                  <a:pos x="36" y="25"/>
                </a:cxn>
                <a:cxn ang="0">
                  <a:pos x="31" y="31"/>
                </a:cxn>
                <a:cxn ang="0">
                  <a:pos x="25" y="36"/>
                </a:cxn>
                <a:cxn ang="0">
                  <a:pos x="18" y="37"/>
                </a:cxn>
                <a:cxn ang="0">
                  <a:pos x="18" y="37"/>
                </a:cxn>
                <a:cxn ang="0">
                  <a:pos x="10" y="36"/>
                </a:cxn>
                <a:cxn ang="0">
                  <a:pos x="4" y="31"/>
                </a:cxn>
                <a:cxn ang="0">
                  <a:pos x="1" y="25"/>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5"/>
                  </a:lnTo>
                  <a:lnTo>
                    <a:pt x="31" y="31"/>
                  </a:lnTo>
                  <a:lnTo>
                    <a:pt x="25" y="36"/>
                  </a:lnTo>
                  <a:lnTo>
                    <a:pt x="18" y="37"/>
                  </a:lnTo>
                  <a:lnTo>
                    <a:pt x="18" y="37"/>
                  </a:lnTo>
                  <a:lnTo>
                    <a:pt x="10" y="36"/>
                  </a:lnTo>
                  <a:lnTo>
                    <a:pt x="4" y="31"/>
                  </a:lnTo>
                  <a:lnTo>
                    <a:pt x="1" y="25"/>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7" name="Freeform 152"/>
            <p:cNvSpPr>
              <a:spLocks/>
            </p:cNvSpPr>
            <p:nvPr/>
          </p:nvSpPr>
          <p:spPr bwMode="auto">
            <a:xfrm>
              <a:off x="4587875" y="3633789"/>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2" y="36"/>
                </a:cxn>
                <a:cxn ang="0">
                  <a:pos x="6" y="33"/>
                </a:cxn>
                <a:cxn ang="0">
                  <a:pos x="1" y="27"/>
                </a:cxn>
                <a:cxn ang="0">
                  <a:pos x="0" y="19"/>
                </a:cxn>
                <a:cxn ang="0">
                  <a:pos x="0" y="19"/>
                </a:cxn>
                <a:cxn ang="0">
                  <a:pos x="1" y="12"/>
                </a:cxn>
                <a:cxn ang="0">
                  <a:pos x="6" y="6"/>
                </a:cxn>
                <a:cxn ang="0">
                  <a:pos x="12"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2" y="36"/>
                  </a:lnTo>
                  <a:lnTo>
                    <a:pt x="6" y="33"/>
                  </a:lnTo>
                  <a:lnTo>
                    <a:pt x="1" y="27"/>
                  </a:lnTo>
                  <a:lnTo>
                    <a:pt x="0" y="19"/>
                  </a:lnTo>
                  <a:lnTo>
                    <a:pt x="0" y="19"/>
                  </a:lnTo>
                  <a:lnTo>
                    <a:pt x="1" y="12"/>
                  </a:lnTo>
                  <a:lnTo>
                    <a:pt x="6" y="6"/>
                  </a:lnTo>
                  <a:lnTo>
                    <a:pt x="12"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8" name="Freeform 153"/>
            <p:cNvSpPr>
              <a:spLocks/>
            </p:cNvSpPr>
            <p:nvPr/>
          </p:nvSpPr>
          <p:spPr bwMode="auto">
            <a:xfrm>
              <a:off x="4851400" y="4035426"/>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9" name="Freeform 157"/>
            <p:cNvSpPr>
              <a:spLocks/>
            </p:cNvSpPr>
            <p:nvPr/>
          </p:nvSpPr>
          <p:spPr bwMode="auto">
            <a:xfrm>
              <a:off x="4556125" y="3844926"/>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0" name="Freeform 158"/>
            <p:cNvSpPr>
              <a:spLocks/>
            </p:cNvSpPr>
            <p:nvPr/>
          </p:nvSpPr>
          <p:spPr bwMode="auto">
            <a:xfrm>
              <a:off x="5022850" y="4221164"/>
              <a:ext cx="60325" cy="57150"/>
            </a:xfrm>
            <a:custGeom>
              <a:avLst/>
              <a:gdLst/>
              <a:ahLst/>
              <a:cxnLst>
                <a:cxn ang="0">
                  <a:pos x="38" y="18"/>
                </a:cxn>
                <a:cxn ang="0">
                  <a:pos x="38" y="18"/>
                </a:cxn>
                <a:cxn ang="0">
                  <a:pos x="36" y="26"/>
                </a:cxn>
                <a:cxn ang="0">
                  <a:pos x="32" y="32"/>
                </a:cxn>
                <a:cxn ang="0">
                  <a:pos x="26" y="35"/>
                </a:cxn>
                <a:cxn ang="0">
                  <a:pos x="18" y="36"/>
                </a:cxn>
                <a:cxn ang="0">
                  <a:pos x="18" y="36"/>
                </a:cxn>
                <a:cxn ang="0">
                  <a:pos x="11" y="35"/>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6">
                  <a:moveTo>
                    <a:pt x="38" y="18"/>
                  </a:moveTo>
                  <a:lnTo>
                    <a:pt x="38" y="18"/>
                  </a:lnTo>
                  <a:lnTo>
                    <a:pt x="36" y="26"/>
                  </a:lnTo>
                  <a:lnTo>
                    <a:pt x="32" y="32"/>
                  </a:lnTo>
                  <a:lnTo>
                    <a:pt x="26" y="35"/>
                  </a:lnTo>
                  <a:lnTo>
                    <a:pt x="18" y="36"/>
                  </a:lnTo>
                  <a:lnTo>
                    <a:pt x="18" y="36"/>
                  </a:lnTo>
                  <a:lnTo>
                    <a:pt x="11" y="35"/>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1" name="Freeform 159"/>
            <p:cNvSpPr>
              <a:spLocks/>
            </p:cNvSpPr>
            <p:nvPr/>
          </p:nvSpPr>
          <p:spPr bwMode="auto">
            <a:xfrm>
              <a:off x="4625975" y="4076701"/>
              <a:ext cx="61913" cy="58738"/>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2" name="Freeform 161"/>
            <p:cNvSpPr>
              <a:spLocks/>
            </p:cNvSpPr>
            <p:nvPr/>
          </p:nvSpPr>
          <p:spPr bwMode="auto">
            <a:xfrm>
              <a:off x="5713413" y="4476751"/>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8" y="12"/>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3" name="Freeform 163"/>
            <p:cNvSpPr>
              <a:spLocks/>
            </p:cNvSpPr>
            <p:nvPr/>
          </p:nvSpPr>
          <p:spPr bwMode="auto">
            <a:xfrm>
              <a:off x="6618288" y="4721226"/>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4" name="Freeform 164"/>
            <p:cNvSpPr>
              <a:spLocks/>
            </p:cNvSpPr>
            <p:nvPr/>
          </p:nvSpPr>
          <p:spPr bwMode="auto">
            <a:xfrm>
              <a:off x="5788025" y="4752976"/>
              <a:ext cx="61913" cy="57150"/>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5" name="Freeform 165"/>
            <p:cNvSpPr>
              <a:spLocks/>
            </p:cNvSpPr>
            <p:nvPr/>
          </p:nvSpPr>
          <p:spPr bwMode="auto">
            <a:xfrm>
              <a:off x="5375275" y="3776664"/>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6" name="Freeform 166"/>
            <p:cNvSpPr>
              <a:spLocks/>
            </p:cNvSpPr>
            <p:nvPr/>
          </p:nvSpPr>
          <p:spPr bwMode="auto">
            <a:xfrm>
              <a:off x="5926138" y="439737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7" name="Freeform 167"/>
            <p:cNvSpPr>
              <a:spLocks/>
            </p:cNvSpPr>
            <p:nvPr/>
          </p:nvSpPr>
          <p:spPr bwMode="auto">
            <a:xfrm>
              <a:off x="6297613" y="4864101"/>
              <a:ext cx="58738" cy="60325"/>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8" name="Freeform 168"/>
            <p:cNvSpPr>
              <a:spLocks/>
            </p:cNvSpPr>
            <p:nvPr/>
          </p:nvSpPr>
          <p:spPr bwMode="auto">
            <a:xfrm>
              <a:off x="5854700" y="4697414"/>
              <a:ext cx="61913" cy="60325"/>
            </a:xfrm>
            <a:custGeom>
              <a:avLst/>
              <a:gdLst/>
              <a:ahLst/>
              <a:cxnLst>
                <a:cxn ang="0">
                  <a:pos x="39" y="20"/>
                </a:cxn>
                <a:cxn ang="0">
                  <a:pos x="39" y="20"/>
                </a:cxn>
                <a:cxn ang="0">
                  <a:pos x="37" y="27"/>
                </a:cxn>
                <a:cxn ang="0">
                  <a:pos x="33" y="32"/>
                </a:cxn>
                <a:cxn ang="0">
                  <a:pos x="27" y="36"/>
                </a:cxn>
                <a:cxn ang="0">
                  <a:pos x="19" y="38"/>
                </a:cxn>
                <a:cxn ang="0">
                  <a:pos x="19" y="38"/>
                </a:cxn>
                <a:cxn ang="0">
                  <a:pos x="12" y="36"/>
                </a:cxn>
                <a:cxn ang="0">
                  <a:pos x="6" y="32"/>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2"/>
                  </a:lnTo>
                  <a:lnTo>
                    <a:pt x="27" y="36"/>
                  </a:lnTo>
                  <a:lnTo>
                    <a:pt x="19" y="38"/>
                  </a:lnTo>
                  <a:lnTo>
                    <a:pt x="19" y="38"/>
                  </a:lnTo>
                  <a:lnTo>
                    <a:pt x="12" y="36"/>
                  </a:lnTo>
                  <a:lnTo>
                    <a:pt x="6" y="32"/>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9" name="Freeform 169"/>
            <p:cNvSpPr>
              <a:spLocks/>
            </p:cNvSpPr>
            <p:nvPr/>
          </p:nvSpPr>
          <p:spPr bwMode="auto">
            <a:xfrm>
              <a:off x="4413250" y="3133726"/>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8" y="12"/>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0" name="Freeform 170"/>
            <p:cNvSpPr>
              <a:spLocks/>
            </p:cNvSpPr>
            <p:nvPr/>
          </p:nvSpPr>
          <p:spPr bwMode="auto">
            <a:xfrm>
              <a:off x="5578475" y="5045076"/>
              <a:ext cx="58738" cy="60325"/>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1" name="Freeform 171"/>
            <p:cNvSpPr>
              <a:spLocks/>
            </p:cNvSpPr>
            <p:nvPr/>
          </p:nvSpPr>
          <p:spPr bwMode="auto">
            <a:xfrm>
              <a:off x="5113338" y="4330701"/>
              <a:ext cx="61913" cy="57150"/>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2" name="Freeform 172"/>
            <p:cNvSpPr>
              <a:spLocks/>
            </p:cNvSpPr>
            <p:nvPr/>
          </p:nvSpPr>
          <p:spPr bwMode="auto">
            <a:xfrm>
              <a:off x="4797425" y="3624264"/>
              <a:ext cx="58738" cy="57150"/>
            </a:xfrm>
            <a:custGeom>
              <a:avLst/>
              <a:gdLst/>
              <a:ahLst/>
              <a:cxnLst>
                <a:cxn ang="0">
                  <a:pos x="37" y="18"/>
                </a:cxn>
                <a:cxn ang="0">
                  <a:pos x="37" y="18"/>
                </a:cxn>
                <a:cxn ang="0">
                  <a:pos x="36" y="25"/>
                </a:cxn>
                <a:cxn ang="0">
                  <a:pos x="31" y="31"/>
                </a:cxn>
                <a:cxn ang="0">
                  <a:pos x="25" y="36"/>
                </a:cxn>
                <a:cxn ang="0">
                  <a:pos x="18" y="36"/>
                </a:cxn>
                <a:cxn ang="0">
                  <a:pos x="18" y="36"/>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6">
                  <a:moveTo>
                    <a:pt x="37" y="18"/>
                  </a:moveTo>
                  <a:lnTo>
                    <a:pt x="37" y="18"/>
                  </a:lnTo>
                  <a:lnTo>
                    <a:pt x="36" y="25"/>
                  </a:lnTo>
                  <a:lnTo>
                    <a:pt x="31" y="31"/>
                  </a:lnTo>
                  <a:lnTo>
                    <a:pt x="25" y="36"/>
                  </a:lnTo>
                  <a:lnTo>
                    <a:pt x="18" y="36"/>
                  </a:lnTo>
                  <a:lnTo>
                    <a:pt x="18" y="36"/>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3" name="Freeform 173"/>
            <p:cNvSpPr>
              <a:spLocks/>
            </p:cNvSpPr>
            <p:nvPr/>
          </p:nvSpPr>
          <p:spPr bwMode="auto">
            <a:xfrm>
              <a:off x="5842000" y="4333876"/>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4" name="Freeform 174"/>
            <p:cNvSpPr>
              <a:spLocks/>
            </p:cNvSpPr>
            <p:nvPr/>
          </p:nvSpPr>
          <p:spPr bwMode="auto">
            <a:xfrm>
              <a:off x="5683250" y="3648076"/>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6"/>
                </a:cxn>
                <a:cxn ang="0">
                  <a:pos x="12" y="1"/>
                </a:cxn>
                <a:cxn ang="0">
                  <a:pos x="19" y="0"/>
                </a:cxn>
                <a:cxn ang="0">
                  <a:pos x="19" y="0"/>
                </a:cxn>
                <a:cxn ang="0">
                  <a:pos x="27" y="1"/>
                </a:cxn>
                <a:cxn ang="0">
                  <a:pos x="33" y="6"/>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6"/>
                  </a:lnTo>
                  <a:lnTo>
                    <a:pt x="12" y="1"/>
                  </a:lnTo>
                  <a:lnTo>
                    <a:pt x="19" y="0"/>
                  </a:lnTo>
                  <a:lnTo>
                    <a:pt x="19" y="0"/>
                  </a:lnTo>
                  <a:lnTo>
                    <a:pt x="27" y="1"/>
                  </a:lnTo>
                  <a:lnTo>
                    <a:pt x="33" y="6"/>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5" name="Freeform 175"/>
            <p:cNvSpPr>
              <a:spLocks/>
            </p:cNvSpPr>
            <p:nvPr/>
          </p:nvSpPr>
          <p:spPr bwMode="auto">
            <a:xfrm>
              <a:off x="5513388" y="4454526"/>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6" name="Freeform 176"/>
            <p:cNvSpPr>
              <a:spLocks/>
            </p:cNvSpPr>
            <p:nvPr/>
          </p:nvSpPr>
          <p:spPr bwMode="auto">
            <a:xfrm>
              <a:off x="4708525" y="4349751"/>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7" name="Freeform 177"/>
            <p:cNvSpPr>
              <a:spLocks/>
            </p:cNvSpPr>
            <p:nvPr/>
          </p:nvSpPr>
          <p:spPr bwMode="auto">
            <a:xfrm>
              <a:off x="5121275" y="4545014"/>
              <a:ext cx="61913" cy="57150"/>
            </a:xfrm>
            <a:custGeom>
              <a:avLst/>
              <a:gdLst/>
              <a:ahLst/>
              <a:cxnLst>
                <a:cxn ang="0">
                  <a:pos x="39" y="18"/>
                </a:cxn>
                <a:cxn ang="0">
                  <a:pos x="39" y="18"/>
                </a:cxn>
                <a:cxn ang="0">
                  <a:pos x="37" y="26"/>
                </a:cxn>
                <a:cxn ang="0">
                  <a:pos x="33" y="32"/>
                </a:cxn>
                <a:cxn ang="0">
                  <a:pos x="27" y="35"/>
                </a:cxn>
                <a:cxn ang="0">
                  <a:pos x="19" y="36"/>
                </a:cxn>
                <a:cxn ang="0">
                  <a:pos x="19" y="36"/>
                </a:cxn>
                <a:cxn ang="0">
                  <a:pos x="12" y="35"/>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6">
                  <a:moveTo>
                    <a:pt x="39" y="18"/>
                  </a:moveTo>
                  <a:lnTo>
                    <a:pt x="39" y="18"/>
                  </a:lnTo>
                  <a:lnTo>
                    <a:pt x="37" y="26"/>
                  </a:lnTo>
                  <a:lnTo>
                    <a:pt x="33" y="32"/>
                  </a:lnTo>
                  <a:lnTo>
                    <a:pt x="27" y="35"/>
                  </a:lnTo>
                  <a:lnTo>
                    <a:pt x="19" y="36"/>
                  </a:lnTo>
                  <a:lnTo>
                    <a:pt x="19" y="36"/>
                  </a:lnTo>
                  <a:lnTo>
                    <a:pt x="12" y="35"/>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8" name="Freeform 178"/>
            <p:cNvSpPr>
              <a:spLocks/>
            </p:cNvSpPr>
            <p:nvPr/>
          </p:nvSpPr>
          <p:spPr bwMode="auto">
            <a:xfrm>
              <a:off x="4751388" y="4121151"/>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1"/>
                </a:cxn>
                <a:cxn ang="0">
                  <a:pos x="5" y="6"/>
                </a:cxn>
                <a:cxn ang="0">
                  <a:pos x="11" y="2"/>
                </a:cxn>
                <a:cxn ang="0">
                  <a:pos x="18" y="0"/>
                </a:cxn>
                <a:cxn ang="0">
                  <a:pos x="18" y="0"/>
                </a:cxn>
                <a:cxn ang="0">
                  <a:pos x="26" y="2"/>
                </a:cxn>
                <a:cxn ang="0">
                  <a:pos x="32" y="6"/>
                </a:cxn>
                <a:cxn ang="0">
                  <a:pos x="36" y="11"/>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1"/>
                  </a:lnTo>
                  <a:lnTo>
                    <a:pt x="5" y="6"/>
                  </a:lnTo>
                  <a:lnTo>
                    <a:pt x="11" y="2"/>
                  </a:lnTo>
                  <a:lnTo>
                    <a:pt x="18" y="0"/>
                  </a:lnTo>
                  <a:lnTo>
                    <a:pt x="18" y="0"/>
                  </a:lnTo>
                  <a:lnTo>
                    <a:pt x="26" y="2"/>
                  </a:lnTo>
                  <a:lnTo>
                    <a:pt x="32" y="6"/>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9" name="Freeform 179"/>
            <p:cNvSpPr>
              <a:spLocks/>
            </p:cNvSpPr>
            <p:nvPr/>
          </p:nvSpPr>
          <p:spPr bwMode="auto">
            <a:xfrm>
              <a:off x="4760913" y="4178301"/>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0" name="Freeform 181"/>
            <p:cNvSpPr>
              <a:spLocks/>
            </p:cNvSpPr>
            <p:nvPr/>
          </p:nvSpPr>
          <p:spPr bwMode="auto">
            <a:xfrm>
              <a:off x="4811713" y="3768726"/>
              <a:ext cx="58738" cy="60325"/>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1" name="Freeform 182"/>
            <p:cNvSpPr>
              <a:spLocks/>
            </p:cNvSpPr>
            <p:nvPr/>
          </p:nvSpPr>
          <p:spPr bwMode="auto">
            <a:xfrm>
              <a:off x="4360863" y="3859214"/>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2" name="Freeform 183"/>
            <p:cNvSpPr>
              <a:spLocks/>
            </p:cNvSpPr>
            <p:nvPr/>
          </p:nvSpPr>
          <p:spPr bwMode="auto">
            <a:xfrm>
              <a:off x="4951413" y="4521201"/>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6"/>
                </a:cxn>
                <a:cxn ang="0">
                  <a:pos x="12" y="2"/>
                </a:cxn>
                <a:cxn ang="0">
                  <a:pos x="20" y="0"/>
                </a:cxn>
                <a:cxn ang="0">
                  <a:pos x="20" y="0"/>
                </a:cxn>
                <a:cxn ang="0">
                  <a:pos x="27" y="2"/>
                </a:cxn>
                <a:cxn ang="0">
                  <a:pos x="33" y="6"/>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6"/>
                  </a:lnTo>
                  <a:lnTo>
                    <a:pt x="12" y="2"/>
                  </a:lnTo>
                  <a:lnTo>
                    <a:pt x="20" y="0"/>
                  </a:lnTo>
                  <a:lnTo>
                    <a:pt x="20" y="0"/>
                  </a:lnTo>
                  <a:lnTo>
                    <a:pt x="27" y="2"/>
                  </a:lnTo>
                  <a:lnTo>
                    <a:pt x="33" y="6"/>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3" name="Freeform 184"/>
            <p:cNvSpPr>
              <a:spLocks/>
            </p:cNvSpPr>
            <p:nvPr/>
          </p:nvSpPr>
          <p:spPr bwMode="auto">
            <a:xfrm>
              <a:off x="4411663" y="4197351"/>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4" name="Freeform 185"/>
            <p:cNvSpPr>
              <a:spLocks/>
            </p:cNvSpPr>
            <p:nvPr/>
          </p:nvSpPr>
          <p:spPr bwMode="auto">
            <a:xfrm>
              <a:off x="5289550" y="4478339"/>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5" name="Freeform 187"/>
            <p:cNvSpPr>
              <a:spLocks/>
            </p:cNvSpPr>
            <p:nvPr/>
          </p:nvSpPr>
          <p:spPr bwMode="auto">
            <a:xfrm>
              <a:off x="5727700" y="4714876"/>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6" name="Freeform 188"/>
            <p:cNvSpPr>
              <a:spLocks/>
            </p:cNvSpPr>
            <p:nvPr/>
          </p:nvSpPr>
          <p:spPr bwMode="auto">
            <a:xfrm>
              <a:off x="5078413" y="445452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7" name="Freeform 195"/>
            <p:cNvSpPr>
              <a:spLocks/>
            </p:cNvSpPr>
            <p:nvPr/>
          </p:nvSpPr>
          <p:spPr bwMode="auto">
            <a:xfrm>
              <a:off x="4813300" y="4362451"/>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8" y="12"/>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8" name="Freeform 196"/>
            <p:cNvSpPr>
              <a:spLocks/>
            </p:cNvSpPr>
            <p:nvPr/>
          </p:nvSpPr>
          <p:spPr bwMode="auto">
            <a:xfrm>
              <a:off x="5316538" y="4924426"/>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2"/>
                </a:cxn>
                <a:cxn ang="0">
                  <a:pos x="4" y="6"/>
                </a:cxn>
                <a:cxn ang="0">
                  <a:pos x="10" y="1"/>
                </a:cxn>
                <a:cxn ang="0">
                  <a:pos x="18" y="0"/>
                </a:cxn>
                <a:cxn ang="0">
                  <a:pos x="18" y="0"/>
                </a:cxn>
                <a:cxn ang="0">
                  <a:pos x="25" y="1"/>
                </a:cxn>
                <a:cxn ang="0">
                  <a:pos x="31" y="6"/>
                </a:cxn>
                <a:cxn ang="0">
                  <a:pos x="36" y="12"/>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2"/>
                  </a:lnTo>
                  <a:lnTo>
                    <a:pt x="4" y="6"/>
                  </a:lnTo>
                  <a:lnTo>
                    <a:pt x="10" y="1"/>
                  </a:lnTo>
                  <a:lnTo>
                    <a:pt x="18" y="0"/>
                  </a:lnTo>
                  <a:lnTo>
                    <a:pt x="18" y="0"/>
                  </a:lnTo>
                  <a:lnTo>
                    <a:pt x="25" y="1"/>
                  </a:lnTo>
                  <a:lnTo>
                    <a:pt x="31"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9" name="Freeform 197"/>
            <p:cNvSpPr>
              <a:spLocks/>
            </p:cNvSpPr>
            <p:nvPr/>
          </p:nvSpPr>
          <p:spPr bwMode="auto">
            <a:xfrm>
              <a:off x="5965825" y="4673601"/>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0" name="Freeform 198"/>
            <p:cNvSpPr>
              <a:spLocks/>
            </p:cNvSpPr>
            <p:nvPr/>
          </p:nvSpPr>
          <p:spPr bwMode="auto">
            <a:xfrm>
              <a:off x="4851400" y="4333876"/>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2"/>
                </a:cxn>
                <a:cxn ang="0">
                  <a:pos x="5" y="6"/>
                </a:cxn>
                <a:cxn ang="0">
                  <a:pos x="11" y="1"/>
                </a:cxn>
                <a:cxn ang="0">
                  <a:pos x="18" y="0"/>
                </a:cxn>
                <a:cxn ang="0">
                  <a:pos x="18" y="0"/>
                </a:cxn>
                <a:cxn ang="0">
                  <a:pos x="26" y="1"/>
                </a:cxn>
                <a:cxn ang="0">
                  <a:pos x="32" y="6"/>
                </a:cxn>
                <a:cxn ang="0">
                  <a:pos x="36" y="12"/>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2"/>
                  </a:lnTo>
                  <a:lnTo>
                    <a:pt x="5" y="6"/>
                  </a:lnTo>
                  <a:lnTo>
                    <a:pt x="11" y="1"/>
                  </a:lnTo>
                  <a:lnTo>
                    <a:pt x="18" y="0"/>
                  </a:lnTo>
                  <a:lnTo>
                    <a:pt x="18" y="0"/>
                  </a:lnTo>
                  <a:lnTo>
                    <a:pt x="26" y="1"/>
                  </a:lnTo>
                  <a:lnTo>
                    <a:pt x="32"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1" name="Freeform 199"/>
            <p:cNvSpPr>
              <a:spLocks/>
            </p:cNvSpPr>
            <p:nvPr/>
          </p:nvSpPr>
          <p:spPr bwMode="auto">
            <a:xfrm>
              <a:off x="6094413" y="4524376"/>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2"/>
                </a:cxn>
                <a:cxn ang="0">
                  <a:pos x="5" y="6"/>
                </a:cxn>
                <a:cxn ang="0">
                  <a:pos x="11" y="1"/>
                </a:cxn>
                <a:cxn ang="0">
                  <a:pos x="18" y="0"/>
                </a:cxn>
                <a:cxn ang="0">
                  <a:pos x="18" y="0"/>
                </a:cxn>
                <a:cxn ang="0">
                  <a:pos x="26" y="1"/>
                </a:cxn>
                <a:cxn ang="0">
                  <a:pos x="32" y="6"/>
                </a:cxn>
                <a:cxn ang="0">
                  <a:pos x="36" y="12"/>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2"/>
                  </a:lnTo>
                  <a:lnTo>
                    <a:pt x="5" y="6"/>
                  </a:lnTo>
                  <a:lnTo>
                    <a:pt x="11" y="1"/>
                  </a:lnTo>
                  <a:lnTo>
                    <a:pt x="18" y="0"/>
                  </a:lnTo>
                  <a:lnTo>
                    <a:pt x="18" y="0"/>
                  </a:lnTo>
                  <a:lnTo>
                    <a:pt x="26" y="1"/>
                  </a:lnTo>
                  <a:lnTo>
                    <a:pt x="32"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2" name="Freeform 200"/>
            <p:cNvSpPr>
              <a:spLocks/>
            </p:cNvSpPr>
            <p:nvPr/>
          </p:nvSpPr>
          <p:spPr bwMode="auto">
            <a:xfrm>
              <a:off x="5103813" y="4487864"/>
              <a:ext cx="60325" cy="60325"/>
            </a:xfrm>
            <a:custGeom>
              <a:avLst/>
              <a:gdLst/>
              <a:ahLst/>
              <a:cxnLst>
                <a:cxn ang="0">
                  <a:pos x="38" y="20"/>
                </a:cxn>
                <a:cxn ang="0">
                  <a:pos x="38" y="20"/>
                </a:cxn>
                <a:cxn ang="0">
                  <a:pos x="36" y="27"/>
                </a:cxn>
                <a:cxn ang="0">
                  <a:pos x="32" y="33"/>
                </a:cxn>
                <a:cxn ang="0">
                  <a:pos x="26" y="36"/>
                </a:cxn>
                <a:cxn ang="0">
                  <a:pos x="18" y="38"/>
                </a:cxn>
                <a:cxn ang="0">
                  <a:pos x="18" y="38"/>
                </a:cxn>
                <a:cxn ang="0">
                  <a:pos x="12" y="36"/>
                </a:cxn>
                <a:cxn ang="0">
                  <a:pos x="5" y="33"/>
                </a:cxn>
                <a:cxn ang="0">
                  <a:pos x="2" y="27"/>
                </a:cxn>
                <a:cxn ang="0">
                  <a:pos x="0" y="20"/>
                </a:cxn>
                <a:cxn ang="0">
                  <a:pos x="0" y="20"/>
                </a:cxn>
                <a:cxn ang="0">
                  <a:pos x="2" y="12"/>
                </a:cxn>
                <a:cxn ang="0">
                  <a:pos x="5" y="6"/>
                </a:cxn>
                <a:cxn ang="0">
                  <a:pos x="12"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7"/>
                  </a:lnTo>
                  <a:lnTo>
                    <a:pt x="32" y="33"/>
                  </a:lnTo>
                  <a:lnTo>
                    <a:pt x="26" y="36"/>
                  </a:lnTo>
                  <a:lnTo>
                    <a:pt x="18" y="38"/>
                  </a:lnTo>
                  <a:lnTo>
                    <a:pt x="18" y="38"/>
                  </a:lnTo>
                  <a:lnTo>
                    <a:pt x="12" y="36"/>
                  </a:lnTo>
                  <a:lnTo>
                    <a:pt x="5" y="33"/>
                  </a:lnTo>
                  <a:lnTo>
                    <a:pt x="2" y="27"/>
                  </a:lnTo>
                  <a:lnTo>
                    <a:pt x="0" y="20"/>
                  </a:lnTo>
                  <a:lnTo>
                    <a:pt x="0" y="20"/>
                  </a:lnTo>
                  <a:lnTo>
                    <a:pt x="2" y="12"/>
                  </a:lnTo>
                  <a:lnTo>
                    <a:pt x="5" y="6"/>
                  </a:lnTo>
                  <a:lnTo>
                    <a:pt x="12" y="2"/>
                  </a:lnTo>
                  <a:lnTo>
                    <a:pt x="18" y="0"/>
                  </a:lnTo>
                  <a:lnTo>
                    <a:pt x="18" y="0"/>
                  </a:lnTo>
                  <a:lnTo>
                    <a:pt x="26" y="2"/>
                  </a:lnTo>
                  <a:lnTo>
                    <a:pt x="32"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3" name="Freeform 201"/>
            <p:cNvSpPr>
              <a:spLocks/>
            </p:cNvSpPr>
            <p:nvPr/>
          </p:nvSpPr>
          <p:spPr bwMode="auto">
            <a:xfrm>
              <a:off x="4684713" y="3629026"/>
              <a:ext cx="60325" cy="58738"/>
            </a:xfrm>
            <a:custGeom>
              <a:avLst/>
              <a:gdLst/>
              <a:ahLst/>
              <a:cxnLst>
                <a:cxn ang="0">
                  <a:pos x="38" y="19"/>
                </a:cxn>
                <a:cxn ang="0">
                  <a:pos x="38" y="19"/>
                </a:cxn>
                <a:cxn ang="0">
                  <a:pos x="36"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4" name="Freeform 206"/>
            <p:cNvSpPr>
              <a:spLocks/>
            </p:cNvSpPr>
            <p:nvPr/>
          </p:nvSpPr>
          <p:spPr bwMode="auto">
            <a:xfrm>
              <a:off x="4760913" y="4249738"/>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5" name="Freeform 211"/>
            <p:cNvSpPr>
              <a:spLocks/>
            </p:cNvSpPr>
            <p:nvPr/>
          </p:nvSpPr>
          <p:spPr bwMode="auto">
            <a:xfrm>
              <a:off x="5208588" y="4610101"/>
              <a:ext cx="60325" cy="57150"/>
            </a:xfrm>
            <a:custGeom>
              <a:avLst/>
              <a:gdLst/>
              <a:ahLst/>
              <a:cxnLst>
                <a:cxn ang="0">
                  <a:pos x="38" y="18"/>
                </a:cxn>
                <a:cxn ang="0">
                  <a:pos x="38" y="18"/>
                </a:cxn>
                <a:cxn ang="0">
                  <a:pos x="36" y="25"/>
                </a:cxn>
                <a:cxn ang="0">
                  <a:pos x="32" y="31"/>
                </a:cxn>
                <a:cxn ang="0">
                  <a:pos x="26" y="34"/>
                </a:cxn>
                <a:cxn ang="0">
                  <a:pos x="18" y="36"/>
                </a:cxn>
                <a:cxn ang="0">
                  <a:pos x="18" y="36"/>
                </a:cxn>
                <a:cxn ang="0">
                  <a:pos x="12" y="34"/>
                </a:cxn>
                <a:cxn ang="0">
                  <a:pos x="5" y="31"/>
                </a:cxn>
                <a:cxn ang="0">
                  <a:pos x="2" y="25"/>
                </a:cxn>
                <a:cxn ang="0">
                  <a:pos x="0" y="18"/>
                </a:cxn>
                <a:cxn ang="0">
                  <a:pos x="0" y="18"/>
                </a:cxn>
                <a:cxn ang="0">
                  <a:pos x="2" y="10"/>
                </a:cxn>
                <a:cxn ang="0">
                  <a:pos x="5" y="4"/>
                </a:cxn>
                <a:cxn ang="0">
                  <a:pos x="12" y="1"/>
                </a:cxn>
                <a:cxn ang="0">
                  <a:pos x="18" y="0"/>
                </a:cxn>
                <a:cxn ang="0">
                  <a:pos x="18" y="0"/>
                </a:cxn>
                <a:cxn ang="0">
                  <a:pos x="26" y="1"/>
                </a:cxn>
                <a:cxn ang="0">
                  <a:pos x="32" y="4"/>
                </a:cxn>
                <a:cxn ang="0">
                  <a:pos x="36" y="10"/>
                </a:cxn>
                <a:cxn ang="0">
                  <a:pos x="38" y="18"/>
                </a:cxn>
                <a:cxn ang="0">
                  <a:pos x="38" y="18"/>
                </a:cxn>
              </a:cxnLst>
              <a:rect l="0" t="0" r="r" b="b"/>
              <a:pathLst>
                <a:path w="38" h="36">
                  <a:moveTo>
                    <a:pt x="38" y="18"/>
                  </a:moveTo>
                  <a:lnTo>
                    <a:pt x="38" y="18"/>
                  </a:lnTo>
                  <a:lnTo>
                    <a:pt x="36" y="25"/>
                  </a:lnTo>
                  <a:lnTo>
                    <a:pt x="32" y="31"/>
                  </a:lnTo>
                  <a:lnTo>
                    <a:pt x="26" y="34"/>
                  </a:lnTo>
                  <a:lnTo>
                    <a:pt x="18" y="36"/>
                  </a:lnTo>
                  <a:lnTo>
                    <a:pt x="18" y="36"/>
                  </a:lnTo>
                  <a:lnTo>
                    <a:pt x="12" y="34"/>
                  </a:lnTo>
                  <a:lnTo>
                    <a:pt x="5" y="31"/>
                  </a:lnTo>
                  <a:lnTo>
                    <a:pt x="2" y="25"/>
                  </a:lnTo>
                  <a:lnTo>
                    <a:pt x="0" y="18"/>
                  </a:lnTo>
                  <a:lnTo>
                    <a:pt x="0" y="18"/>
                  </a:lnTo>
                  <a:lnTo>
                    <a:pt x="2" y="10"/>
                  </a:lnTo>
                  <a:lnTo>
                    <a:pt x="5" y="4"/>
                  </a:lnTo>
                  <a:lnTo>
                    <a:pt x="12"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6" name="Freeform 213"/>
            <p:cNvSpPr>
              <a:spLocks/>
            </p:cNvSpPr>
            <p:nvPr/>
          </p:nvSpPr>
          <p:spPr bwMode="auto">
            <a:xfrm>
              <a:off x="4978401" y="4873626"/>
              <a:ext cx="58738" cy="57150"/>
            </a:xfrm>
            <a:custGeom>
              <a:avLst/>
              <a:gdLst/>
              <a:ahLst/>
              <a:cxnLst>
                <a:cxn ang="0">
                  <a:pos x="37" y="18"/>
                </a:cxn>
                <a:cxn ang="0">
                  <a:pos x="37" y="18"/>
                </a:cxn>
                <a:cxn ang="0">
                  <a:pos x="36" y="26"/>
                </a:cxn>
                <a:cxn ang="0">
                  <a:pos x="31" y="32"/>
                </a:cxn>
                <a:cxn ang="0">
                  <a:pos x="25" y="36"/>
                </a:cxn>
                <a:cxn ang="0">
                  <a:pos x="18" y="36"/>
                </a:cxn>
                <a:cxn ang="0">
                  <a:pos x="18" y="36"/>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6">
                  <a:moveTo>
                    <a:pt x="37" y="18"/>
                  </a:moveTo>
                  <a:lnTo>
                    <a:pt x="37" y="18"/>
                  </a:lnTo>
                  <a:lnTo>
                    <a:pt x="36" y="26"/>
                  </a:lnTo>
                  <a:lnTo>
                    <a:pt x="31" y="32"/>
                  </a:lnTo>
                  <a:lnTo>
                    <a:pt x="25" y="36"/>
                  </a:lnTo>
                  <a:lnTo>
                    <a:pt x="18" y="36"/>
                  </a:lnTo>
                  <a:lnTo>
                    <a:pt x="18" y="36"/>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7" name="Freeform 214"/>
            <p:cNvSpPr>
              <a:spLocks/>
            </p:cNvSpPr>
            <p:nvPr/>
          </p:nvSpPr>
          <p:spPr bwMode="auto">
            <a:xfrm>
              <a:off x="5541963" y="5005388"/>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8" name="Freeform 216"/>
            <p:cNvSpPr>
              <a:spLocks/>
            </p:cNvSpPr>
            <p:nvPr/>
          </p:nvSpPr>
          <p:spPr bwMode="auto">
            <a:xfrm>
              <a:off x="4826001" y="4110038"/>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9" name="Freeform 217"/>
            <p:cNvSpPr>
              <a:spLocks/>
            </p:cNvSpPr>
            <p:nvPr/>
          </p:nvSpPr>
          <p:spPr bwMode="auto">
            <a:xfrm>
              <a:off x="4578351" y="4125913"/>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0" name="Freeform 218"/>
            <p:cNvSpPr>
              <a:spLocks/>
            </p:cNvSpPr>
            <p:nvPr/>
          </p:nvSpPr>
          <p:spPr bwMode="auto">
            <a:xfrm>
              <a:off x="4716463" y="483552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1" name="Freeform 219"/>
            <p:cNvSpPr>
              <a:spLocks/>
            </p:cNvSpPr>
            <p:nvPr/>
          </p:nvSpPr>
          <p:spPr bwMode="auto">
            <a:xfrm>
              <a:off x="4764088" y="4681538"/>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2" name="Freeform 220"/>
            <p:cNvSpPr>
              <a:spLocks/>
            </p:cNvSpPr>
            <p:nvPr/>
          </p:nvSpPr>
          <p:spPr bwMode="auto">
            <a:xfrm>
              <a:off x="4884738" y="4330701"/>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6"/>
                </a:cxn>
                <a:cxn ang="0">
                  <a:pos x="12" y="2"/>
                </a:cxn>
                <a:cxn ang="0">
                  <a:pos x="20" y="0"/>
                </a:cxn>
                <a:cxn ang="0">
                  <a:pos x="20" y="0"/>
                </a:cxn>
                <a:cxn ang="0">
                  <a:pos x="27" y="2"/>
                </a:cxn>
                <a:cxn ang="0">
                  <a:pos x="33" y="6"/>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6"/>
                  </a:lnTo>
                  <a:lnTo>
                    <a:pt x="12" y="2"/>
                  </a:lnTo>
                  <a:lnTo>
                    <a:pt x="20" y="0"/>
                  </a:lnTo>
                  <a:lnTo>
                    <a:pt x="20" y="0"/>
                  </a:lnTo>
                  <a:lnTo>
                    <a:pt x="27" y="2"/>
                  </a:lnTo>
                  <a:lnTo>
                    <a:pt x="33" y="6"/>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3" name="Freeform 221"/>
            <p:cNvSpPr>
              <a:spLocks/>
            </p:cNvSpPr>
            <p:nvPr/>
          </p:nvSpPr>
          <p:spPr bwMode="auto">
            <a:xfrm>
              <a:off x="4389438" y="4281488"/>
              <a:ext cx="60325" cy="58738"/>
            </a:xfrm>
            <a:custGeom>
              <a:avLst/>
              <a:gdLst/>
              <a:ahLst/>
              <a:cxnLst>
                <a:cxn ang="0">
                  <a:pos x="38" y="19"/>
                </a:cxn>
                <a:cxn ang="0">
                  <a:pos x="38" y="19"/>
                </a:cxn>
                <a:cxn ang="0">
                  <a:pos x="36" y="27"/>
                </a:cxn>
                <a:cxn ang="0">
                  <a:pos x="33" y="33"/>
                </a:cxn>
                <a:cxn ang="0">
                  <a:pos x="26"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6"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6"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6"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4" name="Freeform 222"/>
            <p:cNvSpPr>
              <a:spLocks/>
            </p:cNvSpPr>
            <p:nvPr/>
          </p:nvSpPr>
          <p:spPr bwMode="auto">
            <a:xfrm>
              <a:off x="4594226" y="4167188"/>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5" name="Freeform 223"/>
            <p:cNvSpPr>
              <a:spLocks/>
            </p:cNvSpPr>
            <p:nvPr/>
          </p:nvSpPr>
          <p:spPr bwMode="auto">
            <a:xfrm>
              <a:off x="4968876" y="4271963"/>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2"/>
                </a:cxn>
                <a:cxn ang="0">
                  <a:pos x="6" y="6"/>
                </a:cxn>
                <a:cxn ang="0">
                  <a:pos x="12" y="1"/>
                </a:cxn>
                <a:cxn ang="0">
                  <a:pos x="19" y="0"/>
                </a:cxn>
                <a:cxn ang="0">
                  <a:pos x="19" y="0"/>
                </a:cxn>
                <a:cxn ang="0">
                  <a:pos x="27" y="1"/>
                </a:cxn>
                <a:cxn ang="0">
                  <a:pos x="33" y="6"/>
                </a:cxn>
                <a:cxn ang="0">
                  <a:pos x="37" y="12"/>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2"/>
                  </a:lnTo>
                  <a:lnTo>
                    <a:pt x="6" y="6"/>
                  </a:lnTo>
                  <a:lnTo>
                    <a:pt x="12" y="1"/>
                  </a:lnTo>
                  <a:lnTo>
                    <a:pt x="19" y="0"/>
                  </a:lnTo>
                  <a:lnTo>
                    <a:pt x="19" y="0"/>
                  </a:lnTo>
                  <a:lnTo>
                    <a:pt x="27" y="1"/>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6" name="Freeform 224"/>
            <p:cNvSpPr>
              <a:spLocks/>
            </p:cNvSpPr>
            <p:nvPr/>
          </p:nvSpPr>
          <p:spPr bwMode="auto">
            <a:xfrm>
              <a:off x="5980113" y="5210176"/>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7" name="Freeform 226"/>
            <p:cNvSpPr>
              <a:spLocks/>
            </p:cNvSpPr>
            <p:nvPr/>
          </p:nvSpPr>
          <p:spPr bwMode="auto">
            <a:xfrm>
              <a:off x="5370513" y="4762501"/>
              <a:ext cx="60325" cy="58738"/>
            </a:xfrm>
            <a:custGeom>
              <a:avLst/>
              <a:gdLst/>
              <a:ahLst/>
              <a:cxnLst>
                <a:cxn ang="0">
                  <a:pos x="38" y="19"/>
                </a:cxn>
                <a:cxn ang="0">
                  <a:pos x="38" y="19"/>
                </a:cxn>
                <a:cxn ang="0">
                  <a:pos x="36"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8" name="Freeform 227"/>
            <p:cNvSpPr>
              <a:spLocks/>
            </p:cNvSpPr>
            <p:nvPr/>
          </p:nvSpPr>
          <p:spPr bwMode="auto">
            <a:xfrm>
              <a:off x="5464176" y="3857626"/>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9" name="Freeform 228"/>
            <p:cNvSpPr>
              <a:spLocks/>
            </p:cNvSpPr>
            <p:nvPr/>
          </p:nvSpPr>
          <p:spPr bwMode="auto">
            <a:xfrm>
              <a:off x="4816476" y="3392488"/>
              <a:ext cx="58738" cy="60325"/>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0" name="Freeform 230"/>
            <p:cNvSpPr>
              <a:spLocks/>
            </p:cNvSpPr>
            <p:nvPr/>
          </p:nvSpPr>
          <p:spPr bwMode="auto">
            <a:xfrm>
              <a:off x="5065713" y="4462463"/>
              <a:ext cx="60325" cy="58738"/>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0" y="27"/>
                </a:cxn>
                <a:cxn ang="0">
                  <a:pos x="0" y="19"/>
                </a:cxn>
                <a:cxn ang="0">
                  <a:pos x="0" y="19"/>
                </a:cxn>
                <a:cxn ang="0">
                  <a:pos x="0"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0" y="27"/>
                  </a:lnTo>
                  <a:lnTo>
                    <a:pt x="0" y="19"/>
                  </a:lnTo>
                  <a:lnTo>
                    <a:pt x="0" y="19"/>
                  </a:lnTo>
                  <a:lnTo>
                    <a:pt x="0"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1" name="Freeform 231"/>
            <p:cNvSpPr>
              <a:spLocks/>
            </p:cNvSpPr>
            <p:nvPr/>
          </p:nvSpPr>
          <p:spPr bwMode="auto">
            <a:xfrm>
              <a:off x="4430713" y="4487863"/>
              <a:ext cx="61913" cy="60325"/>
            </a:xfrm>
            <a:custGeom>
              <a:avLst/>
              <a:gdLst/>
              <a:ahLst/>
              <a:cxnLst>
                <a:cxn ang="0">
                  <a:pos x="39" y="20"/>
                </a:cxn>
                <a:cxn ang="0">
                  <a:pos x="39" y="20"/>
                </a:cxn>
                <a:cxn ang="0">
                  <a:pos x="37"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2" name="Freeform 235"/>
            <p:cNvSpPr>
              <a:spLocks/>
            </p:cNvSpPr>
            <p:nvPr/>
          </p:nvSpPr>
          <p:spPr bwMode="auto">
            <a:xfrm>
              <a:off x="4535488" y="3973513"/>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3" name="Freeform 236"/>
            <p:cNvSpPr>
              <a:spLocks/>
            </p:cNvSpPr>
            <p:nvPr/>
          </p:nvSpPr>
          <p:spPr bwMode="auto">
            <a:xfrm>
              <a:off x="5554663" y="4119563"/>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2"/>
                </a:cxn>
                <a:cxn ang="0">
                  <a:pos x="6" y="6"/>
                </a:cxn>
                <a:cxn ang="0">
                  <a:pos x="12" y="1"/>
                </a:cxn>
                <a:cxn ang="0">
                  <a:pos x="19" y="0"/>
                </a:cxn>
                <a:cxn ang="0">
                  <a:pos x="19" y="0"/>
                </a:cxn>
                <a:cxn ang="0">
                  <a:pos x="27" y="1"/>
                </a:cxn>
                <a:cxn ang="0">
                  <a:pos x="33" y="6"/>
                </a:cxn>
                <a:cxn ang="0">
                  <a:pos x="36" y="12"/>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2"/>
                  </a:lnTo>
                  <a:lnTo>
                    <a:pt x="6" y="6"/>
                  </a:lnTo>
                  <a:lnTo>
                    <a:pt x="12" y="1"/>
                  </a:lnTo>
                  <a:lnTo>
                    <a:pt x="19" y="0"/>
                  </a:lnTo>
                  <a:lnTo>
                    <a:pt x="19" y="0"/>
                  </a:lnTo>
                  <a:lnTo>
                    <a:pt x="27" y="1"/>
                  </a:lnTo>
                  <a:lnTo>
                    <a:pt x="33"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4" name="Freeform 237"/>
            <p:cNvSpPr>
              <a:spLocks/>
            </p:cNvSpPr>
            <p:nvPr/>
          </p:nvSpPr>
          <p:spPr bwMode="auto">
            <a:xfrm>
              <a:off x="5903913" y="4891088"/>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5" name="Freeform 238"/>
            <p:cNvSpPr>
              <a:spLocks/>
            </p:cNvSpPr>
            <p:nvPr/>
          </p:nvSpPr>
          <p:spPr bwMode="auto">
            <a:xfrm>
              <a:off x="5827713" y="4681538"/>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6" name="Freeform 239"/>
            <p:cNvSpPr>
              <a:spLocks/>
            </p:cNvSpPr>
            <p:nvPr/>
          </p:nvSpPr>
          <p:spPr bwMode="auto">
            <a:xfrm>
              <a:off x="4778376" y="3959226"/>
              <a:ext cx="58738" cy="60325"/>
            </a:xfrm>
            <a:custGeom>
              <a:avLst/>
              <a:gdLst/>
              <a:ahLst/>
              <a:cxnLst>
                <a:cxn ang="0">
                  <a:pos x="37" y="20"/>
                </a:cxn>
                <a:cxn ang="0">
                  <a:pos x="37" y="20"/>
                </a:cxn>
                <a:cxn ang="0">
                  <a:pos x="36" y="26"/>
                </a:cxn>
                <a:cxn ang="0">
                  <a:pos x="31" y="32"/>
                </a:cxn>
                <a:cxn ang="0">
                  <a:pos x="25" y="36"/>
                </a:cxn>
                <a:cxn ang="0">
                  <a:pos x="18" y="38"/>
                </a:cxn>
                <a:cxn ang="0">
                  <a:pos x="18" y="38"/>
                </a:cxn>
                <a:cxn ang="0">
                  <a:pos x="10" y="36"/>
                </a:cxn>
                <a:cxn ang="0">
                  <a:pos x="4" y="32"/>
                </a:cxn>
                <a:cxn ang="0">
                  <a:pos x="1" y="26"/>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0" y="36"/>
                  </a:lnTo>
                  <a:lnTo>
                    <a:pt x="4" y="32"/>
                  </a:lnTo>
                  <a:lnTo>
                    <a:pt x="1" y="26"/>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7" name="Freeform 240"/>
            <p:cNvSpPr>
              <a:spLocks/>
            </p:cNvSpPr>
            <p:nvPr/>
          </p:nvSpPr>
          <p:spPr bwMode="auto">
            <a:xfrm>
              <a:off x="5211763" y="4235451"/>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8" name="Freeform 241"/>
            <p:cNvSpPr>
              <a:spLocks/>
            </p:cNvSpPr>
            <p:nvPr/>
          </p:nvSpPr>
          <p:spPr bwMode="auto">
            <a:xfrm>
              <a:off x="5364163" y="4329113"/>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2" y="36"/>
                </a:cxn>
                <a:cxn ang="0">
                  <a:pos x="6" y="31"/>
                </a:cxn>
                <a:cxn ang="0">
                  <a:pos x="1" y="25"/>
                </a:cxn>
                <a:cxn ang="0">
                  <a:pos x="0" y="18"/>
                </a:cxn>
                <a:cxn ang="0">
                  <a:pos x="0" y="18"/>
                </a:cxn>
                <a:cxn ang="0">
                  <a:pos x="1" y="12"/>
                </a:cxn>
                <a:cxn ang="0">
                  <a:pos x="6" y="6"/>
                </a:cxn>
                <a:cxn ang="0">
                  <a:pos x="12" y="1"/>
                </a:cxn>
                <a:cxn ang="0">
                  <a:pos x="18" y="0"/>
                </a:cxn>
                <a:cxn ang="0">
                  <a:pos x="18" y="0"/>
                </a:cxn>
                <a:cxn ang="0">
                  <a:pos x="25" y="1"/>
                </a:cxn>
                <a:cxn ang="0">
                  <a:pos x="31" y="6"/>
                </a:cxn>
                <a:cxn ang="0">
                  <a:pos x="36" y="12"/>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2" y="36"/>
                  </a:lnTo>
                  <a:lnTo>
                    <a:pt x="6" y="31"/>
                  </a:lnTo>
                  <a:lnTo>
                    <a:pt x="1" y="25"/>
                  </a:lnTo>
                  <a:lnTo>
                    <a:pt x="0" y="18"/>
                  </a:lnTo>
                  <a:lnTo>
                    <a:pt x="0" y="18"/>
                  </a:lnTo>
                  <a:lnTo>
                    <a:pt x="1" y="12"/>
                  </a:lnTo>
                  <a:lnTo>
                    <a:pt x="6" y="6"/>
                  </a:lnTo>
                  <a:lnTo>
                    <a:pt x="12" y="1"/>
                  </a:lnTo>
                  <a:lnTo>
                    <a:pt x="18" y="0"/>
                  </a:lnTo>
                  <a:lnTo>
                    <a:pt x="18" y="0"/>
                  </a:lnTo>
                  <a:lnTo>
                    <a:pt x="25" y="1"/>
                  </a:lnTo>
                  <a:lnTo>
                    <a:pt x="31"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9" name="Freeform 242"/>
            <p:cNvSpPr>
              <a:spLocks/>
            </p:cNvSpPr>
            <p:nvPr/>
          </p:nvSpPr>
          <p:spPr bwMode="auto">
            <a:xfrm>
              <a:off x="5883276" y="4772026"/>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0" name="Freeform 243"/>
            <p:cNvSpPr>
              <a:spLocks/>
            </p:cNvSpPr>
            <p:nvPr/>
          </p:nvSpPr>
          <p:spPr bwMode="auto">
            <a:xfrm>
              <a:off x="6399213" y="5145088"/>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6" y="12"/>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1" name="Freeform 244"/>
            <p:cNvSpPr>
              <a:spLocks/>
            </p:cNvSpPr>
            <p:nvPr/>
          </p:nvSpPr>
          <p:spPr bwMode="auto">
            <a:xfrm>
              <a:off x="6061076" y="4878388"/>
              <a:ext cx="60325" cy="57150"/>
            </a:xfrm>
            <a:custGeom>
              <a:avLst/>
              <a:gdLst/>
              <a:ahLst/>
              <a:cxnLst>
                <a:cxn ang="0">
                  <a:pos x="38" y="18"/>
                </a:cxn>
                <a:cxn ang="0">
                  <a:pos x="38" y="18"/>
                </a:cxn>
                <a:cxn ang="0">
                  <a:pos x="36" y="26"/>
                </a:cxn>
                <a:cxn ang="0">
                  <a:pos x="32" y="32"/>
                </a:cxn>
                <a:cxn ang="0">
                  <a:pos x="26" y="35"/>
                </a:cxn>
                <a:cxn ang="0">
                  <a:pos x="18" y="36"/>
                </a:cxn>
                <a:cxn ang="0">
                  <a:pos x="18" y="36"/>
                </a:cxn>
                <a:cxn ang="0">
                  <a:pos x="11" y="35"/>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6">
                  <a:moveTo>
                    <a:pt x="38" y="18"/>
                  </a:moveTo>
                  <a:lnTo>
                    <a:pt x="38" y="18"/>
                  </a:lnTo>
                  <a:lnTo>
                    <a:pt x="36" y="26"/>
                  </a:lnTo>
                  <a:lnTo>
                    <a:pt x="32" y="32"/>
                  </a:lnTo>
                  <a:lnTo>
                    <a:pt x="26" y="35"/>
                  </a:lnTo>
                  <a:lnTo>
                    <a:pt x="18" y="36"/>
                  </a:lnTo>
                  <a:lnTo>
                    <a:pt x="18" y="36"/>
                  </a:lnTo>
                  <a:lnTo>
                    <a:pt x="11" y="35"/>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2" name="Freeform 245"/>
            <p:cNvSpPr>
              <a:spLocks/>
            </p:cNvSpPr>
            <p:nvPr/>
          </p:nvSpPr>
          <p:spPr bwMode="auto">
            <a:xfrm>
              <a:off x="5235576" y="4873626"/>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3" name="Freeform 246"/>
            <p:cNvSpPr>
              <a:spLocks/>
            </p:cNvSpPr>
            <p:nvPr/>
          </p:nvSpPr>
          <p:spPr bwMode="auto">
            <a:xfrm>
              <a:off x="4903788" y="4510088"/>
              <a:ext cx="60325" cy="58738"/>
            </a:xfrm>
            <a:custGeom>
              <a:avLst/>
              <a:gdLst/>
              <a:ahLst/>
              <a:cxnLst>
                <a:cxn ang="0">
                  <a:pos x="38" y="19"/>
                </a:cxn>
                <a:cxn ang="0">
                  <a:pos x="38" y="19"/>
                </a:cxn>
                <a:cxn ang="0">
                  <a:pos x="36" y="27"/>
                </a:cxn>
                <a:cxn ang="0">
                  <a:pos x="32" y="31"/>
                </a:cxn>
                <a:cxn ang="0">
                  <a:pos x="26" y="36"/>
                </a:cxn>
                <a:cxn ang="0">
                  <a:pos x="18" y="37"/>
                </a:cxn>
                <a:cxn ang="0">
                  <a:pos x="18" y="37"/>
                </a:cxn>
                <a:cxn ang="0">
                  <a:pos x="11" y="36"/>
                </a:cxn>
                <a:cxn ang="0">
                  <a:pos x="5" y="31"/>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1"/>
                  </a:lnTo>
                  <a:lnTo>
                    <a:pt x="26" y="36"/>
                  </a:lnTo>
                  <a:lnTo>
                    <a:pt x="18" y="37"/>
                  </a:lnTo>
                  <a:lnTo>
                    <a:pt x="18" y="37"/>
                  </a:lnTo>
                  <a:lnTo>
                    <a:pt x="11" y="36"/>
                  </a:lnTo>
                  <a:lnTo>
                    <a:pt x="5" y="31"/>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4" name="Freeform 247"/>
            <p:cNvSpPr>
              <a:spLocks/>
            </p:cNvSpPr>
            <p:nvPr/>
          </p:nvSpPr>
          <p:spPr bwMode="auto">
            <a:xfrm>
              <a:off x="5788026" y="4321176"/>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5" name="Freeform 248"/>
            <p:cNvSpPr>
              <a:spLocks/>
            </p:cNvSpPr>
            <p:nvPr/>
          </p:nvSpPr>
          <p:spPr bwMode="auto">
            <a:xfrm>
              <a:off x="5954713" y="4554538"/>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6" name="Freeform 249"/>
            <p:cNvSpPr>
              <a:spLocks/>
            </p:cNvSpPr>
            <p:nvPr/>
          </p:nvSpPr>
          <p:spPr bwMode="auto">
            <a:xfrm>
              <a:off x="5561013" y="4649788"/>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6" y="12"/>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7" name="Freeform 250"/>
            <p:cNvSpPr>
              <a:spLocks/>
            </p:cNvSpPr>
            <p:nvPr/>
          </p:nvSpPr>
          <p:spPr bwMode="auto">
            <a:xfrm>
              <a:off x="4560888" y="3382963"/>
              <a:ext cx="60325" cy="60325"/>
            </a:xfrm>
            <a:custGeom>
              <a:avLst/>
              <a:gdLst/>
              <a:ahLst/>
              <a:cxnLst>
                <a:cxn ang="0">
                  <a:pos x="38" y="20"/>
                </a:cxn>
                <a:cxn ang="0">
                  <a:pos x="38" y="20"/>
                </a:cxn>
                <a:cxn ang="0">
                  <a:pos x="36" y="27"/>
                </a:cxn>
                <a:cxn ang="0">
                  <a:pos x="33" y="32"/>
                </a:cxn>
                <a:cxn ang="0">
                  <a:pos x="27" y="36"/>
                </a:cxn>
                <a:cxn ang="0">
                  <a:pos x="20" y="38"/>
                </a:cxn>
                <a:cxn ang="0">
                  <a:pos x="20" y="38"/>
                </a:cxn>
                <a:cxn ang="0">
                  <a:pos x="12" y="36"/>
                </a:cxn>
                <a:cxn ang="0">
                  <a:pos x="6" y="32"/>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2"/>
                  </a:lnTo>
                  <a:lnTo>
                    <a:pt x="27" y="36"/>
                  </a:lnTo>
                  <a:lnTo>
                    <a:pt x="20" y="38"/>
                  </a:lnTo>
                  <a:lnTo>
                    <a:pt x="20" y="38"/>
                  </a:lnTo>
                  <a:lnTo>
                    <a:pt x="12" y="36"/>
                  </a:lnTo>
                  <a:lnTo>
                    <a:pt x="6" y="32"/>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8" name="Freeform 251"/>
            <p:cNvSpPr>
              <a:spLocks/>
            </p:cNvSpPr>
            <p:nvPr/>
          </p:nvSpPr>
          <p:spPr bwMode="auto">
            <a:xfrm>
              <a:off x="4889501" y="4225926"/>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9" name="Freeform 253"/>
            <p:cNvSpPr>
              <a:spLocks/>
            </p:cNvSpPr>
            <p:nvPr/>
          </p:nvSpPr>
          <p:spPr bwMode="auto">
            <a:xfrm>
              <a:off x="5140326" y="3868738"/>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0" name="Freeform 254"/>
            <p:cNvSpPr>
              <a:spLocks/>
            </p:cNvSpPr>
            <p:nvPr/>
          </p:nvSpPr>
          <p:spPr bwMode="auto">
            <a:xfrm>
              <a:off x="5456238" y="4576763"/>
              <a:ext cx="61913" cy="57150"/>
            </a:xfrm>
            <a:custGeom>
              <a:avLst/>
              <a:gdLst/>
              <a:ahLst/>
              <a:cxnLst>
                <a:cxn ang="0">
                  <a:pos x="39" y="18"/>
                </a:cxn>
                <a:cxn ang="0">
                  <a:pos x="39" y="18"/>
                </a:cxn>
                <a:cxn ang="0">
                  <a:pos x="38" y="25"/>
                </a:cxn>
                <a:cxn ang="0">
                  <a:pos x="33" y="31"/>
                </a:cxn>
                <a:cxn ang="0">
                  <a:pos x="27" y="36"/>
                </a:cxn>
                <a:cxn ang="0">
                  <a:pos x="20" y="36"/>
                </a:cxn>
                <a:cxn ang="0">
                  <a:pos x="20" y="36"/>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6"/>
                  </a:lnTo>
                  <a:lnTo>
                    <a:pt x="20" y="36"/>
                  </a:lnTo>
                  <a:lnTo>
                    <a:pt x="20" y="36"/>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1" name="Freeform 255"/>
            <p:cNvSpPr>
              <a:spLocks/>
            </p:cNvSpPr>
            <p:nvPr/>
          </p:nvSpPr>
          <p:spPr bwMode="auto">
            <a:xfrm>
              <a:off x="6570663" y="4830763"/>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2" name="Freeform 256"/>
            <p:cNvSpPr>
              <a:spLocks/>
            </p:cNvSpPr>
            <p:nvPr/>
          </p:nvSpPr>
          <p:spPr bwMode="auto">
            <a:xfrm>
              <a:off x="4832351" y="4792663"/>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3" name="Freeform 257"/>
            <p:cNvSpPr>
              <a:spLocks/>
            </p:cNvSpPr>
            <p:nvPr/>
          </p:nvSpPr>
          <p:spPr bwMode="auto">
            <a:xfrm>
              <a:off x="4575176" y="3886201"/>
              <a:ext cx="60325" cy="58738"/>
            </a:xfrm>
            <a:custGeom>
              <a:avLst/>
              <a:gdLst/>
              <a:ahLst/>
              <a:cxnLst>
                <a:cxn ang="0">
                  <a:pos x="38" y="19"/>
                </a:cxn>
                <a:cxn ang="0">
                  <a:pos x="38" y="19"/>
                </a:cxn>
                <a:cxn ang="0">
                  <a:pos x="36"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4" name="Freeform 258"/>
            <p:cNvSpPr>
              <a:spLocks/>
            </p:cNvSpPr>
            <p:nvPr/>
          </p:nvSpPr>
          <p:spPr bwMode="auto">
            <a:xfrm>
              <a:off x="6018213" y="4568826"/>
              <a:ext cx="60325" cy="60325"/>
            </a:xfrm>
            <a:custGeom>
              <a:avLst/>
              <a:gdLst/>
              <a:ahLst/>
              <a:cxnLst>
                <a:cxn ang="0">
                  <a:pos x="38" y="20"/>
                </a:cxn>
                <a:cxn ang="0">
                  <a:pos x="38" y="20"/>
                </a:cxn>
                <a:cxn ang="0">
                  <a:pos x="36" y="26"/>
                </a:cxn>
                <a:cxn ang="0">
                  <a:pos x="32" y="32"/>
                </a:cxn>
                <a:cxn ang="0">
                  <a:pos x="26" y="36"/>
                </a:cxn>
                <a:cxn ang="0">
                  <a:pos x="18" y="38"/>
                </a:cxn>
                <a:cxn ang="0">
                  <a:pos x="18" y="38"/>
                </a:cxn>
                <a:cxn ang="0">
                  <a:pos x="11" y="36"/>
                </a:cxn>
                <a:cxn ang="0">
                  <a:pos x="5" y="32"/>
                </a:cxn>
                <a:cxn ang="0">
                  <a:pos x="2" y="26"/>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6"/>
                  </a:lnTo>
                  <a:lnTo>
                    <a:pt x="32" y="32"/>
                  </a:lnTo>
                  <a:lnTo>
                    <a:pt x="26" y="36"/>
                  </a:lnTo>
                  <a:lnTo>
                    <a:pt x="18" y="38"/>
                  </a:lnTo>
                  <a:lnTo>
                    <a:pt x="18" y="38"/>
                  </a:lnTo>
                  <a:lnTo>
                    <a:pt x="11" y="36"/>
                  </a:lnTo>
                  <a:lnTo>
                    <a:pt x="5" y="32"/>
                  </a:lnTo>
                  <a:lnTo>
                    <a:pt x="2" y="26"/>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5" name="Freeform 259"/>
            <p:cNvSpPr>
              <a:spLocks/>
            </p:cNvSpPr>
            <p:nvPr/>
          </p:nvSpPr>
          <p:spPr bwMode="auto">
            <a:xfrm>
              <a:off x="6218238" y="4740276"/>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6" name="Freeform 260"/>
            <p:cNvSpPr>
              <a:spLocks/>
            </p:cNvSpPr>
            <p:nvPr/>
          </p:nvSpPr>
          <p:spPr bwMode="auto">
            <a:xfrm>
              <a:off x="5780088" y="4010026"/>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7" name="Freeform 261"/>
            <p:cNvSpPr>
              <a:spLocks/>
            </p:cNvSpPr>
            <p:nvPr/>
          </p:nvSpPr>
          <p:spPr bwMode="auto">
            <a:xfrm>
              <a:off x="4745038" y="4267201"/>
              <a:ext cx="61913" cy="57150"/>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8" name="Freeform 262"/>
            <p:cNvSpPr>
              <a:spLocks/>
            </p:cNvSpPr>
            <p:nvPr/>
          </p:nvSpPr>
          <p:spPr bwMode="auto">
            <a:xfrm>
              <a:off x="6080126" y="4629151"/>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9" name="Freeform 263"/>
            <p:cNvSpPr>
              <a:spLocks/>
            </p:cNvSpPr>
            <p:nvPr/>
          </p:nvSpPr>
          <p:spPr bwMode="auto">
            <a:xfrm>
              <a:off x="6051551" y="5214938"/>
              <a:ext cx="60325" cy="57150"/>
            </a:xfrm>
            <a:custGeom>
              <a:avLst/>
              <a:gdLst/>
              <a:ahLst/>
              <a:cxnLst>
                <a:cxn ang="0">
                  <a:pos x="38" y="18"/>
                </a:cxn>
                <a:cxn ang="0">
                  <a:pos x="38" y="18"/>
                </a:cxn>
                <a:cxn ang="0">
                  <a:pos x="36"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6">
                  <a:moveTo>
                    <a:pt x="38" y="18"/>
                  </a:moveTo>
                  <a:lnTo>
                    <a:pt x="38" y="18"/>
                  </a:lnTo>
                  <a:lnTo>
                    <a:pt x="36"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0" name="Freeform 264"/>
            <p:cNvSpPr>
              <a:spLocks/>
            </p:cNvSpPr>
            <p:nvPr/>
          </p:nvSpPr>
          <p:spPr bwMode="auto">
            <a:xfrm>
              <a:off x="5918201" y="4657726"/>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1" name="Freeform 265"/>
            <p:cNvSpPr>
              <a:spLocks/>
            </p:cNvSpPr>
            <p:nvPr/>
          </p:nvSpPr>
          <p:spPr bwMode="auto">
            <a:xfrm>
              <a:off x="4641851" y="3919538"/>
              <a:ext cx="60325" cy="58738"/>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2" name="Freeform 266"/>
            <p:cNvSpPr>
              <a:spLocks/>
            </p:cNvSpPr>
            <p:nvPr/>
          </p:nvSpPr>
          <p:spPr bwMode="auto">
            <a:xfrm>
              <a:off x="4460876" y="3829051"/>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3" name="Freeform 267"/>
            <p:cNvSpPr>
              <a:spLocks/>
            </p:cNvSpPr>
            <p:nvPr/>
          </p:nvSpPr>
          <p:spPr bwMode="auto">
            <a:xfrm>
              <a:off x="5192713" y="4576763"/>
              <a:ext cx="58738" cy="57150"/>
            </a:xfrm>
            <a:custGeom>
              <a:avLst/>
              <a:gdLst/>
              <a:ahLst/>
              <a:cxnLst>
                <a:cxn ang="0">
                  <a:pos x="37" y="18"/>
                </a:cxn>
                <a:cxn ang="0">
                  <a:pos x="37" y="18"/>
                </a:cxn>
                <a:cxn ang="0">
                  <a:pos x="36" y="25"/>
                </a:cxn>
                <a:cxn ang="0">
                  <a:pos x="33" y="31"/>
                </a:cxn>
                <a:cxn ang="0">
                  <a:pos x="27" y="36"/>
                </a:cxn>
                <a:cxn ang="0">
                  <a:pos x="19" y="36"/>
                </a:cxn>
                <a:cxn ang="0">
                  <a:pos x="19" y="36"/>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6">
                  <a:moveTo>
                    <a:pt x="37" y="18"/>
                  </a:moveTo>
                  <a:lnTo>
                    <a:pt x="37" y="18"/>
                  </a:lnTo>
                  <a:lnTo>
                    <a:pt x="36" y="25"/>
                  </a:lnTo>
                  <a:lnTo>
                    <a:pt x="33" y="31"/>
                  </a:lnTo>
                  <a:lnTo>
                    <a:pt x="27" y="36"/>
                  </a:lnTo>
                  <a:lnTo>
                    <a:pt x="19" y="36"/>
                  </a:lnTo>
                  <a:lnTo>
                    <a:pt x="19" y="36"/>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4" name="Freeform 268"/>
            <p:cNvSpPr>
              <a:spLocks/>
            </p:cNvSpPr>
            <p:nvPr/>
          </p:nvSpPr>
          <p:spPr bwMode="auto">
            <a:xfrm>
              <a:off x="4368801" y="4143376"/>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5" name="Freeform 270"/>
            <p:cNvSpPr>
              <a:spLocks/>
            </p:cNvSpPr>
            <p:nvPr/>
          </p:nvSpPr>
          <p:spPr bwMode="auto">
            <a:xfrm>
              <a:off x="5473701" y="5191126"/>
              <a:ext cx="58738" cy="58738"/>
            </a:xfrm>
            <a:custGeom>
              <a:avLst/>
              <a:gdLst/>
              <a:ahLst/>
              <a:cxnLst>
                <a:cxn ang="0">
                  <a:pos x="37" y="19"/>
                </a:cxn>
                <a:cxn ang="0">
                  <a:pos x="37" y="19"/>
                </a:cxn>
                <a:cxn ang="0">
                  <a:pos x="36" y="27"/>
                </a:cxn>
                <a:cxn ang="0">
                  <a:pos x="33" y="33"/>
                </a:cxn>
                <a:cxn ang="0">
                  <a:pos x="25" y="36"/>
                </a:cxn>
                <a:cxn ang="0">
                  <a:pos x="19" y="37"/>
                </a:cxn>
                <a:cxn ang="0">
                  <a:pos x="19" y="37"/>
                </a:cxn>
                <a:cxn ang="0">
                  <a:pos x="12" y="36"/>
                </a:cxn>
                <a:cxn ang="0">
                  <a:pos x="4" y="33"/>
                </a:cxn>
                <a:cxn ang="0">
                  <a:pos x="1" y="27"/>
                </a:cxn>
                <a:cxn ang="0">
                  <a:pos x="0" y="19"/>
                </a:cxn>
                <a:cxn ang="0">
                  <a:pos x="0" y="19"/>
                </a:cxn>
                <a:cxn ang="0">
                  <a:pos x="1" y="12"/>
                </a:cxn>
                <a:cxn ang="0">
                  <a:pos x="4" y="6"/>
                </a:cxn>
                <a:cxn ang="0">
                  <a:pos x="12" y="1"/>
                </a:cxn>
                <a:cxn ang="0">
                  <a:pos x="19" y="0"/>
                </a:cxn>
                <a:cxn ang="0">
                  <a:pos x="19" y="0"/>
                </a:cxn>
                <a:cxn ang="0">
                  <a:pos x="25"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5" y="36"/>
                  </a:lnTo>
                  <a:lnTo>
                    <a:pt x="19" y="37"/>
                  </a:lnTo>
                  <a:lnTo>
                    <a:pt x="19" y="37"/>
                  </a:lnTo>
                  <a:lnTo>
                    <a:pt x="12" y="36"/>
                  </a:lnTo>
                  <a:lnTo>
                    <a:pt x="4" y="33"/>
                  </a:lnTo>
                  <a:lnTo>
                    <a:pt x="1" y="27"/>
                  </a:lnTo>
                  <a:lnTo>
                    <a:pt x="0" y="19"/>
                  </a:lnTo>
                  <a:lnTo>
                    <a:pt x="0" y="19"/>
                  </a:lnTo>
                  <a:lnTo>
                    <a:pt x="1" y="12"/>
                  </a:lnTo>
                  <a:lnTo>
                    <a:pt x="4" y="6"/>
                  </a:lnTo>
                  <a:lnTo>
                    <a:pt x="12" y="1"/>
                  </a:lnTo>
                  <a:lnTo>
                    <a:pt x="19" y="0"/>
                  </a:lnTo>
                  <a:lnTo>
                    <a:pt x="19" y="0"/>
                  </a:lnTo>
                  <a:lnTo>
                    <a:pt x="25"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6" name="Freeform 271"/>
            <p:cNvSpPr>
              <a:spLocks/>
            </p:cNvSpPr>
            <p:nvPr/>
          </p:nvSpPr>
          <p:spPr bwMode="auto">
            <a:xfrm>
              <a:off x="4422776" y="4192588"/>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7" name="Freeform 272"/>
            <p:cNvSpPr>
              <a:spLocks/>
            </p:cNvSpPr>
            <p:nvPr/>
          </p:nvSpPr>
          <p:spPr bwMode="auto">
            <a:xfrm>
              <a:off x="6569076" y="4630738"/>
              <a:ext cx="58738" cy="60325"/>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6" y="11"/>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8" name="Freeform 273"/>
            <p:cNvSpPr>
              <a:spLocks/>
            </p:cNvSpPr>
            <p:nvPr/>
          </p:nvSpPr>
          <p:spPr bwMode="auto">
            <a:xfrm>
              <a:off x="6103938" y="4724401"/>
              <a:ext cx="61913" cy="57150"/>
            </a:xfrm>
            <a:custGeom>
              <a:avLst/>
              <a:gdLst/>
              <a:ahLst/>
              <a:cxnLst>
                <a:cxn ang="0">
                  <a:pos x="39" y="18"/>
                </a:cxn>
                <a:cxn ang="0">
                  <a:pos x="39" y="18"/>
                </a:cxn>
                <a:cxn ang="0">
                  <a:pos x="36"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9" y="18"/>
                </a:cxn>
                <a:cxn ang="0">
                  <a:pos x="39" y="18"/>
                </a:cxn>
              </a:cxnLst>
              <a:rect l="0" t="0" r="r" b="b"/>
              <a:pathLst>
                <a:path w="39" h="36">
                  <a:moveTo>
                    <a:pt x="39" y="18"/>
                  </a:moveTo>
                  <a:lnTo>
                    <a:pt x="39" y="18"/>
                  </a:lnTo>
                  <a:lnTo>
                    <a:pt x="36"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9" name="Freeform 274"/>
            <p:cNvSpPr>
              <a:spLocks/>
            </p:cNvSpPr>
            <p:nvPr/>
          </p:nvSpPr>
          <p:spPr bwMode="auto">
            <a:xfrm>
              <a:off x="6126163" y="4581526"/>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0" name="Freeform 275"/>
            <p:cNvSpPr>
              <a:spLocks/>
            </p:cNvSpPr>
            <p:nvPr/>
          </p:nvSpPr>
          <p:spPr bwMode="auto">
            <a:xfrm>
              <a:off x="4883151" y="4554538"/>
              <a:ext cx="58738" cy="60325"/>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6" y="12"/>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1" name="Freeform 276"/>
            <p:cNvSpPr>
              <a:spLocks/>
            </p:cNvSpPr>
            <p:nvPr/>
          </p:nvSpPr>
          <p:spPr bwMode="auto">
            <a:xfrm>
              <a:off x="5918201" y="4668838"/>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6"/>
                </a:cxn>
                <a:cxn ang="0">
                  <a:pos x="12" y="2"/>
                </a:cxn>
                <a:cxn ang="0">
                  <a:pos x="20" y="0"/>
                </a:cxn>
                <a:cxn ang="0">
                  <a:pos x="20" y="0"/>
                </a:cxn>
                <a:cxn ang="0">
                  <a:pos x="27" y="2"/>
                </a:cxn>
                <a:cxn ang="0">
                  <a:pos x="33" y="6"/>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6"/>
                  </a:lnTo>
                  <a:lnTo>
                    <a:pt x="12" y="2"/>
                  </a:lnTo>
                  <a:lnTo>
                    <a:pt x="20" y="0"/>
                  </a:lnTo>
                  <a:lnTo>
                    <a:pt x="20" y="0"/>
                  </a:lnTo>
                  <a:lnTo>
                    <a:pt x="27" y="2"/>
                  </a:lnTo>
                  <a:lnTo>
                    <a:pt x="33" y="6"/>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2" name="Freeform 277"/>
            <p:cNvSpPr>
              <a:spLocks/>
            </p:cNvSpPr>
            <p:nvPr/>
          </p:nvSpPr>
          <p:spPr bwMode="auto">
            <a:xfrm>
              <a:off x="5249863" y="4478338"/>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3" name="Freeform 278"/>
            <p:cNvSpPr>
              <a:spLocks/>
            </p:cNvSpPr>
            <p:nvPr/>
          </p:nvSpPr>
          <p:spPr bwMode="auto">
            <a:xfrm>
              <a:off x="6022976" y="4729163"/>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2" y="36"/>
                </a:cxn>
                <a:cxn ang="0">
                  <a:pos x="5" y="31"/>
                </a:cxn>
                <a:cxn ang="0">
                  <a:pos x="2" y="25"/>
                </a:cxn>
                <a:cxn ang="0">
                  <a:pos x="0" y="18"/>
                </a:cxn>
                <a:cxn ang="0">
                  <a:pos x="0" y="18"/>
                </a:cxn>
                <a:cxn ang="0">
                  <a:pos x="2" y="10"/>
                </a:cxn>
                <a:cxn ang="0">
                  <a:pos x="5" y="6"/>
                </a:cxn>
                <a:cxn ang="0">
                  <a:pos x="12" y="1"/>
                </a:cxn>
                <a:cxn ang="0">
                  <a:pos x="18" y="0"/>
                </a:cxn>
                <a:cxn ang="0">
                  <a:pos x="18" y="0"/>
                </a:cxn>
                <a:cxn ang="0">
                  <a:pos x="26" y="1"/>
                </a:cxn>
                <a:cxn ang="0">
                  <a:pos x="32" y="6"/>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2" y="36"/>
                  </a:lnTo>
                  <a:lnTo>
                    <a:pt x="5" y="31"/>
                  </a:lnTo>
                  <a:lnTo>
                    <a:pt x="2" y="25"/>
                  </a:lnTo>
                  <a:lnTo>
                    <a:pt x="0" y="18"/>
                  </a:lnTo>
                  <a:lnTo>
                    <a:pt x="0" y="18"/>
                  </a:lnTo>
                  <a:lnTo>
                    <a:pt x="2" y="10"/>
                  </a:lnTo>
                  <a:lnTo>
                    <a:pt x="5" y="6"/>
                  </a:lnTo>
                  <a:lnTo>
                    <a:pt x="12" y="1"/>
                  </a:lnTo>
                  <a:lnTo>
                    <a:pt x="18" y="0"/>
                  </a:lnTo>
                  <a:lnTo>
                    <a:pt x="18" y="0"/>
                  </a:lnTo>
                  <a:lnTo>
                    <a:pt x="26" y="1"/>
                  </a:lnTo>
                  <a:lnTo>
                    <a:pt x="32" y="6"/>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4" name="Freeform 279"/>
            <p:cNvSpPr>
              <a:spLocks/>
            </p:cNvSpPr>
            <p:nvPr/>
          </p:nvSpPr>
          <p:spPr bwMode="auto">
            <a:xfrm>
              <a:off x="5561013" y="4581526"/>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5" name="Freeform 280"/>
            <p:cNvSpPr>
              <a:spLocks/>
            </p:cNvSpPr>
            <p:nvPr/>
          </p:nvSpPr>
          <p:spPr bwMode="auto">
            <a:xfrm>
              <a:off x="6040438" y="474027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6" name="Freeform 281"/>
            <p:cNvSpPr>
              <a:spLocks/>
            </p:cNvSpPr>
            <p:nvPr/>
          </p:nvSpPr>
          <p:spPr bwMode="auto">
            <a:xfrm>
              <a:off x="6175376" y="4281488"/>
              <a:ext cx="60325" cy="58738"/>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7" name="Freeform 282"/>
            <p:cNvSpPr>
              <a:spLocks/>
            </p:cNvSpPr>
            <p:nvPr/>
          </p:nvSpPr>
          <p:spPr bwMode="auto">
            <a:xfrm>
              <a:off x="5175251" y="4106863"/>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8" name="Freeform 283"/>
            <p:cNvSpPr>
              <a:spLocks/>
            </p:cNvSpPr>
            <p:nvPr/>
          </p:nvSpPr>
          <p:spPr bwMode="auto">
            <a:xfrm>
              <a:off x="5513388" y="4910138"/>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9" name="Freeform 284"/>
            <p:cNvSpPr>
              <a:spLocks/>
            </p:cNvSpPr>
            <p:nvPr/>
          </p:nvSpPr>
          <p:spPr bwMode="auto">
            <a:xfrm>
              <a:off x="6437313" y="4706938"/>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0" name="Freeform 285"/>
            <p:cNvSpPr>
              <a:spLocks/>
            </p:cNvSpPr>
            <p:nvPr/>
          </p:nvSpPr>
          <p:spPr bwMode="auto">
            <a:xfrm>
              <a:off x="6265863" y="4591051"/>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1" name="Freeform 286"/>
            <p:cNvSpPr>
              <a:spLocks/>
            </p:cNvSpPr>
            <p:nvPr/>
          </p:nvSpPr>
          <p:spPr bwMode="auto">
            <a:xfrm>
              <a:off x="5273676" y="5130801"/>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2" name="Freeform 287"/>
            <p:cNvSpPr>
              <a:spLocks/>
            </p:cNvSpPr>
            <p:nvPr/>
          </p:nvSpPr>
          <p:spPr bwMode="auto">
            <a:xfrm>
              <a:off x="5103813" y="4376738"/>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3" name="Freeform 288"/>
            <p:cNvSpPr>
              <a:spLocks/>
            </p:cNvSpPr>
            <p:nvPr/>
          </p:nvSpPr>
          <p:spPr bwMode="auto">
            <a:xfrm>
              <a:off x="5368926" y="4097338"/>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4" name="Freeform 289"/>
            <p:cNvSpPr>
              <a:spLocks/>
            </p:cNvSpPr>
            <p:nvPr/>
          </p:nvSpPr>
          <p:spPr bwMode="auto">
            <a:xfrm>
              <a:off x="5518151" y="3573463"/>
              <a:ext cx="60325" cy="57150"/>
            </a:xfrm>
            <a:custGeom>
              <a:avLst/>
              <a:gdLst/>
              <a:ahLst/>
              <a:cxnLst>
                <a:cxn ang="0">
                  <a:pos x="38" y="18"/>
                </a:cxn>
                <a:cxn ang="0">
                  <a:pos x="38" y="18"/>
                </a:cxn>
                <a:cxn ang="0">
                  <a:pos x="36" y="26"/>
                </a:cxn>
                <a:cxn ang="0">
                  <a:pos x="32" y="32"/>
                </a:cxn>
                <a:cxn ang="0">
                  <a:pos x="26" y="35"/>
                </a:cxn>
                <a:cxn ang="0">
                  <a:pos x="18" y="36"/>
                </a:cxn>
                <a:cxn ang="0">
                  <a:pos x="18" y="36"/>
                </a:cxn>
                <a:cxn ang="0">
                  <a:pos x="11" y="35"/>
                </a:cxn>
                <a:cxn ang="0">
                  <a:pos x="5" y="32"/>
                </a:cxn>
                <a:cxn ang="0">
                  <a:pos x="2" y="26"/>
                </a:cxn>
                <a:cxn ang="0">
                  <a:pos x="0" y="18"/>
                </a:cxn>
                <a:cxn ang="0">
                  <a:pos x="0" y="18"/>
                </a:cxn>
                <a:cxn ang="0">
                  <a:pos x="2" y="11"/>
                </a:cxn>
                <a:cxn ang="0">
                  <a:pos x="5" y="5"/>
                </a:cxn>
                <a:cxn ang="0">
                  <a:pos x="11" y="0"/>
                </a:cxn>
                <a:cxn ang="0">
                  <a:pos x="18" y="0"/>
                </a:cxn>
                <a:cxn ang="0">
                  <a:pos x="18" y="0"/>
                </a:cxn>
                <a:cxn ang="0">
                  <a:pos x="26" y="0"/>
                </a:cxn>
                <a:cxn ang="0">
                  <a:pos x="32" y="5"/>
                </a:cxn>
                <a:cxn ang="0">
                  <a:pos x="36" y="11"/>
                </a:cxn>
                <a:cxn ang="0">
                  <a:pos x="38" y="18"/>
                </a:cxn>
                <a:cxn ang="0">
                  <a:pos x="38" y="18"/>
                </a:cxn>
              </a:cxnLst>
              <a:rect l="0" t="0" r="r" b="b"/>
              <a:pathLst>
                <a:path w="38" h="36">
                  <a:moveTo>
                    <a:pt x="38" y="18"/>
                  </a:moveTo>
                  <a:lnTo>
                    <a:pt x="38" y="18"/>
                  </a:lnTo>
                  <a:lnTo>
                    <a:pt x="36" y="26"/>
                  </a:lnTo>
                  <a:lnTo>
                    <a:pt x="32" y="32"/>
                  </a:lnTo>
                  <a:lnTo>
                    <a:pt x="26" y="35"/>
                  </a:lnTo>
                  <a:lnTo>
                    <a:pt x="18" y="36"/>
                  </a:lnTo>
                  <a:lnTo>
                    <a:pt x="18" y="36"/>
                  </a:lnTo>
                  <a:lnTo>
                    <a:pt x="11" y="35"/>
                  </a:lnTo>
                  <a:lnTo>
                    <a:pt x="5" y="32"/>
                  </a:lnTo>
                  <a:lnTo>
                    <a:pt x="2" y="26"/>
                  </a:lnTo>
                  <a:lnTo>
                    <a:pt x="0" y="18"/>
                  </a:lnTo>
                  <a:lnTo>
                    <a:pt x="0" y="18"/>
                  </a:lnTo>
                  <a:lnTo>
                    <a:pt x="2" y="11"/>
                  </a:lnTo>
                  <a:lnTo>
                    <a:pt x="5" y="5"/>
                  </a:lnTo>
                  <a:lnTo>
                    <a:pt x="11" y="0"/>
                  </a:lnTo>
                  <a:lnTo>
                    <a:pt x="18" y="0"/>
                  </a:lnTo>
                  <a:lnTo>
                    <a:pt x="18" y="0"/>
                  </a:lnTo>
                  <a:lnTo>
                    <a:pt x="26" y="0"/>
                  </a:lnTo>
                  <a:lnTo>
                    <a:pt x="32"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5" name="Freeform 290"/>
            <p:cNvSpPr>
              <a:spLocks/>
            </p:cNvSpPr>
            <p:nvPr/>
          </p:nvSpPr>
          <p:spPr bwMode="auto">
            <a:xfrm>
              <a:off x="5927726" y="3121026"/>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6" name="Freeform 291"/>
            <p:cNvSpPr>
              <a:spLocks/>
            </p:cNvSpPr>
            <p:nvPr/>
          </p:nvSpPr>
          <p:spPr bwMode="auto">
            <a:xfrm>
              <a:off x="6078538" y="4143376"/>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7" name="Freeform 292"/>
            <p:cNvSpPr>
              <a:spLocks/>
            </p:cNvSpPr>
            <p:nvPr/>
          </p:nvSpPr>
          <p:spPr bwMode="auto">
            <a:xfrm>
              <a:off x="4587876" y="4221163"/>
              <a:ext cx="58738" cy="57150"/>
            </a:xfrm>
            <a:custGeom>
              <a:avLst/>
              <a:gdLst/>
              <a:ahLst/>
              <a:cxnLst>
                <a:cxn ang="0">
                  <a:pos x="37" y="18"/>
                </a:cxn>
                <a:cxn ang="0">
                  <a:pos x="37" y="18"/>
                </a:cxn>
                <a:cxn ang="0">
                  <a:pos x="36" y="26"/>
                </a:cxn>
                <a:cxn ang="0">
                  <a:pos x="31" y="32"/>
                </a:cxn>
                <a:cxn ang="0">
                  <a:pos x="25" y="35"/>
                </a:cxn>
                <a:cxn ang="0">
                  <a:pos x="18" y="36"/>
                </a:cxn>
                <a:cxn ang="0">
                  <a:pos x="18" y="36"/>
                </a:cxn>
                <a:cxn ang="0">
                  <a:pos x="10" y="35"/>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6">
                  <a:moveTo>
                    <a:pt x="37" y="18"/>
                  </a:moveTo>
                  <a:lnTo>
                    <a:pt x="37" y="18"/>
                  </a:lnTo>
                  <a:lnTo>
                    <a:pt x="36" y="26"/>
                  </a:lnTo>
                  <a:lnTo>
                    <a:pt x="31" y="32"/>
                  </a:lnTo>
                  <a:lnTo>
                    <a:pt x="25" y="35"/>
                  </a:lnTo>
                  <a:lnTo>
                    <a:pt x="18" y="36"/>
                  </a:lnTo>
                  <a:lnTo>
                    <a:pt x="18" y="36"/>
                  </a:lnTo>
                  <a:lnTo>
                    <a:pt x="10" y="35"/>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8" name="Freeform 293"/>
            <p:cNvSpPr>
              <a:spLocks/>
            </p:cNvSpPr>
            <p:nvPr/>
          </p:nvSpPr>
          <p:spPr bwMode="auto">
            <a:xfrm>
              <a:off x="5503863" y="4624388"/>
              <a:ext cx="60325" cy="58738"/>
            </a:xfrm>
            <a:custGeom>
              <a:avLst/>
              <a:gdLst/>
              <a:ahLst/>
              <a:cxnLst>
                <a:cxn ang="0">
                  <a:pos x="38" y="19"/>
                </a:cxn>
                <a:cxn ang="0">
                  <a:pos x="38" y="19"/>
                </a:cxn>
                <a:cxn ang="0">
                  <a:pos x="36"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9" name="Freeform 294"/>
            <p:cNvSpPr>
              <a:spLocks/>
            </p:cNvSpPr>
            <p:nvPr/>
          </p:nvSpPr>
          <p:spPr bwMode="auto">
            <a:xfrm>
              <a:off x="5499101" y="4506913"/>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6"/>
                </a:cxn>
                <a:cxn ang="0">
                  <a:pos x="12" y="2"/>
                </a:cxn>
                <a:cxn ang="0">
                  <a:pos x="20" y="0"/>
                </a:cxn>
                <a:cxn ang="0">
                  <a:pos x="20" y="0"/>
                </a:cxn>
                <a:cxn ang="0">
                  <a:pos x="27" y="2"/>
                </a:cxn>
                <a:cxn ang="0">
                  <a:pos x="33" y="6"/>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6"/>
                  </a:lnTo>
                  <a:lnTo>
                    <a:pt x="12" y="2"/>
                  </a:lnTo>
                  <a:lnTo>
                    <a:pt x="20" y="0"/>
                  </a:lnTo>
                  <a:lnTo>
                    <a:pt x="20" y="0"/>
                  </a:lnTo>
                  <a:lnTo>
                    <a:pt x="27" y="2"/>
                  </a:lnTo>
                  <a:lnTo>
                    <a:pt x="33" y="6"/>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0" name="Freeform 295"/>
            <p:cNvSpPr>
              <a:spLocks/>
            </p:cNvSpPr>
            <p:nvPr/>
          </p:nvSpPr>
          <p:spPr bwMode="auto">
            <a:xfrm>
              <a:off x="4765676" y="3802063"/>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1" name="Freeform 296"/>
            <p:cNvSpPr>
              <a:spLocks/>
            </p:cNvSpPr>
            <p:nvPr/>
          </p:nvSpPr>
          <p:spPr bwMode="auto">
            <a:xfrm>
              <a:off x="5360988" y="4695826"/>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2" name="Freeform 297"/>
            <p:cNvSpPr>
              <a:spLocks/>
            </p:cNvSpPr>
            <p:nvPr/>
          </p:nvSpPr>
          <p:spPr bwMode="auto">
            <a:xfrm>
              <a:off x="4735513" y="3678238"/>
              <a:ext cx="61913" cy="60325"/>
            </a:xfrm>
            <a:custGeom>
              <a:avLst/>
              <a:gdLst/>
              <a:ahLst/>
              <a:cxnLst>
                <a:cxn ang="0">
                  <a:pos x="39" y="20"/>
                </a:cxn>
                <a:cxn ang="0">
                  <a:pos x="39" y="20"/>
                </a:cxn>
                <a:cxn ang="0">
                  <a:pos x="37" y="27"/>
                </a:cxn>
                <a:cxn ang="0">
                  <a:pos x="33" y="32"/>
                </a:cxn>
                <a:cxn ang="0">
                  <a:pos x="27" y="36"/>
                </a:cxn>
                <a:cxn ang="0">
                  <a:pos x="19" y="38"/>
                </a:cxn>
                <a:cxn ang="0">
                  <a:pos x="19" y="38"/>
                </a:cxn>
                <a:cxn ang="0">
                  <a:pos x="12" y="36"/>
                </a:cxn>
                <a:cxn ang="0">
                  <a:pos x="6" y="32"/>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2"/>
                  </a:lnTo>
                  <a:lnTo>
                    <a:pt x="27" y="36"/>
                  </a:lnTo>
                  <a:lnTo>
                    <a:pt x="19" y="38"/>
                  </a:lnTo>
                  <a:lnTo>
                    <a:pt x="19" y="38"/>
                  </a:lnTo>
                  <a:lnTo>
                    <a:pt x="12" y="36"/>
                  </a:lnTo>
                  <a:lnTo>
                    <a:pt x="6" y="32"/>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3" name="Freeform 299"/>
            <p:cNvSpPr>
              <a:spLocks/>
            </p:cNvSpPr>
            <p:nvPr/>
          </p:nvSpPr>
          <p:spPr bwMode="auto">
            <a:xfrm>
              <a:off x="4383088" y="4121151"/>
              <a:ext cx="58738" cy="60325"/>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6" y="11"/>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4" name="Freeform 300"/>
            <p:cNvSpPr>
              <a:spLocks/>
            </p:cNvSpPr>
            <p:nvPr/>
          </p:nvSpPr>
          <p:spPr bwMode="auto">
            <a:xfrm>
              <a:off x="5602288" y="4173538"/>
              <a:ext cx="58738" cy="60325"/>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6" y="12"/>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5" name="Freeform 301"/>
            <p:cNvSpPr>
              <a:spLocks/>
            </p:cNvSpPr>
            <p:nvPr/>
          </p:nvSpPr>
          <p:spPr bwMode="auto">
            <a:xfrm>
              <a:off x="5559426" y="5005388"/>
              <a:ext cx="58738" cy="58738"/>
            </a:xfrm>
            <a:custGeom>
              <a:avLst/>
              <a:gdLst/>
              <a:ahLst/>
              <a:cxnLst>
                <a:cxn ang="0">
                  <a:pos x="37" y="18"/>
                </a:cxn>
                <a:cxn ang="0">
                  <a:pos x="37" y="18"/>
                </a:cxn>
                <a:cxn ang="0">
                  <a:pos x="36" y="25"/>
                </a:cxn>
                <a:cxn ang="0">
                  <a:pos x="33" y="31"/>
                </a:cxn>
                <a:cxn ang="0">
                  <a:pos x="25"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5"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5"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5"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6" name="Freeform 303"/>
            <p:cNvSpPr>
              <a:spLocks/>
            </p:cNvSpPr>
            <p:nvPr/>
          </p:nvSpPr>
          <p:spPr bwMode="auto">
            <a:xfrm>
              <a:off x="4441826" y="4202113"/>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7" name="Freeform 307"/>
            <p:cNvSpPr>
              <a:spLocks/>
            </p:cNvSpPr>
            <p:nvPr/>
          </p:nvSpPr>
          <p:spPr bwMode="auto">
            <a:xfrm>
              <a:off x="5613401" y="4076701"/>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8" name="Freeform 308"/>
            <p:cNvSpPr>
              <a:spLocks/>
            </p:cNvSpPr>
            <p:nvPr/>
          </p:nvSpPr>
          <p:spPr bwMode="auto">
            <a:xfrm>
              <a:off x="5541963" y="3690938"/>
              <a:ext cx="60325" cy="58738"/>
            </a:xfrm>
            <a:custGeom>
              <a:avLst/>
              <a:gdLst/>
              <a:ahLst/>
              <a:cxnLst>
                <a:cxn ang="0">
                  <a:pos x="38" y="19"/>
                </a:cxn>
                <a:cxn ang="0">
                  <a:pos x="38" y="19"/>
                </a:cxn>
                <a:cxn ang="0">
                  <a:pos x="36" y="27"/>
                </a:cxn>
                <a:cxn ang="0">
                  <a:pos x="33" y="33"/>
                </a:cxn>
                <a:cxn ang="0">
                  <a:pos x="26" y="36"/>
                </a:cxn>
                <a:cxn ang="0">
                  <a:pos x="18" y="37"/>
                </a:cxn>
                <a:cxn ang="0">
                  <a:pos x="18" y="37"/>
                </a:cxn>
                <a:cxn ang="0">
                  <a:pos x="12" y="36"/>
                </a:cxn>
                <a:cxn ang="0">
                  <a:pos x="5" y="33"/>
                </a:cxn>
                <a:cxn ang="0">
                  <a:pos x="2" y="27"/>
                </a:cxn>
                <a:cxn ang="0">
                  <a:pos x="0" y="19"/>
                </a:cxn>
                <a:cxn ang="0">
                  <a:pos x="0" y="19"/>
                </a:cxn>
                <a:cxn ang="0">
                  <a:pos x="2" y="12"/>
                </a:cxn>
                <a:cxn ang="0">
                  <a:pos x="5" y="6"/>
                </a:cxn>
                <a:cxn ang="0">
                  <a:pos x="12" y="1"/>
                </a:cxn>
                <a:cxn ang="0">
                  <a:pos x="18" y="0"/>
                </a:cxn>
                <a:cxn ang="0">
                  <a:pos x="18" y="0"/>
                </a:cxn>
                <a:cxn ang="0">
                  <a:pos x="26"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6" y="36"/>
                  </a:lnTo>
                  <a:lnTo>
                    <a:pt x="18" y="37"/>
                  </a:lnTo>
                  <a:lnTo>
                    <a:pt x="18" y="37"/>
                  </a:lnTo>
                  <a:lnTo>
                    <a:pt x="12" y="36"/>
                  </a:lnTo>
                  <a:lnTo>
                    <a:pt x="5" y="33"/>
                  </a:lnTo>
                  <a:lnTo>
                    <a:pt x="2" y="27"/>
                  </a:lnTo>
                  <a:lnTo>
                    <a:pt x="0" y="19"/>
                  </a:lnTo>
                  <a:lnTo>
                    <a:pt x="0" y="19"/>
                  </a:lnTo>
                  <a:lnTo>
                    <a:pt x="2" y="12"/>
                  </a:lnTo>
                  <a:lnTo>
                    <a:pt x="5" y="6"/>
                  </a:lnTo>
                  <a:lnTo>
                    <a:pt x="12" y="1"/>
                  </a:lnTo>
                  <a:lnTo>
                    <a:pt x="18" y="0"/>
                  </a:lnTo>
                  <a:lnTo>
                    <a:pt x="18" y="0"/>
                  </a:lnTo>
                  <a:lnTo>
                    <a:pt x="26"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9" name="Freeform 309"/>
            <p:cNvSpPr>
              <a:spLocks/>
            </p:cNvSpPr>
            <p:nvPr/>
          </p:nvSpPr>
          <p:spPr bwMode="auto">
            <a:xfrm>
              <a:off x="5726113" y="4364038"/>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0" name="Freeform 310"/>
            <p:cNvSpPr>
              <a:spLocks/>
            </p:cNvSpPr>
            <p:nvPr/>
          </p:nvSpPr>
          <p:spPr bwMode="auto">
            <a:xfrm>
              <a:off x="5021263" y="3752851"/>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1" name="Freeform 311"/>
            <p:cNvSpPr>
              <a:spLocks/>
            </p:cNvSpPr>
            <p:nvPr/>
          </p:nvSpPr>
          <p:spPr bwMode="auto">
            <a:xfrm>
              <a:off x="5502276" y="4738688"/>
              <a:ext cx="61913" cy="58738"/>
            </a:xfrm>
            <a:custGeom>
              <a:avLst/>
              <a:gdLst/>
              <a:ahLst/>
              <a:cxnLst>
                <a:cxn ang="0">
                  <a:pos x="39" y="19"/>
                </a:cxn>
                <a:cxn ang="0">
                  <a:pos x="39" y="19"/>
                </a:cxn>
                <a:cxn ang="0">
                  <a:pos x="37"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2" name="Freeform 312"/>
            <p:cNvSpPr>
              <a:spLocks/>
            </p:cNvSpPr>
            <p:nvPr/>
          </p:nvSpPr>
          <p:spPr bwMode="auto">
            <a:xfrm>
              <a:off x="5518151" y="4435476"/>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3" name="Freeform 313"/>
            <p:cNvSpPr>
              <a:spLocks/>
            </p:cNvSpPr>
            <p:nvPr/>
          </p:nvSpPr>
          <p:spPr bwMode="auto">
            <a:xfrm>
              <a:off x="5664201" y="4019551"/>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4" name="Freeform 314"/>
            <p:cNvSpPr>
              <a:spLocks/>
            </p:cNvSpPr>
            <p:nvPr/>
          </p:nvSpPr>
          <p:spPr bwMode="auto">
            <a:xfrm>
              <a:off x="5292726" y="4435476"/>
              <a:ext cx="58738" cy="60325"/>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6" y="11"/>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5" name="Freeform 315"/>
            <p:cNvSpPr>
              <a:spLocks/>
            </p:cNvSpPr>
            <p:nvPr/>
          </p:nvSpPr>
          <p:spPr bwMode="auto">
            <a:xfrm>
              <a:off x="5913438" y="4997451"/>
              <a:ext cx="60325" cy="57150"/>
            </a:xfrm>
            <a:custGeom>
              <a:avLst/>
              <a:gdLst/>
              <a:ahLst/>
              <a:cxnLst>
                <a:cxn ang="0">
                  <a:pos x="38" y="18"/>
                </a:cxn>
                <a:cxn ang="0">
                  <a:pos x="38" y="18"/>
                </a:cxn>
                <a:cxn ang="0">
                  <a:pos x="36" y="26"/>
                </a:cxn>
                <a:cxn ang="0">
                  <a:pos x="32" y="32"/>
                </a:cxn>
                <a:cxn ang="0">
                  <a:pos x="26" y="35"/>
                </a:cxn>
                <a:cxn ang="0">
                  <a:pos x="18" y="36"/>
                </a:cxn>
                <a:cxn ang="0">
                  <a:pos x="18" y="36"/>
                </a:cxn>
                <a:cxn ang="0">
                  <a:pos x="11" y="35"/>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6">
                  <a:moveTo>
                    <a:pt x="38" y="18"/>
                  </a:moveTo>
                  <a:lnTo>
                    <a:pt x="38" y="18"/>
                  </a:lnTo>
                  <a:lnTo>
                    <a:pt x="36" y="26"/>
                  </a:lnTo>
                  <a:lnTo>
                    <a:pt x="32" y="32"/>
                  </a:lnTo>
                  <a:lnTo>
                    <a:pt x="26" y="35"/>
                  </a:lnTo>
                  <a:lnTo>
                    <a:pt x="18" y="36"/>
                  </a:lnTo>
                  <a:lnTo>
                    <a:pt x="18" y="36"/>
                  </a:lnTo>
                  <a:lnTo>
                    <a:pt x="11" y="35"/>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6" name="Freeform 316"/>
            <p:cNvSpPr>
              <a:spLocks/>
            </p:cNvSpPr>
            <p:nvPr/>
          </p:nvSpPr>
          <p:spPr bwMode="auto">
            <a:xfrm>
              <a:off x="5616576" y="4205288"/>
              <a:ext cx="61913" cy="58738"/>
            </a:xfrm>
            <a:custGeom>
              <a:avLst/>
              <a:gdLst/>
              <a:ahLst/>
              <a:cxnLst>
                <a:cxn ang="0">
                  <a:pos x="39" y="19"/>
                </a:cxn>
                <a:cxn ang="0">
                  <a:pos x="39" y="19"/>
                </a:cxn>
                <a:cxn ang="0">
                  <a:pos x="37"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7" name="Freeform 317"/>
            <p:cNvSpPr>
              <a:spLocks/>
            </p:cNvSpPr>
            <p:nvPr/>
          </p:nvSpPr>
          <p:spPr bwMode="auto">
            <a:xfrm>
              <a:off x="4406901" y="3654426"/>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2" y="36"/>
                </a:cxn>
                <a:cxn ang="0">
                  <a:pos x="4" y="32"/>
                </a:cxn>
                <a:cxn ang="0">
                  <a:pos x="1" y="26"/>
                </a:cxn>
                <a:cxn ang="0">
                  <a:pos x="0" y="18"/>
                </a:cxn>
                <a:cxn ang="0">
                  <a:pos x="0" y="18"/>
                </a:cxn>
                <a:cxn ang="0">
                  <a:pos x="1" y="11"/>
                </a:cxn>
                <a:cxn ang="0">
                  <a:pos x="4" y="5"/>
                </a:cxn>
                <a:cxn ang="0">
                  <a:pos x="12"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2" y="36"/>
                  </a:lnTo>
                  <a:lnTo>
                    <a:pt x="4" y="32"/>
                  </a:lnTo>
                  <a:lnTo>
                    <a:pt x="1" y="26"/>
                  </a:lnTo>
                  <a:lnTo>
                    <a:pt x="0" y="18"/>
                  </a:lnTo>
                  <a:lnTo>
                    <a:pt x="0" y="18"/>
                  </a:lnTo>
                  <a:lnTo>
                    <a:pt x="1" y="11"/>
                  </a:lnTo>
                  <a:lnTo>
                    <a:pt x="4" y="5"/>
                  </a:lnTo>
                  <a:lnTo>
                    <a:pt x="12"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8" name="Freeform 318"/>
            <p:cNvSpPr>
              <a:spLocks/>
            </p:cNvSpPr>
            <p:nvPr/>
          </p:nvSpPr>
          <p:spPr bwMode="auto">
            <a:xfrm>
              <a:off x="4489451" y="4178301"/>
              <a:ext cx="60325" cy="60325"/>
            </a:xfrm>
            <a:custGeom>
              <a:avLst/>
              <a:gdLst/>
              <a:ahLst/>
              <a:cxnLst>
                <a:cxn ang="0">
                  <a:pos x="38" y="20"/>
                </a:cxn>
                <a:cxn ang="0">
                  <a:pos x="38" y="20"/>
                </a:cxn>
                <a:cxn ang="0">
                  <a:pos x="36" y="27"/>
                </a:cxn>
                <a:cxn ang="0">
                  <a:pos x="32" y="33"/>
                </a:cxn>
                <a:cxn ang="0">
                  <a:pos x="26" y="36"/>
                </a:cxn>
                <a:cxn ang="0">
                  <a:pos x="18" y="38"/>
                </a:cxn>
                <a:cxn ang="0">
                  <a:pos x="18" y="38"/>
                </a:cxn>
                <a:cxn ang="0">
                  <a:pos x="11" y="36"/>
                </a:cxn>
                <a:cxn ang="0">
                  <a:pos x="5" y="33"/>
                </a:cxn>
                <a:cxn ang="0">
                  <a:pos x="2" y="27"/>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7"/>
                  </a:lnTo>
                  <a:lnTo>
                    <a:pt x="32" y="33"/>
                  </a:lnTo>
                  <a:lnTo>
                    <a:pt x="26" y="36"/>
                  </a:lnTo>
                  <a:lnTo>
                    <a:pt x="18" y="38"/>
                  </a:lnTo>
                  <a:lnTo>
                    <a:pt x="18" y="38"/>
                  </a:lnTo>
                  <a:lnTo>
                    <a:pt x="11" y="36"/>
                  </a:lnTo>
                  <a:lnTo>
                    <a:pt x="5" y="33"/>
                  </a:lnTo>
                  <a:lnTo>
                    <a:pt x="2" y="27"/>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9" name="Freeform 321"/>
            <p:cNvSpPr>
              <a:spLocks/>
            </p:cNvSpPr>
            <p:nvPr/>
          </p:nvSpPr>
          <p:spPr bwMode="auto">
            <a:xfrm>
              <a:off x="5060951" y="4649788"/>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0" name="Freeform 322"/>
            <p:cNvSpPr>
              <a:spLocks/>
            </p:cNvSpPr>
            <p:nvPr/>
          </p:nvSpPr>
          <p:spPr bwMode="auto">
            <a:xfrm>
              <a:off x="5849938" y="4757738"/>
              <a:ext cx="58738" cy="58738"/>
            </a:xfrm>
            <a:custGeom>
              <a:avLst/>
              <a:gdLst/>
              <a:ahLst/>
              <a:cxnLst>
                <a:cxn ang="0">
                  <a:pos x="37" y="19"/>
                </a:cxn>
                <a:cxn ang="0">
                  <a:pos x="37" y="19"/>
                </a:cxn>
                <a:cxn ang="0">
                  <a:pos x="36" y="25"/>
                </a:cxn>
                <a:cxn ang="0">
                  <a:pos x="31" y="31"/>
                </a:cxn>
                <a:cxn ang="0">
                  <a:pos x="25" y="36"/>
                </a:cxn>
                <a:cxn ang="0">
                  <a:pos x="18" y="37"/>
                </a:cxn>
                <a:cxn ang="0">
                  <a:pos x="18" y="37"/>
                </a:cxn>
                <a:cxn ang="0">
                  <a:pos x="10" y="36"/>
                </a:cxn>
                <a:cxn ang="0">
                  <a:pos x="4" y="31"/>
                </a:cxn>
                <a:cxn ang="0">
                  <a:pos x="1" y="25"/>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5"/>
                  </a:lnTo>
                  <a:lnTo>
                    <a:pt x="31" y="31"/>
                  </a:lnTo>
                  <a:lnTo>
                    <a:pt x="25" y="36"/>
                  </a:lnTo>
                  <a:lnTo>
                    <a:pt x="18" y="37"/>
                  </a:lnTo>
                  <a:lnTo>
                    <a:pt x="18" y="37"/>
                  </a:lnTo>
                  <a:lnTo>
                    <a:pt x="10" y="36"/>
                  </a:lnTo>
                  <a:lnTo>
                    <a:pt x="4" y="31"/>
                  </a:lnTo>
                  <a:lnTo>
                    <a:pt x="1" y="25"/>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1" name="Freeform 323"/>
            <p:cNvSpPr>
              <a:spLocks/>
            </p:cNvSpPr>
            <p:nvPr/>
          </p:nvSpPr>
          <p:spPr bwMode="auto">
            <a:xfrm>
              <a:off x="5888038" y="4267201"/>
              <a:ext cx="61913" cy="57150"/>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2" name="Freeform 324"/>
            <p:cNvSpPr>
              <a:spLocks/>
            </p:cNvSpPr>
            <p:nvPr/>
          </p:nvSpPr>
          <p:spPr bwMode="auto">
            <a:xfrm>
              <a:off x="6273801" y="4257676"/>
              <a:ext cx="61913" cy="57150"/>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3" name="Freeform 325"/>
            <p:cNvSpPr>
              <a:spLocks/>
            </p:cNvSpPr>
            <p:nvPr/>
          </p:nvSpPr>
          <p:spPr bwMode="auto">
            <a:xfrm>
              <a:off x="5980113" y="4773613"/>
              <a:ext cx="61913" cy="57150"/>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4" name="Freeform 326"/>
            <p:cNvSpPr>
              <a:spLocks/>
            </p:cNvSpPr>
            <p:nvPr/>
          </p:nvSpPr>
          <p:spPr bwMode="auto">
            <a:xfrm>
              <a:off x="5475288" y="4338638"/>
              <a:ext cx="60325" cy="58738"/>
            </a:xfrm>
            <a:custGeom>
              <a:avLst/>
              <a:gdLst/>
              <a:ahLst/>
              <a:cxnLst>
                <a:cxn ang="0">
                  <a:pos x="38" y="18"/>
                </a:cxn>
                <a:cxn ang="0">
                  <a:pos x="38" y="18"/>
                </a:cxn>
                <a:cxn ang="0">
                  <a:pos x="36" y="25"/>
                </a:cxn>
                <a:cxn ang="0">
                  <a:pos x="33" y="31"/>
                </a:cxn>
                <a:cxn ang="0">
                  <a:pos x="26"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6"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6"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6" y="1"/>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5" name="Freeform 327"/>
            <p:cNvSpPr>
              <a:spLocks/>
            </p:cNvSpPr>
            <p:nvPr/>
          </p:nvSpPr>
          <p:spPr bwMode="auto">
            <a:xfrm>
              <a:off x="5240338" y="3829051"/>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6" name="Freeform 328"/>
            <p:cNvSpPr>
              <a:spLocks/>
            </p:cNvSpPr>
            <p:nvPr/>
          </p:nvSpPr>
          <p:spPr bwMode="auto">
            <a:xfrm>
              <a:off x="4860926" y="4554538"/>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7" name="Freeform 329"/>
            <p:cNvSpPr>
              <a:spLocks/>
            </p:cNvSpPr>
            <p:nvPr/>
          </p:nvSpPr>
          <p:spPr bwMode="auto">
            <a:xfrm>
              <a:off x="5489576" y="5049838"/>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8" name="Freeform 330"/>
            <p:cNvSpPr>
              <a:spLocks/>
            </p:cNvSpPr>
            <p:nvPr/>
          </p:nvSpPr>
          <p:spPr bwMode="auto">
            <a:xfrm>
              <a:off x="4897438" y="3719513"/>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2"/>
                </a:cxn>
                <a:cxn ang="0">
                  <a:pos x="4" y="6"/>
                </a:cxn>
                <a:cxn ang="0">
                  <a:pos x="10" y="1"/>
                </a:cxn>
                <a:cxn ang="0">
                  <a:pos x="18" y="0"/>
                </a:cxn>
                <a:cxn ang="0">
                  <a:pos x="18" y="0"/>
                </a:cxn>
                <a:cxn ang="0">
                  <a:pos x="25" y="1"/>
                </a:cxn>
                <a:cxn ang="0">
                  <a:pos x="31" y="6"/>
                </a:cxn>
                <a:cxn ang="0">
                  <a:pos x="36" y="12"/>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2"/>
                  </a:lnTo>
                  <a:lnTo>
                    <a:pt x="4" y="6"/>
                  </a:lnTo>
                  <a:lnTo>
                    <a:pt x="10" y="1"/>
                  </a:lnTo>
                  <a:lnTo>
                    <a:pt x="18" y="0"/>
                  </a:lnTo>
                  <a:lnTo>
                    <a:pt x="18" y="0"/>
                  </a:lnTo>
                  <a:lnTo>
                    <a:pt x="25" y="1"/>
                  </a:lnTo>
                  <a:lnTo>
                    <a:pt x="31"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9" name="Freeform 331"/>
            <p:cNvSpPr>
              <a:spLocks/>
            </p:cNvSpPr>
            <p:nvPr/>
          </p:nvSpPr>
          <p:spPr bwMode="auto">
            <a:xfrm>
              <a:off x="5159376" y="3871913"/>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0" name="Freeform 332"/>
            <p:cNvSpPr>
              <a:spLocks/>
            </p:cNvSpPr>
            <p:nvPr/>
          </p:nvSpPr>
          <p:spPr bwMode="auto">
            <a:xfrm>
              <a:off x="6088063" y="4568826"/>
              <a:ext cx="58738" cy="60325"/>
            </a:xfrm>
            <a:custGeom>
              <a:avLst/>
              <a:gdLst/>
              <a:ahLst/>
              <a:cxnLst>
                <a:cxn ang="0">
                  <a:pos x="37" y="20"/>
                </a:cxn>
                <a:cxn ang="0">
                  <a:pos x="37" y="20"/>
                </a:cxn>
                <a:cxn ang="0">
                  <a:pos x="36" y="26"/>
                </a:cxn>
                <a:cxn ang="0">
                  <a:pos x="31" y="32"/>
                </a:cxn>
                <a:cxn ang="0">
                  <a:pos x="25" y="36"/>
                </a:cxn>
                <a:cxn ang="0">
                  <a:pos x="18" y="38"/>
                </a:cxn>
                <a:cxn ang="0">
                  <a:pos x="18" y="38"/>
                </a:cxn>
                <a:cxn ang="0">
                  <a:pos x="12" y="36"/>
                </a:cxn>
                <a:cxn ang="0">
                  <a:pos x="4" y="32"/>
                </a:cxn>
                <a:cxn ang="0">
                  <a:pos x="1" y="26"/>
                </a:cxn>
                <a:cxn ang="0">
                  <a:pos x="0" y="20"/>
                </a:cxn>
                <a:cxn ang="0">
                  <a:pos x="0" y="20"/>
                </a:cxn>
                <a:cxn ang="0">
                  <a:pos x="1" y="12"/>
                </a:cxn>
                <a:cxn ang="0">
                  <a:pos x="4" y="6"/>
                </a:cxn>
                <a:cxn ang="0">
                  <a:pos x="12"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2" y="36"/>
                  </a:lnTo>
                  <a:lnTo>
                    <a:pt x="4" y="32"/>
                  </a:lnTo>
                  <a:lnTo>
                    <a:pt x="1" y="26"/>
                  </a:lnTo>
                  <a:lnTo>
                    <a:pt x="0" y="20"/>
                  </a:lnTo>
                  <a:lnTo>
                    <a:pt x="0" y="20"/>
                  </a:lnTo>
                  <a:lnTo>
                    <a:pt x="1" y="12"/>
                  </a:lnTo>
                  <a:lnTo>
                    <a:pt x="4" y="6"/>
                  </a:lnTo>
                  <a:lnTo>
                    <a:pt x="12"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1" name="Freeform 333"/>
            <p:cNvSpPr>
              <a:spLocks/>
            </p:cNvSpPr>
            <p:nvPr/>
          </p:nvSpPr>
          <p:spPr bwMode="auto">
            <a:xfrm>
              <a:off x="4865688" y="3897313"/>
              <a:ext cx="60325" cy="60325"/>
            </a:xfrm>
            <a:custGeom>
              <a:avLst/>
              <a:gdLst/>
              <a:ahLst/>
              <a:cxnLst>
                <a:cxn ang="0">
                  <a:pos x="38" y="20"/>
                </a:cxn>
                <a:cxn ang="0">
                  <a:pos x="38" y="20"/>
                </a:cxn>
                <a:cxn ang="0">
                  <a:pos x="36" y="26"/>
                </a:cxn>
                <a:cxn ang="0">
                  <a:pos x="32" y="32"/>
                </a:cxn>
                <a:cxn ang="0">
                  <a:pos x="26" y="36"/>
                </a:cxn>
                <a:cxn ang="0">
                  <a:pos x="18" y="38"/>
                </a:cxn>
                <a:cxn ang="0">
                  <a:pos x="18" y="38"/>
                </a:cxn>
                <a:cxn ang="0">
                  <a:pos x="11" y="36"/>
                </a:cxn>
                <a:cxn ang="0">
                  <a:pos x="5" y="32"/>
                </a:cxn>
                <a:cxn ang="0">
                  <a:pos x="2" y="26"/>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6"/>
                  </a:lnTo>
                  <a:lnTo>
                    <a:pt x="32" y="32"/>
                  </a:lnTo>
                  <a:lnTo>
                    <a:pt x="26" y="36"/>
                  </a:lnTo>
                  <a:lnTo>
                    <a:pt x="18" y="38"/>
                  </a:lnTo>
                  <a:lnTo>
                    <a:pt x="18" y="38"/>
                  </a:lnTo>
                  <a:lnTo>
                    <a:pt x="11" y="36"/>
                  </a:lnTo>
                  <a:lnTo>
                    <a:pt x="5" y="32"/>
                  </a:lnTo>
                  <a:lnTo>
                    <a:pt x="2" y="26"/>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2" name="Freeform 334"/>
            <p:cNvSpPr>
              <a:spLocks/>
            </p:cNvSpPr>
            <p:nvPr/>
          </p:nvSpPr>
          <p:spPr bwMode="auto">
            <a:xfrm>
              <a:off x="4899026" y="4187826"/>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3" name="Freeform 335"/>
            <p:cNvSpPr>
              <a:spLocks/>
            </p:cNvSpPr>
            <p:nvPr/>
          </p:nvSpPr>
          <p:spPr bwMode="auto">
            <a:xfrm>
              <a:off x="5218113" y="3419476"/>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4" name="Freeform 336"/>
            <p:cNvSpPr>
              <a:spLocks/>
            </p:cNvSpPr>
            <p:nvPr/>
          </p:nvSpPr>
          <p:spPr bwMode="auto">
            <a:xfrm>
              <a:off x="5480051" y="4435476"/>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5" name="Freeform 337"/>
            <p:cNvSpPr>
              <a:spLocks/>
            </p:cNvSpPr>
            <p:nvPr/>
          </p:nvSpPr>
          <p:spPr bwMode="auto">
            <a:xfrm>
              <a:off x="5980113" y="4162426"/>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6" name="Freeform 338"/>
            <p:cNvSpPr>
              <a:spLocks/>
            </p:cNvSpPr>
            <p:nvPr/>
          </p:nvSpPr>
          <p:spPr bwMode="auto">
            <a:xfrm>
              <a:off x="5937251" y="3619501"/>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7" name="Freeform 339"/>
            <p:cNvSpPr>
              <a:spLocks/>
            </p:cNvSpPr>
            <p:nvPr/>
          </p:nvSpPr>
          <p:spPr bwMode="auto">
            <a:xfrm>
              <a:off x="4913313" y="3509963"/>
              <a:ext cx="61913" cy="58738"/>
            </a:xfrm>
            <a:custGeom>
              <a:avLst/>
              <a:gdLst/>
              <a:ahLst/>
              <a:cxnLst>
                <a:cxn ang="0">
                  <a:pos x="39" y="18"/>
                </a:cxn>
                <a:cxn ang="0">
                  <a:pos x="39"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9" y="18"/>
                </a:cxn>
                <a:cxn ang="0">
                  <a:pos x="39" y="18"/>
                </a:cxn>
              </a:cxnLst>
              <a:rect l="0" t="0" r="r" b="b"/>
              <a:pathLst>
                <a:path w="39" h="37">
                  <a:moveTo>
                    <a:pt x="39" y="18"/>
                  </a:moveTo>
                  <a:lnTo>
                    <a:pt x="39"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8" name="Freeform 340"/>
            <p:cNvSpPr>
              <a:spLocks/>
            </p:cNvSpPr>
            <p:nvPr/>
          </p:nvSpPr>
          <p:spPr bwMode="auto">
            <a:xfrm>
              <a:off x="5637213" y="4062413"/>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9" name="Freeform 341"/>
            <p:cNvSpPr>
              <a:spLocks/>
            </p:cNvSpPr>
            <p:nvPr/>
          </p:nvSpPr>
          <p:spPr bwMode="auto">
            <a:xfrm>
              <a:off x="5373688" y="4344988"/>
              <a:ext cx="58738" cy="57150"/>
            </a:xfrm>
            <a:custGeom>
              <a:avLst/>
              <a:gdLst/>
              <a:ahLst/>
              <a:cxnLst>
                <a:cxn ang="0">
                  <a:pos x="37" y="18"/>
                </a:cxn>
                <a:cxn ang="0">
                  <a:pos x="37" y="18"/>
                </a:cxn>
                <a:cxn ang="0">
                  <a:pos x="36" y="26"/>
                </a:cxn>
                <a:cxn ang="0">
                  <a:pos x="33" y="32"/>
                </a:cxn>
                <a:cxn ang="0">
                  <a:pos x="27" y="35"/>
                </a:cxn>
                <a:cxn ang="0">
                  <a:pos x="19" y="36"/>
                </a:cxn>
                <a:cxn ang="0">
                  <a:pos x="19" y="36"/>
                </a:cxn>
                <a:cxn ang="0">
                  <a:pos x="12" y="35"/>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6" y="11"/>
                </a:cxn>
                <a:cxn ang="0">
                  <a:pos x="37" y="18"/>
                </a:cxn>
                <a:cxn ang="0">
                  <a:pos x="37" y="18"/>
                </a:cxn>
              </a:cxnLst>
              <a:rect l="0" t="0" r="r" b="b"/>
              <a:pathLst>
                <a:path w="37" h="36">
                  <a:moveTo>
                    <a:pt x="37" y="18"/>
                  </a:moveTo>
                  <a:lnTo>
                    <a:pt x="37" y="18"/>
                  </a:lnTo>
                  <a:lnTo>
                    <a:pt x="36" y="26"/>
                  </a:lnTo>
                  <a:lnTo>
                    <a:pt x="33" y="32"/>
                  </a:lnTo>
                  <a:lnTo>
                    <a:pt x="27" y="35"/>
                  </a:lnTo>
                  <a:lnTo>
                    <a:pt x="19" y="36"/>
                  </a:lnTo>
                  <a:lnTo>
                    <a:pt x="19" y="36"/>
                  </a:lnTo>
                  <a:lnTo>
                    <a:pt x="12" y="35"/>
                  </a:lnTo>
                  <a:lnTo>
                    <a:pt x="6" y="32"/>
                  </a:lnTo>
                  <a:lnTo>
                    <a:pt x="1" y="26"/>
                  </a:lnTo>
                  <a:lnTo>
                    <a:pt x="0" y="18"/>
                  </a:lnTo>
                  <a:lnTo>
                    <a:pt x="0" y="18"/>
                  </a:lnTo>
                  <a:lnTo>
                    <a:pt x="1" y="11"/>
                  </a:lnTo>
                  <a:lnTo>
                    <a:pt x="6" y="5"/>
                  </a:lnTo>
                  <a:lnTo>
                    <a:pt x="12" y="2"/>
                  </a:lnTo>
                  <a:lnTo>
                    <a:pt x="19" y="0"/>
                  </a:lnTo>
                  <a:lnTo>
                    <a:pt x="19" y="0"/>
                  </a:lnTo>
                  <a:lnTo>
                    <a:pt x="27" y="2"/>
                  </a:lnTo>
                  <a:lnTo>
                    <a:pt x="33"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0" name="Freeform 342"/>
            <p:cNvSpPr>
              <a:spLocks/>
            </p:cNvSpPr>
            <p:nvPr/>
          </p:nvSpPr>
          <p:spPr bwMode="auto">
            <a:xfrm>
              <a:off x="4830763" y="3544888"/>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1" name="Freeform 343"/>
            <p:cNvSpPr>
              <a:spLocks/>
            </p:cNvSpPr>
            <p:nvPr/>
          </p:nvSpPr>
          <p:spPr bwMode="auto">
            <a:xfrm>
              <a:off x="5449888" y="4143376"/>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2" name="Freeform 344"/>
            <p:cNvSpPr>
              <a:spLocks/>
            </p:cNvSpPr>
            <p:nvPr/>
          </p:nvSpPr>
          <p:spPr bwMode="auto">
            <a:xfrm>
              <a:off x="5889626" y="4448176"/>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3" name="Freeform 345"/>
            <p:cNvSpPr>
              <a:spLocks/>
            </p:cNvSpPr>
            <p:nvPr/>
          </p:nvSpPr>
          <p:spPr bwMode="auto">
            <a:xfrm>
              <a:off x="4913313" y="4043363"/>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4" name="Freeform 346"/>
            <p:cNvSpPr>
              <a:spLocks/>
            </p:cNvSpPr>
            <p:nvPr/>
          </p:nvSpPr>
          <p:spPr bwMode="auto">
            <a:xfrm>
              <a:off x="5640388" y="4502151"/>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5" name="Freeform 347"/>
            <p:cNvSpPr>
              <a:spLocks/>
            </p:cNvSpPr>
            <p:nvPr/>
          </p:nvSpPr>
          <p:spPr bwMode="auto">
            <a:xfrm>
              <a:off x="4556126" y="3714751"/>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6" name="Freeform 349"/>
            <p:cNvSpPr>
              <a:spLocks/>
            </p:cNvSpPr>
            <p:nvPr/>
          </p:nvSpPr>
          <p:spPr bwMode="auto">
            <a:xfrm>
              <a:off x="4964113" y="4806951"/>
              <a:ext cx="58738" cy="60325"/>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7" name="Freeform 350"/>
            <p:cNvSpPr>
              <a:spLocks/>
            </p:cNvSpPr>
            <p:nvPr/>
          </p:nvSpPr>
          <p:spPr bwMode="auto">
            <a:xfrm>
              <a:off x="6245226" y="481647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8" name="Freeform 351"/>
            <p:cNvSpPr>
              <a:spLocks/>
            </p:cNvSpPr>
            <p:nvPr/>
          </p:nvSpPr>
          <p:spPr bwMode="auto">
            <a:xfrm>
              <a:off x="5418138" y="4835526"/>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9" name="Freeform 352"/>
            <p:cNvSpPr>
              <a:spLocks/>
            </p:cNvSpPr>
            <p:nvPr/>
          </p:nvSpPr>
          <p:spPr bwMode="auto">
            <a:xfrm>
              <a:off x="4406901" y="4792663"/>
              <a:ext cx="58738" cy="60325"/>
            </a:xfrm>
            <a:custGeom>
              <a:avLst/>
              <a:gdLst/>
              <a:ahLst/>
              <a:cxnLst>
                <a:cxn ang="0">
                  <a:pos x="37" y="20"/>
                </a:cxn>
                <a:cxn ang="0">
                  <a:pos x="37" y="20"/>
                </a:cxn>
                <a:cxn ang="0">
                  <a:pos x="36" y="26"/>
                </a:cxn>
                <a:cxn ang="0">
                  <a:pos x="31" y="32"/>
                </a:cxn>
                <a:cxn ang="0">
                  <a:pos x="25" y="36"/>
                </a:cxn>
                <a:cxn ang="0">
                  <a:pos x="18" y="38"/>
                </a:cxn>
                <a:cxn ang="0">
                  <a:pos x="18" y="38"/>
                </a:cxn>
                <a:cxn ang="0">
                  <a:pos x="10" y="36"/>
                </a:cxn>
                <a:cxn ang="0">
                  <a:pos x="4" y="32"/>
                </a:cxn>
                <a:cxn ang="0">
                  <a:pos x="1" y="26"/>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0" y="36"/>
                  </a:lnTo>
                  <a:lnTo>
                    <a:pt x="4" y="32"/>
                  </a:lnTo>
                  <a:lnTo>
                    <a:pt x="1" y="26"/>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0" name="Freeform 355"/>
            <p:cNvSpPr>
              <a:spLocks/>
            </p:cNvSpPr>
            <p:nvPr/>
          </p:nvSpPr>
          <p:spPr bwMode="auto">
            <a:xfrm>
              <a:off x="6180138" y="3719513"/>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8" y="12"/>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1" name="Freeform 356"/>
            <p:cNvSpPr>
              <a:spLocks/>
            </p:cNvSpPr>
            <p:nvPr/>
          </p:nvSpPr>
          <p:spPr bwMode="auto">
            <a:xfrm>
              <a:off x="5402263" y="443547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2" name="Freeform 357"/>
            <p:cNvSpPr>
              <a:spLocks/>
            </p:cNvSpPr>
            <p:nvPr/>
          </p:nvSpPr>
          <p:spPr bwMode="auto">
            <a:xfrm>
              <a:off x="5180013" y="3962401"/>
              <a:ext cx="61913" cy="58738"/>
            </a:xfrm>
            <a:custGeom>
              <a:avLst/>
              <a:gdLst/>
              <a:ahLst/>
              <a:cxnLst>
                <a:cxn ang="0">
                  <a:pos x="39" y="19"/>
                </a:cxn>
                <a:cxn ang="0">
                  <a:pos x="39" y="19"/>
                </a:cxn>
                <a:cxn ang="0">
                  <a:pos x="38" y="27"/>
                </a:cxn>
                <a:cxn ang="0">
                  <a:pos x="33" y="31"/>
                </a:cxn>
                <a:cxn ang="0">
                  <a:pos x="27" y="36"/>
                </a:cxn>
                <a:cxn ang="0">
                  <a:pos x="20" y="37"/>
                </a:cxn>
                <a:cxn ang="0">
                  <a:pos x="20" y="37"/>
                </a:cxn>
                <a:cxn ang="0">
                  <a:pos x="12" y="36"/>
                </a:cxn>
                <a:cxn ang="0">
                  <a:pos x="6" y="31"/>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1"/>
                  </a:lnTo>
                  <a:lnTo>
                    <a:pt x="27" y="36"/>
                  </a:lnTo>
                  <a:lnTo>
                    <a:pt x="20" y="37"/>
                  </a:lnTo>
                  <a:lnTo>
                    <a:pt x="20" y="37"/>
                  </a:lnTo>
                  <a:lnTo>
                    <a:pt x="12" y="36"/>
                  </a:lnTo>
                  <a:lnTo>
                    <a:pt x="6" y="31"/>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3" name="Freeform 358"/>
            <p:cNvSpPr>
              <a:spLocks/>
            </p:cNvSpPr>
            <p:nvPr/>
          </p:nvSpPr>
          <p:spPr bwMode="auto">
            <a:xfrm>
              <a:off x="4468813" y="437832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4" name="Freeform 359"/>
            <p:cNvSpPr>
              <a:spLocks/>
            </p:cNvSpPr>
            <p:nvPr/>
          </p:nvSpPr>
          <p:spPr bwMode="auto">
            <a:xfrm>
              <a:off x="5635626" y="4468813"/>
              <a:ext cx="58738" cy="60325"/>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6" y="12"/>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5" name="Freeform 361"/>
            <p:cNvSpPr>
              <a:spLocks/>
            </p:cNvSpPr>
            <p:nvPr/>
          </p:nvSpPr>
          <p:spPr bwMode="auto">
            <a:xfrm>
              <a:off x="5984876" y="5019676"/>
              <a:ext cx="60325" cy="58738"/>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6" name="Freeform 362"/>
            <p:cNvSpPr>
              <a:spLocks/>
            </p:cNvSpPr>
            <p:nvPr/>
          </p:nvSpPr>
          <p:spPr bwMode="auto">
            <a:xfrm>
              <a:off x="6073776" y="4214813"/>
              <a:ext cx="58738" cy="58738"/>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7" name="Freeform 363"/>
            <p:cNvSpPr>
              <a:spLocks/>
            </p:cNvSpPr>
            <p:nvPr/>
          </p:nvSpPr>
          <p:spPr bwMode="auto">
            <a:xfrm>
              <a:off x="5551488" y="4162426"/>
              <a:ext cx="61913" cy="57150"/>
            </a:xfrm>
            <a:custGeom>
              <a:avLst/>
              <a:gdLst/>
              <a:ahLst/>
              <a:cxnLst>
                <a:cxn ang="0">
                  <a:pos x="39" y="18"/>
                </a:cxn>
                <a:cxn ang="0">
                  <a:pos x="39" y="18"/>
                </a:cxn>
                <a:cxn ang="0">
                  <a:pos x="38"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8" name="Freeform 364"/>
            <p:cNvSpPr>
              <a:spLocks/>
            </p:cNvSpPr>
            <p:nvPr/>
          </p:nvSpPr>
          <p:spPr bwMode="auto">
            <a:xfrm>
              <a:off x="5345113" y="4476751"/>
              <a:ext cx="61913" cy="57150"/>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0"/>
                </a:cxn>
                <a:cxn ang="0">
                  <a:pos x="19" y="0"/>
                </a:cxn>
                <a:cxn ang="0">
                  <a:pos x="19" y="0"/>
                </a:cxn>
                <a:cxn ang="0">
                  <a:pos x="27" y="0"/>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0"/>
                  </a:lnTo>
                  <a:lnTo>
                    <a:pt x="19" y="0"/>
                  </a:lnTo>
                  <a:lnTo>
                    <a:pt x="19" y="0"/>
                  </a:lnTo>
                  <a:lnTo>
                    <a:pt x="27" y="0"/>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9" name="Freeform 365"/>
            <p:cNvSpPr>
              <a:spLocks/>
            </p:cNvSpPr>
            <p:nvPr/>
          </p:nvSpPr>
          <p:spPr bwMode="auto">
            <a:xfrm>
              <a:off x="5861051" y="5064126"/>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0" name="Freeform 366"/>
            <p:cNvSpPr>
              <a:spLocks/>
            </p:cNvSpPr>
            <p:nvPr/>
          </p:nvSpPr>
          <p:spPr bwMode="auto">
            <a:xfrm>
              <a:off x="5456238" y="4502151"/>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1" name="Freeform 367"/>
            <p:cNvSpPr>
              <a:spLocks/>
            </p:cNvSpPr>
            <p:nvPr/>
          </p:nvSpPr>
          <p:spPr bwMode="auto">
            <a:xfrm>
              <a:off x="5511801" y="4724401"/>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2" y="36"/>
                </a:cxn>
                <a:cxn ang="0">
                  <a:pos x="4" y="31"/>
                </a:cxn>
                <a:cxn ang="0">
                  <a:pos x="1" y="25"/>
                </a:cxn>
                <a:cxn ang="0">
                  <a:pos x="0" y="18"/>
                </a:cxn>
                <a:cxn ang="0">
                  <a:pos x="0" y="18"/>
                </a:cxn>
                <a:cxn ang="0">
                  <a:pos x="1" y="10"/>
                </a:cxn>
                <a:cxn ang="0">
                  <a:pos x="4" y="6"/>
                </a:cxn>
                <a:cxn ang="0">
                  <a:pos x="12" y="1"/>
                </a:cxn>
                <a:cxn ang="0">
                  <a:pos x="18" y="0"/>
                </a:cxn>
                <a:cxn ang="0">
                  <a:pos x="18" y="0"/>
                </a:cxn>
                <a:cxn ang="0">
                  <a:pos x="25" y="1"/>
                </a:cxn>
                <a:cxn ang="0">
                  <a:pos x="31" y="6"/>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2" y="36"/>
                  </a:lnTo>
                  <a:lnTo>
                    <a:pt x="4" y="31"/>
                  </a:lnTo>
                  <a:lnTo>
                    <a:pt x="1" y="25"/>
                  </a:lnTo>
                  <a:lnTo>
                    <a:pt x="0" y="18"/>
                  </a:lnTo>
                  <a:lnTo>
                    <a:pt x="0" y="18"/>
                  </a:lnTo>
                  <a:lnTo>
                    <a:pt x="1" y="10"/>
                  </a:lnTo>
                  <a:lnTo>
                    <a:pt x="4" y="6"/>
                  </a:lnTo>
                  <a:lnTo>
                    <a:pt x="12" y="1"/>
                  </a:lnTo>
                  <a:lnTo>
                    <a:pt x="18" y="0"/>
                  </a:lnTo>
                  <a:lnTo>
                    <a:pt x="18" y="0"/>
                  </a:lnTo>
                  <a:lnTo>
                    <a:pt x="25" y="1"/>
                  </a:lnTo>
                  <a:lnTo>
                    <a:pt x="31" y="6"/>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2" name="Freeform 368"/>
            <p:cNvSpPr>
              <a:spLocks/>
            </p:cNvSpPr>
            <p:nvPr/>
          </p:nvSpPr>
          <p:spPr bwMode="auto">
            <a:xfrm>
              <a:off x="5670551" y="3435351"/>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3" name="Freeform 369"/>
            <p:cNvSpPr>
              <a:spLocks/>
            </p:cNvSpPr>
            <p:nvPr/>
          </p:nvSpPr>
          <p:spPr bwMode="auto">
            <a:xfrm>
              <a:off x="5988051" y="4667251"/>
              <a:ext cx="61913" cy="57150"/>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0"/>
                </a:cxn>
                <a:cxn ang="0">
                  <a:pos x="19" y="0"/>
                </a:cxn>
                <a:cxn ang="0">
                  <a:pos x="19" y="0"/>
                </a:cxn>
                <a:cxn ang="0">
                  <a:pos x="27" y="0"/>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0"/>
                  </a:lnTo>
                  <a:lnTo>
                    <a:pt x="19" y="0"/>
                  </a:lnTo>
                  <a:lnTo>
                    <a:pt x="19" y="0"/>
                  </a:lnTo>
                  <a:lnTo>
                    <a:pt x="27" y="0"/>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4" name="Freeform 370"/>
            <p:cNvSpPr>
              <a:spLocks/>
            </p:cNvSpPr>
            <p:nvPr/>
          </p:nvSpPr>
          <p:spPr bwMode="auto">
            <a:xfrm>
              <a:off x="6332538" y="4686301"/>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6"/>
                </a:cxn>
                <a:cxn ang="0">
                  <a:pos x="11" y="1"/>
                </a:cxn>
                <a:cxn ang="0">
                  <a:pos x="18" y="0"/>
                </a:cxn>
                <a:cxn ang="0">
                  <a:pos x="18" y="0"/>
                </a:cxn>
                <a:cxn ang="0">
                  <a:pos x="26" y="1"/>
                </a:cxn>
                <a:cxn ang="0">
                  <a:pos x="32" y="6"/>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6"/>
                  </a:lnTo>
                  <a:lnTo>
                    <a:pt x="11" y="1"/>
                  </a:lnTo>
                  <a:lnTo>
                    <a:pt x="18" y="0"/>
                  </a:lnTo>
                  <a:lnTo>
                    <a:pt x="18" y="0"/>
                  </a:lnTo>
                  <a:lnTo>
                    <a:pt x="26" y="1"/>
                  </a:lnTo>
                  <a:lnTo>
                    <a:pt x="32" y="6"/>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5" name="Freeform 371"/>
            <p:cNvSpPr>
              <a:spLocks/>
            </p:cNvSpPr>
            <p:nvPr/>
          </p:nvSpPr>
          <p:spPr bwMode="auto">
            <a:xfrm>
              <a:off x="6421438" y="4762501"/>
              <a:ext cx="61913" cy="58738"/>
            </a:xfrm>
            <a:custGeom>
              <a:avLst/>
              <a:gdLst/>
              <a:ahLst/>
              <a:cxnLst>
                <a:cxn ang="0">
                  <a:pos x="39" y="19"/>
                </a:cxn>
                <a:cxn ang="0">
                  <a:pos x="39" y="19"/>
                </a:cxn>
                <a:cxn ang="0">
                  <a:pos x="37"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6" name="Freeform 372"/>
            <p:cNvSpPr>
              <a:spLocks/>
            </p:cNvSpPr>
            <p:nvPr/>
          </p:nvSpPr>
          <p:spPr bwMode="auto">
            <a:xfrm>
              <a:off x="5822951" y="4921251"/>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7" name="Freeform 373"/>
            <p:cNvSpPr>
              <a:spLocks/>
            </p:cNvSpPr>
            <p:nvPr/>
          </p:nvSpPr>
          <p:spPr bwMode="auto">
            <a:xfrm>
              <a:off x="5211763" y="4525963"/>
              <a:ext cx="58738" cy="60325"/>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8" name="Freeform 374"/>
            <p:cNvSpPr>
              <a:spLocks/>
            </p:cNvSpPr>
            <p:nvPr/>
          </p:nvSpPr>
          <p:spPr bwMode="auto">
            <a:xfrm>
              <a:off x="5494338" y="3362326"/>
              <a:ext cx="61913" cy="57150"/>
            </a:xfrm>
            <a:custGeom>
              <a:avLst/>
              <a:gdLst/>
              <a:ahLst/>
              <a:cxnLst>
                <a:cxn ang="0">
                  <a:pos x="39" y="18"/>
                </a:cxn>
                <a:cxn ang="0">
                  <a:pos x="39" y="18"/>
                </a:cxn>
                <a:cxn ang="0">
                  <a:pos x="38"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9" name="Freeform 375"/>
            <p:cNvSpPr>
              <a:spLocks/>
            </p:cNvSpPr>
            <p:nvPr/>
          </p:nvSpPr>
          <p:spPr bwMode="auto">
            <a:xfrm>
              <a:off x="5580063" y="4130676"/>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0" name="Freeform 376"/>
            <p:cNvSpPr>
              <a:spLocks/>
            </p:cNvSpPr>
            <p:nvPr/>
          </p:nvSpPr>
          <p:spPr bwMode="auto">
            <a:xfrm>
              <a:off x="4721226" y="4281488"/>
              <a:ext cx="61913" cy="58738"/>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1" name="Freeform 377"/>
            <p:cNvSpPr>
              <a:spLocks/>
            </p:cNvSpPr>
            <p:nvPr/>
          </p:nvSpPr>
          <p:spPr bwMode="auto">
            <a:xfrm>
              <a:off x="5999163" y="4672013"/>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2" name="Freeform 378"/>
            <p:cNvSpPr>
              <a:spLocks/>
            </p:cNvSpPr>
            <p:nvPr/>
          </p:nvSpPr>
          <p:spPr bwMode="auto">
            <a:xfrm>
              <a:off x="5132388" y="4244976"/>
              <a:ext cx="60325" cy="60325"/>
            </a:xfrm>
            <a:custGeom>
              <a:avLst/>
              <a:gdLst/>
              <a:ahLst/>
              <a:cxnLst>
                <a:cxn ang="0">
                  <a:pos x="38" y="20"/>
                </a:cxn>
                <a:cxn ang="0">
                  <a:pos x="38" y="20"/>
                </a:cxn>
                <a:cxn ang="0">
                  <a:pos x="36" y="26"/>
                </a:cxn>
                <a:cxn ang="0">
                  <a:pos x="32" y="32"/>
                </a:cxn>
                <a:cxn ang="0">
                  <a:pos x="26" y="36"/>
                </a:cxn>
                <a:cxn ang="0">
                  <a:pos x="18" y="38"/>
                </a:cxn>
                <a:cxn ang="0">
                  <a:pos x="18" y="38"/>
                </a:cxn>
                <a:cxn ang="0">
                  <a:pos x="11" y="36"/>
                </a:cxn>
                <a:cxn ang="0">
                  <a:pos x="5" y="32"/>
                </a:cxn>
                <a:cxn ang="0">
                  <a:pos x="2" y="26"/>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6"/>
                  </a:lnTo>
                  <a:lnTo>
                    <a:pt x="32" y="32"/>
                  </a:lnTo>
                  <a:lnTo>
                    <a:pt x="26" y="36"/>
                  </a:lnTo>
                  <a:lnTo>
                    <a:pt x="18" y="38"/>
                  </a:lnTo>
                  <a:lnTo>
                    <a:pt x="18" y="38"/>
                  </a:lnTo>
                  <a:lnTo>
                    <a:pt x="11" y="36"/>
                  </a:lnTo>
                  <a:lnTo>
                    <a:pt x="5" y="32"/>
                  </a:lnTo>
                  <a:lnTo>
                    <a:pt x="2" y="26"/>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3" name="Freeform 379"/>
            <p:cNvSpPr>
              <a:spLocks/>
            </p:cNvSpPr>
            <p:nvPr/>
          </p:nvSpPr>
          <p:spPr bwMode="auto">
            <a:xfrm>
              <a:off x="5549901" y="3314701"/>
              <a:ext cx="58738" cy="58738"/>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4" name="Freeform 380"/>
            <p:cNvSpPr>
              <a:spLocks/>
            </p:cNvSpPr>
            <p:nvPr/>
          </p:nvSpPr>
          <p:spPr bwMode="auto">
            <a:xfrm>
              <a:off x="5713413" y="4864101"/>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5" name="Freeform 382"/>
            <p:cNvSpPr>
              <a:spLocks/>
            </p:cNvSpPr>
            <p:nvPr/>
          </p:nvSpPr>
          <p:spPr bwMode="auto">
            <a:xfrm>
              <a:off x="4883151" y="4252913"/>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6" name="Freeform 383"/>
            <p:cNvSpPr>
              <a:spLocks/>
            </p:cNvSpPr>
            <p:nvPr/>
          </p:nvSpPr>
          <p:spPr bwMode="auto">
            <a:xfrm>
              <a:off x="5822951" y="4568826"/>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7" name="Freeform 384"/>
            <p:cNvSpPr>
              <a:spLocks/>
            </p:cNvSpPr>
            <p:nvPr/>
          </p:nvSpPr>
          <p:spPr bwMode="auto">
            <a:xfrm>
              <a:off x="6199188" y="4878388"/>
              <a:ext cx="61913" cy="57150"/>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8" name="Freeform 385"/>
            <p:cNvSpPr>
              <a:spLocks/>
            </p:cNvSpPr>
            <p:nvPr/>
          </p:nvSpPr>
          <p:spPr bwMode="auto">
            <a:xfrm>
              <a:off x="5197476" y="3429001"/>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9" name="Freeform 386"/>
            <p:cNvSpPr>
              <a:spLocks/>
            </p:cNvSpPr>
            <p:nvPr/>
          </p:nvSpPr>
          <p:spPr bwMode="auto">
            <a:xfrm>
              <a:off x="5441951" y="4419601"/>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0" name="Freeform 389"/>
            <p:cNvSpPr>
              <a:spLocks/>
            </p:cNvSpPr>
            <p:nvPr/>
          </p:nvSpPr>
          <p:spPr bwMode="auto">
            <a:xfrm>
              <a:off x="5026026" y="4752976"/>
              <a:ext cx="58738" cy="57150"/>
            </a:xfrm>
            <a:custGeom>
              <a:avLst/>
              <a:gdLst/>
              <a:ahLst/>
              <a:cxnLst>
                <a:cxn ang="0">
                  <a:pos x="37" y="18"/>
                </a:cxn>
                <a:cxn ang="0">
                  <a:pos x="37" y="18"/>
                </a:cxn>
                <a:cxn ang="0">
                  <a:pos x="36" y="25"/>
                </a:cxn>
                <a:cxn ang="0">
                  <a:pos x="31" y="31"/>
                </a:cxn>
                <a:cxn ang="0">
                  <a:pos x="25" y="34"/>
                </a:cxn>
                <a:cxn ang="0">
                  <a:pos x="18" y="36"/>
                </a:cxn>
                <a:cxn ang="0">
                  <a:pos x="18" y="36"/>
                </a:cxn>
                <a:cxn ang="0">
                  <a:pos x="12" y="34"/>
                </a:cxn>
                <a:cxn ang="0">
                  <a:pos x="4" y="31"/>
                </a:cxn>
                <a:cxn ang="0">
                  <a:pos x="1" y="25"/>
                </a:cxn>
                <a:cxn ang="0">
                  <a:pos x="0" y="18"/>
                </a:cxn>
                <a:cxn ang="0">
                  <a:pos x="0" y="18"/>
                </a:cxn>
                <a:cxn ang="0">
                  <a:pos x="1" y="10"/>
                </a:cxn>
                <a:cxn ang="0">
                  <a:pos x="4" y="4"/>
                </a:cxn>
                <a:cxn ang="0">
                  <a:pos x="12" y="1"/>
                </a:cxn>
                <a:cxn ang="0">
                  <a:pos x="18" y="0"/>
                </a:cxn>
                <a:cxn ang="0">
                  <a:pos x="18" y="0"/>
                </a:cxn>
                <a:cxn ang="0">
                  <a:pos x="25" y="1"/>
                </a:cxn>
                <a:cxn ang="0">
                  <a:pos x="31" y="4"/>
                </a:cxn>
                <a:cxn ang="0">
                  <a:pos x="36" y="10"/>
                </a:cxn>
                <a:cxn ang="0">
                  <a:pos x="37" y="18"/>
                </a:cxn>
                <a:cxn ang="0">
                  <a:pos x="37" y="18"/>
                </a:cxn>
              </a:cxnLst>
              <a:rect l="0" t="0" r="r" b="b"/>
              <a:pathLst>
                <a:path w="37" h="36">
                  <a:moveTo>
                    <a:pt x="37" y="18"/>
                  </a:moveTo>
                  <a:lnTo>
                    <a:pt x="37" y="18"/>
                  </a:lnTo>
                  <a:lnTo>
                    <a:pt x="36" y="25"/>
                  </a:lnTo>
                  <a:lnTo>
                    <a:pt x="31" y="31"/>
                  </a:lnTo>
                  <a:lnTo>
                    <a:pt x="25" y="34"/>
                  </a:lnTo>
                  <a:lnTo>
                    <a:pt x="18" y="36"/>
                  </a:lnTo>
                  <a:lnTo>
                    <a:pt x="18" y="36"/>
                  </a:lnTo>
                  <a:lnTo>
                    <a:pt x="12" y="34"/>
                  </a:lnTo>
                  <a:lnTo>
                    <a:pt x="4" y="31"/>
                  </a:lnTo>
                  <a:lnTo>
                    <a:pt x="1" y="25"/>
                  </a:lnTo>
                  <a:lnTo>
                    <a:pt x="0" y="18"/>
                  </a:lnTo>
                  <a:lnTo>
                    <a:pt x="0" y="18"/>
                  </a:lnTo>
                  <a:lnTo>
                    <a:pt x="1" y="10"/>
                  </a:lnTo>
                  <a:lnTo>
                    <a:pt x="4" y="4"/>
                  </a:lnTo>
                  <a:lnTo>
                    <a:pt x="12" y="1"/>
                  </a:lnTo>
                  <a:lnTo>
                    <a:pt x="18" y="0"/>
                  </a:lnTo>
                  <a:lnTo>
                    <a:pt x="18" y="0"/>
                  </a:lnTo>
                  <a:lnTo>
                    <a:pt x="25" y="1"/>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1" name="Freeform 390"/>
            <p:cNvSpPr>
              <a:spLocks/>
            </p:cNvSpPr>
            <p:nvPr/>
          </p:nvSpPr>
          <p:spPr bwMode="auto">
            <a:xfrm>
              <a:off x="5637213" y="4649788"/>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2"/>
                </a:cxn>
                <a:cxn ang="0">
                  <a:pos x="5" y="6"/>
                </a:cxn>
                <a:cxn ang="0">
                  <a:pos x="11" y="2"/>
                </a:cxn>
                <a:cxn ang="0">
                  <a:pos x="18" y="0"/>
                </a:cxn>
                <a:cxn ang="0">
                  <a:pos x="18" y="0"/>
                </a:cxn>
                <a:cxn ang="0">
                  <a:pos x="26" y="2"/>
                </a:cxn>
                <a:cxn ang="0">
                  <a:pos x="32" y="6"/>
                </a:cxn>
                <a:cxn ang="0">
                  <a:pos x="36" y="12"/>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2"/>
                  </a:lnTo>
                  <a:lnTo>
                    <a:pt x="5" y="6"/>
                  </a:lnTo>
                  <a:lnTo>
                    <a:pt x="11" y="2"/>
                  </a:lnTo>
                  <a:lnTo>
                    <a:pt x="18" y="0"/>
                  </a:lnTo>
                  <a:lnTo>
                    <a:pt x="18" y="0"/>
                  </a:lnTo>
                  <a:lnTo>
                    <a:pt x="26" y="2"/>
                  </a:lnTo>
                  <a:lnTo>
                    <a:pt x="32"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2" name="Freeform 392"/>
            <p:cNvSpPr>
              <a:spLocks/>
            </p:cNvSpPr>
            <p:nvPr/>
          </p:nvSpPr>
          <p:spPr bwMode="auto">
            <a:xfrm>
              <a:off x="5370513" y="4291013"/>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3" name="Freeform 393"/>
            <p:cNvSpPr>
              <a:spLocks/>
            </p:cNvSpPr>
            <p:nvPr/>
          </p:nvSpPr>
          <p:spPr bwMode="auto">
            <a:xfrm>
              <a:off x="5592763" y="4916488"/>
              <a:ext cx="58738" cy="60325"/>
            </a:xfrm>
            <a:custGeom>
              <a:avLst/>
              <a:gdLst/>
              <a:ahLst/>
              <a:cxnLst>
                <a:cxn ang="0">
                  <a:pos x="37" y="20"/>
                </a:cxn>
                <a:cxn ang="0">
                  <a:pos x="37" y="20"/>
                </a:cxn>
                <a:cxn ang="0">
                  <a:pos x="36"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4" name="Freeform 394"/>
            <p:cNvSpPr>
              <a:spLocks/>
            </p:cNvSpPr>
            <p:nvPr/>
          </p:nvSpPr>
          <p:spPr bwMode="auto">
            <a:xfrm>
              <a:off x="5692776" y="3654426"/>
              <a:ext cx="58738" cy="60325"/>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5" name="Freeform 396"/>
            <p:cNvSpPr>
              <a:spLocks/>
            </p:cNvSpPr>
            <p:nvPr/>
          </p:nvSpPr>
          <p:spPr bwMode="auto">
            <a:xfrm>
              <a:off x="5046663" y="4486276"/>
              <a:ext cx="60325" cy="58738"/>
            </a:xfrm>
            <a:custGeom>
              <a:avLst/>
              <a:gdLst/>
              <a:ahLst/>
              <a:cxnLst>
                <a:cxn ang="0">
                  <a:pos x="38" y="19"/>
                </a:cxn>
                <a:cxn ang="0">
                  <a:pos x="38"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8" y="19"/>
                </a:cxn>
                <a:cxn ang="0">
                  <a:pos x="38" y="19"/>
                </a:cxn>
              </a:cxnLst>
              <a:rect l="0" t="0" r="r" b="b"/>
              <a:pathLst>
                <a:path w="38" h="37">
                  <a:moveTo>
                    <a:pt x="38" y="19"/>
                  </a:moveTo>
                  <a:lnTo>
                    <a:pt x="38"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6" name="Freeform 397"/>
            <p:cNvSpPr>
              <a:spLocks/>
            </p:cNvSpPr>
            <p:nvPr/>
          </p:nvSpPr>
          <p:spPr bwMode="auto">
            <a:xfrm>
              <a:off x="5413376" y="3930651"/>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6" y="12"/>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7" name="Freeform 398"/>
            <p:cNvSpPr>
              <a:spLocks/>
            </p:cNvSpPr>
            <p:nvPr/>
          </p:nvSpPr>
          <p:spPr bwMode="auto">
            <a:xfrm>
              <a:off x="4373563" y="4387851"/>
              <a:ext cx="61913" cy="60325"/>
            </a:xfrm>
            <a:custGeom>
              <a:avLst/>
              <a:gdLst/>
              <a:ahLst/>
              <a:cxnLst>
                <a:cxn ang="0">
                  <a:pos x="39" y="20"/>
                </a:cxn>
                <a:cxn ang="0">
                  <a:pos x="39" y="20"/>
                </a:cxn>
                <a:cxn ang="0">
                  <a:pos x="37"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8" name="Freeform 399"/>
            <p:cNvSpPr>
              <a:spLocks/>
            </p:cNvSpPr>
            <p:nvPr/>
          </p:nvSpPr>
          <p:spPr bwMode="auto">
            <a:xfrm>
              <a:off x="5988051" y="4624388"/>
              <a:ext cx="61913" cy="57150"/>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9" name="Freeform 400"/>
            <p:cNvSpPr>
              <a:spLocks/>
            </p:cNvSpPr>
            <p:nvPr/>
          </p:nvSpPr>
          <p:spPr bwMode="auto">
            <a:xfrm>
              <a:off x="5621338" y="4519613"/>
              <a:ext cx="58738" cy="57150"/>
            </a:xfrm>
            <a:custGeom>
              <a:avLst/>
              <a:gdLst/>
              <a:ahLst/>
              <a:cxnLst>
                <a:cxn ang="0">
                  <a:pos x="37" y="18"/>
                </a:cxn>
                <a:cxn ang="0">
                  <a:pos x="37" y="18"/>
                </a:cxn>
                <a:cxn ang="0">
                  <a:pos x="36" y="25"/>
                </a:cxn>
                <a:cxn ang="0">
                  <a:pos x="31" y="31"/>
                </a:cxn>
                <a:cxn ang="0">
                  <a:pos x="25" y="34"/>
                </a:cxn>
                <a:cxn ang="0">
                  <a:pos x="18" y="36"/>
                </a:cxn>
                <a:cxn ang="0">
                  <a:pos x="18" y="36"/>
                </a:cxn>
                <a:cxn ang="0">
                  <a:pos x="10" y="34"/>
                </a:cxn>
                <a:cxn ang="0">
                  <a:pos x="4" y="31"/>
                </a:cxn>
                <a:cxn ang="0">
                  <a:pos x="1" y="25"/>
                </a:cxn>
                <a:cxn ang="0">
                  <a:pos x="0" y="18"/>
                </a:cxn>
                <a:cxn ang="0">
                  <a:pos x="0" y="18"/>
                </a:cxn>
                <a:cxn ang="0">
                  <a:pos x="1" y="10"/>
                </a:cxn>
                <a:cxn ang="0">
                  <a:pos x="4" y="4"/>
                </a:cxn>
                <a:cxn ang="0">
                  <a:pos x="10" y="0"/>
                </a:cxn>
                <a:cxn ang="0">
                  <a:pos x="18" y="0"/>
                </a:cxn>
                <a:cxn ang="0">
                  <a:pos x="18" y="0"/>
                </a:cxn>
                <a:cxn ang="0">
                  <a:pos x="25" y="0"/>
                </a:cxn>
                <a:cxn ang="0">
                  <a:pos x="31" y="4"/>
                </a:cxn>
                <a:cxn ang="0">
                  <a:pos x="36" y="10"/>
                </a:cxn>
                <a:cxn ang="0">
                  <a:pos x="37" y="18"/>
                </a:cxn>
                <a:cxn ang="0">
                  <a:pos x="37" y="18"/>
                </a:cxn>
              </a:cxnLst>
              <a:rect l="0" t="0" r="r" b="b"/>
              <a:pathLst>
                <a:path w="37" h="36">
                  <a:moveTo>
                    <a:pt x="37" y="18"/>
                  </a:moveTo>
                  <a:lnTo>
                    <a:pt x="37" y="18"/>
                  </a:lnTo>
                  <a:lnTo>
                    <a:pt x="36" y="25"/>
                  </a:lnTo>
                  <a:lnTo>
                    <a:pt x="31" y="31"/>
                  </a:lnTo>
                  <a:lnTo>
                    <a:pt x="25" y="34"/>
                  </a:lnTo>
                  <a:lnTo>
                    <a:pt x="18" y="36"/>
                  </a:lnTo>
                  <a:lnTo>
                    <a:pt x="18" y="36"/>
                  </a:lnTo>
                  <a:lnTo>
                    <a:pt x="10" y="34"/>
                  </a:lnTo>
                  <a:lnTo>
                    <a:pt x="4" y="31"/>
                  </a:lnTo>
                  <a:lnTo>
                    <a:pt x="1" y="25"/>
                  </a:lnTo>
                  <a:lnTo>
                    <a:pt x="0" y="18"/>
                  </a:lnTo>
                  <a:lnTo>
                    <a:pt x="0" y="18"/>
                  </a:lnTo>
                  <a:lnTo>
                    <a:pt x="1" y="10"/>
                  </a:lnTo>
                  <a:lnTo>
                    <a:pt x="4" y="4"/>
                  </a:lnTo>
                  <a:lnTo>
                    <a:pt x="10" y="0"/>
                  </a:lnTo>
                  <a:lnTo>
                    <a:pt x="18" y="0"/>
                  </a:lnTo>
                  <a:lnTo>
                    <a:pt x="18" y="0"/>
                  </a:lnTo>
                  <a:lnTo>
                    <a:pt x="25" y="0"/>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0" name="Freeform 401"/>
            <p:cNvSpPr>
              <a:spLocks/>
            </p:cNvSpPr>
            <p:nvPr/>
          </p:nvSpPr>
          <p:spPr bwMode="auto">
            <a:xfrm>
              <a:off x="5360988" y="4492626"/>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1" name="Freeform 402"/>
            <p:cNvSpPr>
              <a:spLocks/>
            </p:cNvSpPr>
            <p:nvPr/>
          </p:nvSpPr>
          <p:spPr bwMode="auto">
            <a:xfrm>
              <a:off x="5203826" y="4467226"/>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2" name="Freeform 403"/>
            <p:cNvSpPr>
              <a:spLocks/>
            </p:cNvSpPr>
            <p:nvPr/>
          </p:nvSpPr>
          <p:spPr bwMode="auto">
            <a:xfrm>
              <a:off x="5051426" y="4176713"/>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6"/>
                </a:cxn>
                <a:cxn ang="0">
                  <a:pos x="12" y="1"/>
                </a:cxn>
                <a:cxn ang="0">
                  <a:pos x="20" y="0"/>
                </a:cxn>
                <a:cxn ang="0">
                  <a:pos x="20" y="0"/>
                </a:cxn>
                <a:cxn ang="0">
                  <a:pos x="27" y="1"/>
                </a:cxn>
                <a:cxn ang="0">
                  <a:pos x="33" y="6"/>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6"/>
                  </a:lnTo>
                  <a:lnTo>
                    <a:pt x="12" y="1"/>
                  </a:lnTo>
                  <a:lnTo>
                    <a:pt x="20" y="0"/>
                  </a:lnTo>
                  <a:lnTo>
                    <a:pt x="20" y="0"/>
                  </a:lnTo>
                  <a:lnTo>
                    <a:pt x="27" y="1"/>
                  </a:lnTo>
                  <a:lnTo>
                    <a:pt x="33" y="6"/>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3" name="Freeform 404"/>
            <p:cNvSpPr>
              <a:spLocks/>
            </p:cNvSpPr>
            <p:nvPr/>
          </p:nvSpPr>
          <p:spPr bwMode="auto">
            <a:xfrm>
              <a:off x="4875213" y="4459288"/>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4" name="Freeform 407"/>
            <p:cNvSpPr>
              <a:spLocks/>
            </p:cNvSpPr>
            <p:nvPr/>
          </p:nvSpPr>
          <p:spPr bwMode="auto">
            <a:xfrm>
              <a:off x="5522913" y="4738688"/>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5" name="Freeform 408"/>
            <p:cNvSpPr>
              <a:spLocks/>
            </p:cNvSpPr>
            <p:nvPr/>
          </p:nvSpPr>
          <p:spPr bwMode="auto">
            <a:xfrm>
              <a:off x="5318125" y="4854576"/>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6" name="Freeform 409"/>
            <p:cNvSpPr>
              <a:spLocks/>
            </p:cNvSpPr>
            <p:nvPr/>
          </p:nvSpPr>
          <p:spPr bwMode="auto">
            <a:xfrm>
              <a:off x="4699000" y="4221163"/>
              <a:ext cx="61913" cy="57150"/>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7" name="Freeform 410"/>
            <p:cNvSpPr>
              <a:spLocks/>
            </p:cNvSpPr>
            <p:nvPr/>
          </p:nvSpPr>
          <p:spPr bwMode="auto">
            <a:xfrm>
              <a:off x="5080000" y="3773488"/>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8" name="Freeform 411"/>
            <p:cNvSpPr>
              <a:spLocks/>
            </p:cNvSpPr>
            <p:nvPr/>
          </p:nvSpPr>
          <p:spPr bwMode="auto">
            <a:xfrm>
              <a:off x="5373688" y="4371976"/>
              <a:ext cx="58738" cy="58738"/>
            </a:xfrm>
            <a:custGeom>
              <a:avLst/>
              <a:gdLst/>
              <a:ahLst/>
              <a:cxnLst>
                <a:cxn ang="0">
                  <a:pos x="37" y="19"/>
                </a:cxn>
                <a:cxn ang="0">
                  <a:pos x="37" y="19"/>
                </a:cxn>
                <a:cxn ang="0">
                  <a:pos x="36" y="27"/>
                </a:cxn>
                <a:cxn ang="0">
                  <a:pos x="33" y="31"/>
                </a:cxn>
                <a:cxn ang="0">
                  <a:pos x="27" y="36"/>
                </a:cxn>
                <a:cxn ang="0">
                  <a:pos x="19" y="37"/>
                </a:cxn>
                <a:cxn ang="0">
                  <a:pos x="19" y="37"/>
                </a:cxn>
                <a:cxn ang="0">
                  <a:pos x="12" y="36"/>
                </a:cxn>
                <a:cxn ang="0">
                  <a:pos x="6" y="31"/>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1"/>
                  </a:lnTo>
                  <a:lnTo>
                    <a:pt x="27" y="36"/>
                  </a:lnTo>
                  <a:lnTo>
                    <a:pt x="19" y="37"/>
                  </a:lnTo>
                  <a:lnTo>
                    <a:pt x="19" y="37"/>
                  </a:lnTo>
                  <a:lnTo>
                    <a:pt x="12" y="36"/>
                  </a:lnTo>
                  <a:lnTo>
                    <a:pt x="6" y="31"/>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9" name="Freeform 413"/>
            <p:cNvSpPr>
              <a:spLocks/>
            </p:cNvSpPr>
            <p:nvPr/>
          </p:nvSpPr>
          <p:spPr bwMode="auto">
            <a:xfrm>
              <a:off x="4456113" y="3624263"/>
              <a:ext cx="61913" cy="57150"/>
            </a:xfrm>
            <a:custGeom>
              <a:avLst/>
              <a:gdLst/>
              <a:ahLst/>
              <a:cxnLst>
                <a:cxn ang="0">
                  <a:pos x="39" y="18"/>
                </a:cxn>
                <a:cxn ang="0">
                  <a:pos x="39" y="18"/>
                </a:cxn>
                <a:cxn ang="0">
                  <a:pos x="38" y="25"/>
                </a:cxn>
                <a:cxn ang="0">
                  <a:pos x="33" y="31"/>
                </a:cxn>
                <a:cxn ang="0">
                  <a:pos x="27" y="36"/>
                </a:cxn>
                <a:cxn ang="0">
                  <a:pos x="20" y="36"/>
                </a:cxn>
                <a:cxn ang="0">
                  <a:pos x="20" y="36"/>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6"/>
                  </a:lnTo>
                  <a:lnTo>
                    <a:pt x="20" y="36"/>
                  </a:lnTo>
                  <a:lnTo>
                    <a:pt x="20" y="36"/>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0" name="Freeform 414"/>
            <p:cNvSpPr>
              <a:spLocks/>
            </p:cNvSpPr>
            <p:nvPr/>
          </p:nvSpPr>
          <p:spPr bwMode="auto">
            <a:xfrm>
              <a:off x="5407025" y="4306888"/>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1" name="Freeform 415"/>
            <p:cNvSpPr>
              <a:spLocks/>
            </p:cNvSpPr>
            <p:nvPr/>
          </p:nvSpPr>
          <p:spPr bwMode="auto">
            <a:xfrm>
              <a:off x="5975350" y="4378326"/>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2" name="Freeform 416"/>
            <p:cNvSpPr>
              <a:spLocks/>
            </p:cNvSpPr>
            <p:nvPr/>
          </p:nvSpPr>
          <p:spPr bwMode="auto">
            <a:xfrm>
              <a:off x="5980113" y="4076701"/>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3" name="Freeform 417"/>
            <p:cNvSpPr>
              <a:spLocks/>
            </p:cNvSpPr>
            <p:nvPr/>
          </p:nvSpPr>
          <p:spPr bwMode="auto">
            <a:xfrm>
              <a:off x="6103938" y="4310063"/>
              <a:ext cx="60325" cy="58738"/>
            </a:xfrm>
            <a:custGeom>
              <a:avLst/>
              <a:gdLst/>
              <a:ahLst/>
              <a:cxnLst>
                <a:cxn ang="0">
                  <a:pos x="38" y="19"/>
                </a:cxn>
                <a:cxn ang="0">
                  <a:pos x="38" y="19"/>
                </a:cxn>
                <a:cxn ang="0">
                  <a:pos x="36" y="27"/>
                </a:cxn>
                <a:cxn ang="0">
                  <a:pos x="32" y="33"/>
                </a:cxn>
                <a:cxn ang="0">
                  <a:pos x="26" y="36"/>
                </a:cxn>
                <a:cxn ang="0">
                  <a:pos x="18" y="37"/>
                </a:cxn>
                <a:cxn ang="0">
                  <a:pos x="18" y="37"/>
                </a:cxn>
                <a:cxn ang="0">
                  <a:pos x="12" y="36"/>
                </a:cxn>
                <a:cxn ang="0">
                  <a:pos x="5" y="33"/>
                </a:cxn>
                <a:cxn ang="0">
                  <a:pos x="2" y="27"/>
                </a:cxn>
                <a:cxn ang="0">
                  <a:pos x="0" y="19"/>
                </a:cxn>
                <a:cxn ang="0">
                  <a:pos x="0" y="19"/>
                </a:cxn>
                <a:cxn ang="0">
                  <a:pos x="2" y="12"/>
                </a:cxn>
                <a:cxn ang="0">
                  <a:pos x="5" y="6"/>
                </a:cxn>
                <a:cxn ang="0">
                  <a:pos x="12"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2" y="36"/>
                  </a:lnTo>
                  <a:lnTo>
                    <a:pt x="5" y="33"/>
                  </a:lnTo>
                  <a:lnTo>
                    <a:pt x="2" y="27"/>
                  </a:lnTo>
                  <a:lnTo>
                    <a:pt x="0" y="19"/>
                  </a:lnTo>
                  <a:lnTo>
                    <a:pt x="0" y="19"/>
                  </a:lnTo>
                  <a:lnTo>
                    <a:pt x="2" y="12"/>
                  </a:lnTo>
                  <a:lnTo>
                    <a:pt x="5" y="6"/>
                  </a:lnTo>
                  <a:lnTo>
                    <a:pt x="12"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4" name="Freeform 418"/>
            <p:cNvSpPr>
              <a:spLocks/>
            </p:cNvSpPr>
            <p:nvPr/>
          </p:nvSpPr>
          <p:spPr bwMode="auto">
            <a:xfrm>
              <a:off x="5507038" y="4752976"/>
              <a:ext cx="58738" cy="57150"/>
            </a:xfrm>
            <a:custGeom>
              <a:avLst/>
              <a:gdLst/>
              <a:ahLst/>
              <a:cxnLst>
                <a:cxn ang="0">
                  <a:pos x="37" y="18"/>
                </a:cxn>
                <a:cxn ang="0">
                  <a:pos x="37" y="18"/>
                </a:cxn>
                <a:cxn ang="0">
                  <a:pos x="36" y="25"/>
                </a:cxn>
                <a:cxn ang="0">
                  <a:pos x="31" y="31"/>
                </a:cxn>
                <a:cxn ang="0">
                  <a:pos x="25" y="34"/>
                </a:cxn>
                <a:cxn ang="0">
                  <a:pos x="18" y="36"/>
                </a:cxn>
                <a:cxn ang="0">
                  <a:pos x="18" y="36"/>
                </a:cxn>
                <a:cxn ang="0">
                  <a:pos x="10" y="34"/>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6">
                  <a:moveTo>
                    <a:pt x="37" y="18"/>
                  </a:moveTo>
                  <a:lnTo>
                    <a:pt x="37" y="18"/>
                  </a:lnTo>
                  <a:lnTo>
                    <a:pt x="36" y="25"/>
                  </a:lnTo>
                  <a:lnTo>
                    <a:pt x="31" y="31"/>
                  </a:lnTo>
                  <a:lnTo>
                    <a:pt x="25" y="34"/>
                  </a:lnTo>
                  <a:lnTo>
                    <a:pt x="18" y="36"/>
                  </a:lnTo>
                  <a:lnTo>
                    <a:pt x="18" y="36"/>
                  </a:lnTo>
                  <a:lnTo>
                    <a:pt x="10" y="34"/>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5" name="Freeform 420"/>
            <p:cNvSpPr>
              <a:spLocks/>
            </p:cNvSpPr>
            <p:nvPr/>
          </p:nvSpPr>
          <p:spPr bwMode="auto">
            <a:xfrm>
              <a:off x="5232400" y="3919538"/>
              <a:ext cx="60325" cy="57150"/>
            </a:xfrm>
            <a:custGeom>
              <a:avLst/>
              <a:gdLst/>
              <a:ahLst/>
              <a:cxnLst>
                <a:cxn ang="0">
                  <a:pos x="38" y="18"/>
                </a:cxn>
                <a:cxn ang="0">
                  <a:pos x="38" y="18"/>
                </a:cxn>
                <a:cxn ang="0">
                  <a:pos x="36"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0"/>
                </a:cxn>
                <a:cxn ang="0">
                  <a:pos x="20" y="0"/>
                </a:cxn>
                <a:cxn ang="0">
                  <a:pos x="20" y="0"/>
                </a:cxn>
                <a:cxn ang="0">
                  <a:pos x="27" y="0"/>
                </a:cxn>
                <a:cxn ang="0">
                  <a:pos x="33" y="4"/>
                </a:cxn>
                <a:cxn ang="0">
                  <a:pos x="36" y="10"/>
                </a:cxn>
                <a:cxn ang="0">
                  <a:pos x="38" y="18"/>
                </a:cxn>
                <a:cxn ang="0">
                  <a:pos x="38" y="18"/>
                </a:cxn>
              </a:cxnLst>
              <a:rect l="0" t="0" r="r" b="b"/>
              <a:pathLst>
                <a:path w="38" h="36">
                  <a:moveTo>
                    <a:pt x="38" y="18"/>
                  </a:moveTo>
                  <a:lnTo>
                    <a:pt x="38" y="18"/>
                  </a:lnTo>
                  <a:lnTo>
                    <a:pt x="36"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0"/>
                  </a:lnTo>
                  <a:lnTo>
                    <a:pt x="20" y="0"/>
                  </a:lnTo>
                  <a:lnTo>
                    <a:pt x="20" y="0"/>
                  </a:lnTo>
                  <a:lnTo>
                    <a:pt x="27" y="0"/>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6" name="Freeform 421"/>
            <p:cNvSpPr>
              <a:spLocks/>
            </p:cNvSpPr>
            <p:nvPr/>
          </p:nvSpPr>
          <p:spPr bwMode="auto">
            <a:xfrm>
              <a:off x="5461000" y="4462463"/>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7" name="Freeform 422"/>
            <p:cNvSpPr>
              <a:spLocks/>
            </p:cNvSpPr>
            <p:nvPr/>
          </p:nvSpPr>
          <p:spPr bwMode="auto">
            <a:xfrm>
              <a:off x="5827713" y="4697413"/>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8" name="Freeform 423"/>
            <p:cNvSpPr>
              <a:spLocks/>
            </p:cNvSpPr>
            <p:nvPr/>
          </p:nvSpPr>
          <p:spPr bwMode="auto">
            <a:xfrm>
              <a:off x="4618038" y="4576763"/>
              <a:ext cx="61913" cy="57150"/>
            </a:xfrm>
            <a:custGeom>
              <a:avLst/>
              <a:gdLst/>
              <a:ahLst/>
              <a:cxnLst>
                <a:cxn ang="0">
                  <a:pos x="39" y="18"/>
                </a:cxn>
                <a:cxn ang="0">
                  <a:pos x="39" y="18"/>
                </a:cxn>
                <a:cxn ang="0">
                  <a:pos x="36" y="25"/>
                </a:cxn>
                <a:cxn ang="0">
                  <a:pos x="33" y="31"/>
                </a:cxn>
                <a:cxn ang="0">
                  <a:pos x="27" y="36"/>
                </a:cxn>
                <a:cxn ang="0">
                  <a:pos x="20" y="36"/>
                </a:cxn>
                <a:cxn ang="0">
                  <a:pos x="20" y="36"/>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9" y="18"/>
                </a:cxn>
                <a:cxn ang="0">
                  <a:pos x="39" y="18"/>
                </a:cxn>
              </a:cxnLst>
              <a:rect l="0" t="0" r="r" b="b"/>
              <a:pathLst>
                <a:path w="39" h="36">
                  <a:moveTo>
                    <a:pt x="39" y="18"/>
                  </a:moveTo>
                  <a:lnTo>
                    <a:pt x="39" y="18"/>
                  </a:lnTo>
                  <a:lnTo>
                    <a:pt x="36" y="25"/>
                  </a:lnTo>
                  <a:lnTo>
                    <a:pt x="33" y="31"/>
                  </a:lnTo>
                  <a:lnTo>
                    <a:pt x="27" y="36"/>
                  </a:lnTo>
                  <a:lnTo>
                    <a:pt x="20" y="36"/>
                  </a:lnTo>
                  <a:lnTo>
                    <a:pt x="20" y="36"/>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9" name="Freeform 424"/>
            <p:cNvSpPr>
              <a:spLocks/>
            </p:cNvSpPr>
            <p:nvPr/>
          </p:nvSpPr>
          <p:spPr bwMode="auto">
            <a:xfrm>
              <a:off x="4841875" y="3871913"/>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0" name="Freeform 426"/>
            <p:cNvSpPr>
              <a:spLocks/>
            </p:cNvSpPr>
            <p:nvPr/>
          </p:nvSpPr>
          <p:spPr bwMode="auto">
            <a:xfrm>
              <a:off x="6356350" y="4802188"/>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1" name="Freeform 427"/>
            <p:cNvSpPr>
              <a:spLocks/>
            </p:cNvSpPr>
            <p:nvPr/>
          </p:nvSpPr>
          <p:spPr bwMode="auto">
            <a:xfrm>
              <a:off x="5440363" y="4171951"/>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2" name="Freeform 428"/>
            <p:cNvSpPr>
              <a:spLocks/>
            </p:cNvSpPr>
            <p:nvPr/>
          </p:nvSpPr>
          <p:spPr bwMode="auto">
            <a:xfrm>
              <a:off x="5756275" y="4643438"/>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6"/>
                </a:cxn>
                <a:cxn ang="0">
                  <a:pos x="12" y="1"/>
                </a:cxn>
                <a:cxn ang="0">
                  <a:pos x="20" y="0"/>
                </a:cxn>
                <a:cxn ang="0">
                  <a:pos x="20" y="0"/>
                </a:cxn>
                <a:cxn ang="0">
                  <a:pos x="27" y="1"/>
                </a:cxn>
                <a:cxn ang="0">
                  <a:pos x="33" y="6"/>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6"/>
                  </a:lnTo>
                  <a:lnTo>
                    <a:pt x="12" y="1"/>
                  </a:lnTo>
                  <a:lnTo>
                    <a:pt x="20" y="0"/>
                  </a:lnTo>
                  <a:lnTo>
                    <a:pt x="20" y="0"/>
                  </a:lnTo>
                  <a:lnTo>
                    <a:pt x="27" y="1"/>
                  </a:lnTo>
                  <a:lnTo>
                    <a:pt x="33" y="6"/>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3" name="Freeform 429"/>
            <p:cNvSpPr>
              <a:spLocks/>
            </p:cNvSpPr>
            <p:nvPr/>
          </p:nvSpPr>
          <p:spPr bwMode="auto">
            <a:xfrm>
              <a:off x="5664200" y="4310063"/>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4" name="Freeform 430"/>
            <p:cNvSpPr>
              <a:spLocks/>
            </p:cNvSpPr>
            <p:nvPr/>
          </p:nvSpPr>
          <p:spPr bwMode="auto">
            <a:xfrm>
              <a:off x="5256213" y="4197351"/>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5" name="Freeform 431"/>
            <p:cNvSpPr>
              <a:spLocks/>
            </p:cNvSpPr>
            <p:nvPr/>
          </p:nvSpPr>
          <p:spPr bwMode="auto">
            <a:xfrm>
              <a:off x="6230938" y="4405313"/>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6"/>
                </a:cxn>
                <a:cxn ang="0">
                  <a:pos x="12" y="1"/>
                </a:cxn>
                <a:cxn ang="0">
                  <a:pos x="19" y="0"/>
                </a:cxn>
                <a:cxn ang="0">
                  <a:pos x="19" y="0"/>
                </a:cxn>
                <a:cxn ang="0">
                  <a:pos x="27" y="1"/>
                </a:cxn>
                <a:cxn ang="0">
                  <a:pos x="33" y="6"/>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6"/>
                  </a:lnTo>
                  <a:lnTo>
                    <a:pt x="12" y="1"/>
                  </a:lnTo>
                  <a:lnTo>
                    <a:pt x="19" y="0"/>
                  </a:lnTo>
                  <a:lnTo>
                    <a:pt x="19" y="0"/>
                  </a:lnTo>
                  <a:lnTo>
                    <a:pt x="27" y="1"/>
                  </a:lnTo>
                  <a:lnTo>
                    <a:pt x="33" y="6"/>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6" name="Freeform 432"/>
            <p:cNvSpPr>
              <a:spLocks/>
            </p:cNvSpPr>
            <p:nvPr/>
          </p:nvSpPr>
          <p:spPr bwMode="auto">
            <a:xfrm>
              <a:off x="5421313" y="5006976"/>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7" name="Freeform 433"/>
            <p:cNvSpPr>
              <a:spLocks/>
            </p:cNvSpPr>
            <p:nvPr/>
          </p:nvSpPr>
          <p:spPr bwMode="auto">
            <a:xfrm>
              <a:off x="4979988" y="4524376"/>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8" name="Freeform 436"/>
            <p:cNvSpPr>
              <a:spLocks/>
            </p:cNvSpPr>
            <p:nvPr/>
          </p:nvSpPr>
          <p:spPr bwMode="auto">
            <a:xfrm>
              <a:off x="5678488" y="4786313"/>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2"/>
                </a:cxn>
                <a:cxn ang="0">
                  <a:pos x="6" y="6"/>
                </a:cxn>
                <a:cxn ang="0">
                  <a:pos x="12" y="1"/>
                </a:cxn>
                <a:cxn ang="0">
                  <a:pos x="19" y="0"/>
                </a:cxn>
                <a:cxn ang="0">
                  <a:pos x="19" y="0"/>
                </a:cxn>
                <a:cxn ang="0">
                  <a:pos x="27" y="1"/>
                </a:cxn>
                <a:cxn ang="0">
                  <a:pos x="33" y="6"/>
                </a:cxn>
                <a:cxn ang="0">
                  <a:pos x="37" y="12"/>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2"/>
                  </a:lnTo>
                  <a:lnTo>
                    <a:pt x="6" y="6"/>
                  </a:lnTo>
                  <a:lnTo>
                    <a:pt x="12" y="1"/>
                  </a:lnTo>
                  <a:lnTo>
                    <a:pt x="19" y="0"/>
                  </a:lnTo>
                  <a:lnTo>
                    <a:pt x="19" y="0"/>
                  </a:lnTo>
                  <a:lnTo>
                    <a:pt x="27" y="1"/>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9" name="Freeform 437"/>
            <p:cNvSpPr>
              <a:spLocks/>
            </p:cNvSpPr>
            <p:nvPr/>
          </p:nvSpPr>
          <p:spPr bwMode="auto">
            <a:xfrm>
              <a:off x="5588000" y="4249738"/>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0" name="Freeform 438"/>
            <p:cNvSpPr>
              <a:spLocks/>
            </p:cNvSpPr>
            <p:nvPr/>
          </p:nvSpPr>
          <p:spPr bwMode="auto">
            <a:xfrm>
              <a:off x="5303838" y="3321051"/>
              <a:ext cx="60325" cy="60325"/>
            </a:xfrm>
            <a:custGeom>
              <a:avLst/>
              <a:gdLst/>
              <a:ahLst/>
              <a:cxnLst>
                <a:cxn ang="0">
                  <a:pos x="38" y="20"/>
                </a:cxn>
                <a:cxn ang="0">
                  <a:pos x="38" y="20"/>
                </a:cxn>
                <a:cxn ang="0">
                  <a:pos x="36" y="26"/>
                </a:cxn>
                <a:cxn ang="0">
                  <a:pos x="32" y="32"/>
                </a:cxn>
                <a:cxn ang="0">
                  <a:pos x="26" y="36"/>
                </a:cxn>
                <a:cxn ang="0">
                  <a:pos x="18" y="38"/>
                </a:cxn>
                <a:cxn ang="0">
                  <a:pos x="18" y="38"/>
                </a:cxn>
                <a:cxn ang="0">
                  <a:pos x="12" y="36"/>
                </a:cxn>
                <a:cxn ang="0">
                  <a:pos x="5" y="32"/>
                </a:cxn>
                <a:cxn ang="0">
                  <a:pos x="2" y="26"/>
                </a:cxn>
                <a:cxn ang="0">
                  <a:pos x="0" y="20"/>
                </a:cxn>
                <a:cxn ang="0">
                  <a:pos x="0" y="20"/>
                </a:cxn>
                <a:cxn ang="0">
                  <a:pos x="2" y="12"/>
                </a:cxn>
                <a:cxn ang="0">
                  <a:pos x="5" y="6"/>
                </a:cxn>
                <a:cxn ang="0">
                  <a:pos x="12"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6"/>
                  </a:lnTo>
                  <a:lnTo>
                    <a:pt x="32" y="32"/>
                  </a:lnTo>
                  <a:lnTo>
                    <a:pt x="26" y="36"/>
                  </a:lnTo>
                  <a:lnTo>
                    <a:pt x="18" y="38"/>
                  </a:lnTo>
                  <a:lnTo>
                    <a:pt x="18" y="38"/>
                  </a:lnTo>
                  <a:lnTo>
                    <a:pt x="12" y="36"/>
                  </a:lnTo>
                  <a:lnTo>
                    <a:pt x="5" y="32"/>
                  </a:lnTo>
                  <a:lnTo>
                    <a:pt x="2" y="26"/>
                  </a:lnTo>
                  <a:lnTo>
                    <a:pt x="0" y="20"/>
                  </a:lnTo>
                  <a:lnTo>
                    <a:pt x="0" y="20"/>
                  </a:lnTo>
                  <a:lnTo>
                    <a:pt x="2" y="12"/>
                  </a:lnTo>
                  <a:lnTo>
                    <a:pt x="5" y="6"/>
                  </a:lnTo>
                  <a:lnTo>
                    <a:pt x="12" y="2"/>
                  </a:lnTo>
                  <a:lnTo>
                    <a:pt x="18" y="0"/>
                  </a:lnTo>
                  <a:lnTo>
                    <a:pt x="18" y="0"/>
                  </a:lnTo>
                  <a:lnTo>
                    <a:pt x="26" y="2"/>
                  </a:lnTo>
                  <a:lnTo>
                    <a:pt x="32"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1" name="Freeform 439"/>
            <p:cNvSpPr>
              <a:spLocks/>
            </p:cNvSpPr>
            <p:nvPr/>
          </p:nvSpPr>
          <p:spPr bwMode="auto">
            <a:xfrm>
              <a:off x="4513263" y="3505201"/>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2" name="Freeform 440"/>
            <p:cNvSpPr>
              <a:spLocks/>
            </p:cNvSpPr>
            <p:nvPr/>
          </p:nvSpPr>
          <p:spPr bwMode="auto">
            <a:xfrm>
              <a:off x="5716588" y="3948113"/>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3" name="Freeform 442"/>
            <p:cNvSpPr>
              <a:spLocks/>
            </p:cNvSpPr>
            <p:nvPr/>
          </p:nvSpPr>
          <p:spPr bwMode="auto">
            <a:xfrm>
              <a:off x="4727575" y="3800476"/>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4" name="Freeform 443"/>
            <p:cNvSpPr>
              <a:spLocks/>
            </p:cNvSpPr>
            <p:nvPr/>
          </p:nvSpPr>
          <p:spPr bwMode="auto">
            <a:xfrm>
              <a:off x="5111750" y="3776663"/>
              <a:ext cx="58738" cy="58738"/>
            </a:xfrm>
            <a:custGeom>
              <a:avLst/>
              <a:gdLst/>
              <a:ahLst/>
              <a:cxnLst>
                <a:cxn ang="0">
                  <a:pos x="37" y="19"/>
                </a:cxn>
                <a:cxn ang="0">
                  <a:pos x="37" y="19"/>
                </a:cxn>
                <a:cxn ang="0">
                  <a:pos x="36" y="25"/>
                </a:cxn>
                <a:cxn ang="0">
                  <a:pos x="33" y="31"/>
                </a:cxn>
                <a:cxn ang="0">
                  <a:pos x="25" y="36"/>
                </a:cxn>
                <a:cxn ang="0">
                  <a:pos x="19" y="37"/>
                </a:cxn>
                <a:cxn ang="0">
                  <a:pos x="19" y="37"/>
                </a:cxn>
                <a:cxn ang="0">
                  <a:pos x="12" y="36"/>
                </a:cxn>
                <a:cxn ang="0">
                  <a:pos x="4" y="31"/>
                </a:cxn>
                <a:cxn ang="0">
                  <a:pos x="1" y="25"/>
                </a:cxn>
                <a:cxn ang="0">
                  <a:pos x="0" y="19"/>
                </a:cxn>
                <a:cxn ang="0">
                  <a:pos x="0" y="19"/>
                </a:cxn>
                <a:cxn ang="0">
                  <a:pos x="1" y="12"/>
                </a:cxn>
                <a:cxn ang="0">
                  <a:pos x="4" y="6"/>
                </a:cxn>
                <a:cxn ang="0">
                  <a:pos x="12" y="1"/>
                </a:cxn>
                <a:cxn ang="0">
                  <a:pos x="19" y="0"/>
                </a:cxn>
                <a:cxn ang="0">
                  <a:pos x="19" y="0"/>
                </a:cxn>
                <a:cxn ang="0">
                  <a:pos x="25" y="1"/>
                </a:cxn>
                <a:cxn ang="0">
                  <a:pos x="33" y="6"/>
                </a:cxn>
                <a:cxn ang="0">
                  <a:pos x="36" y="12"/>
                </a:cxn>
                <a:cxn ang="0">
                  <a:pos x="37" y="19"/>
                </a:cxn>
                <a:cxn ang="0">
                  <a:pos x="37" y="19"/>
                </a:cxn>
              </a:cxnLst>
              <a:rect l="0" t="0" r="r" b="b"/>
              <a:pathLst>
                <a:path w="37" h="37">
                  <a:moveTo>
                    <a:pt x="37" y="19"/>
                  </a:moveTo>
                  <a:lnTo>
                    <a:pt x="37" y="19"/>
                  </a:lnTo>
                  <a:lnTo>
                    <a:pt x="36" y="25"/>
                  </a:lnTo>
                  <a:lnTo>
                    <a:pt x="33" y="31"/>
                  </a:lnTo>
                  <a:lnTo>
                    <a:pt x="25" y="36"/>
                  </a:lnTo>
                  <a:lnTo>
                    <a:pt x="19" y="37"/>
                  </a:lnTo>
                  <a:lnTo>
                    <a:pt x="19" y="37"/>
                  </a:lnTo>
                  <a:lnTo>
                    <a:pt x="12" y="36"/>
                  </a:lnTo>
                  <a:lnTo>
                    <a:pt x="4" y="31"/>
                  </a:lnTo>
                  <a:lnTo>
                    <a:pt x="1" y="25"/>
                  </a:lnTo>
                  <a:lnTo>
                    <a:pt x="0" y="19"/>
                  </a:lnTo>
                  <a:lnTo>
                    <a:pt x="0" y="19"/>
                  </a:lnTo>
                  <a:lnTo>
                    <a:pt x="1" y="12"/>
                  </a:lnTo>
                  <a:lnTo>
                    <a:pt x="4" y="6"/>
                  </a:lnTo>
                  <a:lnTo>
                    <a:pt x="12" y="1"/>
                  </a:lnTo>
                  <a:lnTo>
                    <a:pt x="19" y="0"/>
                  </a:lnTo>
                  <a:lnTo>
                    <a:pt x="19" y="0"/>
                  </a:lnTo>
                  <a:lnTo>
                    <a:pt x="25"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5" name="Freeform 444"/>
            <p:cNvSpPr>
              <a:spLocks/>
            </p:cNvSpPr>
            <p:nvPr/>
          </p:nvSpPr>
          <p:spPr bwMode="auto">
            <a:xfrm>
              <a:off x="5168900" y="4467226"/>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6" name="Freeform 445"/>
            <p:cNvSpPr>
              <a:spLocks/>
            </p:cNvSpPr>
            <p:nvPr/>
          </p:nvSpPr>
          <p:spPr bwMode="auto">
            <a:xfrm>
              <a:off x="5365750" y="3919538"/>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7" name="Freeform 446"/>
            <p:cNvSpPr>
              <a:spLocks/>
            </p:cNvSpPr>
            <p:nvPr/>
          </p:nvSpPr>
          <p:spPr bwMode="auto">
            <a:xfrm>
              <a:off x="5260975" y="4664076"/>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2"/>
                </a:cxn>
                <a:cxn ang="0">
                  <a:pos x="5" y="6"/>
                </a:cxn>
                <a:cxn ang="0">
                  <a:pos x="11" y="2"/>
                </a:cxn>
                <a:cxn ang="0">
                  <a:pos x="18" y="0"/>
                </a:cxn>
                <a:cxn ang="0">
                  <a:pos x="18" y="0"/>
                </a:cxn>
                <a:cxn ang="0">
                  <a:pos x="26" y="2"/>
                </a:cxn>
                <a:cxn ang="0">
                  <a:pos x="32" y="6"/>
                </a:cxn>
                <a:cxn ang="0">
                  <a:pos x="36" y="12"/>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2"/>
                  </a:lnTo>
                  <a:lnTo>
                    <a:pt x="5" y="6"/>
                  </a:lnTo>
                  <a:lnTo>
                    <a:pt x="11" y="2"/>
                  </a:lnTo>
                  <a:lnTo>
                    <a:pt x="18" y="0"/>
                  </a:lnTo>
                  <a:lnTo>
                    <a:pt x="18" y="0"/>
                  </a:lnTo>
                  <a:lnTo>
                    <a:pt x="26" y="2"/>
                  </a:lnTo>
                  <a:lnTo>
                    <a:pt x="32"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8" name="Freeform 447"/>
            <p:cNvSpPr>
              <a:spLocks/>
            </p:cNvSpPr>
            <p:nvPr/>
          </p:nvSpPr>
          <p:spPr bwMode="auto">
            <a:xfrm>
              <a:off x="5013325" y="4629151"/>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9" name="Freeform 448"/>
            <p:cNvSpPr>
              <a:spLocks/>
            </p:cNvSpPr>
            <p:nvPr/>
          </p:nvSpPr>
          <p:spPr bwMode="auto">
            <a:xfrm>
              <a:off x="4602163" y="4097338"/>
              <a:ext cx="58738" cy="60325"/>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0" name="Freeform 449"/>
            <p:cNvSpPr>
              <a:spLocks/>
            </p:cNvSpPr>
            <p:nvPr/>
          </p:nvSpPr>
          <p:spPr bwMode="auto">
            <a:xfrm>
              <a:off x="5073650" y="3925888"/>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2"/>
                </a:cxn>
                <a:cxn ang="0">
                  <a:pos x="4" y="6"/>
                </a:cxn>
                <a:cxn ang="0">
                  <a:pos x="10" y="2"/>
                </a:cxn>
                <a:cxn ang="0">
                  <a:pos x="18" y="0"/>
                </a:cxn>
                <a:cxn ang="0">
                  <a:pos x="18" y="0"/>
                </a:cxn>
                <a:cxn ang="0">
                  <a:pos x="25" y="2"/>
                </a:cxn>
                <a:cxn ang="0">
                  <a:pos x="31" y="6"/>
                </a:cxn>
                <a:cxn ang="0">
                  <a:pos x="36" y="12"/>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2"/>
                  </a:lnTo>
                  <a:lnTo>
                    <a:pt x="4" y="6"/>
                  </a:lnTo>
                  <a:lnTo>
                    <a:pt x="10" y="2"/>
                  </a:lnTo>
                  <a:lnTo>
                    <a:pt x="18" y="0"/>
                  </a:lnTo>
                  <a:lnTo>
                    <a:pt x="18" y="0"/>
                  </a:lnTo>
                  <a:lnTo>
                    <a:pt x="25" y="2"/>
                  </a:lnTo>
                  <a:lnTo>
                    <a:pt x="31"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1" name="Freeform 450"/>
            <p:cNvSpPr>
              <a:spLocks/>
            </p:cNvSpPr>
            <p:nvPr/>
          </p:nvSpPr>
          <p:spPr bwMode="auto">
            <a:xfrm>
              <a:off x="5613400" y="4040188"/>
              <a:ext cx="60325" cy="57150"/>
            </a:xfrm>
            <a:custGeom>
              <a:avLst/>
              <a:gdLst/>
              <a:ahLst/>
              <a:cxnLst>
                <a:cxn ang="0">
                  <a:pos x="38" y="18"/>
                </a:cxn>
                <a:cxn ang="0">
                  <a:pos x="38" y="18"/>
                </a:cxn>
                <a:cxn ang="0">
                  <a:pos x="36" y="26"/>
                </a:cxn>
                <a:cxn ang="0">
                  <a:pos x="33" y="32"/>
                </a:cxn>
                <a:cxn ang="0">
                  <a:pos x="26" y="35"/>
                </a:cxn>
                <a:cxn ang="0">
                  <a:pos x="20" y="36"/>
                </a:cxn>
                <a:cxn ang="0">
                  <a:pos x="20" y="36"/>
                </a:cxn>
                <a:cxn ang="0">
                  <a:pos x="12" y="35"/>
                </a:cxn>
                <a:cxn ang="0">
                  <a:pos x="6" y="32"/>
                </a:cxn>
                <a:cxn ang="0">
                  <a:pos x="2" y="26"/>
                </a:cxn>
                <a:cxn ang="0">
                  <a:pos x="0" y="18"/>
                </a:cxn>
                <a:cxn ang="0">
                  <a:pos x="0" y="18"/>
                </a:cxn>
                <a:cxn ang="0">
                  <a:pos x="2" y="11"/>
                </a:cxn>
                <a:cxn ang="0">
                  <a:pos x="6" y="5"/>
                </a:cxn>
                <a:cxn ang="0">
                  <a:pos x="12" y="2"/>
                </a:cxn>
                <a:cxn ang="0">
                  <a:pos x="20" y="0"/>
                </a:cxn>
                <a:cxn ang="0">
                  <a:pos x="20" y="0"/>
                </a:cxn>
                <a:cxn ang="0">
                  <a:pos x="26" y="2"/>
                </a:cxn>
                <a:cxn ang="0">
                  <a:pos x="33" y="5"/>
                </a:cxn>
                <a:cxn ang="0">
                  <a:pos x="36" y="11"/>
                </a:cxn>
                <a:cxn ang="0">
                  <a:pos x="38" y="18"/>
                </a:cxn>
                <a:cxn ang="0">
                  <a:pos x="38" y="18"/>
                </a:cxn>
              </a:cxnLst>
              <a:rect l="0" t="0" r="r" b="b"/>
              <a:pathLst>
                <a:path w="38" h="36">
                  <a:moveTo>
                    <a:pt x="38" y="18"/>
                  </a:moveTo>
                  <a:lnTo>
                    <a:pt x="38" y="18"/>
                  </a:lnTo>
                  <a:lnTo>
                    <a:pt x="36" y="26"/>
                  </a:lnTo>
                  <a:lnTo>
                    <a:pt x="33" y="32"/>
                  </a:lnTo>
                  <a:lnTo>
                    <a:pt x="26" y="35"/>
                  </a:lnTo>
                  <a:lnTo>
                    <a:pt x="20" y="36"/>
                  </a:lnTo>
                  <a:lnTo>
                    <a:pt x="20" y="36"/>
                  </a:lnTo>
                  <a:lnTo>
                    <a:pt x="12" y="35"/>
                  </a:lnTo>
                  <a:lnTo>
                    <a:pt x="6" y="32"/>
                  </a:lnTo>
                  <a:lnTo>
                    <a:pt x="2" y="26"/>
                  </a:lnTo>
                  <a:lnTo>
                    <a:pt x="0" y="18"/>
                  </a:lnTo>
                  <a:lnTo>
                    <a:pt x="0" y="18"/>
                  </a:lnTo>
                  <a:lnTo>
                    <a:pt x="2" y="11"/>
                  </a:lnTo>
                  <a:lnTo>
                    <a:pt x="6" y="5"/>
                  </a:lnTo>
                  <a:lnTo>
                    <a:pt x="12" y="2"/>
                  </a:lnTo>
                  <a:lnTo>
                    <a:pt x="20" y="0"/>
                  </a:lnTo>
                  <a:lnTo>
                    <a:pt x="20" y="0"/>
                  </a:lnTo>
                  <a:lnTo>
                    <a:pt x="26" y="2"/>
                  </a:lnTo>
                  <a:lnTo>
                    <a:pt x="33"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2" name="Freeform 451"/>
            <p:cNvSpPr>
              <a:spLocks/>
            </p:cNvSpPr>
            <p:nvPr/>
          </p:nvSpPr>
          <p:spPr bwMode="auto">
            <a:xfrm>
              <a:off x="6080125" y="5019676"/>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3" name="Freeform 452"/>
            <p:cNvSpPr>
              <a:spLocks/>
            </p:cNvSpPr>
            <p:nvPr/>
          </p:nvSpPr>
          <p:spPr bwMode="auto">
            <a:xfrm>
              <a:off x="6092825" y="4300538"/>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4" name="Freeform 453"/>
            <p:cNvSpPr>
              <a:spLocks/>
            </p:cNvSpPr>
            <p:nvPr/>
          </p:nvSpPr>
          <p:spPr bwMode="auto">
            <a:xfrm>
              <a:off x="5907088" y="5016501"/>
              <a:ext cx="58738" cy="60325"/>
            </a:xfrm>
            <a:custGeom>
              <a:avLst/>
              <a:gdLst/>
              <a:ahLst/>
              <a:cxnLst>
                <a:cxn ang="0">
                  <a:pos x="37" y="18"/>
                </a:cxn>
                <a:cxn ang="0">
                  <a:pos x="37" y="18"/>
                </a:cxn>
                <a:cxn ang="0">
                  <a:pos x="36" y="26"/>
                </a:cxn>
                <a:cxn ang="0">
                  <a:pos x="33" y="32"/>
                </a:cxn>
                <a:cxn ang="0">
                  <a:pos x="25"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5" y="2"/>
                </a:cxn>
                <a:cxn ang="0">
                  <a:pos x="33" y="6"/>
                </a:cxn>
                <a:cxn ang="0">
                  <a:pos x="36" y="11"/>
                </a:cxn>
                <a:cxn ang="0">
                  <a:pos x="37" y="18"/>
                </a:cxn>
                <a:cxn ang="0">
                  <a:pos x="37" y="18"/>
                </a:cxn>
              </a:cxnLst>
              <a:rect l="0" t="0" r="r" b="b"/>
              <a:pathLst>
                <a:path w="37" h="38">
                  <a:moveTo>
                    <a:pt x="37" y="18"/>
                  </a:moveTo>
                  <a:lnTo>
                    <a:pt x="37" y="18"/>
                  </a:lnTo>
                  <a:lnTo>
                    <a:pt x="36" y="26"/>
                  </a:lnTo>
                  <a:lnTo>
                    <a:pt x="33" y="32"/>
                  </a:lnTo>
                  <a:lnTo>
                    <a:pt x="25"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5" y="2"/>
                  </a:lnTo>
                  <a:lnTo>
                    <a:pt x="33" y="6"/>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5" name="Freeform 454"/>
            <p:cNvSpPr>
              <a:spLocks/>
            </p:cNvSpPr>
            <p:nvPr/>
          </p:nvSpPr>
          <p:spPr bwMode="auto">
            <a:xfrm>
              <a:off x="4721225" y="4587876"/>
              <a:ext cx="58738" cy="60325"/>
            </a:xfrm>
            <a:custGeom>
              <a:avLst/>
              <a:gdLst/>
              <a:ahLst/>
              <a:cxnLst>
                <a:cxn ang="0">
                  <a:pos x="37" y="20"/>
                </a:cxn>
                <a:cxn ang="0">
                  <a:pos x="37" y="20"/>
                </a:cxn>
                <a:cxn ang="0">
                  <a:pos x="36" y="27"/>
                </a:cxn>
                <a:cxn ang="0">
                  <a:pos x="31" y="32"/>
                </a:cxn>
                <a:cxn ang="0">
                  <a:pos x="25" y="36"/>
                </a:cxn>
                <a:cxn ang="0">
                  <a:pos x="18" y="38"/>
                </a:cxn>
                <a:cxn ang="0">
                  <a:pos x="18" y="38"/>
                </a:cxn>
                <a:cxn ang="0">
                  <a:pos x="10" y="36"/>
                </a:cxn>
                <a:cxn ang="0">
                  <a:pos x="4" y="32"/>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2"/>
                  </a:lnTo>
                  <a:lnTo>
                    <a:pt x="25" y="36"/>
                  </a:lnTo>
                  <a:lnTo>
                    <a:pt x="18" y="38"/>
                  </a:lnTo>
                  <a:lnTo>
                    <a:pt x="18" y="38"/>
                  </a:lnTo>
                  <a:lnTo>
                    <a:pt x="10" y="36"/>
                  </a:lnTo>
                  <a:lnTo>
                    <a:pt x="4" y="32"/>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6" name="Freeform 455"/>
            <p:cNvSpPr>
              <a:spLocks/>
            </p:cNvSpPr>
            <p:nvPr/>
          </p:nvSpPr>
          <p:spPr bwMode="auto">
            <a:xfrm>
              <a:off x="4749800" y="4206876"/>
              <a:ext cx="61913" cy="60325"/>
            </a:xfrm>
            <a:custGeom>
              <a:avLst/>
              <a:gdLst/>
              <a:ahLst/>
              <a:cxnLst>
                <a:cxn ang="0">
                  <a:pos x="39" y="20"/>
                </a:cxn>
                <a:cxn ang="0">
                  <a:pos x="39" y="20"/>
                </a:cxn>
                <a:cxn ang="0">
                  <a:pos x="37"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7" name="Freeform 456"/>
            <p:cNvSpPr>
              <a:spLocks/>
            </p:cNvSpPr>
            <p:nvPr/>
          </p:nvSpPr>
          <p:spPr bwMode="auto">
            <a:xfrm>
              <a:off x="5984875" y="4987926"/>
              <a:ext cx="60325" cy="60325"/>
            </a:xfrm>
            <a:custGeom>
              <a:avLst/>
              <a:gdLst/>
              <a:ahLst/>
              <a:cxnLst>
                <a:cxn ang="0">
                  <a:pos x="38" y="20"/>
                </a:cxn>
                <a:cxn ang="0">
                  <a:pos x="38" y="20"/>
                </a:cxn>
                <a:cxn ang="0">
                  <a:pos x="36" y="27"/>
                </a:cxn>
                <a:cxn ang="0">
                  <a:pos x="33" y="32"/>
                </a:cxn>
                <a:cxn ang="0">
                  <a:pos x="27" y="36"/>
                </a:cxn>
                <a:cxn ang="0">
                  <a:pos x="20" y="38"/>
                </a:cxn>
                <a:cxn ang="0">
                  <a:pos x="20" y="38"/>
                </a:cxn>
                <a:cxn ang="0">
                  <a:pos x="12" y="36"/>
                </a:cxn>
                <a:cxn ang="0">
                  <a:pos x="6" y="32"/>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2"/>
                  </a:lnTo>
                  <a:lnTo>
                    <a:pt x="27" y="36"/>
                  </a:lnTo>
                  <a:lnTo>
                    <a:pt x="20" y="38"/>
                  </a:lnTo>
                  <a:lnTo>
                    <a:pt x="20" y="38"/>
                  </a:lnTo>
                  <a:lnTo>
                    <a:pt x="12" y="36"/>
                  </a:lnTo>
                  <a:lnTo>
                    <a:pt x="6" y="32"/>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8" name="Freeform 457"/>
            <p:cNvSpPr>
              <a:spLocks/>
            </p:cNvSpPr>
            <p:nvPr/>
          </p:nvSpPr>
          <p:spPr bwMode="auto">
            <a:xfrm>
              <a:off x="6235700" y="533082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9" name="Freeform 458"/>
            <p:cNvSpPr>
              <a:spLocks/>
            </p:cNvSpPr>
            <p:nvPr/>
          </p:nvSpPr>
          <p:spPr bwMode="auto">
            <a:xfrm>
              <a:off x="5794375" y="4348163"/>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0" name="Freeform 460"/>
            <p:cNvSpPr>
              <a:spLocks/>
            </p:cNvSpPr>
            <p:nvPr/>
          </p:nvSpPr>
          <p:spPr bwMode="auto">
            <a:xfrm>
              <a:off x="5075238" y="4511676"/>
              <a:ext cx="60325" cy="60325"/>
            </a:xfrm>
            <a:custGeom>
              <a:avLst/>
              <a:gdLst/>
              <a:ahLst/>
              <a:cxnLst>
                <a:cxn ang="0">
                  <a:pos x="38" y="20"/>
                </a:cxn>
                <a:cxn ang="0">
                  <a:pos x="38" y="20"/>
                </a:cxn>
                <a:cxn ang="0">
                  <a:pos x="36" y="27"/>
                </a:cxn>
                <a:cxn ang="0">
                  <a:pos x="32" y="33"/>
                </a:cxn>
                <a:cxn ang="0">
                  <a:pos x="26" y="36"/>
                </a:cxn>
                <a:cxn ang="0">
                  <a:pos x="18" y="38"/>
                </a:cxn>
                <a:cxn ang="0">
                  <a:pos x="18" y="38"/>
                </a:cxn>
                <a:cxn ang="0">
                  <a:pos x="11" y="36"/>
                </a:cxn>
                <a:cxn ang="0">
                  <a:pos x="5" y="33"/>
                </a:cxn>
                <a:cxn ang="0">
                  <a:pos x="2" y="27"/>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7"/>
                  </a:lnTo>
                  <a:lnTo>
                    <a:pt x="32" y="33"/>
                  </a:lnTo>
                  <a:lnTo>
                    <a:pt x="26" y="36"/>
                  </a:lnTo>
                  <a:lnTo>
                    <a:pt x="18" y="38"/>
                  </a:lnTo>
                  <a:lnTo>
                    <a:pt x="18" y="38"/>
                  </a:lnTo>
                  <a:lnTo>
                    <a:pt x="11" y="36"/>
                  </a:lnTo>
                  <a:lnTo>
                    <a:pt x="5" y="33"/>
                  </a:lnTo>
                  <a:lnTo>
                    <a:pt x="2" y="27"/>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1" name="Freeform 461"/>
            <p:cNvSpPr>
              <a:spLocks/>
            </p:cNvSpPr>
            <p:nvPr/>
          </p:nvSpPr>
          <p:spPr bwMode="auto">
            <a:xfrm>
              <a:off x="5354638" y="443547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2" name="Freeform 462"/>
            <p:cNvSpPr>
              <a:spLocks/>
            </p:cNvSpPr>
            <p:nvPr/>
          </p:nvSpPr>
          <p:spPr bwMode="auto">
            <a:xfrm>
              <a:off x="6042025" y="5410201"/>
              <a:ext cx="60325" cy="58738"/>
            </a:xfrm>
            <a:custGeom>
              <a:avLst/>
              <a:gdLst/>
              <a:ahLst/>
              <a:cxnLst>
                <a:cxn ang="0">
                  <a:pos x="38" y="19"/>
                </a:cxn>
                <a:cxn ang="0">
                  <a:pos x="38" y="19"/>
                </a:cxn>
                <a:cxn ang="0">
                  <a:pos x="36"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3" name="Freeform 463"/>
            <p:cNvSpPr>
              <a:spLocks/>
            </p:cNvSpPr>
            <p:nvPr/>
          </p:nvSpPr>
          <p:spPr bwMode="auto">
            <a:xfrm>
              <a:off x="5087938" y="3581401"/>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4" name="Freeform 464"/>
            <p:cNvSpPr>
              <a:spLocks/>
            </p:cNvSpPr>
            <p:nvPr/>
          </p:nvSpPr>
          <p:spPr bwMode="auto">
            <a:xfrm>
              <a:off x="4894263" y="4043363"/>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5" name="Freeform 466"/>
            <p:cNvSpPr>
              <a:spLocks/>
            </p:cNvSpPr>
            <p:nvPr/>
          </p:nvSpPr>
          <p:spPr bwMode="auto">
            <a:xfrm>
              <a:off x="5149850" y="3449638"/>
              <a:ext cx="58738" cy="60325"/>
            </a:xfrm>
            <a:custGeom>
              <a:avLst/>
              <a:gdLst/>
              <a:ahLst/>
              <a:cxnLst>
                <a:cxn ang="0">
                  <a:pos x="37" y="20"/>
                </a:cxn>
                <a:cxn ang="0">
                  <a:pos x="37" y="20"/>
                </a:cxn>
                <a:cxn ang="0">
                  <a:pos x="36" y="26"/>
                </a:cxn>
                <a:cxn ang="0">
                  <a:pos x="31" y="32"/>
                </a:cxn>
                <a:cxn ang="0">
                  <a:pos x="25" y="36"/>
                </a:cxn>
                <a:cxn ang="0">
                  <a:pos x="18" y="38"/>
                </a:cxn>
                <a:cxn ang="0">
                  <a:pos x="18" y="38"/>
                </a:cxn>
                <a:cxn ang="0">
                  <a:pos x="10" y="36"/>
                </a:cxn>
                <a:cxn ang="0">
                  <a:pos x="4" y="32"/>
                </a:cxn>
                <a:cxn ang="0">
                  <a:pos x="1" y="26"/>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0" y="36"/>
                  </a:lnTo>
                  <a:lnTo>
                    <a:pt x="4" y="32"/>
                  </a:lnTo>
                  <a:lnTo>
                    <a:pt x="1" y="26"/>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6" name="Freeform 468"/>
            <p:cNvSpPr>
              <a:spLocks/>
            </p:cNvSpPr>
            <p:nvPr/>
          </p:nvSpPr>
          <p:spPr bwMode="auto">
            <a:xfrm>
              <a:off x="5602288" y="4729163"/>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6"/>
                </a:cxn>
                <a:cxn ang="0">
                  <a:pos x="12" y="1"/>
                </a:cxn>
                <a:cxn ang="0">
                  <a:pos x="19" y="0"/>
                </a:cxn>
                <a:cxn ang="0">
                  <a:pos x="19" y="0"/>
                </a:cxn>
                <a:cxn ang="0">
                  <a:pos x="27" y="1"/>
                </a:cxn>
                <a:cxn ang="0">
                  <a:pos x="33" y="6"/>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6"/>
                  </a:lnTo>
                  <a:lnTo>
                    <a:pt x="12" y="1"/>
                  </a:lnTo>
                  <a:lnTo>
                    <a:pt x="19" y="0"/>
                  </a:lnTo>
                  <a:lnTo>
                    <a:pt x="19" y="0"/>
                  </a:lnTo>
                  <a:lnTo>
                    <a:pt x="27" y="1"/>
                  </a:lnTo>
                  <a:lnTo>
                    <a:pt x="33" y="6"/>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7" name="Freeform 469"/>
            <p:cNvSpPr>
              <a:spLocks/>
            </p:cNvSpPr>
            <p:nvPr/>
          </p:nvSpPr>
          <p:spPr bwMode="auto">
            <a:xfrm>
              <a:off x="4875213" y="4357688"/>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8" name="Freeform 470"/>
            <p:cNvSpPr>
              <a:spLocks/>
            </p:cNvSpPr>
            <p:nvPr/>
          </p:nvSpPr>
          <p:spPr bwMode="auto">
            <a:xfrm>
              <a:off x="4679950" y="3997326"/>
              <a:ext cx="60325" cy="57150"/>
            </a:xfrm>
            <a:custGeom>
              <a:avLst/>
              <a:gdLst/>
              <a:ahLst/>
              <a:cxnLst>
                <a:cxn ang="0">
                  <a:pos x="38" y="18"/>
                </a:cxn>
                <a:cxn ang="0">
                  <a:pos x="38" y="18"/>
                </a:cxn>
                <a:cxn ang="0">
                  <a:pos x="36" y="26"/>
                </a:cxn>
                <a:cxn ang="0">
                  <a:pos x="33" y="32"/>
                </a:cxn>
                <a:cxn ang="0">
                  <a:pos x="26" y="35"/>
                </a:cxn>
                <a:cxn ang="0">
                  <a:pos x="20" y="36"/>
                </a:cxn>
                <a:cxn ang="0">
                  <a:pos x="20" y="36"/>
                </a:cxn>
                <a:cxn ang="0">
                  <a:pos x="12" y="35"/>
                </a:cxn>
                <a:cxn ang="0">
                  <a:pos x="6" y="32"/>
                </a:cxn>
                <a:cxn ang="0">
                  <a:pos x="2" y="26"/>
                </a:cxn>
                <a:cxn ang="0">
                  <a:pos x="0" y="18"/>
                </a:cxn>
                <a:cxn ang="0">
                  <a:pos x="0" y="18"/>
                </a:cxn>
                <a:cxn ang="0">
                  <a:pos x="2" y="11"/>
                </a:cxn>
                <a:cxn ang="0">
                  <a:pos x="6" y="5"/>
                </a:cxn>
                <a:cxn ang="0">
                  <a:pos x="12" y="0"/>
                </a:cxn>
                <a:cxn ang="0">
                  <a:pos x="20" y="0"/>
                </a:cxn>
                <a:cxn ang="0">
                  <a:pos x="20" y="0"/>
                </a:cxn>
                <a:cxn ang="0">
                  <a:pos x="26" y="0"/>
                </a:cxn>
                <a:cxn ang="0">
                  <a:pos x="33" y="5"/>
                </a:cxn>
                <a:cxn ang="0">
                  <a:pos x="36" y="11"/>
                </a:cxn>
                <a:cxn ang="0">
                  <a:pos x="38" y="18"/>
                </a:cxn>
                <a:cxn ang="0">
                  <a:pos x="38" y="18"/>
                </a:cxn>
              </a:cxnLst>
              <a:rect l="0" t="0" r="r" b="b"/>
              <a:pathLst>
                <a:path w="38" h="36">
                  <a:moveTo>
                    <a:pt x="38" y="18"/>
                  </a:moveTo>
                  <a:lnTo>
                    <a:pt x="38" y="18"/>
                  </a:lnTo>
                  <a:lnTo>
                    <a:pt x="36" y="26"/>
                  </a:lnTo>
                  <a:lnTo>
                    <a:pt x="33" y="32"/>
                  </a:lnTo>
                  <a:lnTo>
                    <a:pt x="26" y="35"/>
                  </a:lnTo>
                  <a:lnTo>
                    <a:pt x="20" y="36"/>
                  </a:lnTo>
                  <a:lnTo>
                    <a:pt x="20" y="36"/>
                  </a:lnTo>
                  <a:lnTo>
                    <a:pt x="12" y="35"/>
                  </a:lnTo>
                  <a:lnTo>
                    <a:pt x="6" y="32"/>
                  </a:lnTo>
                  <a:lnTo>
                    <a:pt x="2" y="26"/>
                  </a:lnTo>
                  <a:lnTo>
                    <a:pt x="0" y="18"/>
                  </a:lnTo>
                  <a:lnTo>
                    <a:pt x="0" y="18"/>
                  </a:lnTo>
                  <a:lnTo>
                    <a:pt x="2" y="11"/>
                  </a:lnTo>
                  <a:lnTo>
                    <a:pt x="6" y="5"/>
                  </a:lnTo>
                  <a:lnTo>
                    <a:pt x="12" y="0"/>
                  </a:lnTo>
                  <a:lnTo>
                    <a:pt x="20" y="0"/>
                  </a:lnTo>
                  <a:lnTo>
                    <a:pt x="20" y="0"/>
                  </a:lnTo>
                  <a:lnTo>
                    <a:pt x="26" y="0"/>
                  </a:lnTo>
                  <a:lnTo>
                    <a:pt x="33"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9" name="Freeform 471"/>
            <p:cNvSpPr>
              <a:spLocks/>
            </p:cNvSpPr>
            <p:nvPr/>
          </p:nvSpPr>
          <p:spPr bwMode="auto">
            <a:xfrm>
              <a:off x="5432425" y="4816476"/>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0" name="Freeform 472"/>
            <p:cNvSpPr>
              <a:spLocks/>
            </p:cNvSpPr>
            <p:nvPr/>
          </p:nvSpPr>
          <p:spPr bwMode="auto">
            <a:xfrm>
              <a:off x="5651500" y="4762501"/>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1" name="Freeform 473"/>
            <p:cNvSpPr>
              <a:spLocks/>
            </p:cNvSpPr>
            <p:nvPr/>
          </p:nvSpPr>
          <p:spPr bwMode="auto">
            <a:xfrm>
              <a:off x="5002213" y="4148138"/>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2" name="Freeform 474"/>
            <p:cNvSpPr>
              <a:spLocks/>
            </p:cNvSpPr>
            <p:nvPr/>
          </p:nvSpPr>
          <p:spPr bwMode="auto">
            <a:xfrm>
              <a:off x="4865688" y="4519613"/>
              <a:ext cx="60325" cy="57150"/>
            </a:xfrm>
            <a:custGeom>
              <a:avLst/>
              <a:gdLst/>
              <a:ahLst/>
              <a:cxnLst>
                <a:cxn ang="0">
                  <a:pos x="38" y="18"/>
                </a:cxn>
                <a:cxn ang="0">
                  <a:pos x="38" y="18"/>
                </a:cxn>
                <a:cxn ang="0">
                  <a:pos x="36"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0"/>
                </a:cxn>
                <a:cxn ang="0">
                  <a:pos x="20" y="0"/>
                </a:cxn>
                <a:cxn ang="0">
                  <a:pos x="20" y="0"/>
                </a:cxn>
                <a:cxn ang="0">
                  <a:pos x="27" y="0"/>
                </a:cxn>
                <a:cxn ang="0">
                  <a:pos x="33" y="4"/>
                </a:cxn>
                <a:cxn ang="0">
                  <a:pos x="36" y="10"/>
                </a:cxn>
                <a:cxn ang="0">
                  <a:pos x="38" y="18"/>
                </a:cxn>
                <a:cxn ang="0">
                  <a:pos x="38" y="18"/>
                </a:cxn>
              </a:cxnLst>
              <a:rect l="0" t="0" r="r" b="b"/>
              <a:pathLst>
                <a:path w="38" h="36">
                  <a:moveTo>
                    <a:pt x="38" y="18"/>
                  </a:moveTo>
                  <a:lnTo>
                    <a:pt x="38" y="18"/>
                  </a:lnTo>
                  <a:lnTo>
                    <a:pt x="36"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0"/>
                  </a:lnTo>
                  <a:lnTo>
                    <a:pt x="20" y="0"/>
                  </a:lnTo>
                  <a:lnTo>
                    <a:pt x="20" y="0"/>
                  </a:lnTo>
                  <a:lnTo>
                    <a:pt x="27" y="0"/>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3" name="Freeform 475"/>
            <p:cNvSpPr>
              <a:spLocks/>
            </p:cNvSpPr>
            <p:nvPr/>
          </p:nvSpPr>
          <p:spPr bwMode="auto">
            <a:xfrm>
              <a:off x="4789488" y="3938588"/>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4" name="Freeform 476"/>
            <p:cNvSpPr>
              <a:spLocks/>
            </p:cNvSpPr>
            <p:nvPr/>
          </p:nvSpPr>
          <p:spPr bwMode="auto">
            <a:xfrm>
              <a:off x="4411663" y="4524376"/>
              <a:ext cx="58738" cy="58738"/>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5" name="Freeform 477"/>
            <p:cNvSpPr>
              <a:spLocks/>
            </p:cNvSpPr>
            <p:nvPr/>
          </p:nvSpPr>
          <p:spPr bwMode="auto">
            <a:xfrm>
              <a:off x="4383088" y="4435476"/>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6" name="Freeform 478"/>
            <p:cNvSpPr>
              <a:spLocks/>
            </p:cNvSpPr>
            <p:nvPr/>
          </p:nvSpPr>
          <p:spPr bwMode="auto">
            <a:xfrm>
              <a:off x="4884738" y="3505201"/>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7" name="Freeform 479"/>
            <p:cNvSpPr>
              <a:spLocks/>
            </p:cNvSpPr>
            <p:nvPr/>
          </p:nvSpPr>
          <p:spPr bwMode="auto">
            <a:xfrm>
              <a:off x="5140325" y="4076701"/>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8" name="Freeform 480"/>
            <p:cNvSpPr>
              <a:spLocks/>
            </p:cNvSpPr>
            <p:nvPr/>
          </p:nvSpPr>
          <p:spPr bwMode="auto">
            <a:xfrm>
              <a:off x="4392613" y="342582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9" name="Freeform 481"/>
            <p:cNvSpPr>
              <a:spLocks/>
            </p:cNvSpPr>
            <p:nvPr/>
          </p:nvSpPr>
          <p:spPr bwMode="auto">
            <a:xfrm>
              <a:off x="5718175" y="4483101"/>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0" name="Freeform 483"/>
            <p:cNvSpPr>
              <a:spLocks/>
            </p:cNvSpPr>
            <p:nvPr/>
          </p:nvSpPr>
          <p:spPr bwMode="auto">
            <a:xfrm>
              <a:off x="6088063" y="2925763"/>
              <a:ext cx="68263" cy="69850"/>
            </a:xfrm>
            <a:custGeom>
              <a:avLst/>
              <a:gdLst/>
              <a:ahLst/>
              <a:cxnLst>
                <a:cxn ang="0">
                  <a:pos x="43" y="21"/>
                </a:cxn>
                <a:cxn ang="0">
                  <a:pos x="43" y="21"/>
                </a:cxn>
                <a:cxn ang="0">
                  <a:pos x="42" y="30"/>
                </a:cxn>
                <a:cxn ang="0">
                  <a:pos x="37" y="38"/>
                </a:cxn>
                <a:cxn ang="0">
                  <a:pos x="30" y="42"/>
                </a:cxn>
                <a:cxn ang="0">
                  <a:pos x="22" y="44"/>
                </a:cxn>
                <a:cxn ang="0">
                  <a:pos x="22" y="44"/>
                </a:cxn>
                <a:cxn ang="0">
                  <a:pos x="13" y="42"/>
                </a:cxn>
                <a:cxn ang="0">
                  <a:pos x="6" y="38"/>
                </a:cxn>
                <a:cxn ang="0">
                  <a:pos x="1" y="30"/>
                </a:cxn>
                <a:cxn ang="0">
                  <a:pos x="0" y="21"/>
                </a:cxn>
                <a:cxn ang="0">
                  <a:pos x="0" y="21"/>
                </a:cxn>
                <a:cxn ang="0">
                  <a:pos x="1" y="14"/>
                </a:cxn>
                <a:cxn ang="0">
                  <a:pos x="6" y="6"/>
                </a:cxn>
                <a:cxn ang="0">
                  <a:pos x="13" y="2"/>
                </a:cxn>
                <a:cxn ang="0">
                  <a:pos x="22" y="0"/>
                </a:cxn>
                <a:cxn ang="0">
                  <a:pos x="22" y="0"/>
                </a:cxn>
                <a:cxn ang="0">
                  <a:pos x="30" y="2"/>
                </a:cxn>
                <a:cxn ang="0">
                  <a:pos x="37" y="6"/>
                </a:cxn>
                <a:cxn ang="0">
                  <a:pos x="42" y="14"/>
                </a:cxn>
                <a:cxn ang="0">
                  <a:pos x="43" y="21"/>
                </a:cxn>
                <a:cxn ang="0">
                  <a:pos x="43" y="21"/>
                </a:cxn>
              </a:cxnLst>
              <a:rect l="0" t="0" r="r" b="b"/>
              <a:pathLst>
                <a:path w="43" h="44">
                  <a:moveTo>
                    <a:pt x="43" y="21"/>
                  </a:moveTo>
                  <a:lnTo>
                    <a:pt x="43" y="21"/>
                  </a:lnTo>
                  <a:lnTo>
                    <a:pt x="42" y="30"/>
                  </a:lnTo>
                  <a:lnTo>
                    <a:pt x="37" y="38"/>
                  </a:lnTo>
                  <a:lnTo>
                    <a:pt x="30" y="42"/>
                  </a:lnTo>
                  <a:lnTo>
                    <a:pt x="22" y="44"/>
                  </a:lnTo>
                  <a:lnTo>
                    <a:pt x="22" y="44"/>
                  </a:lnTo>
                  <a:lnTo>
                    <a:pt x="13" y="42"/>
                  </a:lnTo>
                  <a:lnTo>
                    <a:pt x="6" y="38"/>
                  </a:lnTo>
                  <a:lnTo>
                    <a:pt x="1" y="30"/>
                  </a:lnTo>
                  <a:lnTo>
                    <a:pt x="0" y="21"/>
                  </a:lnTo>
                  <a:lnTo>
                    <a:pt x="0" y="21"/>
                  </a:lnTo>
                  <a:lnTo>
                    <a:pt x="1" y="14"/>
                  </a:lnTo>
                  <a:lnTo>
                    <a:pt x="6" y="6"/>
                  </a:lnTo>
                  <a:lnTo>
                    <a:pt x="13" y="2"/>
                  </a:lnTo>
                  <a:lnTo>
                    <a:pt x="22" y="0"/>
                  </a:lnTo>
                  <a:lnTo>
                    <a:pt x="22" y="0"/>
                  </a:lnTo>
                  <a:lnTo>
                    <a:pt x="30" y="2"/>
                  </a:lnTo>
                  <a:lnTo>
                    <a:pt x="37" y="6"/>
                  </a:lnTo>
                  <a:lnTo>
                    <a:pt x="42" y="14"/>
                  </a:lnTo>
                  <a:lnTo>
                    <a:pt x="43" y="21"/>
                  </a:lnTo>
                  <a:lnTo>
                    <a:pt x="43" y="21"/>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1" name="Freeform 52"/>
            <p:cNvSpPr>
              <a:spLocks/>
            </p:cNvSpPr>
            <p:nvPr/>
          </p:nvSpPr>
          <p:spPr bwMode="auto">
            <a:xfrm>
              <a:off x="4187825" y="4192589"/>
              <a:ext cx="58738" cy="57150"/>
            </a:xfrm>
            <a:custGeom>
              <a:avLst/>
              <a:gdLst/>
              <a:ahLst/>
              <a:cxnLst>
                <a:cxn ang="0">
                  <a:pos x="37" y="18"/>
                </a:cxn>
                <a:cxn ang="0">
                  <a:pos x="37" y="18"/>
                </a:cxn>
                <a:cxn ang="0">
                  <a:pos x="36" y="26"/>
                </a:cxn>
                <a:cxn ang="0">
                  <a:pos x="31" y="32"/>
                </a:cxn>
                <a:cxn ang="0">
                  <a:pos x="25" y="35"/>
                </a:cxn>
                <a:cxn ang="0">
                  <a:pos x="18" y="36"/>
                </a:cxn>
                <a:cxn ang="0">
                  <a:pos x="18" y="36"/>
                </a:cxn>
                <a:cxn ang="0">
                  <a:pos x="12" y="35"/>
                </a:cxn>
                <a:cxn ang="0">
                  <a:pos x="4" y="32"/>
                </a:cxn>
                <a:cxn ang="0">
                  <a:pos x="1" y="26"/>
                </a:cxn>
                <a:cxn ang="0">
                  <a:pos x="0" y="18"/>
                </a:cxn>
                <a:cxn ang="0">
                  <a:pos x="0" y="18"/>
                </a:cxn>
                <a:cxn ang="0">
                  <a:pos x="1" y="11"/>
                </a:cxn>
                <a:cxn ang="0">
                  <a:pos x="4" y="5"/>
                </a:cxn>
                <a:cxn ang="0">
                  <a:pos x="12" y="2"/>
                </a:cxn>
                <a:cxn ang="0">
                  <a:pos x="18" y="0"/>
                </a:cxn>
                <a:cxn ang="0">
                  <a:pos x="18" y="0"/>
                </a:cxn>
                <a:cxn ang="0">
                  <a:pos x="25" y="2"/>
                </a:cxn>
                <a:cxn ang="0">
                  <a:pos x="31" y="5"/>
                </a:cxn>
                <a:cxn ang="0">
                  <a:pos x="36" y="11"/>
                </a:cxn>
                <a:cxn ang="0">
                  <a:pos x="37" y="18"/>
                </a:cxn>
                <a:cxn ang="0">
                  <a:pos x="37" y="18"/>
                </a:cxn>
              </a:cxnLst>
              <a:rect l="0" t="0" r="r" b="b"/>
              <a:pathLst>
                <a:path w="37" h="36">
                  <a:moveTo>
                    <a:pt x="37" y="18"/>
                  </a:moveTo>
                  <a:lnTo>
                    <a:pt x="37" y="18"/>
                  </a:lnTo>
                  <a:lnTo>
                    <a:pt x="36" y="26"/>
                  </a:lnTo>
                  <a:lnTo>
                    <a:pt x="31" y="32"/>
                  </a:lnTo>
                  <a:lnTo>
                    <a:pt x="25" y="35"/>
                  </a:lnTo>
                  <a:lnTo>
                    <a:pt x="18" y="36"/>
                  </a:lnTo>
                  <a:lnTo>
                    <a:pt x="18" y="36"/>
                  </a:lnTo>
                  <a:lnTo>
                    <a:pt x="12" y="35"/>
                  </a:lnTo>
                  <a:lnTo>
                    <a:pt x="4" y="32"/>
                  </a:lnTo>
                  <a:lnTo>
                    <a:pt x="1" y="26"/>
                  </a:lnTo>
                  <a:lnTo>
                    <a:pt x="0" y="18"/>
                  </a:lnTo>
                  <a:lnTo>
                    <a:pt x="0" y="18"/>
                  </a:lnTo>
                  <a:lnTo>
                    <a:pt x="1" y="11"/>
                  </a:lnTo>
                  <a:lnTo>
                    <a:pt x="4" y="5"/>
                  </a:lnTo>
                  <a:lnTo>
                    <a:pt x="12"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2" name="Freeform 64"/>
            <p:cNvSpPr>
              <a:spLocks/>
            </p:cNvSpPr>
            <p:nvPr/>
          </p:nvSpPr>
          <p:spPr bwMode="auto">
            <a:xfrm>
              <a:off x="4102100" y="4316414"/>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3" name="Freeform 66"/>
            <p:cNvSpPr>
              <a:spLocks/>
            </p:cNvSpPr>
            <p:nvPr/>
          </p:nvSpPr>
          <p:spPr bwMode="auto">
            <a:xfrm>
              <a:off x="4140200" y="4102101"/>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4" name="Freeform 82"/>
            <p:cNvSpPr>
              <a:spLocks/>
            </p:cNvSpPr>
            <p:nvPr/>
          </p:nvSpPr>
          <p:spPr bwMode="auto">
            <a:xfrm>
              <a:off x="4016375" y="2976564"/>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5" name="Freeform 94"/>
            <p:cNvSpPr>
              <a:spLocks/>
            </p:cNvSpPr>
            <p:nvPr/>
          </p:nvSpPr>
          <p:spPr bwMode="auto">
            <a:xfrm>
              <a:off x="4002088" y="3897314"/>
              <a:ext cx="58738" cy="60325"/>
            </a:xfrm>
            <a:custGeom>
              <a:avLst/>
              <a:gdLst/>
              <a:ahLst/>
              <a:cxnLst>
                <a:cxn ang="0">
                  <a:pos x="37" y="20"/>
                </a:cxn>
                <a:cxn ang="0">
                  <a:pos x="37" y="20"/>
                </a:cxn>
                <a:cxn ang="0">
                  <a:pos x="36"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6" name="Freeform 95"/>
            <p:cNvSpPr>
              <a:spLocks/>
            </p:cNvSpPr>
            <p:nvPr/>
          </p:nvSpPr>
          <p:spPr bwMode="auto">
            <a:xfrm>
              <a:off x="3979863" y="4173539"/>
              <a:ext cx="61913" cy="57150"/>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0"/>
                </a:cxn>
                <a:cxn ang="0">
                  <a:pos x="20" y="0"/>
                </a:cxn>
                <a:cxn ang="0">
                  <a:pos x="20" y="0"/>
                </a:cxn>
                <a:cxn ang="0">
                  <a:pos x="27" y="0"/>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0"/>
                  </a:lnTo>
                  <a:lnTo>
                    <a:pt x="20" y="0"/>
                  </a:lnTo>
                  <a:lnTo>
                    <a:pt x="20" y="0"/>
                  </a:lnTo>
                  <a:lnTo>
                    <a:pt x="27" y="0"/>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7" name="Freeform 97"/>
            <p:cNvSpPr>
              <a:spLocks/>
            </p:cNvSpPr>
            <p:nvPr/>
          </p:nvSpPr>
          <p:spPr bwMode="auto">
            <a:xfrm>
              <a:off x="4232275" y="3892551"/>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8" name="Freeform 100"/>
            <p:cNvSpPr>
              <a:spLocks/>
            </p:cNvSpPr>
            <p:nvPr/>
          </p:nvSpPr>
          <p:spPr bwMode="auto">
            <a:xfrm>
              <a:off x="4206875" y="3157539"/>
              <a:ext cx="61913" cy="57150"/>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9" name="Freeform 101"/>
            <p:cNvSpPr>
              <a:spLocks/>
            </p:cNvSpPr>
            <p:nvPr/>
          </p:nvSpPr>
          <p:spPr bwMode="auto">
            <a:xfrm>
              <a:off x="4302125" y="3762376"/>
              <a:ext cx="58738" cy="58738"/>
            </a:xfrm>
            <a:custGeom>
              <a:avLst/>
              <a:gdLst/>
              <a:ahLst/>
              <a:cxnLst>
                <a:cxn ang="0">
                  <a:pos x="37" y="19"/>
                </a:cxn>
                <a:cxn ang="0">
                  <a:pos x="37" y="19"/>
                </a:cxn>
                <a:cxn ang="0">
                  <a:pos x="36"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0" name="Freeform 112"/>
            <p:cNvSpPr>
              <a:spLocks/>
            </p:cNvSpPr>
            <p:nvPr/>
          </p:nvSpPr>
          <p:spPr bwMode="auto">
            <a:xfrm>
              <a:off x="4149725" y="3502026"/>
              <a:ext cx="61913" cy="57150"/>
            </a:xfrm>
            <a:custGeom>
              <a:avLst/>
              <a:gdLst/>
              <a:ahLst/>
              <a:cxnLst>
                <a:cxn ang="0">
                  <a:pos x="39" y="18"/>
                </a:cxn>
                <a:cxn ang="0">
                  <a:pos x="39" y="18"/>
                </a:cxn>
                <a:cxn ang="0">
                  <a:pos x="37" y="26"/>
                </a:cxn>
                <a:cxn ang="0">
                  <a:pos x="33" y="32"/>
                </a:cxn>
                <a:cxn ang="0">
                  <a:pos x="27" y="35"/>
                </a:cxn>
                <a:cxn ang="0">
                  <a:pos x="19" y="36"/>
                </a:cxn>
                <a:cxn ang="0">
                  <a:pos x="19" y="36"/>
                </a:cxn>
                <a:cxn ang="0">
                  <a:pos x="12" y="35"/>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6">
                  <a:moveTo>
                    <a:pt x="39" y="18"/>
                  </a:moveTo>
                  <a:lnTo>
                    <a:pt x="39" y="18"/>
                  </a:lnTo>
                  <a:lnTo>
                    <a:pt x="37" y="26"/>
                  </a:lnTo>
                  <a:lnTo>
                    <a:pt x="33" y="32"/>
                  </a:lnTo>
                  <a:lnTo>
                    <a:pt x="27" y="35"/>
                  </a:lnTo>
                  <a:lnTo>
                    <a:pt x="19" y="36"/>
                  </a:lnTo>
                  <a:lnTo>
                    <a:pt x="19" y="36"/>
                  </a:lnTo>
                  <a:lnTo>
                    <a:pt x="12" y="35"/>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1" name="Freeform 132"/>
            <p:cNvSpPr>
              <a:spLocks/>
            </p:cNvSpPr>
            <p:nvPr/>
          </p:nvSpPr>
          <p:spPr bwMode="auto">
            <a:xfrm>
              <a:off x="3089275" y="3144839"/>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2" name="Freeform 133"/>
            <p:cNvSpPr>
              <a:spLocks/>
            </p:cNvSpPr>
            <p:nvPr/>
          </p:nvSpPr>
          <p:spPr bwMode="auto">
            <a:xfrm>
              <a:off x="4222750" y="3419476"/>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2"/>
                </a:cxn>
                <a:cxn ang="0">
                  <a:pos x="5" y="6"/>
                </a:cxn>
                <a:cxn ang="0">
                  <a:pos x="11" y="1"/>
                </a:cxn>
                <a:cxn ang="0">
                  <a:pos x="18" y="0"/>
                </a:cxn>
                <a:cxn ang="0">
                  <a:pos x="18" y="0"/>
                </a:cxn>
                <a:cxn ang="0">
                  <a:pos x="26" y="1"/>
                </a:cxn>
                <a:cxn ang="0">
                  <a:pos x="32" y="6"/>
                </a:cxn>
                <a:cxn ang="0">
                  <a:pos x="36" y="12"/>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2"/>
                  </a:lnTo>
                  <a:lnTo>
                    <a:pt x="5" y="6"/>
                  </a:lnTo>
                  <a:lnTo>
                    <a:pt x="11" y="1"/>
                  </a:lnTo>
                  <a:lnTo>
                    <a:pt x="18" y="0"/>
                  </a:lnTo>
                  <a:lnTo>
                    <a:pt x="18" y="0"/>
                  </a:lnTo>
                  <a:lnTo>
                    <a:pt x="26" y="1"/>
                  </a:lnTo>
                  <a:lnTo>
                    <a:pt x="32"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3" name="Freeform 134"/>
            <p:cNvSpPr>
              <a:spLocks/>
            </p:cNvSpPr>
            <p:nvPr/>
          </p:nvSpPr>
          <p:spPr bwMode="auto">
            <a:xfrm>
              <a:off x="3063875" y="3959226"/>
              <a:ext cx="61913" cy="60325"/>
            </a:xfrm>
            <a:custGeom>
              <a:avLst/>
              <a:gdLst/>
              <a:ahLst/>
              <a:cxnLst>
                <a:cxn ang="0">
                  <a:pos x="39" y="20"/>
                </a:cxn>
                <a:cxn ang="0">
                  <a:pos x="39" y="20"/>
                </a:cxn>
                <a:cxn ang="0">
                  <a:pos x="37"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4" name="Freeform 135"/>
            <p:cNvSpPr>
              <a:spLocks/>
            </p:cNvSpPr>
            <p:nvPr/>
          </p:nvSpPr>
          <p:spPr bwMode="auto">
            <a:xfrm>
              <a:off x="3502025" y="3933826"/>
              <a:ext cx="58738" cy="58738"/>
            </a:xfrm>
            <a:custGeom>
              <a:avLst/>
              <a:gdLst/>
              <a:ahLst/>
              <a:cxnLst>
                <a:cxn ang="0">
                  <a:pos x="37" y="19"/>
                </a:cxn>
                <a:cxn ang="0">
                  <a:pos x="37" y="19"/>
                </a:cxn>
                <a:cxn ang="0">
                  <a:pos x="36" y="25"/>
                </a:cxn>
                <a:cxn ang="0">
                  <a:pos x="31" y="31"/>
                </a:cxn>
                <a:cxn ang="0">
                  <a:pos x="25" y="36"/>
                </a:cxn>
                <a:cxn ang="0">
                  <a:pos x="18" y="37"/>
                </a:cxn>
                <a:cxn ang="0">
                  <a:pos x="18" y="37"/>
                </a:cxn>
                <a:cxn ang="0">
                  <a:pos x="10" y="36"/>
                </a:cxn>
                <a:cxn ang="0">
                  <a:pos x="4" y="31"/>
                </a:cxn>
                <a:cxn ang="0">
                  <a:pos x="1" y="25"/>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5"/>
                  </a:lnTo>
                  <a:lnTo>
                    <a:pt x="31" y="31"/>
                  </a:lnTo>
                  <a:lnTo>
                    <a:pt x="25" y="36"/>
                  </a:lnTo>
                  <a:lnTo>
                    <a:pt x="18" y="37"/>
                  </a:lnTo>
                  <a:lnTo>
                    <a:pt x="18" y="37"/>
                  </a:lnTo>
                  <a:lnTo>
                    <a:pt x="10" y="36"/>
                  </a:lnTo>
                  <a:lnTo>
                    <a:pt x="4" y="31"/>
                  </a:lnTo>
                  <a:lnTo>
                    <a:pt x="1" y="25"/>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5" name="Freeform 136"/>
            <p:cNvSpPr>
              <a:spLocks/>
            </p:cNvSpPr>
            <p:nvPr/>
          </p:nvSpPr>
          <p:spPr bwMode="auto">
            <a:xfrm>
              <a:off x="3825875" y="4049714"/>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6" name="Freeform 137"/>
            <p:cNvSpPr>
              <a:spLocks/>
            </p:cNvSpPr>
            <p:nvPr/>
          </p:nvSpPr>
          <p:spPr bwMode="auto">
            <a:xfrm>
              <a:off x="3540125" y="4535489"/>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7" name="Freeform 138"/>
            <p:cNvSpPr>
              <a:spLocks/>
            </p:cNvSpPr>
            <p:nvPr/>
          </p:nvSpPr>
          <p:spPr bwMode="auto">
            <a:xfrm>
              <a:off x="3421063" y="4554539"/>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8" name="Freeform 139"/>
            <p:cNvSpPr>
              <a:spLocks/>
            </p:cNvSpPr>
            <p:nvPr/>
          </p:nvSpPr>
          <p:spPr bwMode="auto">
            <a:xfrm>
              <a:off x="3878263" y="3935414"/>
              <a:ext cx="58738" cy="60325"/>
            </a:xfrm>
            <a:custGeom>
              <a:avLst/>
              <a:gdLst/>
              <a:ahLst/>
              <a:cxnLst>
                <a:cxn ang="0">
                  <a:pos x="37" y="20"/>
                </a:cxn>
                <a:cxn ang="0">
                  <a:pos x="37" y="20"/>
                </a:cxn>
                <a:cxn ang="0">
                  <a:pos x="36" y="26"/>
                </a:cxn>
                <a:cxn ang="0">
                  <a:pos x="31" y="32"/>
                </a:cxn>
                <a:cxn ang="0">
                  <a:pos x="25" y="36"/>
                </a:cxn>
                <a:cxn ang="0">
                  <a:pos x="18" y="38"/>
                </a:cxn>
                <a:cxn ang="0">
                  <a:pos x="18" y="38"/>
                </a:cxn>
                <a:cxn ang="0">
                  <a:pos x="10" y="36"/>
                </a:cxn>
                <a:cxn ang="0">
                  <a:pos x="4" y="32"/>
                </a:cxn>
                <a:cxn ang="0">
                  <a:pos x="1" y="26"/>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0" y="36"/>
                  </a:lnTo>
                  <a:lnTo>
                    <a:pt x="4" y="32"/>
                  </a:lnTo>
                  <a:lnTo>
                    <a:pt x="1" y="26"/>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9" name="Freeform 141"/>
            <p:cNvSpPr>
              <a:spLocks/>
            </p:cNvSpPr>
            <p:nvPr/>
          </p:nvSpPr>
          <p:spPr bwMode="auto">
            <a:xfrm>
              <a:off x="4341813" y="4306889"/>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0" name="Freeform 142"/>
            <p:cNvSpPr>
              <a:spLocks/>
            </p:cNvSpPr>
            <p:nvPr/>
          </p:nvSpPr>
          <p:spPr bwMode="auto">
            <a:xfrm>
              <a:off x="3873500" y="4462464"/>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1" name="Freeform 143"/>
            <p:cNvSpPr>
              <a:spLocks/>
            </p:cNvSpPr>
            <p:nvPr/>
          </p:nvSpPr>
          <p:spPr bwMode="auto">
            <a:xfrm>
              <a:off x="3422650" y="4757739"/>
              <a:ext cx="60325" cy="58738"/>
            </a:xfrm>
            <a:custGeom>
              <a:avLst/>
              <a:gdLst/>
              <a:ahLst/>
              <a:cxnLst>
                <a:cxn ang="0">
                  <a:pos x="38" y="19"/>
                </a:cxn>
                <a:cxn ang="0">
                  <a:pos x="38" y="19"/>
                </a:cxn>
                <a:cxn ang="0">
                  <a:pos x="36" y="25"/>
                </a:cxn>
                <a:cxn ang="0">
                  <a:pos x="32" y="31"/>
                </a:cxn>
                <a:cxn ang="0">
                  <a:pos x="26" y="36"/>
                </a:cxn>
                <a:cxn ang="0">
                  <a:pos x="18" y="37"/>
                </a:cxn>
                <a:cxn ang="0">
                  <a:pos x="18" y="37"/>
                </a:cxn>
                <a:cxn ang="0">
                  <a:pos x="11" y="36"/>
                </a:cxn>
                <a:cxn ang="0">
                  <a:pos x="5" y="31"/>
                </a:cxn>
                <a:cxn ang="0">
                  <a:pos x="2" y="25"/>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5"/>
                  </a:lnTo>
                  <a:lnTo>
                    <a:pt x="32" y="31"/>
                  </a:lnTo>
                  <a:lnTo>
                    <a:pt x="26" y="36"/>
                  </a:lnTo>
                  <a:lnTo>
                    <a:pt x="18" y="37"/>
                  </a:lnTo>
                  <a:lnTo>
                    <a:pt x="18" y="37"/>
                  </a:lnTo>
                  <a:lnTo>
                    <a:pt x="11" y="36"/>
                  </a:lnTo>
                  <a:lnTo>
                    <a:pt x="5" y="31"/>
                  </a:lnTo>
                  <a:lnTo>
                    <a:pt x="2" y="25"/>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2" name="Freeform 144"/>
            <p:cNvSpPr>
              <a:spLocks/>
            </p:cNvSpPr>
            <p:nvPr/>
          </p:nvSpPr>
          <p:spPr bwMode="auto">
            <a:xfrm>
              <a:off x="3727450" y="3482976"/>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3" name="Freeform 145"/>
            <p:cNvSpPr>
              <a:spLocks/>
            </p:cNvSpPr>
            <p:nvPr/>
          </p:nvSpPr>
          <p:spPr bwMode="auto">
            <a:xfrm>
              <a:off x="3482975" y="3724276"/>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2"/>
                </a:cxn>
                <a:cxn ang="0">
                  <a:pos x="6" y="6"/>
                </a:cxn>
                <a:cxn ang="0">
                  <a:pos x="12" y="1"/>
                </a:cxn>
                <a:cxn ang="0">
                  <a:pos x="19" y="0"/>
                </a:cxn>
                <a:cxn ang="0">
                  <a:pos x="19" y="0"/>
                </a:cxn>
                <a:cxn ang="0">
                  <a:pos x="27" y="1"/>
                </a:cxn>
                <a:cxn ang="0">
                  <a:pos x="33" y="6"/>
                </a:cxn>
                <a:cxn ang="0">
                  <a:pos x="36" y="12"/>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2"/>
                  </a:lnTo>
                  <a:lnTo>
                    <a:pt x="6" y="6"/>
                  </a:lnTo>
                  <a:lnTo>
                    <a:pt x="12" y="1"/>
                  </a:lnTo>
                  <a:lnTo>
                    <a:pt x="19" y="0"/>
                  </a:lnTo>
                  <a:lnTo>
                    <a:pt x="19" y="0"/>
                  </a:lnTo>
                  <a:lnTo>
                    <a:pt x="27" y="1"/>
                  </a:lnTo>
                  <a:lnTo>
                    <a:pt x="33" y="6"/>
                  </a:lnTo>
                  <a:lnTo>
                    <a:pt x="36" y="12"/>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4" name="Freeform 146"/>
            <p:cNvSpPr>
              <a:spLocks/>
            </p:cNvSpPr>
            <p:nvPr/>
          </p:nvSpPr>
          <p:spPr bwMode="auto">
            <a:xfrm>
              <a:off x="3825875" y="3416301"/>
              <a:ext cx="58738" cy="60325"/>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5" name="Freeform 147"/>
            <p:cNvSpPr>
              <a:spLocks/>
            </p:cNvSpPr>
            <p:nvPr/>
          </p:nvSpPr>
          <p:spPr bwMode="auto">
            <a:xfrm>
              <a:off x="3316288" y="4473576"/>
              <a:ext cx="58738" cy="60325"/>
            </a:xfrm>
            <a:custGeom>
              <a:avLst/>
              <a:gdLst/>
              <a:ahLst/>
              <a:cxnLst>
                <a:cxn ang="0">
                  <a:pos x="37" y="20"/>
                </a:cxn>
                <a:cxn ang="0">
                  <a:pos x="37" y="20"/>
                </a:cxn>
                <a:cxn ang="0">
                  <a:pos x="36" y="27"/>
                </a:cxn>
                <a:cxn ang="0">
                  <a:pos x="31" y="32"/>
                </a:cxn>
                <a:cxn ang="0">
                  <a:pos x="25" y="36"/>
                </a:cxn>
                <a:cxn ang="0">
                  <a:pos x="18" y="38"/>
                </a:cxn>
                <a:cxn ang="0">
                  <a:pos x="18" y="38"/>
                </a:cxn>
                <a:cxn ang="0">
                  <a:pos x="10" y="36"/>
                </a:cxn>
                <a:cxn ang="0">
                  <a:pos x="4" y="32"/>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2"/>
                  </a:lnTo>
                  <a:lnTo>
                    <a:pt x="25" y="36"/>
                  </a:lnTo>
                  <a:lnTo>
                    <a:pt x="18" y="38"/>
                  </a:lnTo>
                  <a:lnTo>
                    <a:pt x="18" y="38"/>
                  </a:lnTo>
                  <a:lnTo>
                    <a:pt x="10" y="36"/>
                  </a:lnTo>
                  <a:lnTo>
                    <a:pt x="4" y="32"/>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6" name="Freeform 148"/>
            <p:cNvSpPr>
              <a:spLocks/>
            </p:cNvSpPr>
            <p:nvPr/>
          </p:nvSpPr>
          <p:spPr bwMode="auto">
            <a:xfrm>
              <a:off x="4140200" y="4143376"/>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7" name="Freeform 149"/>
            <p:cNvSpPr>
              <a:spLocks/>
            </p:cNvSpPr>
            <p:nvPr/>
          </p:nvSpPr>
          <p:spPr bwMode="auto">
            <a:xfrm>
              <a:off x="4254500" y="4576764"/>
              <a:ext cx="61913" cy="57150"/>
            </a:xfrm>
            <a:custGeom>
              <a:avLst/>
              <a:gdLst/>
              <a:ahLst/>
              <a:cxnLst>
                <a:cxn ang="0">
                  <a:pos x="39" y="18"/>
                </a:cxn>
                <a:cxn ang="0">
                  <a:pos x="39" y="18"/>
                </a:cxn>
                <a:cxn ang="0">
                  <a:pos x="37" y="25"/>
                </a:cxn>
                <a:cxn ang="0">
                  <a:pos x="33" y="31"/>
                </a:cxn>
                <a:cxn ang="0">
                  <a:pos x="27" y="36"/>
                </a:cxn>
                <a:cxn ang="0">
                  <a:pos x="19" y="36"/>
                </a:cxn>
                <a:cxn ang="0">
                  <a:pos x="19" y="36"/>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6"/>
                  </a:lnTo>
                  <a:lnTo>
                    <a:pt x="19" y="36"/>
                  </a:lnTo>
                  <a:lnTo>
                    <a:pt x="19" y="36"/>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8" name="Freeform 150"/>
            <p:cNvSpPr>
              <a:spLocks/>
            </p:cNvSpPr>
            <p:nvPr/>
          </p:nvSpPr>
          <p:spPr bwMode="auto">
            <a:xfrm>
              <a:off x="4089400" y="4524376"/>
              <a:ext cx="60325" cy="58738"/>
            </a:xfrm>
            <a:custGeom>
              <a:avLst/>
              <a:gdLst/>
              <a:ahLst/>
              <a:cxnLst>
                <a:cxn ang="0">
                  <a:pos x="38" y="19"/>
                </a:cxn>
                <a:cxn ang="0">
                  <a:pos x="38" y="19"/>
                </a:cxn>
                <a:cxn ang="0">
                  <a:pos x="36" y="27"/>
                </a:cxn>
                <a:cxn ang="0">
                  <a:pos x="33" y="33"/>
                </a:cxn>
                <a:cxn ang="0">
                  <a:pos x="26"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6"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6"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6"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9" name="Freeform 151"/>
            <p:cNvSpPr>
              <a:spLocks/>
            </p:cNvSpPr>
            <p:nvPr/>
          </p:nvSpPr>
          <p:spPr bwMode="auto">
            <a:xfrm>
              <a:off x="3216275" y="3076576"/>
              <a:ext cx="58738" cy="58738"/>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0" name="Freeform 154"/>
            <p:cNvSpPr>
              <a:spLocks/>
            </p:cNvSpPr>
            <p:nvPr/>
          </p:nvSpPr>
          <p:spPr bwMode="auto">
            <a:xfrm>
              <a:off x="3636963" y="3648076"/>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6"/>
                </a:cxn>
                <a:cxn ang="0">
                  <a:pos x="11" y="1"/>
                </a:cxn>
                <a:cxn ang="0">
                  <a:pos x="18" y="0"/>
                </a:cxn>
                <a:cxn ang="0">
                  <a:pos x="18" y="0"/>
                </a:cxn>
                <a:cxn ang="0">
                  <a:pos x="26" y="1"/>
                </a:cxn>
                <a:cxn ang="0">
                  <a:pos x="32" y="6"/>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6"/>
                  </a:lnTo>
                  <a:lnTo>
                    <a:pt x="11" y="1"/>
                  </a:lnTo>
                  <a:lnTo>
                    <a:pt x="18" y="0"/>
                  </a:lnTo>
                  <a:lnTo>
                    <a:pt x="18" y="0"/>
                  </a:lnTo>
                  <a:lnTo>
                    <a:pt x="26" y="1"/>
                  </a:lnTo>
                  <a:lnTo>
                    <a:pt x="32" y="6"/>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1" name="Freeform 155"/>
            <p:cNvSpPr>
              <a:spLocks/>
            </p:cNvSpPr>
            <p:nvPr/>
          </p:nvSpPr>
          <p:spPr bwMode="auto">
            <a:xfrm>
              <a:off x="3654425" y="3940176"/>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2" name="Freeform 156"/>
            <p:cNvSpPr>
              <a:spLocks/>
            </p:cNvSpPr>
            <p:nvPr/>
          </p:nvSpPr>
          <p:spPr bwMode="auto">
            <a:xfrm>
              <a:off x="3360738" y="3759201"/>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3" name="Freeform 160"/>
            <p:cNvSpPr>
              <a:spLocks/>
            </p:cNvSpPr>
            <p:nvPr/>
          </p:nvSpPr>
          <p:spPr bwMode="auto">
            <a:xfrm>
              <a:off x="4064000" y="4249739"/>
              <a:ext cx="61913" cy="57150"/>
            </a:xfrm>
            <a:custGeom>
              <a:avLst/>
              <a:gdLst/>
              <a:ahLst/>
              <a:cxnLst>
                <a:cxn ang="0">
                  <a:pos x="39" y="18"/>
                </a:cxn>
                <a:cxn ang="0">
                  <a:pos x="39" y="18"/>
                </a:cxn>
                <a:cxn ang="0">
                  <a:pos x="37" y="26"/>
                </a:cxn>
                <a:cxn ang="0">
                  <a:pos x="33" y="32"/>
                </a:cxn>
                <a:cxn ang="0">
                  <a:pos x="27" y="35"/>
                </a:cxn>
                <a:cxn ang="0">
                  <a:pos x="19" y="36"/>
                </a:cxn>
                <a:cxn ang="0">
                  <a:pos x="19" y="36"/>
                </a:cxn>
                <a:cxn ang="0">
                  <a:pos x="12" y="35"/>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6">
                  <a:moveTo>
                    <a:pt x="39" y="18"/>
                  </a:moveTo>
                  <a:lnTo>
                    <a:pt x="39" y="18"/>
                  </a:lnTo>
                  <a:lnTo>
                    <a:pt x="37" y="26"/>
                  </a:lnTo>
                  <a:lnTo>
                    <a:pt x="33" y="32"/>
                  </a:lnTo>
                  <a:lnTo>
                    <a:pt x="27" y="35"/>
                  </a:lnTo>
                  <a:lnTo>
                    <a:pt x="19" y="36"/>
                  </a:lnTo>
                  <a:lnTo>
                    <a:pt x="19" y="36"/>
                  </a:lnTo>
                  <a:lnTo>
                    <a:pt x="12" y="35"/>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4" name="Freeform 162"/>
            <p:cNvSpPr>
              <a:spLocks/>
            </p:cNvSpPr>
            <p:nvPr/>
          </p:nvSpPr>
          <p:spPr bwMode="auto">
            <a:xfrm>
              <a:off x="4037013" y="4000501"/>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6"/>
                </a:cxn>
                <a:cxn ang="0">
                  <a:pos x="12" y="1"/>
                </a:cxn>
                <a:cxn ang="0">
                  <a:pos x="20" y="0"/>
                </a:cxn>
                <a:cxn ang="0">
                  <a:pos x="20" y="0"/>
                </a:cxn>
                <a:cxn ang="0">
                  <a:pos x="27" y="1"/>
                </a:cxn>
                <a:cxn ang="0">
                  <a:pos x="33" y="6"/>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6"/>
                  </a:lnTo>
                  <a:lnTo>
                    <a:pt x="12" y="1"/>
                  </a:lnTo>
                  <a:lnTo>
                    <a:pt x="20" y="0"/>
                  </a:lnTo>
                  <a:lnTo>
                    <a:pt x="20" y="0"/>
                  </a:lnTo>
                  <a:lnTo>
                    <a:pt x="27" y="1"/>
                  </a:lnTo>
                  <a:lnTo>
                    <a:pt x="33" y="6"/>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5" name="Freeform 180"/>
            <p:cNvSpPr>
              <a:spLocks/>
            </p:cNvSpPr>
            <p:nvPr/>
          </p:nvSpPr>
          <p:spPr bwMode="auto">
            <a:xfrm>
              <a:off x="3460750" y="3854451"/>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6" name="Freeform 186"/>
            <p:cNvSpPr>
              <a:spLocks/>
            </p:cNvSpPr>
            <p:nvPr/>
          </p:nvSpPr>
          <p:spPr bwMode="auto">
            <a:xfrm>
              <a:off x="3732213" y="3952876"/>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7" name="Freeform 189"/>
            <p:cNvSpPr>
              <a:spLocks/>
            </p:cNvSpPr>
            <p:nvPr/>
          </p:nvSpPr>
          <p:spPr bwMode="auto">
            <a:xfrm>
              <a:off x="3568700" y="3544889"/>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8" name="Freeform 190"/>
            <p:cNvSpPr>
              <a:spLocks/>
            </p:cNvSpPr>
            <p:nvPr/>
          </p:nvSpPr>
          <p:spPr bwMode="auto">
            <a:xfrm>
              <a:off x="2089150" y="2667001"/>
              <a:ext cx="60325" cy="58738"/>
            </a:xfrm>
            <a:custGeom>
              <a:avLst/>
              <a:gdLst/>
              <a:ahLst/>
              <a:cxnLst>
                <a:cxn ang="0">
                  <a:pos x="38" y="19"/>
                </a:cxn>
                <a:cxn ang="0">
                  <a:pos x="38" y="19"/>
                </a:cxn>
                <a:cxn ang="0">
                  <a:pos x="36"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9" name="Freeform 191"/>
            <p:cNvSpPr>
              <a:spLocks/>
            </p:cNvSpPr>
            <p:nvPr/>
          </p:nvSpPr>
          <p:spPr bwMode="auto">
            <a:xfrm>
              <a:off x="3382963" y="3667126"/>
              <a:ext cx="58738" cy="58738"/>
            </a:xfrm>
            <a:custGeom>
              <a:avLst/>
              <a:gdLst/>
              <a:ahLst/>
              <a:cxnLst>
                <a:cxn ang="0">
                  <a:pos x="37" y="19"/>
                </a:cxn>
                <a:cxn ang="0">
                  <a:pos x="37" y="19"/>
                </a:cxn>
                <a:cxn ang="0">
                  <a:pos x="36" y="27"/>
                </a:cxn>
                <a:cxn ang="0">
                  <a:pos x="33" y="33"/>
                </a:cxn>
                <a:cxn ang="0">
                  <a:pos x="25"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5"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5"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5"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0" name="Freeform 192"/>
            <p:cNvSpPr>
              <a:spLocks/>
            </p:cNvSpPr>
            <p:nvPr/>
          </p:nvSpPr>
          <p:spPr bwMode="auto">
            <a:xfrm>
              <a:off x="4044950" y="369252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1" name="Freeform 193"/>
            <p:cNvSpPr>
              <a:spLocks/>
            </p:cNvSpPr>
            <p:nvPr/>
          </p:nvSpPr>
          <p:spPr bwMode="auto">
            <a:xfrm>
              <a:off x="3683000" y="3614739"/>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2" y="36"/>
                </a:cxn>
                <a:cxn ang="0">
                  <a:pos x="4" y="31"/>
                </a:cxn>
                <a:cxn ang="0">
                  <a:pos x="1" y="25"/>
                </a:cxn>
                <a:cxn ang="0">
                  <a:pos x="0" y="18"/>
                </a:cxn>
                <a:cxn ang="0">
                  <a:pos x="0" y="18"/>
                </a:cxn>
                <a:cxn ang="0">
                  <a:pos x="1" y="10"/>
                </a:cxn>
                <a:cxn ang="0">
                  <a:pos x="4" y="4"/>
                </a:cxn>
                <a:cxn ang="0">
                  <a:pos x="12"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2" y="36"/>
                  </a:lnTo>
                  <a:lnTo>
                    <a:pt x="4" y="31"/>
                  </a:lnTo>
                  <a:lnTo>
                    <a:pt x="1" y="25"/>
                  </a:lnTo>
                  <a:lnTo>
                    <a:pt x="0" y="18"/>
                  </a:lnTo>
                  <a:lnTo>
                    <a:pt x="0" y="18"/>
                  </a:lnTo>
                  <a:lnTo>
                    <a:pt x="1" y="10"/>
                  </a:lnTo>
                  <a:lnTo>
                    <a:pt x="4" y="4"/>
                  </a:lnTo>
                  <a:lnTo>
                    <a:pt x="12" y="1"/>
                  </a:lnTo>
                  <a:lnTo>
                    <a:pt x="18" y="0"/>
                  </a:lnTo>
                  <a:lnTo>
                    <a:pt x="18" y="0"/>
                  </a:lnTo>
                  <a:lnTo>
                    <a:pt x="25" y="1"/>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2" name="Freeform 194"/>
            <p:cNvSpPr>
              <a:spLocks/>
            </p:cNvSpPr>
            <p:nvPr/>
          </p:nvSpPr>
          <p:spPr bwMode="auto">
            <a:xfrm>
              <a:off x="3641725" y="3767139"/>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3" name="Freeform 202"/>
            <p:cNvSpPr>
              <a:spLocks/>
            </p:cNvSpPr>
            <p:nvPr/>
          </p:nvSpPr>
          <p:spPr bwMode="auto">
            <a:xfrm>
              <a:off x="4141788" y="3559176"/>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4" name="Freeform 203"/>
            <p:cNvSpPr>
              <a:spLocks/>
            </p:cNvSpPr>
            <p:nvPr/>
          </p:nvSpPr>
          <p:spPr bwMode="auto">
            <a:xfrm>
              <a:off x="3911600" y="3730626"/>
              <a:ext cx="61913" cy="57150"/>
            </a:xfrm>
            <a:custGeom>
              <a:avLst/>
              <a:gdLst/>
              <a:ahLst/>
              <a:cxnLst>
                <a:cxn ang="0">
                  <a:pos x="39" y="18"/>
                </a:cxn>
                <a:cxn ang="0">
                  <a:pos x="39" y="18"/>
                </a:cxn>
                <a:cxn ang="0">
                  <a:pos x="37" y="26"/>
                </a:cxn>
                <a:cxn ang="0">
                  <a:pos x="33" y="32"/>
                </a:cxn>
                <a:cxn ang="0">
                  <a:pos x="27" y="35"/>
                </a:cxn>
                <a:cxn ang="0">
                  <a:pos x="19" y="36"/>
                </a:cxn>
                <a:cxn ang="0">
                  <a:pos x="19" y="36"/>
                </a:cxn>
                <a:cxn ang="0">
                  <a:pos x="12" y="35"/>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6">
                  <a:moveTo>
                    <a:pt x="39" y="18"/>
                  </a:moveTo>
                  <a:lnTo>
                    <a:pt x="39" y="18"/>
                  </a:lnTo>
                  <a:lnTo>
                    <a:pt x="37" y="26"/>
                  </a:lnTo>
                  <a:lnTo>
                    <a:pt x="33" y="32"/>
                  </a:lnTo>
                  <a:lnTo>
                    <a:pt x="27" y="35"/>
                  </a:lnTo>
                  <a:lnTo>
                    <a:pt x="19" y="36"/>
                  </a:lnTo>
                  <a:lnTo>
                    <a:pt x="19" y="36"/>
                  </a:lnTo>
                  <a:lnTo>
                    <a:pt x="12" y="35"/>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5" name="Freeform 204"/>
            <p:cNvSpPr>
              <a:spLocks/>
            </p:cNvSpPr>
            <p:nvPr/>
          </p:nvSpPr>
          <p:spPr bwMode="auto">
            <a:xfrm>
              <a:off x="4254500" y="3540126"/>
              <a:ext cx="58738" cy="60325"/>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6" y="11"/>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6" name="Freeform 207"/>
            <p:cNvSpPr>
              <a:spLocks/>
            </p:cNvSpPr>
            <p:nvPr/>
          </p:nvSpPr>
          <p:spPr bwMode="auto">
            <a:xfrm>
              <a:off x="3960813" y="4000501"/>
              <a:ext cx="60325" cy="57150"/>
            </a:xfrm>
            <a:custGeom>
              <a:avLst/>
              <a:gdLst/>
              <a:ahLst/>
              <a:cxnLst>
                <a:cxn ang="0">
                  <a:pos x="38" y="18"/>
                </a:cxn>
                <a:cxn ang="0">
                  <a:pos x="38" y="18"/>
                </a:cxn>
                <a:cxn ang="0">
                  <a:pos x="36"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0"/>
                </a:cxn>
                <a:cxn ang="0">
                  <a:pos x="20" y="0"/>
                </a:cxn>
                <a:cxn ang="0">
                  <a:pos x="20" y="0"/>
                </a:cxn>
                <a:cxn ang="0">
                  <a:pos x="27" y="0"/>
                </a:cxn>
                <a:cxn ang="0">
                  <a:pos x="33" y="4"/>
                </a:cxn>
                <a:cxn ang="0">
                  <a:pos x="36" y="10"/>
                </a:cxn>
                <a:cxn ang="0">
                  <a:pos x="38" y="18"/>
                </a:cxn>
                <a:cxn ang="0">
                  <a:pos x="38" y="18"/>
                </a:cxn>
              </a:cxnLst>
              <a:rect l="0" t="0" r="r" b="b"/>
              <a:pathLst>
                <a:path w="38" h="36">
                  <a:moveTo>
                    <a:pt x="38" y="18"/>
                  </a:moveTo>
                  <a:lnTo>
                    <a:pt x="38" y="18"/>
                  </a:lnTo>
                  <a:lnTo>
                    <a:pt x="36"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0"/>
                  </a:lnTo>
                  <a:lnTo>
                    <a:pt x="20" y="0"/>
                  </a:lnTo>
                  <a:lnTo>
                    <a:pt x="20" y="0"/>
                  </a:lnTo>
                  <a:lnTo>
                    <a:pt x="27" y="0"/>
                  </a:lnTo>
                  <a:lnTo>
                    <a:pt x="33"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7" name="Freeform 208"/>
            <p:cNvSpPr>
              <a:spLocks/>
            </p:cNvSpPr>
            <p:nvPr/>
          </p:nvSpPr>
          <p:spPr bwMode="auto">
            <a:xfrm>
              <a:off x="4013201" y="3752851"/>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8" name="Freeform 209"/>
            <p:cNvSpPr>
              <a:spLocks/>
            </p:cNvSpPr>
            <p:nvPr/>
          </p:nvSpPr>
          <p:spPr bwMode="auto">
            <a:xfrm>
              <a:off x="3556001" y="3557588"/>
              <a:ext cx="61913" cy="57150"/>
            </a:xfrm>
            <a:custGeom>
              <a:avLst/>
              <a:gdLst/>
              <a:ahLst/>
              <a:cxnLst>
                <a:cxn ang="0">
                  <a:pos x="39" y="18"/>
                </a:cxn>
                <a:cxn ang="0">
                  <a:pos x="39" y="18"/>
                </a:cxn>
                <a:cxn ang="0">
                  <a:pos x="38"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9" name="Freeform 210"/>
            <p:cNvSpPr>
              <a:spLocks/>
            </p:cNvSpPr>
            <p:nvPr/>
          </p:nvSpPr>
          <p:spPr bwMode="auto">
            <a:xfrm>
              <a:off x="3784601" y="4000501"/>
              <a:ext cx="60325" cy="58738"/>
            </a:xfrm>
            <a:custGeom>
              <a:avLst/>
              <a:gdLst/>
              <a:ahLst/>
              <a:cxnLst>
                <a:cxn ang="0">
                  <a:pos x="38" y="19"/>
                </a:cxn>
                <a:cxn ang="0">
                  <a:pos x="38" y="19"/>
                </a:cxn>
                <a:cxn ang="0">
                  <a:pos x="36" y="27"/>
                </a:cxn>
                <a:cxn ang="0">
                  <a:pos x="33" y="33"/>
                </a:cxn>
                <a:cxn ang="0">
                  <a:pos x="26"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6"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6"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6"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0" name="Freeform 212"/>
            <p:cNvSpPr>
              <a:spLocks/>
            </p:cNvSpPr>
            <p:nvPr/>
          </p:nvSpPr>
          <p:spPr bwMode="auto">
            <a:xfrm>
              <a:off x="4092576" y="3987801"/>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1" name="Freeform 215"/>
            <p:cNvSpPr>
              <a:spLocks/>
            </p:cNvSpPr>
            <p:nvPr/>
          </p:nvSpPr>
          <p:spPr bwMode="auto">
            <a:xfrm>
              <a:off x="4332288" y="4371976"/>
              <a:ext cx="60325" cy="58738"/>
            </a:xfrm>
            <a:custGeom>
              <a:avLst/>
              <a:gdLst/>
              <a:ahLst/>
              <a:cxnLst>
                <a:cxn ang="0">
                  <a:pos x="38" y="19"/>
                </a:cxn>
                <a:cxn ang="0">
                  <a:pos x="38" y="19"/>
                </a:cxn>
                <a:cxn ang="0">
                  <a:pos x="36" y="27"/>
                </a:cxn>
                <a:cxn ang="0">
                  <a:pos x="33" y="31"/>
                </a:cxn>
                <a:cxn ang="0">
                  <a:pos x="27" y="36"/>
                </a:cxn>
                <a:cxn ang="0">
                  <a:pos x="20" y="37"/>
                </a:cxn>
                <a:cxn ang="0">
                  <a:pos x="20" y="37"/>
                </a:cxn>
                <a:cxn ang="0">
                  <a:pos x="12" y="36"/>
                </a:cxn>
                <a:cxn ang="0">
                  <a:pos x="6" y="31"/>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1"/>
                  </a:lnTo>
                  <a:lnTo>
                    <a:pt x="27" y="36"/>
                  </a:lnTo>
                  <a:lnTo>
                    <a:pt x="20" y="37"/>
                  </a:lnTo>
                  <a:lnTo>
                    <a:pt x="20" y="37"/>
                  </a:lnTo>
                  <a:lnTo>
                    <a:pt x="12" y="36"/>
                  </a:lnTo>
                  <a:lnTo>
                    <a:pt x="6" y="31"/>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2" name="Freeform 225"/>
            <p:cNvSpPr>
              <a:spLocks/>
            </p:cNvSpPr>
            <p:nvPr/>
          </p:nvSpPr>
          <p:spPr bwMode="auto">
            <a:xfrm>
              <a:off x="4159251" y="4235451"/>
              <a:ext cx="61913" cy="60325"/>
            </a:xfrm>
            <a:custGeom>
              <a:avLst/>
              <a:gdLst/>
              <a:ahLst/>
              <a:cxnLst>
                <a:cxn ang="0">
                  <a:pos x="39" y="20"/>
                </a:cxn>
                <a:cxn ang="0">
                  <a:pos x="39" y="20"/>
                </a:cxn>
                <a:cxn ang="0">
                  <a:pos x="37" y="27"/>
                </a:cxn>
                <a:cxn ang="0">
                  <a:pos x="33" y="32"/>
                </a:cxn>
                <a:cxn ang="0">
                  <a:pos x="27" y="36"/>
                </a:cxn>
                <a:cxn ang="0">
                  <a:pos x="19" y="38"/>
                </a:cxn>
                <a:cxn ang="0">
                  <a:pos x="19" y="38"/>
                </a:cxn>
                <a:cxn ang="0">
                  <a:pos x="12" y="36"/>
                </a:cxn>
                <a:cxn ang="0">
                  <a:pos x="6" y="32"/>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2"/>
                  </a:lnTo>
                  <a:lnTo>
                    <a:pt x="27" y="36"/>
                  </a:lnTo>
                  <a:lnTo>
                    <a:pt x="19" y="38"/>
                  </a:lnTo>
                  <a:lnTo>
                    <a:pt x="19" y="38"/>
                  </a:lnTo>
                  <a:lnTo>
                    <a:pt x="12" y="36"/>
                  </a:lnTo>
                  <a:lnTo>
                    <a:pt x="6" y="32"/>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3" name="Freeform 229"/>
            <p:cNvSpPr>
              <a:spLocks/>
            </p:cNvSpPr>
            <p:nvPr/>
          </p:nvSpPr>
          <p:spPr bwMode="auto">
            <a:xfrm>
              <a:off x="2884488" y="3592513"/>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2"/>
                </a:cxn>
                <a:cxn ang="0">
                  <a:pos x="5" y="6"/>
                </a:cxn>
                <a:cxn ang="0">
                  <a:pos x="11" y="2"/>
                </a:cxn>
                <a:cxn ang="0">
                  <a:pos x="18" y="0"/>
                </a:cxn>
                <a:cxn ang="0">
                  <a:pos x="18" y="0"/>
                </a:cxn>
                <a:cxn ang="0">
                  <a:pos x="26" y="2"/>
                </a:cxn>
                <a:cxn ang="0">
                  <a:pos x="32" y="6"/>
                </a:cxn>
                <a:cxn ang="0">
                  <a:pos x="36" y="12"/>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2"/>
                  </a:lnTo>
                  <a:lnTo>
                    <a:pt x="5" y="6"/>
                  </a:lnTo>
                  <a:lnTo>
                    <a:pt x="11" y="2"/>
                  </a:lnTo>
                  <a:lnTo>
                    <a:pt x="18" y="0"/>
                  </a:lnTo>
                  <a:lnTo>
                    <a:pt x="18" y="0"/>
                  </a:lnTo>
                  <a:lnTo>
                    <a:pt x="26" y="2"/>
                  </a:lnTo>
                  <a:lnTo>
                    <a:pt x="32"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4" name="Freeform 232"/>
            <p:cNvSpPr>
              <a:spLocks/>
            </p:cNvSpPr>
            <p:nvPr/>
          </p:nvSpPr>
          <p:spPr bwMode="auto">
            <a:xfrm>
              <a:off x="3473451" y="338772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5" name="Freeform 233"/>
            <p:cNvSpPr>
              <a:spLocks/>
            </p:cNvSpPr>
            <p:nvPr/>
          </p:nvSpPr>
          <p:spPr bwMode="auto">
            <a:xfrm>
              <a:off x="3697288" y="3829051"/>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6" name="Freeform 234"/>
            <p:cNvSpPr>
              <a:spLocks/>
            </p:cNvSpPr>
            <p:nvPr/>
          </p:nvSpPr>
          <p:spPr bwMode="auto">
            <a:xfrm>
              <a:off x="4017963" y="3221038"/>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7" name="Freeform 252"/>
            <p:cNvSpPr>
              <a:spLocks/>
            </p:cNvSpPr>
            <p:nvPr/>
          </p:nvSpPr>
          <p:spPr bwMode="auto">
            <a:xfrm>
              <a:off x="3908426" y="3430588"/>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8" name="Freeform 269"/>
            <p:cNvSpPr>
              <a:spLocks/>
            </p:cNvSpPr>
            <p:nvPr/>
          </p:nvSpPr>
          <p:spPr bwMode="auto">
            <a:xfrm>
              <a:off x="4278313" y="3600451"/>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9" name="Freeform 298"/>
            <p:cNvSpPr>
              <a:spLocks/>
            </p:cNvSpPr>
            <p:nvPr/>
          </p:nvSpPr>
          <p:spPr bwMode="auto">
            <a:xfrm>
              <a:off x="3727451" y="4221163"/>
              <a:ext cx="61913" cy="57150"/>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0" name="Freeform 302"/>
            <p:cNvSpPr>
              <a:spLocks/>
            </p:cNvSpPr>
            <p:nvPr/>
          </p:nvSpPr>
          <p:spPr bwMode="auto">
            <a:xfrm>
              <a:off x="2522538" y="2166938"/>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1" name="Freeform 304"/>
            <p:cNvSpPr>
              <a:spLocks/>
            </p:cNvSpPr>
            <p:nvPr/>
          </p:nvSpPr>
          <p:spPr bwMode="auto">
            <a:xfrm>
              <a:off x="3751263" y="3362326"/>
              <a:ext cx="61913" cy="57150"/>
            </a:xfrm>
            <a:custGeom>
              <a:avLst/>
              <a:gdLst/>
              <a:ahLst/>
              <a:cxnLst>
                <a:cxn ang="0">
                  <a:pos x="39" y="18"/>
                </a:cxn>
                <a:cxn ang="0">
                  <a:pos x="39" y="18"/>
                </a:cxn>
                <a:cxn ang="0">
                  <a:pos x="38"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2" name="Freeform 305"/>
            <p:cNvSpPr>
              <a:spLocks/>
            </p:cNvSpPr>
            <p:nvPr/>
          </p:nvSpPr>
          <p:spPr bwMode="auto">
            <a:xfrm>
              <a:off x="4178301" y="3810001"/>
              <a:ext cx="58738" cy="58738"/>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3" name="Freeform 306"/>
            <p:cNvSpPr>
              <a:spLocks/>
            </p:cNvSpPr>
            <p:nvPr/>
          </p:nvSpPr>
          <p:spPr bwMode="auto">
            <a:xfrm>
              <a:off x="3344863" y="2644776"/>
              <a:ext cx="58738" cy="60325"/>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6" y="11"/>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4" name="Freeform 319"/>
            <p:cNvSpPr>
              <a:spLocks/>
            </p:cNvSpPr>
            <p:nvPr/>
          </p:nvSpPr>
          <p:spPr bwMode="auto">
            <a:xfrm>
              <a:off x="3379788" y="3333751"/>
              <a:ext cx="60325" cy="58738"/>
            </a:xfrm>
            <a:custGeom>
              <a:avLst/>
              <a:gdLst/>
              <a:ahLst/>
              <a:cxnLst>
                <a:cxn ang="0">
                  <a:pos x="38" y="19"/>
                </a:cxn>
                <a:cxn ang="0">
                  <a:pos x="38" y="19"/>
                </a:cxn>
                <a:cxn ang="0">
                  <a:pos x="36" y="25"/>
                </a:cxn>
                <a:cxn ang="0">
                  <a:pos x="32" y="31"/>
                </a:cxn>
                <a:cxn ang="0">
                  <a:pos x="26" y="36"/>
                </a:cxn>
                <a:cxn ang="0">
                  <a:pos x="18" y="37"/>
                </a:cxn>
                <a:cxn ang="0">
                  <a:pos x="18" y="37"/>
                </a:cxn>
                <a:cxn ang="0">
                  <a:pos x="11" y="36"/>
                </a:cxn>
                <a:cxn ang="0">
                  <a:pos x="5" y="31"/>
                </a:cxn>
                <a:cxn ang="0">
                  <a:pos x="2" y="25"/>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5"/>
                  </a:lnTo>
                  <a:lnTo>
                    <a:pt x="32" y="31"/>
                  </a:lnTo>
                  <a:lnTo>
                    <a:pt x="26" y="36"/>
                  </a:lnTo>
                  <a:lnTo>
                    <a:pt x="18" y="37"/>
                  </a:lnTo>
                  <a:lnTo>
                    <a:pt x="18" y="37"/>
                  </a:lnTo>
                  <a:lnTo>
                    <a:pt x="11" y="36"/>
                  </a:lnTo>
                  <a:lnTo>
                    <a:pt x="5" y="31"/>
                  </a:lnTo>
                  <a:lnTo>
                    <a:pt x="2" y="25"/>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5" name="Freeform 320"/>
            <p:cNvSpPr>
              <a:spLocks/>
            </p:cNvSpPr>
            <p:nvPr/>
          </p:nvSpPr>
          <p:spPr bwMode="auto">
            <a:xfrm>
              <a:off x="3956051" y="4167188"/>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8" y="12"/>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8"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6" name="Freeform 348"/>
            <p:cNvSpPr>
              <a:spLocks/>
            </p:cNvSpPr>
            <p:nvPr/>
          </p:nvSpPr>
          <p:spPr bwMode="auto">
            <a:xfrm>
              <a:off x="4137026" y="4997451"/>
              <a:ext cx="60325" cy="60325"/>
            </a:xfrm>
            <a:custGeom>
              <a:avLst/>
              <a:gdLst/>
              <a:ahLst/>
              <a:cxnLst>
                <a:cxn ang="0">
                  <a:pos x="38" y="20"/>
                </a:cxn>
                <a:cxn ang="0">
                  <a:pos x="38" y="20"/>
                </a:cxn>
                <a:cxn ang="0">
                  <a:pos x="36" y="26"/>
                </a:cxn>
                <a:cxn ang="0">
                  <a:pos x="32" y="32"/>
                </a:cxn>
                <a:cxn ang="0">
                  <a:pos x="26" y="36"/>
                </a:cxn>
                <a:cxn ang="0">
                  <a:pos x="18" y="38"/>
                </a:cxn>
                <a:cxn ang="0">
                  <a:pos x="18" y="38"/>
                </a:cxn>
                <a:cxn ang="0">
                  <a:pos x="11" y="36"/>
                </a:cxn>
                <a:cxn ang="0">
                  <a:pos x="5" y="32"/>
                </a:cxn>
                <a:cxn ang="0">
                  <a:pos x="2" y="26"/>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6"/>
                  </a:lnTo>
                  <a:lnTo>
                    <a:pt x="32" y="32"/>
                  </a:lnTo>
                  <a:lnTo>
                    <a:pt x="26" y="36"/>
                  </a:lnTo>
                  <a:lnTo>
                    <a:pt x="18" y="38"/>
                  </a:lnTo>
                  <a:lnTo>
                    <a:pt x="18" y="38"/>
                  </a:lnTo>
                  <a:lnTo>
                    <a:pt x="11" y="36"/>
                  </a:lnTo>
                  <a:lnTo>
                    <a:pt x="5" y="32"/>
                  </a:lnTo>
                  <a:lnTo>
                    <a:pt x="2" y="26"/>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7" name="Freeform 353"/>
            <p:cNvSpPr>
              <a:spLocks/>
            </p:cNvSpPr>
            <p:nvPr/>
          </p:nvSpPr>
          <p:spPr bwMode="auto">
            <a:xfrm>
              <a:off x="4340226" y="4733926"/>
              <a:ext cx="61913" cy="57150"/>
            </a:xfrm>
            <a:custGeom>
              <a:avLst/>
              <a:gdLst/>
              <a:ahLst/>
              <a:cxnLst>
                <a:cxn ang="0">
                  <a:pos x="39" y="18"/>
                </a:cxn>
                <a:cxn ang="0">
                  <a:pos x="39" y="18"/>
                </a:cxn>
                <a:cxn ang="0">
                  <a:pos x="37" y="25"/>
                </a:cxn>
                <a:cxn ang="0">
                  <a:pos x="33" y="31"/>
                </a:cxn>
                <a:cxn ang="0">
                  <a:pos x="27" y="36"/>
                </a:cxn>
                <a:cxn ang="0">
                  <a:pos x="19" y="36"/>
                </a:cxn>
                <a:cxn ang="0">
                  <a:pos x="19" y="36"/>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6"/>
                  </a:lnTo>
                  <a:lnTo>
                    <a:pt x="19" y="36"/>
                  </a:lnTo>
                  <a:lnTo>
                    <a:pt x="19" y="36"/>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8" name="Freeform 354"/>
            <p:cNvSpPr>
              <a:spLocks/>
            </p:cNvSpPr>
            <p:nvPr/>
          </p:nvSpPr>
          <p:spPr bwMode="auto">
            <a:xfrm>
              <a:off x="4292601" y="4233863"/>
              <a:ext cx="58738" cy="58738"/>
            </a:xfrm>
            <a:custGeom>
              <a:avLst/>
              <a:gdLst/>
              <a:ahLst/>
              <a:cxnLst>
                <a:cxn ang="0">
                  <a:pos x="37" y="19"/>
                </a:cxn>
                <a:cxn ang="0">
                  <a:pos x="37" y="19"/>
                </a:cxn>
                <a:cxn ang="0">
                  <a:pos x="36" y="25"/>
                </a:cxn>
                <a:cxn ang="0">
                  <a:pos x="31" y="31"/>
                </a:cxn>
                <a:cxn ang="0">
                  <a:pos x="25" y="36"/>
                </a:cxn>
                <a:cxn ang="0">
                  <a:pos x="18" y="37"/>
                </a:cxn>
                <a:cxn ang="0">
                  <a:pos x="18" y="37"/>
                </a:cxn>
                <a:cxn ang="0">
                  <a:pos x="10" y="36"/>
                </a:cxn>
                <a:cxn ang="0">
                  <a:pos x="4" y="31"/>
                </a:cxn>
                <a:cxn ang="0">
                  <a:pos x="1" y="25"/>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5"/>
                  </a:lnTo>
                  <a:lnTo>
                    <a:pt x="31" y="31"/>
                  </a:lnTo>
                  <a:lnTo>
                    <a:pt x="25" y="36"/>
                  </a:lnTo>
                  <a:lnTo>
                    <a:pt x="18" y="37"/>
                  </a:lnTo>
                  <a:lnTo>
                    <a:pt x="18" y="37"/>
                  </a:lnTo>
                  <a:lnTo>
                    <a:pt x="10" y="36"/>
                  </a:lnTo>
                  <a:lnTo>
                    <a:pt x="4" y="31"/>
                  </a:lnTo>
                  <a:lnTo>
                    <a:pt x="1" y="25"/>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9" name="Freeform 360"/>
            <p:cNvSpPr>
              <a:spLocks/>
            </p:cNvSpPr>
            <p:nvPr/>
          </p:nvSpPr>
          <p:spPr bwMode="auto">
            <a:xfrm>
              <a:off x="4225926" y="3930651"/>
              <a:ext cx="58738" cy="60325"/>
            </a:xfrm>
            <a:custGeom>
              <a:avLst/>
              <a:gdLst/>
              <a:ahLst/>
              <a:cxnLst>
                <a:cxn ang="0">
                  <a:pos x="37" y="20"/>
                </a:cxn>
                <a:cxn ang="0">
                  <a:pos x="37" y="20"/>
                </a:cxn>
                <a:cxn ang="0">
                  <a:pos x="36" y="27"/>
                </a:cxn>
                <a:cxn ang="0">
                  <a:pos x="31" y="33"/>
                </a:cxn>
                <a:cxn ang="0">
                  <a:pos x="25" y="36"/>
                </a:cxn>
                <a:cxn ang="0">
                  <a:pos x="18" y="38"/>
                </a:cxn>
                <a:cxn ang="0">
                  <a:pos x="18" y="38"/>
                </a:cxn>
                <a:cxn ang="0">
                  <a:pos x="12" y="36"/>
                </a:cxn>
                <a:cxn ang="0">
                  <a:pos x="6" y="33"/>
                </a:cxn>
                <a:cxn ang="0">
                  <a:pos x="1" y="27"/>
                </a:cxn>
                <a:cxn ang="0">
                  <a:pos x="0" y="20"/>
                </a:cxn>
                <a:cxn ang="0">
                  <a:pos x="0" y="20"/>
                </a:cxn>
                <a:cxn ang="0">
                  <a:pos x="1" y="12"/>
                </a:cxn>
                <a:cxn ang="0">
                  <a:pos x="6" y="6"/>
                </a:cxn>
                <a:cxn ang="0">
                  <a:pos x="12"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2" y="36"/>
                  </a:lnTo>
                  <a:lnTo>
                    <a:pt x="6" y="33"/>
                  </a:lnTo>
                  <a:lnTo>
                    <a:pt x="1" y="27"/>
                  </a:lnTo>
                  <a:lnTo>
                    <a:pt x="0" y="20"/>
                  </a:lnTo>
                  <a:lnTo>
                    <a:pt x="0" y="20"/>
                  </a:lnTo>
                  <a:lnTo>
                    <a:pt x="1" y="12"/>
                  </a:lnTo>
                  <a:lnTo>
                    <a:pt x="6" y="6"/>
                  </a:lnTo>
                  <a:lnTo>
                    <a:pt x="12"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0" name="Freeform 381"/>
            <p:cNvSpPr>
              <a:spLocks/>
            </p:cNvSpPr>
            <p:nvPr/>
          </p:nvSpPr>
          <p:spPr bwMode="auto">
            <a:xfrm>
              <a:off x="4206876" y="4152901"/>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2"/>
                </a:cxn>
                <a:cxn ang="0">
                  <a:pos x="6" y="6"/>
                </a:cxn>
                <a:cxn ang="0">
                  <a:pos x="12" y="1"/>
                </a:cxn>
                <a:cxn ang="0">
                  <a:pos x="19" y="0"/>
                </a:cxn>
                <a:cxn ang="0">
                  <a:pos x="19" y="0"/>
                </a:cxn>
                <a:cxn ang="0">
                  <a:pos x="27" y="1"/>
                </a:cxn>
                <a:cxn ang="0">
                  <a:pos x="33" y="6"/>
                </a:cxn>
                <a:cxn ang="0">
                  <a:pos x="37" y="12"/>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2"/>
                  </a:lnTo>
                  <a:lnTo>
                    <a:pt x="6" y="6"/>
                  </a:lnTo>
                  <a:lnTo>
                    <a:pt x="12" y="1"/>
                  </a:lnTo>
                  <a:lnTo>
                    <a:pt x="19" y="0"/>
                  </a:lnTo>
                  <a:lnTo>
                    <a:pt x="19" y="0"/>
                  </a:lnTo>
                  <a:lnTo>
                    <a:pt x="27" y="1"/>
                  </a:lnTo>
                  <a:lnTo>
                    <a:pt x="33" y="6"/>
                  </a:lnTo>
                  <a:lnTo>
                    <a:pt x="37" y="12"/>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1" name="Freeform 387"/>
            <p:cNvSpPr>
              <a:spLocks/>
            </p:cNvSpPr>
            <p:nvPr/>
          </p:nvSpPr>
          <p:spPr bwMode="auto">
            <a:xfrm>
              <a:off x="4216401" y="4462463"/>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2" name="Freeform 388"/>
            <p:cNvSpPr>
              <a:spLocks/>
            </p:cNvSpPr>
            <p:nvPr/>
          </p:nvSpPr>
          <p:spPr bwMode="auto">
            <a:xfrm>
              <a:off x="4337051" y="4316413"/>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6" y="11"/>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3" name="Freeform 391"/>
            <p:cNvSpPr>
              <a:spLocks/>
            </p:cNvSpPr>
            <p:nvPr/>
          </p:nvSpPr>
          <p:spPr bwMode="auto">
            <a:xfrm>
              <a:off x="3970338" y="3876676"/>
              <a:ext cx="61913" cy="57150"/>
            </a:xfrm>
            <a:custGeom>
              <a:avLst/>
              <a:gdLst/>
              <a:ahLst/>
              <a:cxnLst>
                <a:cxn ang="0">
                  <a:pos x="39" y="18"/>
                </a:cxn>
                <a:cxn ang="0">
                  <a:pos x="39" y="18"/>
                </a:cxn>
                <a:cxn ang="0">
                  <a:pos x="38" y="25"/>
                </a:cxn>
                <a:cxn ang="0">
                  <a:pos x="33" y="31"/>
                </a:cxn>
                <a:cxn ang="0">
                  <a:pos x="27" y="36"/>
                </a:cxn>
                <a:cxn ang="0">
                  <a:pos x="20" y="36"/>
                </a:cxn>
                <a:cxn ang="0">
                  <a:pos x="20" y="36"/>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6"/>
                  </a:lnTo>
                  <a:lnTo>
                    <a:pt x="20" y="36"/>
                  </a:lnTo>
                  <a:lnTo>
                    <a:pt x="20" y="36"/>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4" name="Freeform 395"/>
            <p:cNvSpPr>
              <a:spLocks/>
            </p:cNvSpPr>
            <p:nvPr/>
          </p:nvSpPr>
          <p:spPr bwMode="auto">
            <a:xfrm>
              <a:off x="3873501" y="4381501"/>
              <a:ext cx="61913" cy="58738"/>
            </a:xfrm>
            <a:custGeom>
              <a:avLst/>
              <a:gdLst/>
              <a:ahLst/>
              <a:cxnLst>
                <a:cxn ang="0">
                  <a:pos x="39" y="19"/>
                </a:cxn>
                <a:cxn ang="0">
                  <a:pos x="39" y="19"/>
                </a:cxn>
                <a:cxn ang="0">
                  <a:pos x="37" y="27"/>
                </a:cxn>
                <a:cxn ang="0">
                  <a:pos x="33" y="31"/>
                </a:cxn>
                <a:cxn ang="0">
                  <a:pos x="27" y="36"/>
                </a:cxn>
                <a:cxn ang="0">
                  <a:pos x="19" y="37"/>
                </a:cxn>
                <a:cxn ang="0">
                  <a:pos x="19" y="37"/>
                </a:cxn>
                <a:cxn ang="0">
                  <a:pos x="12" y="36"/>
                </a:cxn>
                <a:cxn ang="0">
                  <a:pos x="6" y="31"/>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1"/>
                  </a:lnTo>
                  <a:lnTo>
                    <a:pt x="27" y="36"/>
                  </a:lnTo>
                  <a:lnTo>
                    <a:pt x="19" y="37"/>
                  </a:lnTo>
                  <a:lnTo>
                    <a:pt x="19" y="37"/>
                  </a:lnTo>
                  <a:lnTo>
                    <a:pt x="12" y="36"/>
                  </a:lnTo>
                  <a:lnTo>
                    <a:pt x="6" y="31"/>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5" name="Freeform 405"/>
            <p:cNvSpPr>
              <a:spLocks/>
            </p:cNvSpPr>
            <p:nvPr/>
          </p:nvSpPr>
          <p:spPr bwMode="auto">
            <a:xfrm>
              <a:off x="4308476" y="3667126"/>
              <a:ext cx="60325" cy="58738"/>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6" name="Freeform 412"/>
            <p:cNvSpPr>
              <a:spLocks/>
            </p:cNvSpPr>
            <p:nvPr/>
          </p:nvSpPr>
          <p:spPr bwMode="auto">
            <a:xfrm>
              <a:off x="4054475" y="3473451"/>
              <a:ext cx="58738" cy="60325"/>
            </a:xfrm>
            <a:custGeom>
              <a:avLst/>
              <a:gdLst/>
              <a:ahLst/>
              <a:cxnLst>
                <a:cxn ang="0">
                  <a:pos x="37" y="20"/>
                </a:cxn>
                <a:cxn ang="0">
                  <a:pos x="37" y="20"/>
                </a:cxn>
                <a:cxn ang="0">
                  <a:pos x="36"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7" name="Freeform 419"/>
            <p:cNvSpPr>
              <a:spLocks/>
            </p:cNvSpPr>
            <p:nvPr/>
          </p:nvSpPr>
          <p:spPr bwMode="auto">
            <a:xfrm>
              <a:off x="4137025" y="4352926"/>
              <a:ext cx="60325" cy="58738"/>
            </a:xfrm>
            <a:custGeom>
              <a:avLst/>
              <a:gdLst/>
              <a:ahLst/>
              <a:cxnLst>
                <a:cxn ang="0">
                  <a:pos x="38" y="19"/>
                </a:cxn>
                <a:cxn ang="0">
                  <a:pos x="38" y="19"/>
                </a:cxn>
                <a:cxn ang="0">
                  <a:pos x="36"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8" name="Freeform 425"/>
            <p:cNvSpPr>
              <a:spLocks/>
            </p:cNvSpPr>
            <p:nvPr/>
          </p:nvSpPr>
          <p:spPr bwMode="auto">
            <a:xfrm>
              <a:off x="4098925" y="4187826"/>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9" name="Freeform 434"/>
            <p:cNvSpPr>
              <a:spLocks/>
            </p:cNvSpPr>
            <p:nvPr/>
          </p:nvSpPr>
          <p:spPr bwMode="auto">
            <a:xfrm>
              <a:off x="4170363" y="3305176"/>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0" name="Freeform 435"/>
            <p:cNvSpPr>
              <a:spLocks/>
            </p:cNvSpPr>
            <p:nvPr/>
          </p:nvSpPr>
          <p:spPr bwMode="auto">
            <a:xfrm>
              <a:off x="3878263" y="3362326"/>
              <a:ext cx="58738" cy="57150"/>
            </a:xfrm>
            <a:custGeom>
              <a:avLst/>
              <a:gdLst/>
              <a:ahLst/>
              <a:cxnLst>
                <a:cxn ang="0">
                  <a:pos x="37" y="18"/>
                </a:cxn>
                <a:cxn ang="0">
                  <a:pos x="37" y="18"/>
                </a:cxn>
                <a:cxn ang="0">
                  <a:pos x="36" y="25"/>
                </a:cxn>
                <a:cxn ang="0">
                  <a:pos x="33" y="31"/>
                </a:cxn>
                <a:cxn ang="0">
                  <a:pos x="25"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5" y="1"/>
                </a:cxn>
                <a:cxn ang="0">
                  <a:pos x="33" y="4"/>
                </a:cxn>
                <a:cxn ang="0">
                  <a:pos x="36" y="10"/>
                </a:cxn>
                <a:cxn ang="0">
                  <a:pos x="37" y="18"/>
                </a:cxn>
                <a:cxn ang="0">
                  <a:pos x="37" y="18"/>
                </a:cxn>
              </a:cxnLst>
              <a:rect l="0" t="0" r="r" b="b"/>
              <a:pathLst>
                <a:path w="37" h="36">
                  <a:moveTo>
                    <a:pt x="37" y="18"/>
                  </a:moveTo>
                  <a:lnTo>
                    <a:pt x="37" y="18"/>
                  </a:lnTo>
                  <a:lnTo>
                    <a:pt x="36" y="25"/>
                  </a:lnTo>
                  <a:lnTo>
                    <a:pt x="33" y="31"/>
                  </a:lnTo>
                  <a:lnTo>
                    <a:pt x="25"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5" y="1"/>
                  </a:lnTo>
                  <a:lnTo>
                    <a:pt x="33" y="4"/>
                  </a:lnTo>
                  <a:lnTo>
                    <a:pt x="36" y="10"/>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1" name="Freeform 441"/>
            <p:cNvSpPr>
              <a:spLocks/>
            </p:cNvSpPr>
            <p:nvPr/>
          </p:nvSpPr>
          <p:spPr bwMode="auto">
            <a:xfrm>
              <a:off x="3803650" y="3624263"/>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2" name="Freeform 459"/>
            <p:cNvSpPr>
              <a:spLocks/>
            </p:cNvSpPr>
            <p:nvPr/>
          </p:nvSpPr>
          <p:spPr bwMode="auto">
            <a:xfrm>
              <a:off x="3763963" y="3487738"/>
              <a:ext cx="61913" cy="57150"/>
            </a:xfrm>
            <a:custGeom>
              <a:avLst/>
              <a:gdLst/>
              <a:ahLst/>
              <a:cxnLst>
                <a:cxn ang="0">
                  <a:pos x="39" y="18"/>
                </a:cxn>
                <a:cxn ang="0">
                  <a:pos x="39" y="18"/>
                </a:cxn>
                <a:cxn ang="0">
                  <a:pos x="37" y="26"/>
                </a:cxn>
                <a:cxn ang="0">
                  <a:pos x="33" y="32"/>
                </a:cxn>
                <a:cxn ang="0">
                  <a:pos x="27" y="36"/>
                </a:cxn>
                <a:cxn ang="0">
                  <a:pos x="19" y="36"/>
                </a:cxn>
                <a:cxn ang="0">
                  <a:pos x="19" y="36"/>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6">
                  <a:moveTo>
                    <a:pt x="39" y="18"/>
                  </a:moveTo>
                  <a:lnTo>
                    <a:pt x="39" y="18"/>
                  </a:lnTo>
                  <a:lnTo>
                    <a:pt x="37" y="26"/>
                  </a:lnTo>
                  <a:lnTo>
                    <a:pt x="33" y="32"/>
                  </a:lnTo>
                  <a:lnTo>
                    <a:pt x="27" y="36"/>
                  </a:lnTo>
                  <a:lnTo>
                    <a:pt x="19" y="36"/>
                  </a:lnTo>
                  <a:lnTo>
                    <a:pt x="19" y="36"/>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3" name="Freeform 465"/>
            <p:cNvSpPr>
              <a:spLocks/>
            </p:cNvSpPr>
            <p:nvPr/>
          </p:nvSpPr>
          <p:spPr bwMode="auto">
            <a:xfrm>
              <a:off x="3949700" y="4187826"/>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4" name="Freeform 467"/>
            <p:cNvSpPr>
              <a:spLocks/>
            </p:cNvSpPr>
            <p:nvPr/>
          </p:nvSpPr>
          <p:spPr bwMode="auto">
            <a:xfrm>
              <a:off x="3294063" y="3719513"/>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6" y="12"/>
                  </a:lnTo>
                  <a:lnTo>
                    <a:pt x="38" y="18"/>
                  </a:lnTo>
                  <a:lnTo>
                    <a:pt x="38" y="18"/>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5" name="Freeform 482"/>
            <p:cNvSpPr>
              <a:spLocks/>
            </p:cNvSpPr>
            <p:nvPr/>
          </p:nvSpPr>
          <p:spPr bwMode="auto">
            <a:xfrm>
              <a:off x="3344863" y="3897313"/>
              <a:ext cx="58738" cy="60325"/>
            </a:xfrm>
            <a:custGeom>
              <a:avLst/>
              <a:gdLst/>
              <a:ahLst/>
              <a:cxnLst>
                <a:cxn ang="0">
                  <a:pos x="37" y="20"/>
                </a:cxn>
                <a:cxn ang="0">
                  <a:pos x="37" y="20"/>
                </a:cxn>
                <a:cxn ang="0">
                  <a:pos x="36" y="26"/>
                </a:cxn>
                <a:cxn ang="0">
                  <a:pos x="31" y="32"/>
                </a:cxn>
                <a:cxn ang="0">
                  <a:pos x="25" y="36"/>
                </a:cxn>
                <a:cxn ang="0">
                  <a:pos x="18" y="38"/>
                </a:cxn>
                <a:cxn ang="0">
                  <a:pos x="18" y="38"/>
                </a:cxn>
                <a:cxn ang="0">
                  <a:pos x="10" y="36"/>
                </a:cxn>
                <a:cxn ang="0">
                  <a:pos x="4" y="32"/>
                </a:cxn>
                <a:cxn ang="0">
                  <a:pos x="1" y="26"/>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0" y="36"/>
                  </a:lnTo>
                  <a:lnTo>
                    <a:pt x="4" y="32"/>
                  </a:lnTo>
                  <a:lnTo>
                    <a:pt x="1" y="26"/>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solidFill>
              <a:srgbClr val="738EC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 name="Orange"/>
          <p:cNvGrpSpPr/>
          <p:nvPr/>
        </p:nvGrpSpPr>
        <p:grpSpPr>
          <a:xfrm>
            <a:off x="2089150" y="2166938"/>
            <a:ext cx="4591051" cy="3302001"/>
            <a:chOff x="2089150" y="2166938"/>
            <a:chExt cx="4591051" cy="3302001"/>
          </a:xfrm>
          <a:solidFill>
            <a:schemeClr val="accent6"/>
          </a:solidFill>
        </p:grpSpPr>
        <p:sp>
          <p:nvSpPr>
            <p:cNvPr id="1046" name="Freeform 5"/>
            <p:cNvSpPr>
              <a:spLocks/>
            </p:cNvSpPr>
            <p:nvPr/>
          </p:nvSpPr>
          <p:spPr bwMode="auto">
            <a:xfrm>
              <a:off x="4987925" y="4452939"/>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7" name="Freeform 6"/>
            <p:cNvSpPr>
              <a:spLocks/>
            </p:cNvSpPr>
            <p:nvPr/>
          </p:nvSpPr>
          <p:spPr bwMode="auto">
            <a:xfrm>
              <a:off x="5503863" y="4405314"/>
              <a:ext cx="60325" cy="58738"/>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8" name="Freeform 7"/>
            <p:cNvSpPr>
              <a:spLocks/>
            </p:cNvSpPr>
            <p:nvPr/>
          </p:nvSpPr>
          <p:spPr bwMode="auto">
            <a:xfrm>
              <a:off x="5049838" y="4076701"/>
              <a:ext cx="58738" cy="58738"/>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9" name="Freeform 8"/>
            <p:cNvSpPr>
              <a:spLocks/>
            </p:cNvSpPr>
            <p:nvPr/>
          </p:nvSpPr>
          <p:spPr bwMode="auto">
            <a:xfrm>
              <a:off x="5646738" y="4262439"/>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8" y="12"/>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8"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0" name="Freeform 9"/>
            <p:cNvSpPr>
              <a:spLocks/>
            </p:cNvSpPr>
            <p:nvPr/>
          </p:nvSpPr>
          <p:spPr bwMode="auto">
            <a:xfrm>
              <a:off x="5721350" y="4649789"/>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2"/>
                </a:cxn>
                <a:cxn ang="0">
                  <a:pos x="4" y="6"/>
                </a:cxn>
                <a:cxn ang="0">
                  <a:pos x="10" y="2"/>
                </a:cxn>
                <a:cxn ang="0">
                  <a:pos x="18" y="0"/>
                </a:cxn>
                <a:cxn ang="0">
                  <a:pos x="18" y="0"/>
                </a:cxn>
                <a:cxn ang="0">
                  <a:pos x="25" y="2"/>
                </a:cxn>
                <a:cxn ang="0">
                  <a:pos x="31" y="6"/>
                </a:cxn>
                <a:cxn ang="0">
                  <a:pos x="36" y="12"/>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2"/>
                  </a:lnTo>
                  <a:lnTo>
                    <a:pt x="4" y="6"/>
                  </a:lnTo>
                  <a:lnTo>
                    <a:pt x="10" y="2"/>
                  </a:lnTo>
                  <a:lnTo>
                    <a:pt x="18" y="0"/>
                  </a:lnTo>
                  <a:lnTo>
                    <a:pt x="18" y="0"/>
                  </a:lnTo>
                  <a:lnTo>
                    <a:pt x="25" y="2"/>
                  </a:lnTo>
                  <a:lnTo>
                    <a:pt x="31" y="6"/>
                  </a:lnTo>
                  <a:lnTo>
                    <a:pt x="36" y="12"/>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1" name="Freeform 10"/>
            <p:cNvSpPr>
              <a:spLocks/>
            </p:cNvSpPr>
            <p:nvPr/>
          </p:nvSpPr>
          <p:spPr bwMode="auto">
            <a:xfrm>
              <a:off x="5864225" y="4664076"/>
              <a:ext cx="58738" cy="57150"/>
            </a:xfrm>
            <a:custGeom>
              <a:avLst/>
              <a:gdLst/>
              <a:ahLst/>
              <a:cxnLst>
                <a:cxn ang="0">
                  <a:pos x="37" y="18"/>
                </a:cxn>
                <a:cxn ang="0">
                  <a:pos x="37" y="18"/>
                </a:cxn>
                <a:cxn ang="0">
                  <a:pos x="36" y="26"/>
                </a:cxn>
                <a:cxn ang="0">
                  <a:pos x="31" y="32"/>
                </a:cxn>
                <a:cxn ang="0">
                  <a:pos x="25" y="35"/>
                </a:cxn>
                <a:cxn ang="0">
                  <a:pos x="18" y="36"/>
                </a:cxn>
                <a:cxn ang="0">
                  <a:pos x="18" y="36"/>
                </a:cxn>
                <a:cxn ang="0">
                  <a:pos x="12" y="35"/>
                </a:cxn>
                <a:cxn ang="0">
                  <a:pos x="4" y="32"/>
                </a:cxn>
                <a:cxn ang="0">
                  <a:pos x="1" y="26"/>
                </a:cxn>
                <a:cxn ang="0">
                  <a:pos x="0" y="18"/>
                </a:cxn>
                <a:cxn ang="0">
                  <a:pos x="0" y="18"/>
                </a:cxn>
                <a:cxn ang="0">
                  <a:pos x="1" y="11"/>
                </a:cxn>
                <a:cxn ang="0">
                  <a:pos x="4" y="5"/>
                </a:cxn>
                <a:cxn ang="0">
                  <a:pos x="12" y="0"/>
                </a:cxn>
                <a:cxn ang="0">
                  <a:pos x="18" y="0"/>
                </a:cxn>
                <a:cxn ang="0">
                  <a:pos x="18" y="0"/>
                </a:cxn>
                <a:cxn ang="0">
                  <a:pos x="25" y="0"/>
                </a:cxn>
                <a:cxn ang="0">
                  <a:pos x="31" y="5"/>
                </a:cxn>
                <a:cxn ang="0">
                  <a:pos x="36" y="11"/>
                </a:cxn>
                <a:cxn ang="0">
                  <a:pos x="37" y="18"/>
                </a:cxn>
                <a:cxn ang="0">
                  <a:pos x="37" y="18"/>
                </a:cxn>
              </a:cxnLst>
              <a:rect l="0" t="0" r="r" b="b"/>
              <a:pathLst>
                <a:path w="37" h="36">
                  <a:moveTo>
                    <a:pt x="37" y="18"/>
                  </a:moveTo>
                  <a:lnTo>
                    <a:pt x="37" y="18"/>
                  </a:lnTo>
                  <a:lnTo>
                    <a:pt x="36" y="26"/>
                  </a:lnTo>
                  <a:lnTo>
                    <a:pt x="31" y="32"/>
                  </a:lnTo>
                  <a:lnTo>
                    <a:pt x="25" y="35"/>
                  </a:lnTo>
                  <a:lnTo>
                    <a:pt x="18" y="36"/>
                  </a:lnTo>
                  <a:lnTo>
                    <a:pt x="18" y="36"/>
                  </a:lnTo>
                  <a:lnTo>
                    <a:pt x="12" y="35"/>
                  </a:lnTo>
                  <a:lnTo>
                    <a:pt x="4" y="32"/>
                  </a:lnTo>
                  <a:lnTo>
                    <a:pt x="1" y="26"/>
                  </a:lnTo>
                  <a:lnTo>
                    <a:pt x="0" y="18"/>
                  </a:lnTo>
                  <a:lnTo>
                    <a:pt x="0" y="18"/>
                  </a:lnTo>
                  <a:lnTo>
                    <a:pt x="1" y="11"/>
                  </a:lnTo>
                  <a:lnTo>
                    <a:pt x="4" y="5"/>
                  </a:lnTo>
                  <a:lnTo>
                    <a:pt x="12" y="0"/>
                  </a:lnTo>
                  <a:lnTo>
                    <a:pt x="18" y="0"/>
                  </a:lnTo>
                  <a:lnTo>
                    <a:pt x="18" y="0"/>
                  </a:lnTo>
                  <a:lnTo>
                    <a:pt x="25" y="0"/>
                  </a:lnTo>
                  <a:lnTo>
                    <a:pt x="31" y="5"/>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2" name="Freeform 11"/>
            <p:cNvSpPr>
              <a:spLocks/>
            </p:cNvSpPr>
            <p:nvPr/>
          </p:nvSpPr>
          <p:spPr bwMode="auto">
            <a:xfrm>
              <a:off x="5564188" y="4129089"/>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2" y="36"/>
                </a:cxn>
                <a:cxn ang="0">
                  <a:pos x="4" y="31"/>
                </a:cxn>
                <a:cxn ang="0">
                  <a:pos x="1" y="25"/>
                </a:cxn>
                <a:cxn ang="0">
                  <a:pos x="0" y="18"/>
                </a:cxn>
                <a:cxn ang="0">
                  <a:pos x="0" y="18"/>
                </a:cxn>
                <a:cxn ang="0">
                  <a:pos x="1" y="10"/>
                </a:cxn>
                <a:cxn ang="0">
                  <a:pos x="4" y="6"/>
                </a:cxn>
                <a:cxn ang="0">
                  <a:pos x="12" y="1"/>
                </a:cxn>
                <a:cxn ang="0">
                  <a:pos x="18" y="0"/>
                </a:cxn>
                <a:cxn ang="0">
                  <a:pos x="18" y="0"/>
                </a:cxn>
                <a:cxn ang="0">
                  <a:pos x="25" y="1"/>
                </a:cxn>
                <a:cxn ang="0">
                  <a:pos x="31" y="6"/>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2" y="36"/>
                  </a:lnTo>
                  <a:lnTo>
                    <a:pt x="4" y="31"/>
                  </a:lnTo>
                  <a:lnTo>
                    <a:pt x="1" y="25"/>
                  </a:lnTo>
                  <a:lnTo>
                    <a:pt x="0" y="18"/>
                  </a:lnTo>
                  <a:lnTo>
                    <a:pt x="0" y="18"/>
                  </a:lnTo>
                  <a:lnTo>
                    <a:pt x="1" y="10"/>
                  </a:lnTo>
                  <a:lnTo>
                    <a:pt x="4" y="6"/>
                  </a:lnTo>
                  <a:lnTo>
                    <a:pt x="12" y="1"/>
                  </a:lnTo>
                  <a:lnTo>
                    <a:pt x="18" y="0"/>
                  </a:lnTo>
                  <a:lnTo>
                    <a:pt x="18" y="0"/>
                  </a:lnTo>
                  <a:lnTo>
                    <a:pt x="25" y="1"/>
                  </a:lnTo>
                  <a:lnTo>
                    <a:pt x="31" y="6"/>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3" name="Freeform 12"/>
            <p:cNvSpPr>
              <a:spLocks/>
            </p:cNvSpPr>
            <p:nvPr/>
          </p:nvSpPr>
          <p:spPr bwMode="auto">
            <a:xfrm>
              <a:off x="5668963" y="4910139"/>
              <a:ext cx="61913" cy="58738"/>
            </a:xfrm>
            <a:custGeom>
              <a:avLst/>
              <a:gdLst/>
              <a:ahLst/>
              <a:cxnLst>
                <a:cxn ang="0">
                  <a:pos x="39" y="18"/>
                </a:cxn>
                <a:cxn ang="0">
                  <a:pos x="39"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9" y="18"/>
                </a:cxn>
                <a:cxn ang="0">
                  <a:pos x="39" y="18"/>
                </a:cxn>
              </a:cxnLst>
              <a:rect l="0" t="0" r="r" b="b"/>
              <a:pathLst>
                <a:path w="39" h="37">
                  <a:moveTo>
                    <a:pt x="39" y="18"/>
                  </a:moveTo>
                  <a:lnTo>
                    <a:pt x="39"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4" name="Freeform 13"/>
            <p:cNvSpPr>
              <a:spLocks/>
            </p:cNvSpPr>
            <p:nvPr/>
          </p:nvSpPr>
          <p:spPr bwMode="auto">
            <a:xfrm>
              <a:off x="5440363" y="4452939"/>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5" name="Freeform 14"/>
            <p:cNvSpPr>
              <a:spLocks/>
            </p:cNvSpPr>
            <p:nvPr/>
          </p:nvSpPr>
          <p:spPr bwMode="auto">
            <a:xfrm>
              <a:off x="5194300" y="4129089"/>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6"/>
                </a:cxn>
                <a:cxn ang="0">
                  <a:pos x="12" y="1"/>
                </a:cxn>
                <a:cxn ang="0">
                  <a:pos x="20" y="0"/>
                </a:cxn>
                <a:cxn ang="0">
                  <a:pos x="20" y="0"/>
                </a:cxn>
                <a:cxn ang="0">
                  <a:pos x="27" y="1"/>
                </a:cxn>
                <a:cxn ang="0">
                  <a:pos x="33" y="6"/>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6"/>
                  </a:lnTo>
                  <a:lnTo>
                    <a:pt x="12" y="1"/>
                  </a:lnTo>
                  <a:lnTo>
                    <a:pt x="20" y="0"/>
                  </a:lnTo>
                  <a:lnTo>
                    <a:pt x="20" y="0"/>
                  </a:lnTo>
                  <a:lnTo>
                    <a:pt x="27" y="1"/>
                  </a:lnTo>
                  <a:lnTo>
                    <a:pt x="33" y="6"/>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6" name="Freeform 15"/>
            <p:cNvSpPr>
              <a:spLocks/>
            </p:cNvSpPr>
            <p:nvPr/>
          </p:nvSpPr>
          <p:spPr bwMode="auto">
            <a:xfrm>
              <a:off x="5159375" y="4352926"/>
              <a:ext cx="58738" cy="58738"/>
            </a:xfrm>
            <a:custGeom>
              <a:avLst/>
              <a:gdLst/>
              <a:ahLst/>
              <a:cxnLst>
                <a:cxn ang="0">
                  <a:pos x="37" y="19"/>
                </a:cxn>
                <a:cxn ang="0">
                  <a:pos x="37" y="19"/>
                </a:cxn>
                <a:cxn ang="0">
                  <a:pos x="36"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7" name="Freeform 16"/>
            <p:cNvSpPr>
              <a:spLocks/>
            </p:cNvSpPr>
            <p:nvPr/>
          </p:nvSpPr>
          <p:spPr bwMode="auto">
            <a:xfrm>
              <a:off x="5149850" y="4576764"/>
              <a:ext cx="58738" cy="57150"/>
            </a:xfrm>
            <a:custGeom>
              <a:avLst/>
              <a:gdLst/>
              <a:ahLst/>
              <a:cxnLst>
                <a:cxn ang="0">
                  <a:pos x="37" y="18"/>
                </a:cxn>
                <a:cxn ang="0">
                  <a:pos x="37" y="18"/>
                </a:cxn>
                <a:cxn ang="0">
                  <a:pos x="36" y="25"/>
                </a:cxn>
                <a:cxn ang="0">
                  <a:pos x="33" y="31"/>
                </a:cxn>
                <a:cxn ang="0">
                  <a:pos x="27" y="36"/>
                </a:cxn>
                <a:cxn ang="0">
                  <a:pos x="19" y="36"/>
                </a:cxn>
                <a:cxn ang="0">
                  <a:pos x="19" y="36"/>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6">
                  <a:moveTo>
                    <a:pt x="37" y="18"/>
                  </a:moveTo>
                  <a:lnTo>
                    <a:pt x="37" y="18"/>
                  </a:lnTo>
                  <a:lnTo>
                    <a:pt x="36" y="25"/>
                  </a:lnTo>
                  <a:lnTo>
                    <a:pt x="33" y="31"/>
                  </a:lnTo>
                  <a:lnTo>
                    <a:pt x="27" y="36"/>
                  </a:lnTo>
                  <a:lnTo>
                    <a:pt x="19" y="36"/>
                  </a:lnTo>
                  <a:lnTo>
                    <a:pt x="19" y="36"/>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8" name="Freeform 17"/>
            <p:cNvSpPr>
              <a:spLocks/>
            </p:cNvSpPr>
            <p:nvPr/>
          </p:nvSpPr>
          <p:spPr bwMode="auto">
            <a:xfrm>
              <a:off x="4718050" y="4649789"/>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9" name="Freeform 18"/>
            <p:cNvSpPr>
              <a:spLocks/>
            </p:cNvSpPr>
            <p:nvPr/>
          </p:nvSpPr>
          <p:spPr bwMode="auto">
            <a:xfrm>
              <a:off x="5183188" y="3933826"/>
              <a:ext cx="58738" cy="58738"/>
            </a:xfrm>
            <a:custGeom>
              <a:avLst/>
              <a:gdLst/>
              <a:ahLst/>
              <a:cxnLst>
                <a:cxn ang="0">
                  <a:pos x="37" y="19"/>
                </a:cxn>
                <a:cxn ang="0">
                  <a:pos x="37" y="19"/>
                </a:cxn>
                <a:cxn ang="0">
                  <a:pos x="36"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0" name="Freeform 19"/>
            <p:cNvSpPr>
              <a:spLocks/>
            </p:cNvSpPr>
            <p:nvPr/>
          </p:nvSpPr>
          <p:spPr bwMode="auto">
            <a:xfrm>
              <a:off x="5399088" y="5081589"/>
              <a:ext cx="60325" cy="57150"/>
            </a:xfrm>
            <a:custGeom>
              <a:avLst/>
              <a:gdLst/>
              <a:ahLst/>
              <a:cxnLst>
                <a:cxn ang="0">
                  <a:pos x="38" y="18"/>
                </a:cxn>
                <a:cxn ang="0">
                  <a:pos x="38" y="18"/>
                </a:cxn>
                <a:cxn ang="0">
                  <a:pos x="36" y="25"/>
                </a:cxn>
                <a:cxn ang="0">
                  <a:pos x="32" y="31"/>
                </a:cxn>
                <a:cxn ang="0">
                  <a:pos x="26" y="34"/>
                </a:cxn>
                <a:cxn ang="0">
                  <a:pos x="18" y="36"/>
                </a:cxn>
                <a:cxn ang="0">
                  <a:pos x="18" y="36"/>
                </a:cxn>
                <a:cxn ang="0">
                  <a:pos x="11" y="34"/>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6">
                  <a:moveTo>
                    <a:pt x="38" y="18"/>
                  </a:moveTo>
                  <a:lnTo>
                    <a:pt x="38" y="18"/>
                  </a:lnTo>
                  <a:lnTo>
                    <a:pt x="36" y="25"/>
                  </a:lnTo>
                  <a:lnTo>
                    <a:pt x="32" y="31"/>
                  </a:lnTo>
                  <a:lnTo>
                    <a:pt x="26" y="34"/>
                  </a:lnTo>
                  <a:lnTo>
                    <a:pt x="18" y="36"/>
                  </a:lnTo>
                  <a:lnTo>
                    <a:pt x="18" y="36"/>
                  </a:lnTo>
                  <a:lnTo>
                    <a:pt x="11" y="34"/>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1" name="Freeform 20"/>
            <p:cNvSpPr>
              <a:spLocks/>
            </p:cNvSpPr>
            <p:nvPr/>
          </p:nvSpPr>
          <p:spPr bwMode="auto">
            <a:xfrm>
              <a:off x="4937125" y="5005389"/>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2" name="Freeform 21"/>
            <p:cNvSpPr>
              <a:spLocks/>
            </p:cNvSpPr>
            <p:nvPr/>
          </p:nvSpPr>
          <p:spPr bwMode="auto">
            <a:xfrm>
              <a:off x="4959350" y="5178426"/>
              <a:ext cx="61913" cy="60325"/>
            </a:xfrm>
            <a:custGeom>
              <a:avLst/>
              <a:gdLst/>
              <a:ahLst/>
              <a:cxnLst>
                <a:cxn ang="0">
                  <a:pos x="39" y="20"/>
                </a:cxn>
                <a:cxn ang="0">
                  <a:pos x="39" y="20"/>
                </a:cxn>
                <a:cxn ang="0">
                  <a:pos x="37"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3" name="Freeform 22"/>
            <p:cNvSpPr>
              <a:spLocks/>
            </p:cNvSpPr>
            <p:nvPr/>
          </p:nvSpPr>
          <p:spPr bwMode="auto">
            <a:xfrm>
              <a:off x="6261100" y="5030789"/>
              <a:ext cx="60325" cy="60325"/>
            </a:xfrm>
            <a:custGeom>
              <a:avLst/>
              <a:gdLst/>
              <a:ahLst/>
              <a:cxnLst>
                <a:cxn ang="0">
                  <a:pos x="38" y="20"/>
                </a:cxn>
                <a:cxn ang="0">
                  <a:pos x="38" y="20"/>
                </a:cxn>
                <a:cxn ang="0">
                  <a:pos x="36" y="27"/>
                </a:cxn>
                <a:cxn ang="0">
                  <a:pos x="32" y="33"/>
                </a:cxn>
                <a:cxn ang="0">
                  <a:pos x="26" y="36"/>
                </a:cxn>
                <a:cxn ang="0">
                  <a:pos x="18" y="38"/>
                </a:cxn>
                <a:cxn ang="0">
                  <a:pos x="18" y="38"/>
                </a:cxn>
                <a:cxn ang="0">
                  <a:pos x="11" y="36"/>
                </a:cxn>
                <a:cxn ang="0">
                  <a:pos x="5" y="33"/>
                </a:cxn>
                <a:cxn ang="0">
                  <a:pos x="2" y="27"/>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7"/>
                  </a:lnTo>
                  <a:lnTo>
                    <a:pt x="32" y="33"/>
                  </a:lnTo>
                  <a:lnTo>
                    <a:pt x="26" y="36"/>
                  </a:lnTo>
                  <a:lnTo>
                    <a:pt x="18" y="38"/>
                  </a:lnTo>
                  <a:lnTo>
                    <a:pt x="18" y="38"/>
                  </a:lnTo>
                  <a:lnTo>
                    <a:pt x="11" y="36"/>
                  </a:lnTo>
                  <a:lnTo>
                    <a:pt x="5" y="33"/>
                  </a:lnTo>
                  <a:lnTo>
                    <a:pt x="2" y="27"/>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4" name="Freeform 23"/>
            <p:cNvSpPr>
              <a:spLocks/>
            </p:cNvSpPr>
            <p:nvPr/>
          </p:nvSpPr>
          <p:spPr bwMode="auto">
            <a:xfrm>
              <a:off x="6016625" y="5129214"/>
              <a:ext cx="61913" cy="57150"/>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5" name="Freeform 24"/>
            <p:cNvSpPr>
              <a:spLocks/>
            </p:cNvSpPr>
            <p:nvPr/>
          </p:nvSpPr>
          <p:spPr bwMode="auto">
            <a:xfrm>
              <a:off x="6130925" y="4910139"/>
              <a:ext cx="58738" cy="58738"/>
            </a:xfrm>
            <a:custGeom>
              <a:avLst/>
              <a:gdLst/>
              <a:ahLst/>
              <a:cxnLst>
                <a:cxn ang="0">
                  <a:pos x="37" y="19"/>
                </a:cxn>
                <a:cxn ang="0">
                  <a:pos x="37" y="19"/>
                </a:cxn>
                <a:cxn ang="0">
                  <a:pos x="36"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6" name="Freeform 25"/>
            <p:cNvSpPr>
              <a:spLocks/>
            </p:cNvSpPr>
            <p:nvPr/>
          </p:nvSpPr>
          <p:spPr bwMode="auto">
            <a:xfrm>
              <a:off x="5759450" y="4383089"/>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7" name="Freeform 26"/>
            <p:cNvSpPr>
              <a:spLocks/>
            </p:cNvSpPr>
            <p:nvPr/>
          </p:nvSpPr>
          <p:spPr bwMode="auto">
            <a:xfrm>
              <a:off x="5722938" y="4668839"/>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6"/>
                </a:cxn>
                <a:cxn ang="0">
                  <a:pos x="12" y="2"/>
                </a:cxn>
                <a:cxn ang="0">
                  <a:pos x="20" y="0"/>
                </a:cxn>
                <a:cxn ang="0">
                  <a:pos x="20" y="0"/>
                </a:cxn>
                <a:cxn ang="0">
                  <a:pos x="27" y="2"/>
                </a:cxn>
                <a:cxn ang="0">
                  <a:pos x="33" y="6"/>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6"/>
                  </a:lnTo>
                  <a:lnTo>
                    <a:pt x="12" y="2"/>
                  </a:lnTo>
                  <a:lnTo>
                    <a:pt x="20" y="0"/>
                  </a:lnTo>
                  <a:lnTo>
                    <a:pt x="20" y="0"/>
                  </a:lnTo>
                  <a:lnTo>
                    <a:pt x="27" y="2"/>
                  </a:lnTo>
                  <a:lnTo>
                    <a:pt x="33" y="6"/>
                  </a:lnTo>
                  <a:lnTo>
                    <a:pt x="36" y="11"/>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8" name="Freeform 27"/>
            <p:cNvSpPr>
              <a:spLocks/>
            </p:cNvSpPr>
            <p:nvPr/>
          </p:nvSpPr>
          <p:spPr bwMode="auto">
            <a:xfrm>
              <a:off x="5554663" y="4867276"/>
              <a:ext cx="61913" cy="58738"/>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9" name="Freeform 28"/>
            <p:cNvSpPr>
              <a:spLocks/>
            </p:cNvSpPr>
            <p:nvPr/>
          </p:nvSpPr>
          <p:spPr bwMode="auto">
            <a:xfrm>
              <a:off x="4951413" y="4378326"/>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0" name="Freeform 29"/>
            <p:cNvSpPr>
              <a:spLocks/>
            </p:cNvSpPr>
            <p:nvPr/>
          </p:nvSpPr>
          <p:spPr bwMode="auto">
            <a:xfrm>
              <a:off x="6261100" y="5064126"/>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1" name="Freeform 30"/>
            <p:cNvSpPr>
              <a:spLocks/>
            </p:cNvSpPr>
            <p:nvPr/>
          </p:nvSpPr>
          <p:spPr bwMode="auto">
            <a:xfrm>
              <a:off x="4583113" y="3649664"/>
              <a:ext cx="58738" cy="60325"/>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2" name="Freeform 31"/>
            <p:cNvSpPr>
              <a:spLocks/>
            </p:cNvSpPr>
            <p:nvPr/>
          </p:nvSpPr>
          <p:spPr bwMode="auto">
            <a:xfrm>
              <a:off x="4808538" y="5014914"/>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3" name="Freeform 32"/>
            <p:cNvSpPr>
              <a:spLocks/>
            </p:cNvSpPr>
            <p:nvPr/>
          </p:nvSpPr>
          <p:spPr bwMode="auto">
            <a:xfrm>
              <a:off x="4699000" y="3667126"/>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4" name="Freeform 33"/>
            <p:cNvSpPr>
              <a:spLocks/>
            </p:cNvSpPr>
            <p:nvPr/>
          </p:nvSpPr>
          <p:spPr bwMode="auto">
            <a:xfrm>
              <a:off x="5854700" y="4762501"/>
              <a:ext cx="58738" cy="58738"/>
            </a:xfrm>
            <a:custGeom>
              <a:avLst/>
              <a:gdLst/>
              <a:ahLst/>
              <a:cxnLst>
                <a:cxn ang="0">
                  <a:pos x="37" y="19"/>
                </a:cxn>
                <a:cxn ang="0">
                  <a:pos x="37" y="19"/>
                </a:cxn>
                <a:cxn ang="0">
                  <a:pos x="36" y="25"/>
                </a:cxn>
                <a:cxn ang="0">
                  <a:pos x="31" y="31"/>
                </a:cxn>
                <a:cxn ang="0">
                  <a:pos x="25" y="36"/>
                </a:cxn>
                <a:cxn ang="0">
                  <a:pos x="18" y="37"/>
                </a:cxn>
                <a:cxn ang="0">
                  <a:pos x="18" y="37"/>
                </a:cxn>
                <a:cxn ang="0">
                  <a:pos x="10" y="36"/>
                </a:cxn>
                <a:cxn ang="0">
                  <a:pos x="4" y="31"/>
                </a:cxn>
                <a:cxn ang="0">
                  <a:pos x="1" y="25"/>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5"/>
                  </a:lnTo>
                  <a:lnTo>
                    <a:pt x="31" y="31"/>
                  </a:lnTo>
                  <a:lnTo>
                    <a:pt x="25" y="36"/>
                  </a:lnTo>
                  <a:lnTo>
                    <a:pt x="18" y="37"/>
                  </a:lnTo>
                  <a:lnTo>
                    <a:pt x="18" y="37"/>
                  </a:lnTo>
                  <a:lnTo>
                    <a:pt x="10" y="36"/>
                  </a:lnTo>
                  <a:lnTo>
                    <a:pt x="4" y="31"/>
                  </a:lnTo>
                  <a:lnTo>
                    <a:pt x="1" y="25"/>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5" name="Freeform 34"/>
            <p:cNvSpPr>
              <a:spLocks/>
            </p:cNvSpPr>
            <p:nvPr/>
          </p:nvSpPr>
          <p:spPr bwMode="auto">
            <a:xfrm>
              <a:off x="6111875" y="4554539"/>
              <a:ext cx="58738" cy="60325"/>
            </a:xfrm>
            <a:custGeom>
              <a:avLst/>
              <a:gdLst/>
              <a:ahLst/>
              <a:cxnLst>
                <a:cxn ang="0">
                  <a:pos x="37" y="18"/>
                </a:cxn>
                <a:cxn ang="0">
                  <a:pos x="37" y="18"/>
                </a:cxn>
                <a:cxn ang="0">
                  <a:pos x="36" y="26"/>
                </a:cxn>
                <a:cxn ang="0">
                  <a:pos x="33" y="32"/>
                </a:cxn>
                <a:cxn ang="0">
                  <a:pos x="25"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5" y="2"/>
                </a:cxn>
                <a:cxn ang="0">
                  <a:pos x="33" y="6"/>
                </a:cxn>
                <a:cxn ang="0">
                  <a:pos x="36" y="12"/>
                </a:cxn>
                <a:cxn ang="0">
                  <a:pos x="37" y="18"/>
                </a:cxn>
                <a:cxn ang="0">
                  <a:pos x="37" y="18"/>
                </a:cxn>
              </a:cxnLst>
              <a:rect l="0" t="0" r="r" b="b"/>
              <a:pathLst>
                <a:path w="37" h="38">
                  <a:moveTo>
                    <a:pt x="37" y="18"/>
                  </a:moveTo>
                  <a:lnTo>
                    <a:pt x="37" y="18"/>
                  </a:lnTo>
                  <a:lnTo>
                    <a:pt x="36" y="26"/>
                  </a:lnTo>
                  <a:lnTo>
                    <a:pt x="33" y="32"/>
                  </a:lnTo>
                  <a:lnTo>
                    <a:pt x="25"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5" y="2"/>
                  </a:lnTo>
                  <a:lnTo>
                    <a:pt x="33" y="6"/>
                  </a:lnTo>
                  <a:lnTo>
                    <a:pt x="36" y="12"/>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6" name="Freeform 35"/>
            <p:cNvSpPr>
              <a:spLocks/>
            </p:cNvSpPr>
            <p:nvPr/>
          </p:nvSpPr>
          <p:spPr bwMode="auto">
            <a:xfrm>
              <a:off x="6288088" y="5264151"/>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7" name="Freeform 36"/>
            <p:cNvSpPr>
              <a:spLocks/>
            </p:cNvSpPr>
            <p:nvPr/>
          </p:nvSpPr>
          <p:spPr bwMode="auto">
            <a:xfrm>
              <a:off x="5265738" y="4435476"/>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8" name="Freeform 37"/>
            <p:cNvSpPr>
              <a:spLocks/>
            </p:cNvSpPr>
            <p:nvPr/>
          </p:nvSpPr>
          <p:spPr bwMode="auto">
            <a:xfrm>
              <a:off x="6442075" y="5272089"/>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9" name="Freeform 38"/>
            <p:cNvSpPr>
              <a:spLocks/>
            </p:cNvSpPr>
            <p:nvPr/>
          </p:nvSpPr>
          <p:spPr bwMode="auto">
            <a:xfrm>
              <a:off x="4487863" y="4364039"/>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0" name="Freeform 39"/>
            <p:cNvSpPr>
              <a:spLocks/>
            </p:cNvSpPr>
            <p:nvPr/>
          </p:nvSpPr>
          <p:spPr bwMode="auto">
            <a:xfrm>
              <a:off x="5408613" y="4533901"/>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2" y="36"/>
                </a:cxn>
                <a:cxn ang="0">
                  <a:pos x="5" y="31"/>
                </a:cxn>
                <a:cxn ang="0">
                  <a:pos x="2" y="25"/>
                </a:cxn>
                <a:cxn ang="0">
                  <a:pos x="0" y="18"/>
                </a:cxn>
                <a:cxn ang="0">
                  <a:pos x="0" y="18"/>
                </a:cxn>
                <a:cxn ang="0">
                  <a:pos x="2" y="10"/>
                </a:cxn>
                <a:cxn ang="0">
                  <a:pos x="5" y="4"/>
                </a:cxn>
                <a:cxn ang="0">
                  <a:pos x="12"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2" y="36"/>
                  </a:lnTo>
                  <a:lnTo>
                    <a:pt x="5" y="31"/>
                  </a:lnTo>
                  <a:lnTo>
                    <a:pt x="2" y="25"/>
                  </a:lnTo>
                  <a:lnTo>
                    <a:pt x="0" y="18"/>
                  </a:lnTo>
                  <a:lnTo>
                    <a:pt x="0" y="18"/>
                  </a:lnTo>
                  <a:lnTo>
                    <a:pt x="2" y="10"/>
                  </a:lnTo>
                  <a:lnTo>
                    <a:pt x="5" y="4"/>
                  </a:lnTo>
                  <a:lnTo>
                    <a:pt x="12" y="1"/>
                  </a:lnTo>
                  <a:lnTo>
                    <a:pt x="18" y="0"/>
                  </a:lnTo>
                  <a:lnTo>
                    <a:pt x="18" y="0"/>
                  </a:lnTo>
                  <a:lnTo>
                    <a:pt x="26" y="1"/>
                  </a:lnTo>
                  <a:lnTo>
                    <a:pt x="32"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1" name="Freeform 40"/>
            <p:cNvSpPr>
              <a:spLocks/>
            </p:cNvSpPr>
            <p:nvPr/>
          </p:nvSpPr>
          <p:spPr bwMode="auto">
            <a:xfrm>
              <a:off x="5722938" y="4943476"/>
              <a:ext cx="60325" cy="58738"/>
            </a:xfrm>
            <a:custGeom>
              <a:avLst/>
              <a:gdLst/>
              <a:ahLst/>
              <a:cxnLst>
                <a:cxn ang="0">
                  <a:pos x="38" y="18"/>
                </a:cxn>
                <a:cxn ang="0">
                  <a:pos x="38" y="18"/>
                </a:cxn>
                <a:cxn ang="0">
                  <a:pos x="36" y="25"/>
                </a:cxn>
                <a:cxn ang="0">
                  <a:pos x="33" y="31"/>
                </a:cxn>
                <a:cxn ang="0">
                  <a:pos x="26"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6"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6"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6" y="1"/>
                  </a:lnTo>
                  <a:lnTo>
                    <a:pt x="33" y="6"/>
                  </a:lnTo>
                  <a:lnTo>
                    <a:pt x="36" y="12"/>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2" name="Freeform 41"/>
            <p:cNvSpPr>
              <a:spLocks/>
            </p:cNvSpPr>
            <p:nvPr/>
          </p:nvSpPr>
          <p:spPr bwMode="auto">
            <a:xfrm>
              <a:off x="5299075" y="4595814"/>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6" y="12"/>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3" name="Freeform 42"/>
            <p:cNvSpPr>
              <a:spLocks/>
            </p:cNvSpPr>
            <p:nvPr/>
          </p:nvSpPr>
          <p:spPr bwMode="auto">
            <a:xfrm>
              <a:off x="5265738" y="4406901"/>
              <a:ext cx="61913" cy="60325"/>
            </a:xfrm>
            <a:custGeom>
              <a:avLst/>
              <a:gdLst/>
              <a:ahLst/>
              <a:cxnLst>
                <a:cxn ang="0">
                  <a:pos x="39" y="20"/>
                </a:cxn>
                <a:cxn ang="0">
                  <a:pos x="39" y="20"/>
                </a:cxn>
                <a:cxn ang="0">
                  <a:pos x="38" y="27"/>
                </a:cxn>
                <a:cxn ang="0">
                  <a:pos x="33" y="32"/>
                </a:cxn>
                <a:cxn ang="0">
                  <a:pos x="27" y="36"/>
                </a:cxn>
                <a:cxn ang="0">
                  <a:pos x="20" y="38"/>
                </a:cxn>
                <a:cxn ang="0">
                  <a:pos x="20" y="38"/>
                </a:cxn>
                <a:cxn ang="0">
                  <a:pos x="12" y="36"/>
                </a:cxn>
                <a:cxn ang="0">
                  <a:pos x="6" y="32"/>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2"/>
                  </a:lnTo>
                  <a:lnTo>
                    <a:pt x="27" y="36"/>
                  </a:lnTo>
                  <a:lnTo>
                    <a:pt x="20" y="38"/>
                  </a:lnTo>
                  <a:lnTo>
                    <a:pt x="20" y="38"/>
                  </a:lnTo>
                  <a:lnTo>
                    <a:pt x="12" y="36"/>
                  </a:lnTo>
                  <a:lnTo>
                    <a:pt x="6" y="32"/>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4" name="Freeform 43"/>
            <p:cNvSpPr>
              <a:spLocks/>
            </p:cNvSpPr>
            <p:nvPr/>
          </p:nvSpPr>
          <p:spPr bwMode="auto">
            <a:xfrm>
              <a:off x="5716588" y="4649789"/>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2"/>
                </a:cxn>
                <a:cxn ang="0">
                  <a:pos x="4" y="6"/>
                </a:cxn>
                <a:cxn ang="0">
                  <a:pos x="10" y="2"/>
                </a:cxn>
                <a:cxn ang="0">
                  <a:pos x="18" y="0"/>
                </a:cxn>
                <a:cxn ang="0">
                  <a:pos x="18" y="0"/>
                </a:cxn>
                <a:cxn ang="0">
                  <a:pos x="25" y="2"/>
                </a:cxn>
                <a:cxn ang="0">
                  <a:pos x="31" y="6"/>
                </a:cxn>
                <a:cxn ang="0">
                  <a:pos x="36" y="12"/>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2"/>
                  </a:lnTo>
                  <a:lnTo>
                    <a:pt x="4" y="6"/>
                  </a:lnTo>
                  <a:lnTo>
                    <a:pt x="10" y="2"/>
                  </a:lnTo>
                  <a:lnTo>
                    <a:pt x="18" y="0"/>
                  </a:lnTo>
                  <a:lnTo>
                    <a:pt x="18" y="0"/>
                  </a:lnTo>
                  <a:lnTo>
                    <a:pt x="25" y="2"/>
                  </a:lnTo>
                  <a:lnTo>
                    <a:pt x="31" y="6"/>
                  </a:lnTo>
                  <a:lnTo>
                    <a:pt x="36" y="12"/>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5" name="Freeform 44"/>
            <p:cNvSpPr>
              <a:spLocks/>
            </p:cNvSpPr>
            <p:nvPr/>
          </p:nvSpPr>
          <p:spPr bwMode="auto">
            <a:xfrm>
              <a:off x="6365875" y="5272089"/>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6" name="Freeform 45"/>
            <p:cNvSpPr>
              <a:spLocks/>
            </p:cNvSpPr>
            <p:nvPr/>
          </p:nvSpPr>
          <p:spPr bwMode="auto">
            <a:xfrm>
              <a:off x="5541963" y="5016501"/>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6"/>
                </a:cxn>
                <a:cxn ang="0">
                  <a:pos x="12" y="2"/>
                </a:cxn>
                <a:cxn ang="0">
                  <a:pos x="20" y="0"/>
                </a:cxn>
                <a:cxn ang="0">
                  <a:pos x="20" y="0"/>
                </a:cxn>
                <a:cxn ang="0">
                  <a:pos x="27" y="2"/>
                </a:cxn>
                <a:cxn ang="0">
                  <a:pos x="33" y="6"/>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6"/>
                  </a:lnTo>
                  <a:lnTo>
                    <a:pt x="12" y="2"/>
                  </a:lnTo>
                  <a:lnTo>
                    <a:pt x="20" y="0"/>
                  </a:lnTo>
                  <a:lnTo>
                    <a:pt x="20" y="0"/>
                  </a:lnTo>
                  <a:lnTo>
                    <a:pt x="27" y="2"/>
                  </a:lnTo>
                  <a:lnTo>
                    <a:pt x="33" y="6"/>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7" name="Freeform 46"/>
            <p:cNvSpPr>
              <a:spLocks/>
            </p:cNvSpPr>
            <p:nvPr/>
          </p:nvSpPr>
          <p:spPr bwMode="auto">
            <a:xfrm>
              <a:off x="6354763" y="5372101"/>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8" name="Freeform 47"/>
            <p:cNvSpPr>
              <a:spLocks/>
            </p:cNvSpPr>
            <p:nvPr/>
          </p:nvSpPr>
          <p:spPr bwMode="auto">
            <a:xfrm>
              <a:off x="5908675" y="4633914"/>
              <a:ext cx="60325" cy="58738"/>
            </a:xfrm>
            <a:custGeom>
              <a:avLst/>
              <a:gdLst/>
              <a:ahLst/>
              <a:cxnLst>
                <a:cxn ang="0">
                  <a:pos x="38" y="19"/>
                </a:cxn>
                <a:cxn ang="0">
                  <a:pos x="38" y="19"/>
                </a:cxn>
                <a:cxn ang="0">
                  <a:pos x="36"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9" name="Freeform 48"/>
            <p:cNvSpPr>
              <a:spLocks/>
            </p:cNvSpPr>
            <p:nvPr/>
          </p:nvSpPr>
          <p:spPr bwMode="auto">
            <a:xfrm>
              <a:off x="5499100" y="3706814"/>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0" name="Freeform 49"/>
            <p:cNvSpPr>
              <a:spLocks/>
            </p:cNvSpPr>
            <p:nvPr/>
          </p:nvSpPr>
          <p:spPr bwMode="auto">
            <a:xfrm>
              <a:off x="5794375" y="4754564"/>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1" name="Freeform 50"/>
            <p:cNvSpPr>
              <a:spLocks/>
            </p:cNvSpPr>
            <p:nvPr/>
          </p:nvSpPr>
          <p:spPr bwMode="auto">
            <a:xfrm>
              <a:off x="5721350" y="4486276"/>
              <a:ext cx="58738" cy="58738"/>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2" name="Freeform 51"/>
            <p:cNvSpPr>
              <a:spLocks/>
            </p:cNvSpPr>
            <p:nvPr/>
          </p:nvSpPr>
          <p:spPr bwMode="auto">
            <a:xfrm>
              <a:off x="4437063" y="4281489"/>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3" name="Freeform 53"/>
            <p:cNvSpPr>
              <a:spLocks/>
            </p:cNvSpPr>
            <p:nvPr/>
          </p:nvSpPr>
          <p:spPr bwMode="auto">
            <a:xfrm>
              <a:off x="5656263" y="4567239"/>
              <a:ext cx="60325" cy="58738"/>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4" name="Freeform 54"/>
            <p:cNvSpPr>
              <a:spLocks/>
            </p:cNvSpPr>
            <p:nvPr/>
          </p:nvSpPr>
          <p:spPr bwMode="auto">
            <a:xfrm>
              <a:off x="6084888" y="5105401"/>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5" name="Freeform 55"/>
            <p:cNvSpPr>
              <a:spLocks/>
            </p:cNvSpPr>
            <p:nvPr/>
          </p:nvSpPr>
          <p:spPr bwMode="auto">
            <a:xfrm>
              <a:off x="4903788" y="4649789"/>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2"/>
                </a:cxn>
                <a:cxn ang="0">
                  <a:pos x="5" y="6"/>
                </a:cxn>
                <a:cxn ang="0">
                  <a:pos x="11" y="2"/>
                </a:cxn>
                <a:cxn ang="0">
                  <a:pos x="18" y="0"/>
                </a:cxn>
                <a:cxn ang="0">
                  <a:pos x="18" y="0"/>
                </a:cxn>
                <a:cxn ang="0">
                  <a:pos x="26" y="2"/>
                </a:cxn>
                <a:cxn ang="0">
                  <a:pos x="32" y="6"/>
                </a:cxn>
                <a:cxn ang="0">
                  <a:pos x="36" y="12"/>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2"/>
                  </a:lnTo>
                  <a:lnTo>
                    <a:pt x="5" y="6"/>
                  </a:lnTo>
                  <a:lnTo>
                    <a:pt x="11" y="2"/>
                  </a:lnTo>
                  <a:lnTo>
                    <a:pt x="18" y="0"/>
                  </a:lnTo>
                  <a:lnTo>
                    <a:pt x="18" y="0"/>
                  </a:lnTo>
                  <a:lnTo>
                    <a:pt x="26" y="2"/>
                  </a:lnTo>
                  <a:lnTo>
                    <a:pt x="32" y="6"/>
                  </a:lnTo>
                  <a:lnTo>
                    <a:pt x="36" y="12"/>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6" name="Freeform 56"/>
            <p:cNvSpPr>
              <a:spLocks/>
            </p:cNvSpPr>
            <p:nvPr/>
          </p:nvSpPr>
          <p:spPr bwMode="auto">
            <a:xfrm>
              <a:off x="4549775" y="4281489"/>
              <a:ext cx="61913" cy="58738"/>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7" name="Freeform 57"/>
            <p:cNvSpPr>
              <a:spLocks/>
            </p:cNvSpPr>
            <p:nvPr/>
          </p:nvSpPr>
          <p:spPr bwMode="auto">
            <a:xfrm>
              <a:off x="4546600" y="4419601"/>
              <a:ext cx="60325" cy="58738"/>
            </a:xfrm>
            <a:custGeom>
              <a:avLst/>
              <a:gdLst/>
              <a:ahLst/>
              <a:cxnLst>
                <a:cxn ang="0">
                  <a:pos x="38" y="19"/>
                </a:cxn>
                <a:cxn ang="0">
                  <a:pos x="38" y="19"/>
                </a:cxn>
                <a:cxn ang="0">
                  <a:pos x="36" y="25"/>
                </a:cxn>
                <a:cxn ang="0">
                  <a:pos x="32" y="31"/>
                </a:cxn>
                <a:cxn ang="0">
                  <a:pos x="26" y="36"/>
                </a:cxn>
                <a:cxn ang="0">
                  <a:pos x="18" y="37"/>
                </a:cxn>
                <a:cxn ang="0">
                  <a:pos x="18" y="37"/>
                </a:cxn>
                <a:cxn ang="0">
                  <a:pos x="11" y="36"/>
                </a:cxn>
                <a:cxn ang="0">
                  <a:pos x="5" y="31"/>
                </a:cxn>
                <a:cxn ang="0">
                  <a:pos x="2" y="25"/>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5"/>
                  </a:lnTo>
                  <a:lnTo>
                    <a:pt x="32" y="31"/>
                  </a:lnTo>
                  <a:lnTo>
                    <a:pt x="26" y="36"/>
                  </a:lnTo>
                  <a:lnTo>
                    <a:pt x="18" y="37"/>
                  </a:lnTo>
                  <a:lnTo>
                    <a:pt x="18" y="37"/>
                  </a:lnTo>
                  <a:lnTo>
                    <a:pt x="11" y="36"/>
                  </a:lnTo>
                  <a:lnTo>
                    <a:pt x="5" y="31"/>
                  </a:lnTo>
                  <a:lnTo>
                    <a:pt x="2" y="25"/>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8" name="Freeform 58"/>
            <p:cNvSpPr>
              <a:spLocks/>
            </p:cNvSpPr>
            <p:nvPr/>
          </p:nvSpPr>
          <p:spPr bwMode="auto">
            <a:xfrm>
              <a:off x="5308600" y="3421064"/>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9" name="Freeform 59"/>
            <p:cNvSpPr>
              <a:spLocks/>
            </p:cNvSpPr>
            <p:nvPr/>
          </p:nvSpPr>
          <p:spPr bwMode="auto">
            <a:xfrm>
              <a:off x="5902325" y="5064126"/>
              <a:ext cx="58738" cy="60325"/>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0" name="Freeform 60"/>
            <p:cNvSpPr>
              <a:spLocks/>
            </p:cNvSpPr>
            <p:nvPr/>
          </p:nvSpPr>
          <p:spPr bwMode="auto">
            <a:xfrm>
              <a:off x="5211763" y="4300539"/>
              <a:ext cx="61913" cy="58738"/>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1" name="Freeform 61"/>
            <p:cNvSpPr>
              <a:spLocks/>
            </p:cNvSpPr>
            <p:nvPr/>
          </p:nvSpPr>
          <p:spPr bwMode="auto">
            <a:xfrm>
              <a:off x="5027613" y="4848226"/>
              <a:ext cx="60325" cy="58738"/>
            </a:xfrm>
            <a:custGeom>
              <a:avLst/>
              <a:gdLst/>
              <a:ahLst/>
              <a:cxnLst>
                <a:cxn ang="0">
                  <a:pos x="38" y="19"/>
                </a:cxn>
                <a:cxn ang="0">
                  <a:pos x="38" y="19"/>
                </a:cxn>
                <a:cxn ang="0">
                  <a:pos x="36"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2" name="Freeform 62"/>
            <p:cNvSpPr>
              <a:spLocks/>
            </p:cNvSpPr>
            <p:nvPr/>
          </p:nvSpPr>
          <p:spPr bwMode="auto">
            <a:xfrm>
              <a:off x="5897563" y="5072064"/>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3" name="Freeform 63"/>
            <p:cNvSpPr>
              <a:spLocks/>
            </p:cNvSpPr>
            <p:nvPr/>
          </p:nvSpPr>
          <p:spPr bwMode="auto">
            <a:xfrm>
              <a:off x="5832475" y="4705351"/>
              <a:ext cx="60325" cy="57150"/>
            </a:xfrm>
            <a:custGeom>
              <a:avLst/>
              <a:gdLst/>
              <a:ahLst/>
              <a:cxnLst>
                <a:cxn ang="0">
                  <a:pos x="38" y="18"/>
                </a:cxn>
                <a:cxn ang="0">
                  <a:pos x="38" y="18"/>
                </a:cxn>
                <a:cxn ang="0">
                  <a:pos x="36" y="25"/>
                </a:cxn>
                <a:cxn ang="0">
                  <a:pos x="32" y="31"/>
                </a:cxn>
                <a:cxn ang="0">
                  <a:pos x="26" y="34"/>
                </a:cxn>
                <a:cxn ang="0">
                  <a:pos x="18" y="36"/>
                </a:cxn>
                <a:cxn ang="0">
                  <a:pos x="18" y="36"/>
                </a:cxn>
                <a:cxn ang="0">
                  <a:pos x="11" y="34"/>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6">
                  <a:moveTo>
                    <a:pt x="38" y="18"/>
                  </a:moveTo>
                  <a:lnTo>
                    <a:pt x="38" y="18"/>
                  </a:lnTo>
                  <a:lnTo>
                    <a:pt x="36" y="25"/>
                  </a:lnTo>
                  <a:lnTo>
                    <a:pt x="32" y="31"/>
                  </a:lnTo>
                  <a:lnTo>
                    <a:pt x="26" y="34"/>
                  </a:lnTo>
                  <a:lnTo>
                    <a:pt x="18" y="36"/>
                  </a:lnTo>
                  <a:lnTo>
                    <a:pt x="18" y="36"/>
                  </a:lnTo>
                  <a:lnTo>
                    <a:pt x="11" y="34"/>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4" name="Freeform 65"/>
            <p:cNvSpPr>
              <a:spLocks/>
            </p:cNvSpPr>
            <p:nvPr/>
          </p:nvSpPr>
          <p:spPr bwMode="auto">
            <a:xfrm>
              <a:off x="5597525" y="3973514"/>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5" name="Freeform 67"/>
            <p:cNvSpPr>
              <a:spLocks/>
            </p:cNvSpPr>
            <p:nvPr/>
          </p:nvSpPr>
          <p:spPr bwMode="auto">
            <a:xfrm>
              <a:off x="4741863" y="4364039"/>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6" name="Freeform 68"/>
            <p:cNvSpPr>
              <a:spLocks/>
            </p:cNvSpPr>
            <p:nvPr/>
          </p:nvSpPr>
          <p:spPr bwMode="auto">
            <a:xfrm>
              <a:off x="5521325" y="3981451"/>
              <a:ext cx="61913" cy="57150"/>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7" name="Freeform 69"/>
            <p:cNvSpPr>
              <a:spLocks/>
            </p:cNvSpPr>
            <p:nvPr/>
          </p:nvSpPr>
          <p:spPr bwMode="auto">
            <a:xfrm>
              <a:off x="5808663" y="4411664"/>
              <a:ext cx="60325" cy="60325"/>
            </a:xfrm>
            <a:custGeom>
              <a:avLst/>
              <a:gdLst/>
              <a:ahLst/>
              <a:cxnLst>
                <a:cxn ang="0">
                  <a:pos x="38" y="20"/>
                </a:cxn>
                <a:cxn ang="0">
                  <a:pos x="38" y="20"/>
                </a:cxn>
                <a:cxn ang="0">
                  <a:pos x="36" y="26"/>
                </a:cxn>
                <a:cxn ang="0">
                  <a:pos x="33" y="32"/>
                </a:cxn>
                <a:cxn ang="0">
                  <a:pos x="26"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6" y="2"/>
                </a:cxn>
                <a:cxn ang="0">
                  <a:pos x="33" y="6"/>
                </a:cxn>
                <a:cxn ang="0">
                  <a:pos x="36" y="12"/>
                </a:cxn>
                <a:cxn ang="0">
                  <a:pos x="38" y="20"/>
                </a:cxn>
                <a:cxn ang="0">
                  <a:pos x="38" y="20"/>
                </a:cxn>
              </a:cxnLst>
              <a:rect l="0" t="0" r="r" b="b"/>
              <a:pathLst>
                <a:path w="38" h="38">
                  <a:moveTo>
                    <a:pt x="38" y="20"/>
                  </a:moveTo>
                  <a:lnTo>
                    <a:pt x="38" y="20"/>
                  </a:lnTo>
                  <a:lnTo>
                    <a:pt x="36" y="26"/>
                  </a:lnTo>
                  <a:lnTo>
                    <a:pt x="33" y="32"/>
                  </a:lnTo>
                  <a:lnTo>
                    <a:pt x="26"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6" y="2"/>
                  </a:lnTo>
                  <a:lnTo>
                    <a:pt x="33"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8" name="Freeform 70"/>
            <p:cNvSpPr>
              <a:spLocks/>
            </p:cNvSpPr>
            <p:nvPr/>
          </p:nvSpPr>
          <p:spPr bwMode="auto">
            <a:xfrm>
              <a:off x="5222875" y="4233864"/>
              <a:ext cx="60325" cy="58738"/>
            </a:xfrm>
            <a:custGeom>
              <a:avLst/>
              <a:gdLst/>
              <a:ahLst/>
              <a:cxnLst>
                <a:cxn ang="0">
                  <a:pos x="38" y="19"/>
                </a:cxn>
                <a:cxn ang="0">
                  <a:pos x="38" y="19"/>
                </a:cxn>
                <a:cxn ang="0">
                  <a:pos x="36"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9" name="Freeform 71"/>
            <p:cNvSpPr>
              <a:spLocks/>
            </p:cNvSpPr>
            <p:nvPr/>
          </p:nvSpPr>
          <p:spPr bwMode="auto">
            <a:xfrm>
              <a:off x="5045075" y="2773364"/>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0" name="Freeform 72"/>
            <p:cNvSpPr>
              <a:spLocks/>
            </p:cNvSpPr>
            <p:nvPr/>
          </p:nvSpPr>
          <p:spPr bwMode="auto">
            <a:xfrm>
              <a:off x="4479925" y="4292601"/>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1" name="Freeform 73"/>
            <p:cNvSpPr>
              <a:spLocks/>
            </p:cNvSpPr>
            <p:nvPr/>
          </p:nvSpPr>
          <p:spPr bwMode="auto">
            <a:xfrm>
              <a:off x="5184775" y="4281489"/>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2" name="Freeform 74"/>
            <p:cNvSpPr>
              <a:spLocks/>
            </p:cNvSpPr>
            <p:nvPr/>
          </p:nvSpPr>
          <p:spPr bwMode="auto">
            <a:xfrm>
              <a:off x="5727700" y="4333876"/>
              <a:ext cx="60325" cy="57150"/>
            </a:xfrm>
            <a:custGeom>
              <a:avLst/>
              <a:gdLst/>
              <a:ahLst/>
              <a:cxnLst>
                <a:cxn ang="0">
                  <a:pos x="38" y="18"/>
                </a:cxn>
                <a:cxn ang="0">
                  <a:pos x="38" y="18"/>
                </a:cxn>
                <a:cxn ang="0">
                  <a:pos x="36" y="25"/>
                </a:cxn>
                <a:cxn ang="0">
                  <a:pos x="32" y="31"/>
                </a:cxn>
                <a:cxn ang="0">
                  <a:pos x="26" y="34"/>
                </a:cxn>
                <a:cxn ang="0">
                  <a:pos x="18" y="36"/>
                </a:cxn>
                <a:cxn ang="0">
                  <a:pos x="18" y="36"/>
                </a:cxn>
                <a:cxn ang="0">
                  <a:pos x="11" y="34"/>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6">
                  <a:moveTo>
                    <a:pt x="38" y="18"/>
                  </a:moveTo>
                  <a:lnTo>
                    <a:pt x="38" y="18"/>
                  </a:lnTo>
                  <a:lnTo>
                    <a:pt x="36" y="25"/>
                  </a:lnTo>
                  <a:lnTo>
                    <a:pt x="32" y="31"/>
                  </a:lnTo>
                  <a:lnTo>
                    <a:pt x="26" y="34"/>
                  </a:lnTo>
                  <a:lnTo>
                    <a:pt x="18" y="36"/>
                  </a:lnTo>
                  <a:lnTo>
                    <a:pt x="18" y="36"/>
                  </a:lnTo>
                  <a:lnTo>
                    <a:pt x="11" y="34"/>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3" name="Freeform 75"/>
            <p:cNvSpPr>
              <a:spLocks/>
            </p:cNvSpPr>
            <p:nvPr/>
          </p:nvSpPr>
          <p:spPr bwMode="auto">
            <a:xfrm>
              <a:off x="6259513" y="4821239"/>
              <a:ext cx="58738" cy="60325"/>
            </a:xfrm>
            <a:custGeom>
              <a:avLst/>
              <a:gdLst/>
              <a:ahLst/>
              <a:cxnLst>
                <a:cxn ang="0">
                  <a:pos x="37" y="20"/>
                </a:cxn>
                <a:cxn ang="0">
                  <a:pos x="37" y="20"/>
                </a:cxn>
                <a:cxn ang="0">
                  <a:pos x="36" y="27"/>
                </a:cxn>
                <a:cxn ang="0">
                  <a:pos x="33" y="32"/>
                </a:cxn>
                <a:cxn ang="0">
                  <a:pos x="27" y="36"/>
                </a:cxn>
                <a:cxn ang="0">
                  <a:pos x="19" y="38"/>
                </a:cxn>
                <a:cxn ang="0">
                  <a:pos x="19" y="38"/>
                </a:cxn>
                <a:cxn ang="0">
                  <a:pos x="12" y="36"/>
                </a:cxn>
                <a:cxn ang="0">
                  <a:pos x="6" y="32"/>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2"/>
                  </a:lnTo>
                  <a:lnTo>
                    <a:pt x="27" y="36"/>
                  </a:lnTo>
                  <a:lnTo>
                    <a:pt x="19" y="38"/>
                  </a:lnTo>
                  <a:lnTo>
                    <a:pt x="19" y="38"/>
                  </a:lnTo>
                  <a:lnTo>
                    <a:pt x="12" y="36"/>
                  </a:lnTo>
                  <a:lnTo>
                    <a:pt x="6" y="32"/>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4" name="Freeform 76"/>
            <p:cNvSpPr>
              <a:spLocks/>
            </p:cNvSpPr>
            <p:nvPr/>
          </p:nvSpPr>
          <p:spPr bwMode="auto">
            <a:xfrm>
              <a:off x="5797550" y="3590926"/>
              <a:ext cx="58738" cy="57150"/>
            </a:xfrm>
            <a:custGeom>
              <a:avLst/>
              <a:gdLst/>
              <a:ahLst/>
              <a:cxnLst>
                <a:cxn ang="0">
                  <a:pos x="37" y="18"/>
                </a:cxn>
                <a:cxn ang="0">
                  <a:pos x="37" y="18"/>
                </a:cxn>
                <a:cxn ang="0">
                  <a:pos x="36"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6">
                  <a:moveTo>
                    <a:pt x="37" y="18"/>
                  </a:moveTo>
                  <a:lnTo>
                    <a:pt x="37" y="18"/>
                  </a:lnTo>
                  <a:lnTo>
                    <a:pt x="36"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5" name="Freeform 77"/>
            <p:cNvSpPr>
              <a:spLocks/>
            </p:cNvSpPr>
            <p:nvPr/>
          </p:nvSpPr>
          <p:spPr bwMode="auto">
            <a:xfrm>
              <a:off x="5259388" y="4514851"/>
              <a:ext cx="61913" cy="58738"/>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6" name="Freeform 78"/>
            <p:cNvSpPr>
              <a:spLocks/>
            </p:cNvSpPr>
            <p:nvPr/>
          </p:nvSpPr>
          <p:spPr bwMode="auto">
            <a:xfrm>
              <a:off x="5378450" y="4486276"/>
              <a:ext cx="61913" cy="58738"/>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7" name="Freeform 79"/>
            <p:cNvSpPr>
              <a:spLocks/>
            </p:cNvSpPr>
            <p:nvPr/>
          </p:nvSpPr>
          <p:spPr bwMode="auto">
            <a:xfrm>
              <a:off x="5675313" y="4649789"/>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8" name="Freeform 80"/>
            <p:cNvSpPr>
              <a:spLocks/>
            </p:cNvSpPr>
            <p:nvPr/>
          </p:nvSpPr>
          <p:spPr bwMode="auto">
            <a:xfrm>
              <a:off x="4460875" y="4357689"/>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9" name="Freeform 81"/>
            <p:cNvSpPr>
              <a:spLocks/>
            </p:cNvSpPr>
            <p:nvPr/>
          </p:nvSpPr>
          <p:spPr bwMode="auto">
            <a:xfrm>
              <a:off x="4406900" y="3821114"/>
              <a:ext cx="58738" cy="60325"/>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0" name="Freeform 83"/>
            <p:cNvSpPr>
              <a:spLocks/>
            </p:cNvSpPr>
            <p:nvPr/>
          </p:nvSpPr>
          <p:spPr bwMode="auto">
            <a:xfrm>
              <a:off x="5899150" y="3978276"/>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1"/>
                </a:cxn>
                <a:cxn ang="0">
                  <a:pos x="5" y="6"/>
                </a:cxn>
                <a:cxn ang="0">
                  <a:pos x="11" y="2"/>
                </a:cxn>
                <a:cxn ang="0">
                  <a:pos x="18" y="0"/>
                </a:cxn>
                <a:cxn ang="0">
                  <a:pos x="18" y="0"/>
                </a:cxn>
                <a:cxn ang="0">
                  <a:pos x="26" y="2"/>
                </a:cxn>
                <a:cxn ang="0">
                  <a:pos x="32" y="6"/>
                </a:cxn>
                <a:cxn ang="0">
                  <a:pos x="36" y="11"/>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1"/>
                  </a:lnTo>
                  <a:lnTo>
                    <a:pt x="5" y="6"/>
                  </a:lnTo>
                  <a:lnTo>
                    <a:pt x="11" y="2"/>
                  </a:lnTo>
                  <a:lnTo>
                    <a:pt x="18" y="0"/>
                  </a:lnTo>
                  <a:lnTo>
                    <a:pt x="18" y="0"/>
                  </a:lnTo>
                  <a:lnTo>
                    <a:pt x="26" y="2"/>
                  </a:lnTo>
                  <a:lnTo>
                    <a:pt x="32" y="6"/>
                  </a:lnTo>
                  <a:lnTo>
                    <a:pt x="36" y="11"/>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1" name="Freeform 84"/>
            <p:cNvSpPr>
              <a:spLocks/>
            </p:cNvSpPr>
            <p:nvPr/>
          </p:nvSpPr>
          <p:spPr bwMode="auto">
            <a:xfrm>
              <a:off x="6011863" y="4535489"/>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2" name="Freeform 85"/>
            <p:cNvSpPr>
              <a:spLocks/>
            </p:cNvSpPr>
            <p:nvPr/>
          </p:nvSpPr>
          <p:spPr bwMode="auto">
            <a:xfrm>
              <a:off x="5741988" y="4562476"/>
              <a:ext cx="61913" cy="57150"/>
            </a:xfrm>
            <a:custGeom>
              <a:avLst/>
              <a:gdLst/>
              <a:ahLst/>
              <a:cxnLst>
                <a:cxn ang="0">
                  <a:pos x="39" y="18"/>
                </a:cxn>
                <a:cxn ang="0">
                  <a:pos x="39" y="18"/>
                </a:cxn>
                <a:cxn ang="0">
                  <a:pos x="36"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9" y="18"/>
                </a:cxn>
                <a:cxn ang="0">
                  <a:pos x="39" y="18"/>
                </a:cxn>
              </a:cxnLst>
              <a:rect l="0" t="0" r="r" b="b"/>
              <a:pathLst>
                <a:path w="39" h="36">
                  <a:moveTo>
                    <a:pt x="39" y="18"/>
                  </a:moveTo>
                  <a:lnTo>
                    <a:pt x="39" y="18"/>
                  </a:lnTo>
                  <a:lnTo>
                    <a:pt x="36"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3" name="Freeform 86"/>
            <p:cNvSpPr>
              <a:spLocks/>
            </p:cNvSpPr>
            <p:nvPr/>
          </p:nvSpPr>
          <p:spPr bwMode="auto">
            <a:xfrm>
              <a:off x="5530850" y="4533901"/>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4" name="Freeform 87"/>
            <p:cNvSpPr>
              <a:spLocks/>
            </p:cNvSpPr>
            <p:nvPr/>
          </p:nvSpPr>
          <p:spPr bwMode="auto">
            <a:xfrm>
              <a:off x="5030788" y="4167189"/>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2"/>
                </a:cxn>
                <a:cxn ang="0">
                  <a:pos x="4" y="6"/>
                </a:cxn>
                <a:cxn ang="0">
                  <a:pos x="10" y="1"/>
                </a:cxn>
                <a:cxn ang="0">
                  <a:pos x="18" y="0"/>
                </a:cxn>
                <a:cxn ang="0">
                  <a:pos x="18" y="0"/>
                </a:cxn>
                <a:cxn ang="0">
                  <a:pos x="25" y="1"/>
                </a:cxn>
                <a:cxn ang="0">
                  <a:pos x="31" y="6"/>
                </a:cxn>
                <a:cxn ang="0">
                  <a:pos x="36" y="12"/>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2"/>
                  </a:lnTo>
                  <a:lnTo>
                    <a:pt x="4" y="6"/>
                  </a:lnTo>
                  <a:lnTo>
                    <a:pt x="10" y="1"/>
                  </a:lnTo>
                  <a:lnTo>
                    <a:pt x="18" y="0"/>
                  </a:lnTo>
                  <a:lnTo>
                    <a:pt x="18" y="0"/>
                  </a:lnTo>
                  <a:lnTo>
                    <a:pt x="25" y="1"/>
                  </a:lnTo>
                  <a:lnTo>
                    <a:pt x="31" y="6"/>
                  </a:lnTo>
                  <a:lnTo>
                    <a:pt x="36" y="12"/>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5" name="Freeform 88"/>
            <p:cNvSpPr>
              <a:spLocks/>
            </p:cNvSpPr>
            <p:nvPr/>
          </p:nvSpPr>
          <p:spPr bwMode="auto">
            <a:xfrm>
              <a:off x="6361113" y="4267201"/>
              <a:ext cx="61913" cy="57150"/>
            </a:xfrm>
            <a:custGeom>
              <a:avLst/>
              <a:gdLst/>
              <a:ahLst/>
              <a:cxnLst>
                <a:cxn ang="0">
                  <a:pos x="39" y="18"/>
                </a:cxn>
                <a:cxn ang="0">
                  <a:pos x="39" y="18"/>
                </a:cxn>
                <a:cxn ang="0">
                  <a:pos x="38"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6" name="Freeform 89"/>
            <p:cNvSpPr>
              <a:spLocks/>
            </p:cNvSpPr>
            <p:nvPr/>
          </p:nvSpPr>
          <p:spPr bwMode="auto">
            <a:xfrm>
              <a:off x="5735638" y="4740276"/>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7" name="Freeform 90"/>
            <p:cNvSpPr>
              <a:spLocks/>
            </p:cNvSpPr>
            <p:nvPr/>
          </p:nvSpPr>
          <p:spPr bwMode="auto">
            <a:xfrm>
              <a:off x="6089650" y="5068889"/>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8" name="Freeform 91"/>
            <p:cNvSpPr>
              <a:spLocks/>
            </p:cNvSpPr>
            <p:nvPr/>
          </p:nvSpPr>
          <p:spPr bwMode="auto">
            <a:xfrm>
              <a:off x="6016625" y="4873626"/>
              <a:ext cx="58738" cy="57150"/>
            </a:xfrm>
            <a:custGeom>
              <a:avLst/>
              <a:gdLst/>
              <a:ahLst/>
              <a:cxnLst>
                <a:cxn ang="0">
                  <a:pos x="37" y="18"/>
                </a:cxn>
                <a:cxn ang="0">
                  <a:pos x="37" y="18"/>
                </a:cxn>
                <a:cxn ang="0">
                  <a:pos x="36" y="26"/>
                </a:cxn>
                <a:cxn ang="0">
                  <a:pos x="33" y="32"/>
                </a:cxn>
                <a:cxn ang="0">
                  <a:pos x="27" y="36"/>
                </a:cxn>
                <a:cxn ang="0">
                  <a:pos x="19" y="36"/>
                </a:cxn>
                <a:cxn ang="0">
                  <a:pos x="19" y="36"/>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6" y="11"/>
                </a:cxn>
                <a:cxn ang="0">
                  <a:pos x="37" y="18"/>
                </a:cxn>
                <a:cxn ang="0">
                  <a:pos x="37" y="18"/>
                </a:cxn>
              </a:cxnLst>
              <a:rect l="0" t="0" r="r" b="b"/>
              <a:pathLst>
                <a:path w="37" h="36">
                  <a:moveTo>
                    <a:pt x="37" y="18"/>
                  </a:moveTo>
                  <a:lnTo>
                    <a:pt x="37" y="18"/>
                  </a:lnTo>
                  <a:lnTo>
                    <a:pt x="36" y="26"/>
                  </a:lnTo>
                  <a:lnTo>
                    <a:pt x="33" y="32"/>
                  </a:lnTo>
                  <a:lnTo>
                    <a:pt x="27" y="36"/>
                  </a:lnTo>
                  <a:lnTo>
                    <a:pt x="19" y="36"/>
                  </a:lnTo>
                  <a:lnTo>
                    <a:pt x="19" y="36"/>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9" name="Freeform 92"/>
            <p:cNvSpPr>
              <a:spLocks/>
            </p:cNvSpPr>
            <p:nvPr/>
          </p:nvSpPr>
          <p:spPr bwMode="auto">
            <a:xfrm>
              <a:off x="5846763" y="4340226"/>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2" y="36"/>
                </a:cxn>
                <a:cxn ang="0">
                  <a:pos x="5" y="32"/>
                </a:cxn>
                <a:cxn ang="0">
                  <a:pos x="2" y="26"/>
                </a:cxn>
                <a:cxn ang="0">
                  <a:pos x="0" y="18"/>
                </a:cxn>
                <a:cxn ang="0">
                  <a:pos x="0" y="18"/>
                </a:cxn>
                <a:cxn ang="0">
                  <a:pos x="2" y="12"/>
                </a:cxn>
                <a:cxn ang="0">
                  <a:pos x="5" y="6"/>
                </a:cxn>
                <a:cxn ang="0">
                  <a:pos x="12" y="2"/>
                </a:cxn>
                <a:cxn ang="0">
                  <a:pos x="18" y="0"/>
                </a:cxn>
                <a:cxn ang="0">
                  <a:pos x="18" y="0"/>
                </a:cxn>
                <a:cxn ang="0">
                  <a:pos x="26" y="2"/>
                </a:cxn>
                <a:cxn ang="0">
                  <a:pos x="32" y="6"/>
                </a:cxn>
                <a:cxn ang="0">
                  <a:pos x="36" y="12"/>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2" y="36"/>
                  </a:lnTo>
                  <a:lnTo>
                    <a:pt x="5" y="32"/>
                  </a:lnTo>
                  <a:lnTo>
                    <a:pt x="2" y="26"/>
                  </a:lnTo>
                  <a:lnTo>
                    <a:pt x="0" y="18"/>
                  </a:lnTo>
                  <a:lnTo>
                    <a:pt x="0" y="18"/>
                  </a:lnTo>
                  <a:lnTo>
                    <a:pt x="2" y="12"/>
                  </a:lnTo>
                  <a:lnTo>
                    <a:pt x="5" y="6"/>
                  </a:lnTo>
                  <a:lnTo>
                    <a:pt x="12" y="2"/>
                  </a:lnTo>
                  <a:lnTo>
                    <a:pt x="18" y="0"/>
                  </a:lnTo>
                  <a:lnTo>
                    <a:pt x="18" y="0"/>
                  </a:lnTo>
                  <a:lnTo>
                    <a:pt x="26" y="2"/>
                  </a:lnTo>
                  <a:lnTo>
                    <a:pt x="32" y="6"/>
                  </a:lnTo>
                  <a:lnTo>
                    <a:pt x="36" y="12"/>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0" name="Freeform 93"/>
            <p:cNvSpPr>
              <a:spLocks/>
            </p:cNvSpPr>
            <p:nvPr/>
          </p:nvSpPr>
          <p:spPr bwMode="auto">
            <a:xfrm>
              <a:off x="5913438" y="4786314"/>
              <a:ext cx="60325" cy="58738"/>
            </a:xfrm>
            <a:custGeom>
              <a:avLst/>
              <a:gdLst/>
              <a:ahLst/>
              <a:cxnLst>
                <a:cxn ang="0">
                  <a:pos x="38" y="18"/>
                </a:cxn>
                <a:cxn ang="0">
                  <a:pos x="38" y="18"/>
                </a:cxn>
                <a:cxn ang="0">
                  <a:pos x="36" y="25"/>
                </a:cxn>
                <a:cxn ang="0">
                  <a:pos x="33" y="31"/>
                </a:cxn>
                <a:cxn ang="0">
                  <a:pos x="26"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6"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6"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6" y="1"/>
                  </a:lnTo>
                  <a:lnTo>
                    <a:pt x="33"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1" name="Freeform 96"/>
            <p:cNvSpPr>
              <a:spLocks/>
            </p:cNvSpPr>
            <p:nvPr/>
          </p:nvSpPr>
          <p:spPr bwMode="auto">
            <a:xfrm>
              <a:off x="4678363" y="3992564"/>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2" name="Freeform 98"/>
            <p:cNvSpPr>
              <a:spLocks/>
            </p:cNvSpPr>
            <p:nvPr/>
          </p:nvSpPr>
          <p:spPr bwMode="auto">
            <a:xfrm>
              <a:off x="5116513" y="4338639"/>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3" name="Freeform 99"/>
            <p:cNvSpPr>
              <a:spLocks/>
            </p:cNvSpPr>
            <p:nvPr/>
          </p:nvSpPr>
          <p:spPr bwMode="auto">
            <a:xfrm>
              <a:off x="4425950" y="4000501"/>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4" name="Freeform 102"/>
            <p:cNvSpPr>
              <a:spLocks/>
            </p:cNvSpPr>
            <p:nvPr/>
          </p:nvSpPr>
          <p:spPr bwMode="auto">
            <a:xfrm>
              <a:off x="4349750" y="3992564"/>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5" name="Freeform 103"/>
            <p:cNvSpPr>
              <a:spLocks/>
            </p:cNvSpPr>
            <p:nvPr/>
          </p:nvSpPr>
          <p:spPr bwMode="auto">
            <a:xfrm>
              <a:off x="6156325" y="4064001"/>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6" name="Freeform 104"/>
            <p:cNvSpPr>
              <a:spLocks/>
            </p:cNvSpPr>
            <p:nvPr/>
          </p:nvSpPr>
          <p:spPr bwMode="auto">
            <a:xfrm>
              <a:off x="5173663" y="3835401"/>
              <a:ext cx="58738" cy="60325"/>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7" name="Freeform 105"/>
            <p:cNvSpPr>
              <a:spLocks/>
            </p:cNvSpPr>
            <p:nvPr/>
          </p:nvSpPr>
          <p:spPr bwMode="auto">
            <a:xfrm>
              <a:off x="5935663" y="5319714"/>
              <a:ext cx="61913" cy="58738"/>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8" name="Freeform 106"/>
            <p:cNvSpPr>
              <a:spLocks/>
            </p:cNvSpPr>
            <p:nvPr/>
          </p:nvSpPr>
          <p:spPr bwMode="auto">
            <a:xfrm>
              <a:off x="5784850" y="4519614"/>
              <a:ext cx="61913" cy="57150"/>
            </a:xfrm>
            <a:custGeom>
              <a:avLst/>
              <a:gdLst/>
              <a:ahLst/>
              <a:cxnLst>
                <a:cxn ang="0">
                  <a:pos x="39" y="18"/>
                </a:cxn>
                <a:cxn ang="0">
                  <a:pos x="39" y="18"/>
                </a:cxn>
                <a:cxn ang="0">
                  <a:pos x="38"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0"/>
                </a:cxn>
                <a:cxn ang="0">
                  <a:pos x="20" y="0"/>
                </a:cxn>
                <a:cxn ang="0">
                  <a:pos x="20" y="0"/>
                </a:cxn>
                <a:cxn ang="0">
                  <a:pos x="27" y="0"/>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0"/>
                  </a:lnTo>
                  <a:lnTo>
                    <a:pt x="20" y="0"/>
                  </a:lnTo>
                  <a:lnTo>
                    <a:pt x="20" y="0"/>
                  </a:lnTo>
                  <a:lnTo>
                    <a:pt x="27" y="0"/>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9" name="Freeform 107"/>
            <p:cNvSpPr>
              <a:spLocks/>
            </p:cNvSpPr>
            <p:nvPr/>
          </p:nvSpPr>
          <p:spPr bwMode="auto">
            <a:xfrm>
              <a:off x="5973763" y="4543426"/>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6"/>
                </a:cxn>
                <a:cxn ang="0">
                  <a:pos x="10" y="1"/>
                </a:cxn>
                <a:cxn ang="0">
                  <a:pos x="18" y="0"/>
                </a:cxn>
                <a:cxn ang="0">
                  <a:pos x="18" y="0"/>
                </a:cxn>
                <a:cxn ang="0">
                  <a:pos x="25" y="1"/>
                </a:cxn>
                <a:cxn ang="0">
                  <a:pos x="31" y="6"/>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6"/>
                  </a:lnTo>
                  <a:lnTo>
                    <a:pt x="10" y="1"/>
                  </a:lnTo>
                  <a:lnTo>
                    <a:pt x="18" y="0"/>
                  </a:lnTo>
                  <a:lnTo>
                    <a:pt x="18" y="0"/>
                  </a:lnTo>
                  <a:lnTo>
                    <a:pt x="25" y="1"/>
                  </a:lnTo>
                  <a:lnTo>
                    <a:pt x="31" y="6"/>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0" name="Freeform 108"/>
            <p:cNvSpPr>
              <a:spLocks/>
            </p:cNvSpPr>
            <p:nvPr/>
          </p:nvSpPr>
          <p:spPr bwMode="auto">
            <a:xfrm>
              <a:off x="5975350" y="4616451"/>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6" y="12"/>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6" y="12"/>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1" name="Freeform 109"/>
            <p:cNvSpPr>
              <a:spLocks/>
            </p:cNvSpPr>
            <p:nvPr/>
          </p:nvSpPr>
          <p:spPr bwMode="auto">
            <a:xfrm>
              <a:off x="6261100" y="4783139"/>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2" name="Freeform 110"/>
            <p:cNvSpPr>
              <a:spLocks/>
            </p:cNvSpPr>
            <p:nvPr/>
          </p:nvSpPr>
          <p:spPr bwMode="auto">
            <a:xfrm>
              <a:off x="5935663" y="5049839"/>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3" name="Freeform 111"/>
            <p:cNvSpPr>
              <a:spLocks/>
            </p:cNvSpPr>
            <p:nvPr/>
          </p:nvSpPr>
          <p:spPr bwMode="auto">
            <a:xfrm>
              <a:off x="5427663" y="4602164"/>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4" name="Freeform 113"/>
            <p:cNvSpPr>
              <a:spLocks/>
            </p:cNvSpPr>
            <p:nvPr/>
          </p:nvSpPr>
          <p:spPr bwMode="auto">
            <a:xfrm>
              <a:off x="5842000" y="4414839"/>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5" name="Freeform 114"/>
            <p:cNvSpPr>
              <a:spLocks/>
            </p:cNvSpPr>
            <p:nvPr/>
          </p:nvSpPr>
          <p:spPr bwMode="auto">
            <a:xfrm>
              <a:off x="6203950" y="4562476"/>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6"/>
                </a:cxn>
                <a:cxn ang="0">
                  <a:pos x="12" y="1"/>
                </a:cxn>
                <a:cxn ang="0">
                  <a:pos x="20" y="0"/>
                </a:cxn>
                <a:cxn ang="0">
                  <a:pos x="20" y="0"/>
                </a:cxn>
                <a:cxn ang="0">
                  <a:pos x="27" y="1"/>
                </a:cxn>
                <a:cxn ang="0">
                  <a:pos x="33" y="6"/>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6"/>
                  </a:lnTo>
                  <a:lnTo>
                    <a:pt x="12" y="1"/>
                  </a:lnTo>
                  <a:lnTo>
                    <a:pt x="20" y="0"/>
                  </a:lnTo>
                  <a:lnTo>
                    <a:pt x="20" y="0"/>
                  </a:lnTo>
                  <a:lnTo>
                    <a:pt x="27" y="1"/>
                  </a:lnTo>
                  <a:lnTo>
                    <a:pt x="33" y="6"/>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6" name="Freeform 115"/>
            <p:cNvSpPr>
              <a:spLocks/>
            </p:cNvSpPr>
            <p:nvPr/>
          </p:nvSpPr>
          <p:spPr bwMode="auto">
            <a:xfrm>
              <a:off x="5316538" y="4230689"/>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7" name="Freeform 116"/>
            <p:cNvSpPr>
              <a:spLocks/>
            </p:cNvSpPr>
            <p:nvPr/>
          </p:nvSpPr>
          <p:spPr bwMode="auto">
            <a:xfrm>
              <a:off x="5770563" y="4597401"/>
              <a:ext cx="60325" cy="60325"/>
            </a:xfrm>
            <a:custGeom>
              <a:avLst/>
              <a:gdLst/>
              <a:ahLst/>
              <a:cxnLst>
                <a:cxn ang="0">
                  <a:pos x="38" y="20"/>
                </a:cxn>
                <a:cxn ang="0">
                  <a:pos x="38" y="20"/>
                </a:cxn>
                <a:cxn ang="0">
                  <a:pos x="36" y="26"/>
                </a:cxn>
                <a:cxn ang="0">
                  <a:pos x="32" y="32"/>
                </a:cxn>
                <a:cxn ang="0">
                  <a:pos x="26" y="36"/>
                </a:cxn>
                <a:cxn ang="0">
                  <a:pos x="18" y="38"/>
                </a:cxn>
                <a:cxn ang="0">
                  <a:pos x="18" y="38"/>
                </a:cxn>
                <a:cxn ang="0">
                  <a:pos x="11" y="36"/>
                </a:cxn>
                <a:cxn ang="0">
                  <a:pos x="5" y="32"/>
                </a:cxn>
                <a:cxn ang="0">
                  <a:pos x="2" y="26"/>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6"/>
                  </a:lnTo>
                  <a:lnTo>
                    <a:pt x="32" y="32"/>
                  </a:lnTo>
                  <a:lnTo>
                    <a:pt x="26" y="36"/>
                  </a:lnTo>
                  <a:lnTo>
                    <a:pt x="18" y="38"/>
                  </a:lnTo>
                  <a:lnTo>
                    <a:pt x="18" y="38"/>
                  </a:lnTo>
                  <a:lnTo>
                    <a:pt x="11" y="36"/>
                  </a:lnTo>
                  <a:lnTo>
                    <a:pt x="5" y="32"/>
                  </a:lnTo>
                  <a:lnTo>
                    <a:pt x="2" y="26"/>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8" name="Freeform 117"/>
            <p:cNvSpPr>
              <a:spLocks/>
            </p:cNvSpPr>
            <p:nvPr/>
          </p:nvSpPr>
          <p:spPr bwMode="auto">
            <a:xfrm>
              <a:off x="5764213" y="4481514"/>
              <a:ext cx="61913" cy="58738"/>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9" name="Freeform 118"/>
            <p:cNvSpPr>
              <a:spLocks/>
            </p:cNvSpPr>
            <p:nvPr/>
          </p:nvSpPr>
          <p:spPr bwMode="auto">
            <a:xfrm>
              <a:off x="6016625" y="5362576"/>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0" name="Freeform 119"/>
            <p:cNvSpPr>
              <a:spLocks/>
            </p:cNvSpPr>
            <p:nvPr/>
          </p:nvSpPr>
          <p:spPr bwMode="auto">
            <a:xfrm>
              <a:off x="6494463" y="5192714"/>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2"/>
                </a:cxn>
                <a:cxn ang="0">
                  <a:pos x="5" y="6"/>
                </a:cxn>
                <a:cxn ang="0">
                  <a:pos x="11" y="2"/>
                </a:cxn>
                <a:cxn ang="0">
                  <a:pos x="18" y="0"/>
                </a:cxn>
                <a:cxn ang="0">
                  <a:pos x="18" y="0"/>
                </a:cxn>
                <a:cxn ang="0">
                  <a:pos x="26" y="2"/>
                </a:cxn>
                <a:cxn ang="0">
                  <a:pos x="32" y="6"/>
                </a:cxn>
                <a:cxn ang="0">
                  <a:pos x="36" y="12"/>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2"/>
                  </a:lnTo>
                  <a:lnTo>
                    <a:pt x="5" y="6"/>
                  </a:lnTo>
                  <a:lnTo>
                    <a:pt x="11" y="2"/>
                  </a:lnTo>
                  <a:lnTo>
                    <a:pt x="18" y="0"/>
                  </a:lnTo>
                  <a:lnTo>
                    <a:pt x="18" y="0"/>
                  </a:lnTo>
                  <a:lnTo>
                    <a:pt x="26" y="2"/>
                  </a:lnTo>
                  <a:lnTo>
                    <a:pt x="32" y="6"/>
                  </a:lnTo>
                  <a:lnTo>
                    <a:pt x="36" y="12"/>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1" name="Freeform 120"/>
            <p:cNvSpPr>
              <a:spLocks/>
            </p:cNvSpPr>
            <p:nvPr/>
          </p:nvSpPr>
          <p:spPr bwMode="auto">
            <a:xfrm>
              <a:off x="5926138" y="4964114"/>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2"/>
                </a:cxn>
                <a:cxn ang="0">
                  <a:pos x="4" y="6"/>
                </a:cxn>
                <a:cxn ang="0">
                  <a:pos x="10" y="2"/>
                </a:cxn>
                <a:cxn ang="0">
                  <a:pos x="18" y="0"/>
                </a:cxn>
                <a:cxn ang="0">
                  <a:pos x="18" y="0"/>
                </a:cxn>
                <a:cxn ang="0">
                  <a:pos x="25" y="2"/>
                </a:cxn>
                <a:cxn ang="0">
                  <a:pos x="31" y="6"/>
                </a:cxn>
                <a:cxn ang="0">
                  <a:pos x="36" y="12"/>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2"/>
                  </a:lnTo>
                  <a:lnTo>
                    <a:pt x="4" y="6"/>
                  </a:lnTo>
                  <a:lnTo>
                    <a:pt x="10" y="2"/>
                  </a:lnTo>
                  <a:lnTo>
                    <a:pt x="18" y="0"/>
                  </a:lnTo>
                  <a:lnTo>
                    <a:pt x="18" y="0"/>
                  </a:lnTo>
                  <a:lnTo>
                    <a:pt x="25" y="2"/>
                  </a:lnTo>
                  <a:lnTo>
                    <a:pt x="31" y="6"/>
                  </a:lnTo>
                  <a:lnTo>
                    <a:pt x="36" y="12"/>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2" name="Freeform 121"/>
            <p:cNvSpPr>
              <a:spLocks/>
            </p:cNvSpPr>
            <p:nvPr/>
          </p:nvSpPr>
          <p:spPr bwMode="auto">
            <a:xfrm>
              <a:off x="5892800" y="4448176"/>
              <a:ext cx="58738" cy="58738"/>
            </a:xfrm>
            <a:custGeom>
              <a:avLst/>
              <a:gdLst/>
              <a:ahLst/>
              <a:cxnLst>
                <a:cxn ang="0">
                  <a:pos x="37" y="19"/>
                </a:cxn>
                <a:cxn ang="0">
                  <a:pos x="37" y="19"/>
                </a:cxn>
                <a:cxn ang="0">
                  <a:pos x="36" y="25"/>
                </a:cxn>
                <a:cxn ang="0">
                  <a:pos x="31" y="31"/>
                </a:cxn>
                <a:cxn ang="0">
                  <a:pos x="25" y="36"/>
                </a:cxn>
                <a:cxn ang="0">
                  <a:pos x="18" y="37"/>
                </a:cxn>
                <a:cxn ang="0">
                  <a:pos x="18" y="37"/>
                </a:cxn>
                <a:cxn ang="0">
                  <a:pos x="10" y="36"/>
                </a:cxn>
                <a:cxn ang="0">
                  <a:pos x="4" y="31"/>
                </a:cxn>
                <a:cxn ang="0">
                  <a:pos x="1" y="25"/>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5"/>
                  </a:lnTo>
                  <a:lnTo>
                    <a:pt x="31" y="31"/>
                  </a:lnTo>
                  <a:lnTo>
                    <a:pt x="25" y="36"/>
                  </a:lnTo>
                  <a:lnTo>
                    <a:pt x="18" y="37"/>
                  </a:lnTo>
                  <a:lnTo>
                    <a:pt x="18" y="37"/>
                  </a:lnTo>
                  <a:lnTo>
                    <a:pt x="10" y="36"/>
                  </a:lnTo>
                  <a:lnTo>
                    <a:pt x="4" y="31"/>
                  </a:lnTo>
                  <a:lnTo>
                    <a:pt x="1" y="25"/>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3" name="Freeform 122"/>
            <p:cNvSpPr>
              <a:spLocks/>
            </p:cNvSpPr>
            <p:nvPr/>
          </p:nvSpPr>
          <p:spPr bwMode="auto">
            <a:xfrm>
              <a:off x="5256213" y="4545014"/>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4" name="Freeform 123"/>
            <p:cNvSpPr>
              <a:spLocks/>
            </p:cNvSpPr>
            <p:nvPr/>
          </p:nvSpPr>
          <p:spPr bwMode="auto">
            <a:xfrm>
              <a:off x="5573713" y="4640264"/>
              <a:ext cx="58738" cy="60325"/>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5" name="Freeform 124"/>
            <p:cNvSpPr>
              <a:spLocks/>
            </p:cNvSpPr>
            <p:nvPr/>
          </p:nvSpPr>
          <p:spPr bwMode="auto">
            <a:xfrm>
              <a:off x="5435600" y="5014914"/>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6" name="Freeform 125"/>
            <p:cNvSpPr>
              <a:spLocks/>
            </p:cNvSpPr>
            <p:nvPr/>
          </p:nvSpPr>
          <p:spPr bwMode="auto">
            <a:xfrm>
              <a:off x="5289550" y="4287839"/>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7" name="Freeform 126"/>
            <p:cNvSpPr>
              <a:spLocks/>
            </p:cNvSpPr>
            <p:nvPr/>
          </p:nvSpPr>
          <p:spPr bwMode="auto">
            <a:xfrm>
              <a:off x="4673600" y="4497389"/>
              <a:ext cx="58738" cy="60325"/>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8" name="Freeform 127"/>
            <p:cNvSpPr>
              <a:spLocks/>
            </p:cNvSpPr>
            <p:nvPr/>
          </p:nvSpPr>
          <p:spPr bwMode="auto">
            <a:xfrm>
              <a:off x="4613275" y="4757739"/>
              <a:ext cx="60325" cy="58738"/>
            </a:xfrm>
            <a:custGeom>
              <a:avLst/>
              <a:gdLst/>
              <a:ahLst/>
              <a:cxnLst>
                <a:cxn ang="0">
                  <a:pos x="38" y="19"/>
                </a:cxn>
                <a:cxn ang="0">
                  <a:pos x="38" y="19"/>
                </a:cxn>
                <a:cxn ang="0">
                  <a:pos x="36"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9" name="Freeform 128"/>
            <p:cNvSpPr>
              <a:spLocks/>
            </p:cNvSpPr>
            <p:nvPr/>
          </p:nvSpPr>
          <p:spPr bwMode="auto">
            <a:xfrm>
              <a:off x="4487863" y="4154489"/>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0" name="Freeform 129"/>
            <p:cNvSpPr>
              <a:spLocks/>
            </p:cNvSpPr>
            <p:nvPr/>
          </p:nvSpPr>
          <p:spPr bwMode="auto">
            <a:xfrm>
              <a:off x="5337175" y="4826001"/>
              <a:ext cx="61913" cy="57150"/>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0"/>
                </a:cxn>
                <a:cxn ang="0">
                  <a:pos x="20" y="0"/>
                </a:cxn>
                <a:cxn ang="0">
                  <a:pos x="20" y="0"/>
                </a:cxn>
                <a:cxn ang="0">
                  <a:pos x="27" y="0"/>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0"/>
                  </a:lnTo>
                  <a:lnTo>
                    <a:pt x="20" y="0"/>
                  </a:lnTo>
                  <a:lnTo>
                    <a:pt x="20" y="0"/>
                  </a:lnTo>
                  <a:lnTo>
                    <a:pt x="27" y="0"/>
                  </a:lnTo>
                  <a:lnTo>
                    <a:pt x="33" y="5"/>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1" name="Freeform 130"/>
            <p:cNvSpPr>
              <a:spLocks/>
            </p:cNvSpPr>
            <p:nvPr/>
          </p:nvSpPr>
          <p:spPr bwMode="auto">
            <a:xfrm>
              <a:off x="4892675" y="4183064"/>
              <a:ext cx="58738" cy="60325"/>
            </a:xfrm>
            <a:custGeom>
              <a:avLst/>
              <a:gdLst/>
              <a:ahLst/>
              <a:cxnLst>
                <a:cxn ang="0">
                  <a:pos x="37" y="20"/>
                </a:cxn>
                <a:cxn ang="0">
                  <a:pos x="37" y="20"/>
                </a:cxn>
                <a:cxn ang="0">
                  <a:pos x="36" y="26"/>
                </a:cxn>
                <a:cxn ang="0">
                  <a:pos x="31" y="32"/>
                </a:cxn>
                <a:cxn ang="0">
                  <a:pos x="25" y="36"/>
                </a:cxn>
                <a:cxn ang="0">
                  <a:pos x="18" y="38"/>
                </a:cxn>
                <a:cxn ang="0">
                  <a:pos x="18" y="38"/>
                </a:cxn>
                <a:cxn ang="0">
                  <a:pos x="10" y="36"/>
                </a:cxn>
                <a:cxn ang="0">
                  <a:pos x="4" y="32"/>
                </a:cxn>
                <a:cxn ang="0">
                  <a:pos x="1" y="26"/>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0" y="36"/>
                  </a:lnTo>
                  <a:lnTo>
                    <a:pt x="4" y="32"/>
                  </a:lnTo>
                  <a:lnTo>
                    <a:pt x="1" y="26"/>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2" name="Freeform 131"/>
            <p:cNvSpPr>
              <a:spLocks/>
            </p:cNvSpPr>
            <p:nvPr/>
          </p:nvSpPr>
          <p:spPr bwMode="auto">
            <a:xfrm>
              <a:off x="4973638" y="443547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3" name="Freeform 140"/>
            <p:cNvSpPr>
              <a:spLocks/>
            </p:cNvSpPr>
            <p:nvPr/>
          </p:nvSpPr>
          <p:spPr bwMode="auto">
            <a:xfrm>
              <a:off x="4502150" y="4867276"/>
              <a:ext cx="58738" cy="58738"/>
            </a:xfrm>
            <a:custGeom>
              <a:avLst/>
              <a:gdLst/>
              <a:ahLst/>
              <a:cxnLst>
                <a:cxn ang="0">
                  <a:pos x="37" y="19"/>
                </a:cxn>
                <a:cxn ang="0">
                  <a:pos x="37" y="19"/>
                </a:cxn>
                <a:cxn ang="0">
                  <a:pos x="36" y="25"/>
                </a:cxn>
                <a:cxn ang="0">
                  <a:pos x="31" y="31"/>
                </a:cxn>
                <a:cxn ang="0">
                  <a:pos x="25" y="36"/>
                </a:cxn>
                <a:cxn ang="0">
                  <a:pos x="18" y="37"/>
                </a:cxn>
                <a:cxn ang="0">
                  <a:pos x="18" y="37"/>
                </a:cxn>
                <a:cxn ang="0">
                  <a:pos x="10" y="36"/>
                </a:cxn>
                <a:cxn ang="0">
                  <a:pos x="4" y="31"/>
                </a:cxn>
                <a:cxn ang="0">
                  <a:pos x="1" y="25"/>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5"/>
                  </a:lnTo>
                  <a:lnTo>
                    <a:pt x="31" y="31"/>
                  </a:lnTo>
                  <a:lnTo>
                    <a:pt x="25" y="36"/>
                  </a:lnTo>
                  <a:lnTo>
                    <a:pt x="18" y="37"/>
                  </a:lnTo>
                  <a:lnTo>
                    <a:pt x="18" y="37"/>
                  </a:lnTo>
                  <a:lnTo>
                    <a:pt x="10" y="36"/>
                  </a:lnTo>
                  <a:lnTo>
                    <a:pt x="4" y="31"/>
                  </a:lnTo>
                  <a:lnTo>
                    <a:pt x="1" y="25"/>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4" name="Freeform 152"/>
            <p:cNvSpPr>
              <a:spLocks/>
            </p:cNvSpPr>
            <p:nvPr/>
          </p:nvSpPr>
          <p:spPr bwMode="auto">
            <a:xfrm>
              <a:off x="4587875" y="3633789"/>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2" y="36"/>
                </a:cxn>
                <a:cxn ang="0">
                  <a:pos x="6" y="33"/>
                </a:cxn>
                <a:cxn ang="0">
                  <a:pos x="1" y="27"/>
                </a:cxn>
                <a:cxn ang="0">
                  <a:pos x="0" y="19"/>
                </a:cxn>
                <a:cxn ang="0">
                  <a:pos x="0" y="19"/>
                </a:cxn>
                <a:cxn ang="0">
                  <a:pos x="1" y="12"/>
                </a:cxn>
                <a:cxn ang="0">
                  <a:pos x="6" y="6"/>
                </a:cxn>
                <a:cxn ang="0">
                  <a:pos x="12"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2" y="36"/>
                  </a:lnTo>
                  <a:lnTo>
                    <a:pt x="6" y="33"/>
                  </a:lnTo>
                  <a:lnTo>
                    <a:pt x="1" y="27"/>
                  </a:lnTo>
                  <a:lnTo>
                    <a:pt x="0" y="19"/>
                  </a:lnTo>
                  <a:lnTo>
                    <a:pt x="0" y="19"/>
                  </a:lnTo>
                  <a:lnTo>
                    <a:pt x="1" y="12"/>
                  </a:lnTo>
                  <a:lnTo>
                    <a:pt x="6" y="6"/>
                  </a:lnTo>
                  <a:lnTo>
                    <a:pt x="12" y="1"/>
                  </a:lnTo>
                  <a:lnTo>
                    <a:pt x="18" y="0"/>
                  </a:lnTo>
                  <a:lnTo>
                    <a:pt x="18" y="0"/>
                  </a:lnTo>
                  <a:lnTo>
                    <a:pt x="25" y="1"/>
                  </a:lnTo>
                  <a:lnTo>
                    <a:pt x="31"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5" name="Freeform 153"/>
            <p:cNvSpPr>
              <a:spLocks/>
            </p:cNvSpPr>
            <p:nvPr/>
          </p:nvSpPr>
          <p:spPr bwMode="auto">
            <a:xfrm>
              <a:off x="4851400" y="4035426"/>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6" name="Freeform 157"/>
            <p:cNvSpPr>
              <a:spLocks/>
            </p:cNvSpPr>
            <p:nvPr/>
          </p:nvSpPr>
          <p:spPr bwMode="auto">
            <a:xfrm>
              <a:off x="4556125" y="3844926"/>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7" name="Freeform 158"/>
            <p:cNvSpPr>
              <a:spLocks/>
            </p:cNvSpPr>
            <p:nvPr/>
          </p:nvSpPr>
          <p:spPr bwMode="auto">
            <a:xfrm>
              <a:off x="5022850" y="4221164"/>
              <a:ext cx="60325" cy="57150"/>
            </a:xfrm>
            <a:custGeom>
              <a:avLst/>
              <a:gdLst/>
              <a:ahLst/>
              <a:cxnLst>
                <a:cxn ang="0">
                  <a:pos x="38" y="18"/>
                </a:cxn>
                <a:cxn ang="0">
                  <a:pos x="38" y="18"/>
                </a:cxn>
                <a:cxn ang="0">
                  <a:pos x="36" y="26"/>
                </a:cxn>
                <a:cxn ang="0">
                  <a:pos x="32" y="32"/>
                </a:cxn>
                <a:cxn ang="0">
                  <a:pos x="26" y="35"/>
                </a:cxn>
                <a:cxn ang="0">
                  <a:pos x="18" y="36"/>
                </a:cxn>
                <a:cxn ang="0">
                  <a:pos x="18" y="36"/>
                </a:cxn>
                <a:cxn ang="0">
                  <a:pos x="11" y="35"/>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6">
                  <a:moveTo>
                    <a:pt x="38" y="18"/>
                  </a:moveTo>
                  <a:lnTo>
                    <a:pt x="38" y="18"/>
                  </a:lnTo>
                  <a:lnTo>
                    <a:pt x="36" y="26"/>
                  </a:lnTo>
                  <a:lnTo>
                    <a:pt x="32" y="32"/>
                  </a:lnTo>
                  <a:lnTo>
                    <a:pt x="26" y="35"/>
                  </a:lnTo>
                  <a:lnTo>
                    <a:pt x="18" y="36"/>
                  </a:lnTo>
                  <a:lnTo>
                    <a:pt x="18" y="36"/>
                  </a:lnTo>
                  <a:lnTo>
                    <a:pt x="11" y="35"/>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8" name="Freeform 159"/>
            <p:cNvSpPr>
              <a:spLocks/>
            </p:cNvSpPr>
            <p:nvPr/>
          </p:nvSpPr>
          <p:spPr bwMode="auto">
            <a:xfrm>
              <a:off x="4625975" y="4076701"/>
              <a:ext cx="61913" cy="58738"/>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9" name="Freeform 161"/>
            <p:cNvSpPr>
              <a:spLocks/>
            </p:cNvSpPr>
            <p:nvPr/>
          </p:nvSpPr>
          <p:spPr bwMode="auto">
            <a:xfrm>
              <a:off x="5713413" y="4476751"/>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8" y="12"/>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8"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0" name="Freeform 163"/>
            <p:cNvSpPr>
              <a:spLocks/>
            </p:cNvSpPr>
            <p:nvPr/>
          </p:nvSpPr>
          <p:spPr bwMode="auto">
            <a:xfrm>
              <a:off x="6618288" y="4721226"/>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1" name="Freeform 164"/>
            <p:cNvSpPr>
              <a:spLocks/>
            </p:cNvSpPr>
            <p:nvPr/>
          </p:nvSpPr>
          <p:spPr bwMode="auto">
            <a:xfrm>
              <a:off x="5788025" y="4752976"/>
              <a:ext cx="61913" cy="57150"/>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2" name="Freeform 165"/>
            <p:cNvSpPr>
              <a:spLocks/>
            </p:cNvSpPr>
            <p:nvPr/>
          </p:nvSpPr>
          <p:spPr bwMode="auto">
            <a:xfrm>
              <a:off x="5375275" y="3776664"/>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3" name="Freeform 166"/>
            <p:cNvSpPr>
              <a:spLocks/>
            </p:cNvSpPr>
            <p:nvPr/>
          </p:nvSpPr>
          <p:spPr bwMode="auto">
            <a:xfrm>
              <a:off x="5926138" y="439737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4" name="Freeform 167"/>
            <p:cNvSpPr>
              <a:spLocks/>
            </p:cNvSpPr>
            <p:nvPr/>
          </p:nvSpPr>
          <p:spPr bwMode="auto">
            <a:xfrm>
              <a:off x="6297613" y="4864101"/>
              <a:ext cx="58738" cy="60325"/>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5" name="Freeform 168"/>
            <p:cNvSpPr>
              <a:spLocks/>
            </p:cNvSpPr>
            <p:nvPr/>
          </p:nvSpPr>
          <p:spPr bwMode="auto">
            <a:xfrm>
              <a:off x="5854700" y="4697414"/>
              <a:ext cx="61913" cy="60325"/>
            </a:xfrm>
            <a:custGeom>
              <a:avLst/>
              <a:gdLst/>
              <a:ahLst/>
              <a:cxnLst>
                <a:cxn ang="0">
                  <a:pos x="39" y="20"/>
                </a:cxn>
                <a:cxn ang="0">
                  <a:pos x="39" y="20"/>
                </a:cxn>
                <a:cxn ang="0">
                  <a:pos x="37" y="27"/>
                </a:cxn>
                <a:cxn ang="0">
                  <a:pos x="33" y="32"/>
                </a:cxn>
                <a:cxn ang="0">
                  <a:pos x="27" y="36"/>
                </a:cxn>
                <a:cxn ang="0">
                  <a:pos x="19" y="38"/>
                </a:cxn>
                <a:cxn ang="0">
                  <a:pos x="19" y="38"/>
                </a:cxn>
                <a:cxn ang="0">
                  <a:pos x="12" y="36"/>
                </a:cxn>
                <a:cxn ang="0">
                  <a:pos x="6" y="32"/>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2"/>
                  </a:lnTo>
                  <a:lnTo>
                    <a:pt x="27" y="36"/>
                  </a:lnTo>
                  <a:lnTo>
                    <a:pt x="19" y="38"/>
                  </a:lnTo>
                  <a:lnTo>
                    <a:pt x="19" y="38"/>
                  </a:lnTo>
                  <a:lnTo>
                    <a:pt x="12" y="36"/>
                  </a:lnTo>
                  <a:lnTo>
                    <a:pt x="6" y="32"/>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6" name="Freeform 169"/>
            <p:cNvSpPr>
              <a:spLocks/>
            </p:cNvSpPr>
            <p:nvPr/>
          </p:nvSpPr>
          <p:spPr bwMode="auto">
            <a:xfrm>
              <a:off x="4413250" y="3133726"/>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8" y="12"/>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8"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7" name="Freeform 170"/>
            <p:cNvSpPr>
              <a:spLocks/>
            </p:cNvSpPr>
            <p:nvPr/>
          </p:nvSpPr>
          <p:spPr bwMode="auto">
            <a:xfrm>
              <a:off x="5578475" y="5045076"/>
              <a:ext cx="58738" cy="60325"/>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8" name="Freeform 171"/>
            <p:cNvSpPr>
              <a:spLocks/>
            </p:cNvSpPr>
            <p:nvPr/>
          </p:nvSpPr>
          <p:spPr bwMode="auto">
            <a:xfrm>
              <a:off x="5113338" y="4330701"/>
              <a:ext cx="61913" cy="57150"/>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9" name="Freeform 172"/>
            <p:cNvSpPr>
              <a:spLocks/>
            </p:cNvSpPr>
            <p:nvPr/>
          </p:nvSpPr>
          <p:spPr bwMode="auto">
            <a:xfrm>
              <a:off x="4797425" y="3624264"/>
              <a:ext cx="58738" cy="57150"/>
            </a:xfrm>
            <a:custGeom>
              <a:avLst/>
              <a:gdLst/>
              <a:ahLst/>
              <a:cxnLst>
                <a:cxn ang="0">
                  <a:pos x="37" y="18"/>
                </a:cxn>
                <a:cxn ang="0">
                  <a:pos x="37" y="18"/>
                </a:cxn>
                <a:cxn ang="0">
                  <a:pos x="36" y="25"/>
                </a:cxn>
                <a:cxn ang="0">
                  <a:pos x="31" y="31"/>
                </a:cxn>
                <a:cxn ang="0">
                  <a:pos x="25" y="36"/>
                </a:cxn>
                <a:cxn ang="0">
                  <a:pos x="18" y="36"/>
                </a:cxn>
                <a:cxn ang="0">
                  <a:pos x="18" y="36"/>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6">
                  <a:moveTo>
                    <a:pt x="37" y="18"/>
                  </a:moveTo>
                  <a:lnTo>
                    <a:pt x="37" y="18"/>
                  </a:lnTo>
                  <a:lnTo>
                    <a:pt x="36" y="25"/>
                  </a:lnTo>
                  <a:lnTo>
                    <a:pt x="31" y="31"/>
                  </a:lnTo>
                  <a:lnTo>
                    <a:pt x="25" y="36"/>
                  </a:lnTo>
                  <a:lnTo>
                    <a:pt x="18" y="36"/>
                  </a:lnTo>
                  <a:lnTo>
                    <a:pt x="18" y="36"/>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0" name="Freeform 173"/>
            <p:cNvSpPr>
              <a:spLocks/>
            </p:cNvSpPr>
            <p:nvPr/>
          </p:nvSpPr>
          <p:spPr bwMode="auto">
            <a:xfrm>
              <a:off x="5842000" y="4333876"/>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1" name="Freeform 174"/>
            <p:cNvSpPr>
              <a:spLocks/>
            </p:cNvSpPr>
            <p:nvPr/>
          </p:nvSpPr>
          <p:spPr bwMode="auto">
            <a:xfrm>
              <a:off x="5683250" y="3648076"/>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6"/>
                </a:cxn>
                <a:cxn ang="0">
                  <a:pos x="12" y="1"/>
                </a:cxn>
                <a:cxn ang="0">
                  <a:pos x="19" y="0"/>
                </a:cxn>
                <a:cxn ang="0">
                  <a:pos x="19" y="0"/>
                </a:cxn>
                <a:cxn ang="0">
                  <a:pos x="27" y="1"/>
                </a:cxn>
                <a:cxn ang="0">
                  <a:pos x="33" y="6"/>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6"/>
                  </a:lnTo>
                  <a:lnTo>
                    <a:pt x="12" y="1"/>
                  </a:lnTo>
                  <a:lnTo>
                    <a:pt x="19" y="0"/>
                  </a:lnTo>
                  <a:lnTo>
                    <a:pt x="19" y="0"/>
                  </a:lnTo>
                  <a:lnTo>
                    <a:pt x="27" y="1"/>
                  </a:lnTo>
                  <a:lnTo>
                    <a:pt x="33" y="6"/>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2" name="Freeform 175"/>
            <p:cNvSpPr>
              <a:spLocks/>
            </p:cNvSpPr>
            <p:nvPr/>
          </p:nvSpPr>
          <p:spPr bwMode="auto">
            <a:xfrm>
              <a:off x="5513388" y="4454526"/>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3" name="Freeform 176"/>
            <p:cNvSpPr>
              <a:spLocks/>
            </p:cNvSpPr>
            <p:nvPr/>
          </p:nvSpPr>
          <p:spPr bwMode="auto">
            <a:xfrm>
              <a:off x="4708525" y="4349751"/>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6" y="11"/>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4" name="Freeform 177"/>
            <p:cNvSpPr>
              <a:spLocks/>
            </p:cNvSpPr>
            <p:nvPr/>
          </p:nvSpPr>
          <p:spPr bwMode="auto">
            <a:xfrm>
              <a:off x="5121275" y="4545014"/>
              <a:ext cx="61913" cy="57150"/>
            </a:xfrm>
            <a:custGeom>
              <a:avLst/>
              <a:gdLst/>
              <a:ahLst/>
              <a:cxnLst>
                <a:cxn ang="0">
                  <a:pos x="39" y="18"/>
                </a:cxn>
                <a:cxn ang="0">
                  <a:pos x="39" y="18"/>
                </a:cxn>
                <a:cxn ang="0">
                  <a:pos x="37" y="26"/>
                </a:cxn>
                <a:cxn ang="0">
                  <a:pos x="33" y="32"/>
                </a:cxn>
                <a:cxn ang="0">
                  <a:pos x="27" y="35"/>
                </a:cxn>
                <a:cxn ang="0">
                  <a:pos x="19" y="36"/>
                </a:cxn>
                <a:cxn ang="0">
                  <a:pos x="19" y="36"/>
                </a:cxn>
                <a:cxn ang="0">
                  <a:pos x="12" y="35"/>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6">
                  <a:moveTo>
                    <a:pt x="39" y="18"/>
                  </a:moveTo>
                  <a:lnTo>
                    <a:pt x="39" y="18"/>
                  </a:lnTo>
                  <a:lnTo>
                    <a:pt x="37" y="26"/>
                  </a:lnTo>
                  <a:lnTo>
                    <a:pt x="33" y="32"/>
                  </a:lnTo>
                  <a:lnTo>
                    <a:pt x="27" y="35"/>
                  </a:lnTo>
                  <a:lnTo>
                    <a:pt x="19" y="36"/>
                  </a:lnTo>
                  <a:lnTo>
                    <a:pt x="19" y="36"/>
                  </a:lnTo>
                  <a:lnTo>
                    <a:pt x="12" y="35"/>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5" name="Freeform 178"/>
            <p:cNvSpPr>
              <a:spLocks/>
            </p:cNvSpPr>
            <p:nvPr/>
          </p:nvSpPr>
          <p:spPr bwMode="auto">
            <a:xfrm>
              <a:off x="4751388" y="4121151"/>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1"/>
                </a:cxn>
                <a:cxn ang="0">
                  <a:pos x="5" y="6"/>
                </a:cxn>
                <a:cxn ang="0">
                  <a:pos x="11" y="2"/>
                </a:cxn>
                <a:cxn ang="0">
                  <a:pos x="18" y="0"/>
                </a:cxn>
                <a:cxn ang="0">
                  <a:pos x="18" y="0"/>
                </a:cxn>
                <a:cxn ang="0">
                  <a:pos x="26" y="2"/>
                </a:cxn>
                <a:cxn ang="0">
                  <a:pos x="32" y="6"/>
                </a:cxn>
                <a:cxn ang="0">
                  <a:pos x="36" y="11"/>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1"/>
                  </a:lnTo>
                  <a:lnTo>
                    <a:pt x="5" y="6"/>
                  </a:lnTo>
                  <a:lnTo>
                    <a:pt x="11" y="2"/>
                  </a:lnTo>
                  <a:lnTo>
                    <a:pt x="18" y="0"/>
                  </a:lnTo>
                  <a:lnTo>
                    <a:pt x="18" y="0"/>
                  </a:lnTo>
                  <a:lnTo>
                    <a:pt x="26" y="2"/>
                  </a:lnTo>
                  <a:lnTo>
                    <a:pt x="32" y="6"/>
                  </a:lnTo>
                  <a:lnTo>
                    <a:pt x="36" y="11"/>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6" name="Freeform 179"/>
            <p:cNvSpPr>
              <a:spLocks/>
            </p:cNvSpPr>
            <p:nvPr/>
          </p:nvSpPr>
          <p:spPr bwMode="auto">
            <a:xfrm>
              <a:off x="4760913" y="4178301"/>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6" y="11"/>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7" name="Freeform 181"/>
            <p:cNvSpPr>
              <a:spLocks/>
            </p:cNvSpPr>
            <p:nvPr/>
          </p:nvSpPr>
          <p:spPr bwMode="auto">
            <a:xfrm>
              <a:off x="4811713" y="3768726"/>
              <a:ext cx="58738" cy="60325"/>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8" name="Freeform 182"/>
            <p:cNvSpPr>
              <a:spLocks/>
            </p:cNvSpPr>
            <p:nvPr/>
          </p:nvSpPr>
          <p:spPr bwMode="auto">
            <a:xfrm>
              <a:off x="4360863" y="3859214"/>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9" name="Freeform 183"/>
            <p:cNvSpPr>
              <a:spLocks/>
            </p:cNvSpPr>
            <p:nvPr/>
          </p:nvSpPr>
          <p:spPr bwMode="auto">
            <a:xfrm>
              <a:off x="4951413" y="4521201"/>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6"/>
                </a:cxn>
                <a:cxn ang="0">
                  <a:pos x="12" y="2"/>
                </a:cxn>
                <a:cxn ang="0">
                  <a:pos x="20" y="0"/>
                </a:cxn>
                <a:cxn ang="0">
                  <a:pos x="20" y="0"/>
                </a:cxn>
                <a:cxn ang="0">
                  <a:pos x="27" y="2"/>
                </a:cxn>
                <a:cxn ang="0">
                  <a:pos x="33" y="6"/>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6"/>
                  </a:lnTo>
                  <a:lnTo>
                    <a:pt x="12" y="2"/>
                  </a:lnTo>
                  <a:lnTo>
                    <a:pt x="20" y="0"/>
                  </a:lnTo>
                  <a:lnTo>
                    <a:pt x="20" y="0"/>
                  </a:lnTo>
                  <a:lnTo>
                    <a:pt x="27" y="2"/>
                  </a:lnTo>
                  <a:lnTo>
                    <a:pt x="33" y="6"/>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0" name="Freeform 184"/>
            <p:cNvSpPr>
              <a:spLocks/>
            </p:cNvSpPr>
            <p:nvPr/>
          </p:nvSpPr>
          <p:spPr bwMode="auto">
            <a:xfrm>
              <a:off x="4411663" y="4197351"/>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1" name="Freeform 185"/>
            <p:cNvSpPr>
              <a:spLocks/>
            </p:cNvSpPr>
            <p:nvPr/>
          </p:nvSpPr>
          <p:spPr bwMode="auto">
            <a:xfrm>
              <a:off x="5289550" y="4478339"/>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6" y="11"/>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2" name="Freeform 187"/>
            <p:cNvSpPr>
              <a:spLocks/>
            </p:cNvSpPr>
            <p:nvPr/>
          </p:nvSpPr>
          <p:spPr bwMode="auto">
            <a:xfrm>
              <a:off x="5727700" y="4714876"/>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3" name="Freeform 188"/>
            <p:cNvSpPr>
              <a:spLocks/>
            </p:cNvSpPr>
            <p:nvPr/>
          </p:nvSpPr>
          <p:spPr bwMode="auto">
            <a:xfrm>
              <a:off x="5078413" y="445452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4" name="Freeform 195"/>
            <p:cNvSpPr>
              <a:spLocks/>
            </p:cNvSpPr>
            <p:nvPr/>
          </p:nvSpPr>
          <p:spPr bwMode="auto">
            <a:xfrm>
              <a:off x="4813300" y="4362451"/>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8" y="12"/>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8"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5" name="Freeform 196"/>
            <p:cNvSpPr>
              <a:spLocks/>
            </p:cNvSpPr>
            <p:nvPr/>
          </p:nvSpPr>
          <p:spPr bwMode="auto">
            <a:xfrm>
              <a:off x="5316538" y="4924426"/>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2"/>
                </a:cxn>
                <a:cxn ang="0">
                  <a:pos x="4" y="6"/>
                </a:cxn>
                <a:cxn ang="0">
                  <a:pos x="10" y="1"/>
                </a:cxn>
                <a:cxn ang="0">
                  <a:pos x="18" y="0"/>
                </a:cxn>
                <a:cxn ang="0">
                  <a:pos x="18" y="0"/>
                </a:cxn>
                <a:cxn ang="0">
                  <a:pos x="25" y="1"/>
                </a:cxn>
                <a:cxn ang="0">
                  <a:pos x="31" y="6"/>
                </a:cxn>
                <a:cxn ang="0">
                  <a:pos x="36" y="12"/>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2"/>
                  </a:lnTo>
                  <a:lnTo>
                    <a:pt x="4" y="6"/>
                  </a:lnTo>
                  <a:lnTo>
                    <a:pt x="10" y="1"/>
                  </a:lnTo>
                  <a:lnTo>
                    <a:pt x="18" y="0"/>
                  </a:lnTo>
                  <a:lnTo>
                    <a:pt x="18" y="0"/>
                  </a:lnTo>
                  <a:lnTo>
                    <a:pt x="25" y="1"/>
                  </a:lnTo>
                  <a:lnTo>
                    <a:pt x="31" y="6"/>
                  </a:lnTo>
                  <a:lnTo>
                    <a:pt x="36" y="12"/>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6" name="Freeform 197"/>
            <p:cNvSpPr>
              <a:spLocks/>
            </p:cNvSpPr>
            <p:nvPr/>
          </p:nvSpPr>
          <p:spPr bwMode="auto">
            <a:xfrm>
              <a:off x="5965825" y="4673601"/>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7" name="Freeform 198"/>
            <p:cNvSpPr>
              <a:spLocks/>
            </p:cNvSpPr>
            <p:nvPr/>
          </p:nvSpPr>
          <p:spPr bwMode="auto">
            <a:xfrm>
              <a:off x="4851400" y="4333876"/>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2"/>
                </a:cxn>
                <a:cxn ang="0">
                  <a:pos x="5" y="6"/>
                </a:cxn>
                <a:cxn ang="0">
                  <a:pos x="11" y="1"/>
                </a:cxn>
                <a:cxn ang="0">
                  <a:pos x="18" y="0"/>
                </a:cxn>
                <a:cxn ang="0">
                  <a:pos x="18" y="0"/>
                </a:cxn>
                <a:cxn ang="0">
                  <a:pos x="26" y="1"/>
                </a:cxn>
                <a:cxn ang="0">
                  <a:pos x="32" y="6"/>
                </a:cxn>
                <a:cxn ang="0">
                  <a:pos x="36" y="12"/>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2"/>
                  </a:lnTo>
                  <a:lnTo>
                    <a:pt x="5" y="6"/>
                  </a:lnTo>
                  <a:lnTo>
                    <a:pt x="11" y="1"/>
                  </a:lnTo>
                  <a:lnTo>
                    <a:pt x="18" y="0"/>
                  </a:lnTo>
                  <a:lnTo>
                    <a:pt x="18" y="0"/>
                  </a:lnTo>
                  <a:lnTo>
                    <a:pt x="26" y="1"/>
                  </a:lnTo>
                  <a:lnTo>
                    <a:pt x="32" y="6"/>
                  </a:lnTo>
                  <a:lnTo>
                    <a:pt x="36" y="12"/>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8" name="Freeform 199"/>
            <p:cNvSpPr>
              <a:spLocks/>
            </p:cNvSpPr>
            <p:nvPr/>
          </p:nvSpPr>
          <p:spPr bwMode="auto">
            <a:xfrm>
              <a:off x="6094413" y="4524376"/>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2"/>
                </a:cxn>
                <a:cxn ang="0">
                  <a:pos x="5" y="6"/>
                </a:cxn>
                <a:cxn ang="0">
                  <a:pos x="11" y="1"/>
                </a:cxn>
                <a:cxn ang="0">
                  <a:pos x="18" y="0"/>
                </a:cxn>
                <a:cxn ang="0">
                  <a:pos x="18" y="0"/>
                </a:cxn>
                <a:cxn ang="0">
                  <a:pos x="26" y="1"/>
                </a:cxn>
                <a:cxn ang="0">
                  <a:pos x="32" y="6"/>
                </a:cxn>
                <a:cxn ang="0">
                  <a:pos x="36" y="12"/>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2"/>
                  </a:lnTo>
                  <a:lnTo>
                    <a:pt x="5" y="6"/>
                  </a:lnTo>
                  <a:lnTo>
                    <a:pt x="11" y="1"/>
                  </a:lnTo>
                  <a:lnTo>
                    <a:pt x="18" y="0"/>
                  </a:lnTo>
                  <a:lnTo>
                    <a:pt x="18" y="0"/>
                  </a:lnTo>
                  <a:lnTo>
                    <a:pt x="26" y="1"/>
                  </a:lnTo>
                  <a:lnTo>
                    <a:pt x="32" y="6"/>
                  </a:lnTo>
                  <a:lnTo>
                    <a:pt x="36" y="12"/>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9" name="Freeform 200"/>
            <p:cNvSpPr>
              <a:spLocks/>
            </p:cNvSpPr>
            <p:nvPr/>
          </p:nvSpPr>
          <p:spPr bwMode="auto">
            <a:xfrm>
              <a:off x="5103813" y="4487864"/>
              <a:ext cx="60325" cy="60325"/>
            </a:xfrm>
            <a:custGeom>
              <a:avLst/>
              <a:gdLst/>
              <a:ahLst/>
              <a:cxnLst>
                <a:cxn ang="0">
                  <a:pos x="38" y="20"/>
                </a:cxn>
                <a:cxn ang="0">
                  <a:pos x="38" y="20"/>
                </a:cxn>
                <a:cxn ang="0">
                  <a:pos x="36" y="27"/>
                </a:cxn>
                <a:cxn ang="0">
                  <a:pos x="32" y="33"/>
                </a:cxn>
                <a:cxn ang="0">
                  <a:pos x="26" y="36"/>
                </a:cxn>
                <a:cxn ang="0">
                  <a:pos x="18" y="38"/>
                </a:cxn>
                <a:cxn ang="0">
                  <a:pos x="18" y="38"/>
                </a:cxn>
                <a:cxn ang="0">
                  <a:pos x="12" y="36"/>
                </a:cxn>
                <a:cxn ang="0">
                  <a:pos x="5" y="33"/>
                </a:cxn>
                <a:cxn ang="0">
                  <a:pos x="2" y="27"/>
                </a:cxn>
                <a:cxn ang="0">
                  <a:pos x="0" y="20"/>
                </a:cxn>
                <a:cxn ang="0">
                  <a:pos x="0" y="20"/>
                </a:cxn>
                <a:cxn ang="0">
                  <a:pos x="2" y="12"/>
                </a:cxn>
                <a:cxn ang="0">
                  <a:pos x="5" y="6"/>
                </a:cxn>
                <a:cxn ang="0">
                  <a:pos x="12"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7"/>
                  </a:lnTo>
                  <a:lnTo>
                    <a:pt x="32" y="33"/>
                  </a:lnTo>
                  <a:lnTo>
                    <a:pt x="26" y="36"/>
                  </a:lnTo>
                  <a:lnTo>
                    <a:pt x="18" y="38"/>
                  </a:lnTo>
                  <a:lnTo>
                    <a:pt x="18" y="38"/>
                  </a:lnTo>
                  <a:lnTo>
                    <a:pt x="12" y="36"/>
                  </a:lnTo>
                  <a:lnTo>
                    <a:pt x="5" y="33"/>
                  </a:lnTo>
                  <a:lnTo>
                    <a:pt x="2" y="27"/>
                  </a:lnTo>
                  <a:lnTo>
                    <a:pt x="0" y="20"/>
                  </a:lnTo>
                  <a:lnTo>
                    <a:pt x="0" y="20"/>
                  </a:lnTo>
                  <a:lnTo>
                    <a:pt x="2" y="12"/>
                  </a:lnTo>
                  <a:lnTo>
                    <a:pt x="5" y="6"/>
                  </a:lnTo>
                  <a:lnTo>
                    <a:pt x="12" y="2"/>
                  </a:lnTo>
                  <a:lnTo>
                    <a:pt x="18" y="0"/>
                  </a:lnTo>
                  <a:lnTo>
                    <a:pt x="18" y="0"/>
                  </a:lnTo>
                  <a:lnTo>
                    <a:pt x="26" y="2"/>
                  </a:lnTo>
                  <a:lnTo>
                    <a:pt x="32"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0" name="Freeform 201"/>
            <p:cNvSpPr>
              <a:spLocks/>
            </p:cNvSpPr>
            <p:nvPr/>
          </p:nvSpPr>
          <p:spPr bwMode="auto">
            <a:xfrm>
              <a:off x="4684713" y="3629026"/>
              <a:ext cx="60325" cy="58738"/>
            </a:xfrm>
            <a:custGeom>
              <a:avLst/>
              <a:gdLst/>
              <a:ahLst/>
              <a:cxnLst>
                <a:cxn ang="0">
                  <a:pos x="38" y="19"/>
                </a:cxn>
                <a:cxn ang="0">
                  <a:pos x="38" y="19"/>
                </a:cxn>
                <a:cxn ang="0">
                  <a:pos x="36"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1" name="Freeform 206"/>
            <p:cNvSpPr>
              <a:spLocks/>
            </p:cNvSpPr>
            <p:nvPr/>
          </p:nvSpPr>
          <p:spPr bwMode="auto">
            <a:xfrm>
              <a:off x="4760913" y="4249738"/>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2" name="Freeform 211"/>
            <p:cNvSpPr>
              <a:spLocks/>
            </p:cNvSpPr>
            <p:nvPr/>
          </p:nvSpPr>
          <p:spPr bwMode="auto">
            <a:xfrm>
              <a:off x="5208588" y="4610101"/>
              <a:ext cx="60325" cy="57150"/>
            </a:xfrm>
            <a:custGeom>
              <a:avLst/>
              <a:gdLst/>
              <a:ahLst/>
              <a:cxnLst>
                <a:cxn ang="0">
                  <a:pos x="38" y="18"/>
                </a:cxn>
                <a:cxn ang="0">
                  <a:pos x="38" y="18"/>
                </a:cxn>
                <a:cxn ang="0">
                  <a:pos x="36" y="25"/>
                </a:cxn>
                <a:cxn ang="0">
                  <a:pos x="32" y="31"/>
                </a:cxn>
                <a:cxn ang="0">
                  <a:pos x="26" y="34"/>
                </a:cxn>
                <a:cxn ang="0">
                  <a:pos x="18" y="36"/>
                </a:cxn>
                <a:cxn ang="0">
                  <a:pos x="18" y="36"/>
                </a:cxn>
                <a:cxn ang="0">
                  <a:pos x="12" y="34"/>
                </a:cxn>
                <a:cxn ang="0">
                  <a:pos x="5" y="31"/>
                </a:cxn>
                <a:cxn ang="0">
                  <a:pos x="2" y="25"/>
                </a:cxn>
                <a:cxn ang="0">
                  <a:pos x="0" y="18"/>
                </a:cxn>
                <a:cxn ang="0">
                  <a:pos x="0" y="18"/>
                </a:cxn>
                <a:cxn ang="0">
                  <a:pos x="2" y="10"/>
                </a:cxn>
                <a:cxn ang="0">
                  <a:pos x="5" y="4"/>
                </a:cxn>
                <a:cxn ang="0">
                  <a:pos x="12" y="1"/>
                </a:cxn>
                <a:cxn ang="0">
                  <a:pos x="18" y="0"/>
                </a:cxn>
                <a:cxn ang="0">
                  <a:pos x="18" y="0"/>
                </a:cxn>
                <a:cxn ang="0">
                  <a:pos x="26" y="1"/>
                </a:cxn>
                <a:cxn ang="0">
                  <a:pos x="32" y="4"/>
                </a:cxn>
                <a:cxn ang="0">
                  <a:pos x="36" y="10"/>
                </a:cxn>
                <a:cxn ang="0">
                  <a:pos x="38" y="18"/>
                </a:cxn>
                <a:cxn ang="0">
                  <a:pos x="38" y="18"/>
                </a:cxn>
              </a:cxnLst>
              <a:rect l="0" t="0" r="r" b="b"/>
              <a:pathLst>
                <a:path w="38" h="36">
                  <a:moveTo>
                    <a:pt x="38" y="18"/>
                  </a:moveTo>
                  <a:lnTo>
                    <a:pt x="38" y="18"/>
                  </a:lnTo>
                  <a:lnTo>
                    <a:pt x="36" y="25"/>
                  </a:lnTo>
                  <a:lnTo>
                    <a:pt x="32" y="31"/>
                  </a:lnTo>
                  <a:lnTo>
                    <a:pt x="26" y="34"/>
                  </a:lnTo>
                  <a:lnTo>
                    <a:pt x="18" y="36"/>
                  </a:lnTo>
                  <a:lnTo>
                    <a:pt x="18" y="36"/>
                  </a:lnTo>
                  <a:lnTo>
                    <a:pt x="12" y="34"/>
                  </a:lnTo>
                  <a:lnTo>
                    <a:pt x="5" y="31"/>
                  </a:lnTo>
                  <a:lnTo>
                    <a:pt x="2" y="25"/>
                  </a:lnTo>
                  <a:lnTo>
                    <a:pt x="0" y="18"/>
                  </a:lnTo>
                  <a:lnTo>
                    <a:pt x="0" y="18"/>
                  </a:lnTo>
                  <a:lnTo>
                    <a:pt x="2" y="10"/>
                  </a:lnTo>
                  <a:lnTo>
                    <a:pt x="5" y="4"/>
                  </a:lnTo>
                  <a:lnTo>
                    <a:pt x="12" y="1"/>
                  </a:lnTo>
                  <a:lnTo>
                    <a:pt x="18" y="0"/>
                  </a:lnTo>
                  <a:lnTo>
                    <a:pt x="18" y="0"/>
                  </a:lnTo>
                  <a:lnTo>
                    <a:pt x="26" y="1"/>
                  </a:lnTo>
                  <a:lnTo>
                    <a:pt x="32"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3" name="Freeform 213"/>
            <p:cNvSpPr>
              <a:spLocks/>
            </p:cNvSpPr>
            <p:nvPr/>
          </p:nvSpPr>
          <p:spPr bwMode="auto">
            <a:xfrm>
              <a:off x="4978401" y="4873626"/>
              <a:ext cx="58738" cy="57150"/>
            </a:xfrm>
            <a:custGeom>
              <a:avLst/>
              <a:gdLst/>
              <a:ahLst/>
              <a:cxnLst>
                <a:cxn ang="0">
                  <a:pos x="37" y="18"/>
                </a:cxn>
                <a:cxn ang="0">
                  <a:pos x="37" y="18"/>
                </a:cxn>
                <a:cxn ang="0">
                  <a:pos x="36" y="26"/>
                </a:cxn>
                <a:cxn ang="0">
                  <a:pos x="31" y="32"/>
                </a:cxn>
                <a:cxn ang="0">
                  <a:pos x="25" y="36"/>
                </a:cxn>
                <a:cxn ang="0">
                  <a:pos x="18" y="36"/>
                </a:cxn>
                <a:cxn ang="0">
                  <a:pos x="18" y="36"/>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6">
                  <a:moveTo>
                    <a:pt x="37" y="18"/>
                  </a:moveTo>
                  <a:lnTo>
                    <a:pt x="37" y="18"/>
                  </a:lnTo>
                  <a:lnTo>
                    <a:pt x="36" y="26"/>
                  </a:lnTo>
                  <a:lnTo>
                    <a:pt x="31" y="32"/>
                  </a:lnTo>
                  <a:lnTo>
                    <a:pt x="25" y="36"/>
                  </a:lnTo>
                  <a:lnTo>
                    <a:pt x="18" y="36"/>
                  </a:lnTo>
                  <a:lnTo>
                    <a:pt x="18" y="36"/>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4" name="Freeform 214"/>
            <p:cNvSpPr>
              <a:spLocks/>
            </p:cNvSpPr>
            <p:nvPr/>
          </p:nvSpPr>
          <p:spPr bwMode="auto">
            <a:xfrm>
              <a:off x="5541963" y="5005388"/>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5" name="Freeform 216"/>
            <p:cNvSpPr>
              <a:spLocks/>
            </p:cNvSpPr>
            <p:nvPr/>
          </p:nvSpPr>
          <p:spPr bwMode="auto">
            <a:xfrm>
              <a:off x="4826001" y="4110038"/>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6" name="Freeform 217"/>
            <p:cNvSpPr>
              <a:spLocks/>
            </p:cNvSpPr>
            <p:nvPr/>
          </p:nvSpPr>
          <p:spPr bwMode="auto">
            <a:xfrm>
              <a:off x="4578351" y="4125913"/>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7" name="Freeform 218"/>
            <p:cNvSpPr>
              <a:spLocks/>
            </p:cNvSpPr>
            <p:nvPr/>
          </p:nvSpPr>
          <p:spPr bwMode="auto">
            <a:xfrm>
              <a:off x="4716463" y="483552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8" name="Freeform 219"/>
            <p:cNvSpPr>
              <a:spLocks/>
            </p:cNvSpPr>
            <p:nvPr/>
          </p:nvSpPr>
          <p:spPr bwMode="auto">
            <a:xfrm>
              <a:off x="4764088" y="4681538"/>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9" name="Freeform 220"/>
            <p:cNvSpPr>
              <a:spLocks/>
            </p:cNvSpPr>
            <p:nvPr/>
          </p:nvSpPr>
          <p:spPr bwMode="auto">
            <a:xfrm>
              <a:off x="4884738" y="4330701"/>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6"/>
                </a:cxn>
                <a:cxn ang="0">
                  <a:pos x="12" y="2"/>
                </a:cxn>
                <a:cxn ang="0">
                  <a:pos x="20" y="0"/>
                </a:cxn>
                <a:cxn ang="0">
                  <a:pos x="20" y="0"/>
                </a:cxn>
                <a:cxn ang="0">
                  <a:pos x="27" y="2"/>
                </a:cxn>
                <a:cxn ang="0">
                  <a:pos x="33" y="6"/>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6"/>
                  </a:lnTo>
                  <a:lnTo>
                    <a:pt x="12" y="2"/>
                  </a:lnTo>
                  <a:lnTo>
                    <a:pt x="20" y="0"/>
                  </a:lnTo>
                  <a:lnTo>
                    <a:pt x="20" y="0"/>
                  </a:lnTo>
                  <a:lnTo>
                    <a:pt x="27" y="2"/>
                  </a:lnTo>
                  <a:lnTo>
                    <a:pt x="33" y="6"/>
                  </a:lnTo>
                  <a:lnTo>
                    <a:pt x="36" y="11"/>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0" name="Freeform 221"/>
            <p:cNvSpPr>
              <a:spLocks/>
            </p:cNvSpPr>
            <p:nvPr/>
          </p:nvSpPr>
          <p:spPr bwMode="auto">
            <a:xfrm>
              <a:off x="4389438" y="4281488"/>
              <a:ext cx="60325" cy="58738"/>
            </a:xfrm>
            <a:custGeom>
              <a:avLst/>
              <a:gdLst/>
              <a:ahLst/>
              <a:cxnLst>
                <a:cxn ang="0">
                  <a:pos x="38" y="19"/>
                </a:cxn>
                <a:cxn ang="0">
                  <a:pos x="38" y="19"/>
                </a:cxn>
                <a:cxn ang="0">
                  <a:pos x="36" y="27"/>
                </a:cxn>
                <a:cxn ang="0">
                  <a:pos x="33" y="33"/>
                </a:cxn>
                <a:cxn ang="0">
                  <a:pos x="26"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6"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6"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6" y="1"/>
                  </a:lnTo>
                  <a:lnTo>
                    <a:pt x="33"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1" name="Freeform 222"/>
            <p:cNvSpPr>
              <a:spLocks/>
            </p:cNvSpPr>
            <p:nvPr/>
          </p:nvSpPr>
          <p:spPr bwMode="auto">
            <a:xfrm>
              <a:off x="4594226" y="4167188"/>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6" y="12"/>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2" name="Freeform 223"/>
            <p:cNvSpPr>
              <a:spLocks/>
            </p:cNvSpPr>
            <p:nvPr/>
          </p:nvSpPr>
          <p:spPr bwMode="auto">
            <a:xfrm>
              <a:off x="4968876" y="4271963"/>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2"/>
                </a:cxn>
                <a:cxn ang="0">
                  <a:pos x="6" y="6"/>
                </a:cxn>
                <a:cxn ang="0">
                  <a:pos x="12" y="1"/>
                </a:cxn>
                <a:cxn ang="0">
                  <a:pos x="19" y="0"/>
                </a:cxn>
                <a:cxn ang="0">
                  <a:pos x="19" y="0"/>
                </a:cxn>
                <a:cxn ang="0">
                  <a:pos x="27" y="1"/>
                </a:cxn>
                <a:cxn ang="0">
                  <a:pos x="33" y="6"/>
                </a:cxn>
                <a:cxn ang="0">
                  <a:pos x="37" y="12"/>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2"/>
                  </a:lnTo>
                  <a:lnTo>
                    <a:pt x="6" y="6"/>
                  </a:lnTo>
                  <a:lnTo>
                    <a:pt x="12" y="1"/>
                  </a:lnTo>
                  <a:lnTo>
                    <a:pt x="19" y="0"/>
                  </a:lnTo>
                  <a:lnTo>
                    <a:pt x="19" y="0"/>
                  </a:lnTo>
                  <a:lnTo>
                    <a:pt x="27" y="1"/>
                  </a:lnTo>
                  <a:lnTo>
                    <a:pt x="33" y="6"/>
                  </a:lnTo>
                  <a:lnTo>
                    <a:pt x="37"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3" name="Freeform 224"/>
            <p:cNvSpPr>
              <a:spLocks/>
            </p:cNvSpPr>
            <p:nvPr/>
          </p:nvSpPr>
          <p:spPr bwMode="auto">
            <a:xfrm>
              <a:off x="5980113" y="5210176"/>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4" name="Freeform 226"/>
            <p:cNvSpPr>
              <a:spLocks/>
            </p:cNvSpPr>
            <p:nvPr/>
          </p:nvSpPr>
          <p:spPr bwMode="auto">
            <a:xfrm>
              <a:off x="5370513" y="4762501"/>
              <a:ext cx="60325" cy="58738"/>
            </a:xfrm>
            <a:custGeom>
              <a:avLst/>
              <a:gdLst/>
              <a:ahLst/>
              <a:cxnLst>
                <a:cxn ang="0">
                  <a:pos x="38" y="19"/>
                </a:cxn>
                <a:cxn ang="0">
                  <a:pos x="38" y="19"/>
                </a:cxn>
                <a:cxn ang="0">
                  <a:pos x="36"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5" name="Freeform 227"/>
            <p:cNvSpPr>
              <a:spLocks/>
            </p:cNvSpPr>
            <p:nvPr/>
          </p:nvSpPr>
          <p:spPr bwMode="auto">
            <a:xfrm>
              <a:off x="5464176" y="3857626"/>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6" name="Freeform 228"/>
            <p:cNvSpPr>
              <a:spLocks/>
            </p:cNvSpPr>
            <p:nvPr/>
          </p:nvSpPr>
          <p:spPr bwMode="auto">
            <a:xfrm>
              <a:off x="4816476" y="3392488"/>
              <a:ext cx="58738" cy="60325"/>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7" name="Freeform 230"/>
            <p:cNvSpPr>
              <a:spLocks/>
            </p:cNvSpPr>
            <p:nvPr/>
          </p:nvSpPr>
          <p:spPr bwMode="auto">
            <a:xfrm>
              <a:off x="5065713" y="4462463"/>
              <a:ext cx="60325" cy="58738"/>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0" y="27"/>
                </a:cxn>
                <a:cxn ang="0">
                  <a:pos x="0" y="19"/>
                </a:cxn>
                <a:cxn ang="0">
                  <a:pos x="0" y="19"/>
                </a:cxn>
                <a:cxn ang="0">
                  <a:pos x="0"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0" y="27"/>
                  </a:lnTo>
                  <a:lnTo>
                    <a:pt x="0" y="19"/>
                  </a:lnTo>
                  <a:lnTo>
                    <a:pt x="0" y="19"/>
                  </a:lnTo>
                  <a:lnTo>
                    <a:pt x="0" y="12"/>
                  </a:lnTo>
                  <a:lnTo>
                    <a:pt x="5" y="6"/>
                  </a:lnTo>
                  <a:lnTo>
                    <a:pt x="11" y="1"/>
                  </a:lnTo>
                  <a:lnTo>
                    <a:pt x="18" y="0"/>
                  </a:lnTo>
                  <a:lnTo>
                    <a:pt x="18" y="0"/>
                  </a:lnTo>
                  <a:lnTo>
                    <a:pt x="26" y="1"/>
                  </a:lnTo>
                  <a:lnTo>
                    <a:pt x="32"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8" name="Freeform 231"/>
            <p:cNvSpPr>
              <a:spLocks/>
            </p:cNvSpPr>
            <p:nvPr/>
          </p:nvSpPr>
          <p:spPr bwMode="auto">
            <a:xfrm>
              <a:off x="4430713" y="4487863"/>
              <a:ext cx="61913" cy="60325"/>
            </a:xfrm>
            <a:custGeom>
              <a:avLst/>
              <a:gdLst/>
              <a:ahLst/>
              <a:cxnLst>
                <a:cxn ang="0">
                  <a:pos x="39" y="20"/>
                </a:cxn>
                <a:cxn ang="0">
                  <a:pos x="39" y="20"/>
                </a:cxn>
                <a:cxn ang="0">
                  <a:pos x="37"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9" name="Freeform 235"/>
            <p:cNvSpPr>
              <a:spLocks/>
            </p:cNvSpPr>
            <p:nvPr/>
          </p:nvSpPr>
          <p:spPr bwMode="auto">
            <a:xfrm>
              <a:off x="4535488" y="3973513"/>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0" name="Freeform 236"/>
            <p:cNvSpPr>
              <a:spLocks/>
            </p:cNvSpPr>
            <p:nvPr/>
          </p:nvSpPr>
          <p:spPr bwMode="auto">
            <a:xfrm>
              <a:off x="5554663" y="4119563"/>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2"/>
                </a:cxn>
                <a:cxn ang="0">
                  <a:pos x="6" y="6"/>
                </a:cxn>
                <a:cxn ang="0">
                  <a:pos x="12" y="1"/>
                </a:cxn>
                <a:cxn ang="0">
                  <a:pos x="19" y="0"/>
                </a:cxn>
                <a:cxn ang="0">
                  <a:pos x="19" y="0"/>
                </a:cxn>
                <a:cxn ang="0">
                  <a:pos x="27" y="1"/>
                </a:cxn>
                <a:cxn ang="0">
                  <a:pos x="33" y="6"/>
                </a:cxn>
                <a:cxn ang="0">
                  <a:pos x="36" y="12"/>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2"/>
                  </a:lnTo>
                  <a:lnTo>
                    <a:pt x="6" y="6"/>
                  </a:lnTo>
                  <a:lnTo>
                    <a:pt x="12" y="1"/>
                  </a:lnTo>
                  <a:lnTo>
                    <a:pt x="19" y="0"/>
                  </a:lnTo>
                  <a:lnTo>
                    <a:pt x="19" y="0"/>
                  </a:lnTo>
                  <a:lnTo>
                    <a:pt x="27" y="1"/>
                  </a:lnTo>
                  <a:lnTo>
                    <a:pt x="33" y="6"/>
                  </a:lnTo>
                  <a:lnTo>
                    <a:pt x="36" y="12"/>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1" name="Freeform 237"/>
            <p:cNvSpPr>
              <a:spLocks/>
            </p:cNvSpPr>
            <p:nvPr/>
          </p:nvSpPr>
          <p:spPr bwMode="auto">
            <a:xfrm>
              <a:off x="5903913" y="4891088"/>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2" name="Freeform 238"/>
            <p:cNvSpPr>
              <a:spLocks/>
            </p:cNvSpPr>
            <p:nvPr/>
          </p:nvSpPr>
          <p:spPr bwMode="auto">
            <a:xfrm>
              <a:off x="5827713" y="4681538"/>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3" name="Freeform 239"/>
            <p:cNvSpPr>
              <a:spLocks/>
            </p:cNvSpPr>
            <p:nvPr/>
          </p:nvSpPr>
          <p:spPr bwMode="auto">
            <a:xfrm>
              <a:off x="4778376" y="3959226"/>
              <a:ext cx="58738" cy="60325"/>
            </a:xfrm>
            <a:custGeom>
              <a:avLst/>
              <a:gdLst/>
              <a:ahLst/>
              <a:cxnLst>
                <a:cxn ang="0">
                  <a:pos x="37" y="20"/>
                </a:cxn>
                <a:cxn ang="0">
                  <a:pos x="37" y="20"/>
                </a:cxn>
                <a:cxn ang="0">
                  <a:pos x="36" y="26"/>
                </a:cxn>
                <a:cxn ang="0">
                  <a:pos x="31" y="32"/>
                </a:cxn>
                <a:cxn ang="0">
                  <a:pos x="25" y="36"/>
                </a:cxn>
                <a:cxn ang="0">
                  <a:pos x="18" y="38"/>
                </a:cxn>
                <a:cxn ang="0">
                  <a:pos x="18" y="38"/>
                </a:cxn>
                <a:cxn ang="0">
                  <a:pos x="10" y="36"/>
                </a:cxn>
                <a:cxn ang="0">
                  <a:pos x="4" y="32"/>
                </a:cxn>
                <a:cxn ang="0">
                  <a:pos x="1" y="26"/>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0" y="36"/>
                  </a:lnTo>
                  <a:lnTo>
                    <a:pt x="4" y="32"/>
                  </a:lnTo>
                  <a:lnTo>
                    <a:pt x="1" y="26"/>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4" name="Freeform 240"/>
            <p:cNvSpPr>
              <a:spLocks/>
            </p:cNvSpPr>
            <p:nvPr/>
          </p:nvSpPr>
          <p:spPr bwMode="auto">
            <a:xfrm>
              <a:off x="5211763" y="4235451"/>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5" name="Freeform 241"/>
            <p:cNvSpPr>
              <a:spLocks/>
            </p:cNvSpPr>
            <p:nvPr/>
          </p:nvSpPr>
          <p:spPr bwMode="auto">
            <a:xfrm>
              <a:off x="5364163" y="4329113"/>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2" y="36"/>
                </a:cxn>
                <a:cxn ang="0">
                  <a:pos x="6" y="31"/>
                </a:cxn>
                <a:cxn ang="0">
                  <a:pos x="1" y="25"/>
                </a:cxn>
                <a:cxn ang="0">
                  <a:pos x="0" y="18"/>
                </a:cxn>
                <a:cxn ang="0">
                  <a:pos x="0" y="18"/>
                </a:cxn>
                <a:cxn ang="0">
                  <a:pos x="1" y="12"/>
                </a:cxn>
                <a:cxn ang="0">
                  <a:pos x="6" y="6"/>
                </a:cxn>
                <a:cxn ang="0">
                  <a:pos x="12" y="1"/>
                </a:cxn>
                <a:cxn ang="0">
                  <a:pos x="18" y="0"/>
                </a:cxn>
                <a:cxn ang="0">
                  <a:pos x="18" y="0"/>
                </a:cxn>
                <a:cxn ang="0">
                  <a:pos x="25" y="1"/>
                </a:cxn>
                <a:cxn ang="0">
                  <a:pos x="31" y="6"/>
                </a:cxn>
                <a:cxn ang="0">
                  <a:pos x="36" y="12"/>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2" y="36"/>
                  </a:lnTo>
                  <a:lnTo>
                    <a:pt x="6" y="31"/>
                  </a:lnTo>
                  <a:lnTo>
                    <a:pt x="1" y="25"/>
                  </a:lnTo>
                  <a:lnTo>
                    <a:pt x="0" y="18"/>
                  </a:lnTo>
                  <a:lnTo>
                    <a:pt x="0" y="18"/>
                  </a:lnTo>
                  <a:lnTo>
                    <a:pt x="1" y="12"/>
                  </a:lnTo>
                  <a:lnTo>
                    <a:pt x="6" y="6"/>
                  </a:lnTo>
                  <a:lnTo>
                    <a:pt x="12" y="1"/>
                  </a:lnTo>
                  <a:lnTo>
                    <a:pt x="18" y="0"/>
                  </a:lnTo>
                  <a:lnTo>
                    <a:pt x="18" y="0"/>
                  </a:lnTo>
                  <a:lnTo>
                    <a:pt x="25" y="1"/>
                  </a:lnTo>
                  <a:lnTo>
                    <a:pt x="31" y="6"/>
                  </a:lnTo>
                  <a:lnTo>
                    <a:pt x="36" y="12"/>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6" name="Freeform 242"/>
            <p:cNvSpPr>
              <a:spLocks/>
            </p:cNvSpPr>
            <p:nvPr/>
          </p:nvSpPr>
          <p:spPr bwMode="auto">
            <a:xfrm>
              <a:off x="5883276" y="4772026"/>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7" name="Freeform 243"/>
            <p:cNvSpPr>
              <a:spLocks/>
            </p:cNvSpPr>
            <p:nvPr/>
          </p:nvSpPr>
          <p:spPr bwMode="auto">
            <a:xfrm>
              <a:off x="6399213" y="5145088"/>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6" y="12"/>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6" y="12"/>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8" name="Freeform 244"/>
            <p:cNvSpPr>
              <a:spLocks/>
            </p:cNvSpPr>
            <p:nvPr/>
          </p:nvSpPr>
          <p:spPr bwMode="auto">
            <a:xfrm>
              <a:off x="6061076" y="4878388"/>
              <a:ext cx="60325" cy="57150"/>
            </a:xfrm>
            <a:custGeom>
              <a:avLst/>
              <a:gdLst/>
              <a:ahLst/>
              <a:cxnLst>
                <a:cxn ang="0">
                  <a:pos x="38" y="18"/>
                </a:cxn>
                <a:cxn ang="0">
                  <a:pos x="38" y="18"/>
                </a:cxn>
                <a:cxn ang="0">
                  <a:pos x="36" y="26"/>
                </a:cxn>
                <a:cxn ang="0">
                  <a:pos x="32" y="32"/>
                </a:cxn>
                <a:cxn ang="0">
                  <a:pos x="26" y="35"/>
                </a:cxn>
                <a:cxn ang="0">
                  <a:pos x="18" y="36"/>
                </a:cxn>
                <a:cxn ang="0">
                  <a:pos x="18" y="36"/>
                </a:cxn>
                <a:cxn ang="0">
                  <a:pos x="11" y="35"/>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6">
                  <a:moveTo>
                    <a:pt x="38" y="18"/>
                  </a:moveTo>
                  <a:lnTo>
                    <a:pt x="38" y="18"/>
                  </a:lnTo>
                  <a:lnTo>
                    <a:pt x="36" y="26"/>
                  </a:lnTo>
                  <a:lnTo>
                    <a:pt x="32" y="32"/>
                  </a:lnTo>
                  <a:lnTo>
                    <a:pt x="26" y="35"/>
                  </a:lnTo>
                  <a:lnTo>
                    <a:pt x="18" y="36"/>
                  </a:lnTo>
                  <a:lnTo>
                    <a:pt x="18" y="36"/>
                  </a:lnTo>
                  <a:lnTo>
                    <a:pt x="11" y="35"/>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9" name="Freeform 245"/>
            <p:cNvSpPr>
              <a:spLocks/>
            </p:cNvSpPr>
            <p:nvPr/>
          </p:nvSpPr>
          <p:spPr bwMode="auto">
            <a:xfrm>
              <a:off x="5235576" y="4873626"/>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0" name="Freeform 246"/>
            <p:cNvSpPr>
              <a:spLocks/>
            </p:cNvSpPr>
            <p:nvPr/>
          </p:nvSpPr>
          <p:spPr bwMode="auto">
            <a:xfrm>
              <a:off x="4903788" y="4510088"/>
              <a:ext cx="60325" cy="58738"/>
            </a:xfrm>
            <a:custGeom>
              <a:avLst/>
              <a:gdLst/>
              <a:ahLst/>
              <a:cxnLst>
                <a:cxn ang="0">
                  <a:pos x="38" y="19"/>
                </a:cxn>
                <a:cxn ang="0">
                  <a:pos x="38" y="19"/>
                </a:cxn>
                <a:cxn ang="0">
                  <a:pos x="36" y="27"/>
                </a:cxn>
                <a:cxn ang="0">
                  <a:pos x="32" y="31"/>
                </a:cxn>
                <a:cxn ang="0">
                  <a:pos x="26" y="36"/>
                </a:cxn>
                <a:cxn ang="0">
                  <a:pos x="18" y="37"/>
                </a:cxn>
                <a:cxn ang="0">
                  <a:pos x="18" y="37"/>
                </a:cxn>
                <a:cxn ang="0">
                  <a:pos x="11" y="36"/>
                </a:cxn>
                <a:cxn ang="0">
                  <a:pos x="5" y="31"/>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1"/>
                  </a:lnTo>
                  <a:lnTo>
                    <a:pt x="26" y="36"/>
                  </a:lnTo>
                  <a:lnTo>
                    <a:pt x="18" y="37"/>
                  </a:lnTo>
                  <a:lnTo>
                    <a:pt x="18" y="37"/>
                  </a:lnTo>
                  <a:lnTo>
                    <a:pt x="11" y="36"/>
                  </a:lnTo>
                  <a:lnTo>
                    <a:pt x="5" y="31"/>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1" name="Freeform 247"/>
            <p:cNvSpPr>
              <a:spLocks/>
            </p:cNvSpPr>
            <p:nvPr/>
          </p:nvSpPr>
          <p:spPr bwMode="auto">
            <a:xfrm>
              <a:off x="5788026" y="4321176"/>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2" name="Freeform 248"/>
            <p:cNvSpPr>
              <a:spLocks/>
            </p:cNvSpPr>
            <p:nvPr/>
          </p:nvSpPr>
          <p:spPr bwMode="auto">
            <a:xfrm>
              <a:off x="5954713" y="4554538"/>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3" name="Freeform 249"/>
            <p:cNvSpPr>
              <a:spLocks/>
            </p:cNvSpPr>
            <p:nvPr/>
          </p:nvSpPr>
          <p:spPr bwMode="auto">
            <a:xfrm>
              <a:off x="5561013" y="4649788"/>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6" y="12"/>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6" y="12"/>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4" name="Freeform 250"/>
            <p:cNvSpPr>
              <a:spLocks/>
            </p:cNvSpPr>
            <p:nvPr/>
          </p:nvSpPr>
          <p:spPr bwMode="auto">
            <a:xfrm>
              <a:off x="4560888" y="3382963"/>
              <a:ext cx="60325" cy="60325"/>
            </a:xfrm>
            <a:custGeom>
              <a:avLst/>
              <a:gdLst/>
              <a:ahLst/>
              <a:cxnLst>
                <a:cxn ang="0">
                  <a:pos x="38" y="20"/>
                </a:cxn>
                <a:cxn ang="0">
                  <a:pos x="38" y="20"/>
                </a:cxn>
                <a:cxn ang="0">
                  <a:pos x="36" y="27"/>
                </a:cxn>
                <a:cxn ang="0">
                  <a:pos x="33" y="32"/>
                </a:cxn>
                <a:cxn ang="0">
                  <a:pos x="27" y="36"/>
                </a:cxn>
                <a:cxn ang="0">
                  <a:pos x="20" y="38"/>
                </a:cxn>
                <a:cxn ang="0">
                  <a:pos x="20" y="38"/>
                </a:cxn>
                <a:cxn ang="0">
                  <a:pos x="12" y="36"/>
                </a:cxn>
                <a:cxn ang="0">
                  <a:pos x="6" y="32"/>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2"/>
                  </a:lnTo>
                  <a:lnTo>
                    <a:pt x="27" y="36"/>
                  </a:lnTo>
                  <a:lnTo>
                    <a:pt x="20" y="38"/>
                  </a:lnTo>
                  <a:lnTo>
                    <a:pt x="20" y="38"/>
                  </a:lnTo>
                  <a:lnTo>
                    <a:pt x="12" y="36"/>
                  </a:lnTo>
                  <a:lnTo>
                    <a:pt x="6" y="32"/>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5" name="Freeform 251"/>
            <p:cNvSpPr>
              <a:spLocks/>
            </p:cNvSpPr>
            <p:nvPr/>
          </p:nvSpPr>
          <p:spPr bwMode="auto">
            <a:xfrm>
              <a:off x="4889501" y="4225926"/>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6" name="Freeform 253"/>
            <p:cNvSpPr>
              <a:spLocks/>
            </p:cNvSpPr>
            <p:nvPr/>
          </p:nvSpPr>
          <p:spPr bwMode="auto">
            <a:xfrm>
              <a:off x="5140326" y="3868738"/>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7" name="Freeform 254"/>
            <p:cNvSpPr>
              <a:spLocks/>
            </p:cNvSpPr>
            <p:nvPr/>
          </p:nvSpPr>
          <p:spPr bwMode="auto">
            <a:xfrm>
              <a:off x="5456238" y="4576763"/>
              <a:ext cx="61913" cy="57150"/>
            </a:xfrm>
            <a:custGeom>
              <a:avLst/>
              <a:gdLst/>
              <a:ahLst/>
              <a:cxnLst>
                <a:cxn ang="0">
                  <a:pos x="39" y="18"/>
                </a:cxn>
                <a:cxn ang="0">
                  <a:pos x="39" y="18"/>
                </a:cxn>
                <a:cxn ang="0">
                  <a:pos x="38" y="25"/>
                </a:cxn>
                <a:cxn ang="0">
                  <a:pos x="33" y="31"/>
                </a:cxn>
                <a:cxn ang="0">
                  <a:pos x="27" y="36"/>
                </a:cxn>
                <a:cxn ang="0">
                  <a:pos x="20" y="36"/>
                </a:cxn>
                <a:cxn ang="0">
                  <a:pos x="20" y="36"/>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6"/>
                  </a:lnTo>
                  <a:lnTo>
                    <a:pt x="20" y="36"/>
                  </a:lnTo>
                  <a:lnTo>
                    <a:pt x="20" y="36"/>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8" name="Freeform 255"/>
            <p:cNvSpPr>
              <a:spLocks/>
            </p:cNvSpPr>
            <p:nvPr/>
          </p:nvSpPr>
          <p:spPr bwMode="auto">
            <a:xfrm>
              <a:off x="6570663" y="4830763"/>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9" name="Freeform 256"/>
            <p:cNvSpPr>
              <a:spLocks/>
            </p:cNvSpPr>
            <p:nvPr/>
          </p:nvSpPr>
          <p:spPr bwMode="auto">
            <a:xfrm>
              <a:off x="4832351" y="4792663"/>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0" name="Freeform 257"/>
            <p:cNvSpPr>
              <a:spLocks/>
            </p:cNvSpPr>
            <p:nvPr/>
          </p:nvSpPr>
          <p:spPr bwMode="auto">
            <a:xfrm>
              <a:off x="4575176" y="3886201"/>
              <a:ext cx="60325" cy="58738"/>
            </a:xfrm>
            <a:custGeom>
              <a:avLst/>
              <a:gdLst/>
              <a:ahLst/>
              <a:cxnLst>
                <a:cxn ang="0">
                  <a:pos x="38" y="19"/>
                </a:cxn>
                <a:cxn ang="0">
                  <a:pos x="38" y="19"/>
                </a:cxn>
                <a:cxn ang="0">
                  <a:pos x="36"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1" name="Freeform 258"/>
            <p:cNvSpPr>
              <a:spLocks/>
            </p:cNvSpPr>
            <p:nvPr/>
          </p:nvSpPr>
          <p:spPr bwMode="auto">
            <a:xfrm>
              <a:off x="6018213" y="4568826"/>
              <a:ext cx="60325" cy="60325"/>
            </a:xfrm>
            <a:custGeom>
              <a:avLst/>
              <a:gdLst/>
              <a:ahLst/>
              <a:cxnLst>
                <a:cxn ang="0">
                  <a:pos x="38" y="20"/>
                </a:cxn>
                <a:cxn ang="0">
                  <a:pos x="38" y="20"/>
                </a:cxn>
                <a:cxn ang="0">
                  <a:pos x="36" y="26"/>
                </a:cxn>
                <a:cxn ang="0">
                  <a:pos x="32" y="32"/>
                </a:cxn>
                <a:cxn ang="0">
                  <a:pos x="26" y="36"/>
                </a:cxn>
                <a:cxn ang="0">
                  <a:pos x="18" y="38"/>
                </a:cxn>
                <a:cxn ang="0">
                  <a:pos x="18" y="38"/>
                </a:cxn>
                <a:cxn ang="0">
                  <a:pos x="11" y="36"/>
                </a:cxn>
                <a:cxn ang="0">
                  <a:pos x="5" y="32"/>
                </a:cxn>
                <a:cxn ang="0">
                  <a:pos x="2" y="26"/>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6"/>
                  </a:lnTo>
                  <a:lnTo>
                    <a:pt x="32" y="32"/>
                  </a:lnTo>
                  <a:lnTo>
                    <a:pt x="26" y="36"/>
                  </a:lnTo>
                  <a:lnTo>
                    <a:pt x="18" y="38"/>
                  </a:lnTo>
                  <a:lnTo>
                    <a:pt x="18" y="38"/>
                  </a:lnTo>
                  <a:lnTo>
                    <a:pt x="11" y="36"/>
                  </a:lnTo>
                  <a:lnTo>
                    <a:pt x="5" y="32"/>
                  </a:lnTo>
                  <a:lnTo>
                    <a:pt x="2" y="26"/>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2" name="Freeform 259"/>
            <p:cNvSpPr>
              <a:spLocks/>
            </p:cNvSpPr>
            <p:nvPr/>
          </p:nvSpPr>
          <p:spPr bwMode="auto">
            <a:xfrm>
              <a:off x="6218238" y="4740276"/>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6" y="11"/>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3" name="Freeform 260"/>
            <p:cNvSpPr>
              <a:spLocks/>
            </p:cNvSpPr>
            <p:nvPr/>
          </p:nvSpPr>
          <p:spPr bwMode="auto">
            <a:xfrm>
              <a:off x="5780088" y="4010026"/>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4" name="Freeform 261"/>
            <p:cNvSpPr>
              <a:spLocks/>
            </p:cNvSpPr>
            <p:nvPr/>
          </p:nvSpPr>
          <p:spPr bwMode="auto">
            <a:xfrm>
              <a:off x="4745038" y="4267201"/>
              <a:ext cx="61913" cy="57150"/>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5" name="Freeform 262"/>
            <p:cNvSpPr>
              <a:spLocks/>
            </p:cNvSpPr>
            <p:nvPr/>
          </p:nvSpPr>
          <p:spPr bwMode="auto">
            <a:xfrm>
              <a:off x="6080126" y="4629151"/>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6" name="Freeform 263"/>
            <p:cNvSpPr>
              <a:spLocks/>
            </p:cNvSpPr>
            <p:nvPr/>
          </p:nvSpPr>
          <p:spPr bwMode="auto">
            <a:xfrm>
              <a:off x="6051551" y="5214938"/>
              <a:ext cx="60325" cy="57150"/>
            </a:xfrm>
            <a:custGeom>
              <a:avLst/>
              <a:gdLst/>
              <a:ahLst/>
              <a:cxnLst>
                <a:cxn ang="0">
                  <a:pos x="38" y="18"/>
                </a:cxn>
                <a:cxn ang="0">
                  <a:pos x="38" y="18"/>
                </a:cxn>
                <a:cxn ang="0">
                  <a:pos x="36"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6">
                  <a:moveTo>
                    <a:pt x="38" y="18"/>
                  </a:moveTo>
                  <a:lnTo>
                    <a:pt x="38" y="18"/>
                  </a:lnTo>
                  <a:lnTo>
                    <a:pt x="36"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7" name="Freeform 264"/>
            <p:cNvSpPr>
              <a:spLocks/>
            </p:cNvSpPr>
            <p:nvPr/>
          </p:nvSpPr>
          <p:spPr bwMode="auto">
            <a:xfrm>
              <a:off x="5918201" y="4657726"/>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8" name="Freeform 265"/>
            <p:cNvSpPr>
              <a:spLocks/>
            </p:cNvSpPr>
            <p:nvPr/>
          </p:nvSpPr>
          <p:spPr bwMode="auto">
            <a:xfrm>
              <a:off x="4641851" y="3919538"/>
              <a:ext cx="60325" cy="58738"/>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9" name="Freeform 266"/>
            <p:cNvSpPr>
              <a:spLocks/>
            </p:cNvSpPr>
            <p:nvPr/>
          </p:nvSpPr>
          <p:spPr bwMode="auto">
            <a:xfrm>
              <a:off x="4460876" y="3829051"/>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0" name="Freeform 267"/>
            <p:cNvSpPr>
              <a:spLocks/>
            </p:cNvSpPr>
            <p:nvPr/>
          </p:nvSpPr>
          <p:spPr bwMode="auto">
            <a:xfrm>
              <a:off x="5192713" y="4576763"/>
              <a:ext cx="58738" cy="57150"/>
            </a:xfrm>
            <a:custGeom>
              <a:avLst/>
              <a:gdLst/>
              <a:ahLst/>
              <a:cxnLst>
                <a:cxn ang="0">
                  <a:pos x="37" y="18"/>
                </a:cxn>
                <a:cxn ang="0">
                  <a:pos x="37" y="18"/>
                </a:cxn>
                <a:cxn ang="0">
                  <a:pos x="36" y="25"/>
                </a:cxn>
                <a:cxn ang="0">
                  <a:pos x="33" y="31"/>
                </a:cxn>
                <a:cxn ang="0">
                  <a:pos x="27" y="36"/>
                </a:cxn>
                <a:cxn ang="0">
                  <a:pos x="19" y="36"/>
                </a:cxn>
                <a:cxn ang="0">
                  <a:pos x="19" y="36"/>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6">
                  <a:moveTo>
                    <a:pt x="37" y="18"/>
                  </a:moveTo>
                  <a:lnTo>
                    <a:pt x="37" y="18"/>
                  </a:lnTo>
                  <a:lnTo>
                    <a:pt x="36" y="25"/>
                  </a:lnTo>
                  <a:lnTo>
                    <a:pt x="33" y="31"/>
                  </a:lnTo>
                  <a:lnTo>
                    <a:pt x="27" y="36"/>
                  </a:lnTo>
                  <a:lnTo>
                    <a:pt x="19" y="36"/>
                  </a:lnTo>
                  <a:lnTo>
                    <a:pt x="19" y="36"/>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1" name="Freeform 268"/>
            <p:cNvSpPr>
              <a:spLocks/>
            </p:cNvSpPr>
            <p:nvPr/>
          </p:nvSpPr>
          <p:spPr bwMode="auto">
            <a:xfrm>
              <a:off x="4368801" y="4143376"/>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2" name="Freeform 270"/>
            <p:cNvSpPr>
              <a:spLocks/>
            </p:cNvSpPr>
            <p:nvPr/>
          </p:nvSpPr>
          <p:spPr bwMode="auto">
            <a:xfrm>
              <a:off x="5473701" y="5191126"/>
              <a:ext cx="58738" cy="58738"/>
            </a:xfrm>
            <a:custGeom>
              <a:avLst/>
              <a:gdLst/>
              <a:ahLst/>
              <a:cxnLst>
                <a:cxn ang="0">
                  <a:pos x="37" y="19"/>
                </a:cxn>
                <a:cxn ang="0">
                  <a:pos x="37" y="19"/>
                </a:cxn>
                <a:cxn ang="0">
                  <a:pos x="36" y="27"/>
                </a:cxn>
                <a:cxn ang="0">
                  <a:pos x="33" y="33"/>
                </a:cxn>
                <a:cxn ang="0">
                  <a:pos x="25" y="36"/>
                </a:cxn>
                <a:cxn ang="0">
                  <a:pos x="19" y="37"/>
                </a:cxn>
                <a:cxn ang="0">
                  <a:pos x="19" y="37"/>
                </a:cxn>
                <a:cxn ang="0">
                  <a:pos x="12" y="36"/>
                </a:cxn>
                <a:cxn ang="0">
                  <a:pos x="4" y="33"/>
                </a:cxn>
                <a:cxn ang="0">
                  <a:pos x="1" y="27"/>
                </a:cxn>
                <a:cxn ang="0">
                  <a:pos x="0" y="19"/>
                </a:cxn>
                <a:cxn ang="0">
                  <a:pos x="0" y="19"/>
                </a:cxn>
                <a:cxn ang="0">
                  <a:pos x="1" y="12"/>
                </a:cxn>
                <a:cxn ang="0">
                  <a:pos x="4" y="6"/>
                </a:cxn>
                <a:cxn ang="0">
                  <a:pos x="12" y="1"/>
                </a:cxn>
                <a:cxn ang="0">
                  <a:pos x="19" y="0"/>
                </a:cxn>
                <a:cxn ang="0">
                  <a:pos x="19" y="0"/>
                </a:cxn>
                <a:cxn ang="0">
                  <a:pos x="25"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5" y="36"/>
                  </a:lnTo>
                  <a:lnTo>
                    <a:pt x="19" y="37"/>
                  </a:lnTo>
                  <a:lnTo>
                    <a:pt x="19" y="37"/>
                  </a:lnTo>
                  <a:lnTo>
                    <a:pt x="12" y="36"/>
                  </a:lnTo>
                  <a:lnTo>
                    <a:pt x="4" y="33"/>
                  </a:lnTo>
                  <a:lnTo>
                    <a:pt x="1" y="27"/>
                  </a:lnTo>
                  <a:lnTo>
                    <a:pt x="0" y="19"/>
                  </a:lnTo>
                  <a:lnTo>
                    <a:pt x="0" y="19"/>
                  </a:lnTo>
                  <a:lnTo>
                    <a:pt x="1" y="12"/>
                  </a:lnTo>
                  <a:lnTo>
                    <a:pt x="4" y="6"/>
                  </a:lnTo>
                  <a:lnTo>
                    <a:pt x="12" y="1"/>
                  </a:lnTo>
                  <a:lnTo>
                    <a:pt x="19" y="0"/>
                  </a:lnTo>
                  <a:lnTo>
                    <a:pt x="19" y="0"/>
                  </a:lnTo>
                  <a:lnTo>
                    <a:pt x="25" y="1"/>
                  </a:lnTo>
                  <a:lnTo>
                    <a:pt x="33"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3" name="Freeform 271"/>
            <p:cNvSpPr>
              <a:spLocks/>
            </p:cNvSpPr>
            <p:nvPr/>
          </p:nvSpPr>
          <p:spPr bwMode="auto">
            <a:xfrm>
              <a:off x="4422776" y="4192588"/>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4" name="Freeform 272"/>
            <p:cNvSpPr>
              <a:spLocks/>
            </p:cNvSpPr>
            <p:nvPr/>
          </p:nvSpPr>
          <p:spPr bwMode="auto">
            <a:xfrm>
              <a:off x="6569076" y="4630738"/>
              <a:ext cx="58738" cy="60325"/>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6" y="11"/>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5" name="Freeform 273"/>
            <p:cNvSpPr>
              <a:spLocks/>
            </p:cNvSpPr>
            <p:nvPr/>
          </p:nvSpPr>
          <p:spPr bwMode="auto">
            <a:xfrm>
              <a:off x="6103938" y="4724401"/>
              <a:ext cx="61913" cy="57150"/>
            </a:xfrm>
            <a:custGeom>
              <a:avLst/>
              <a:gdLst/>
              <a:ahLst/>
              <a:cxnLst>
                <a:cxn ang="0">
                  <a:pos x="39" y="18"/>
                </a:cxn>
                <a:cxn ang="0">
                  <a:pos x="39" y="18"/>
                </a:cxn>
                <a:cxn ang="0">
                  <a:pos x="36"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9" y="18"/>
                </a:cxn>
                <a:cxn ang="0">
                  <a:pos x="39" y="18"/>
                </a:cxn>
              </a:cxnLst>
              <a:rect l="0" t="0" r="r" b="b"/>
              <a:pathLst>
                <a:path w="39" h="36">
                  <a:moveTo>
                    <a:pt x="39" y="18"/>
                  </a:moveTo>
                  <a:lnTo>
                    <a:pt x="39" y="18"/>
                  </a:lnTo>
                  <a:lnTo>
                    <a:pt x="36"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6" name="Freeform 274"/>
            <p:cNvSpPr>
              <a:spLocks/>
            </p:cNvSpPr>
            <p:nvPr/>
          </p:nvSpPr>
          <p:spPr bwMode="auto">
            <a:xfrm>
              <a:off x="6126163" y="4581526"/>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7" name="Freeform 275"/>
            <p:cNvSpPr>
              <a:spLocks/>
            </p:cNvSpPr>
            <p:nvPr/>
          </p:nvSpPr>
          <p:spPr bwMode="auto">
            <a:xfrm>
              <a:off x="4883151" y="4554538"/>
              <a:ext cx="58738" cy="60325"/>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6" y="12"/>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6" y="12"/>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8" name="Freeform 276"/>
            <p:cNvSpPr>
              <a:spLocks/>
            </p:cNvSpPr>
            <p:nvPr/>
          </p:nvSpPr>
          <p:spPr bwMode="auto">
            <a:xfrm>
              <a:off x="5918201" y="4668838"/>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6"/>
                </a:cxn>
                <a:cxn ang="0">
                  <a:pos x="12" y="2"/>
                </a:cxn>
                <a:cxn ang="0">
                  <a:pos x="20" y="0"/>
                </a:cxn>
                <a:cxn ang="0">
                  <a:pos x="20" y="0"/>
                </a:cxn>
                <a:cxn ang="0">
                  <a:pos x="27" y="2"/>
                </a:cxn>
                <a:cxn ang="0">
                  <a:pos x="33" y="6"/>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6"/>
                  </a:lnTo>
                  <a:lnTo>
                    <a:pt x="12" y="2"/>
                  </a:lnTo>
                  <a:lnTo>
                    <a:pt x="20" y="0"/>
                  </a:lnTo>
                  <a:lnTo>
                    <a:pt x="20" y="0"/>
                  </a:lnTo>
                  <a:lnTo>
                    <a:pt x="27" y="2"/>
                  </a:lnTo>
                  <a:lnTo>
                    <a:pt x="33" y="6"/>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9" name="Freeform 277"/>
            <p:cNvSpPr>
              <a:spLocks/>
            </p:cNvSpPr>
            <p:nvPr/>
          </p:nvSpPr>
          <p:spPr bwMode="auto">
            <a:xfrm>
              <a:off x="5249863" y="4478338"/>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0" name="Freeform 278"/>
            <p:cNvSpPr>
              <a:spLocks/>
            </p:cNvSpPr>
            <p:nvPr/>
          </p:nvSpPr>
          <p:spPr bwMode="auto">
            <a:xfrm>
              <a:off x="6022976" y="4729163"/>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2" y="36"/>
                </a:cxn>
                <a:cxn ang="0">
                  <a:pos x="5" y="31"/>
                </a:cxn>
                <a:cxn ang="0">
                  <a:pos x="2" y="25"/>
                </a:cxn>
                <a:cxn ang="0">
                  <a:pos x="0" y="18"/>
                </a:cxn>
                <a:cxn ang="0">
                  <a:pos x="0" y="18"/>
                </a:cxn>
                <a:cxn ang="0">
                  <a:pos x="2" y="10"/>
                </a:cxn>
                <a:cxn ang="0">
                  <a:pos x="5" y="6"/>
                </a:cxn>
                <a:cxn ang="0">
                  <a:pos x="12" y="1"/>
                </a:cxn>
                <a:cxn ang="0">
                  <a:pos x="18" y="0"/>
                </a:cxn>
                <a:cxn ang="0">
                  <a:pos x="18" y="0"/>
                </a:cxn>
                <a:cxn ang="0">
                  <a:pos x="26" y="1"/>
                </a:cxn>
                <a:cxn ang="0">
                  <a:pos x="32" y="6"/>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2" y="36"/>
                  </a:lnTo>
                  <a:lnTo>
                    <a:pt x="5" y="31"/>
                  </a:lnTo>
                  <a:lnTo>
                    <a:pt x="2" y="25"/>
                  </a:lnTo>
                  <a:lnTo>
                    <a:pt x="0" y="18"/>
                  </a:lnTo>
                  <a:lnTo>
                    <a:pt x="0" y="18"/>
                  </a:lnTo>
                  <a:lnTo>
                    <a:pt x="2" y="10"/>
                  </a:lnTo>
                  <a:lnTo>
                    <a:pt x="5" y="6"/>
                  </a:lnTo>
                  <a:lnTo>
                    <a:pt x="12" y="1"/>
                  </a:lnTo>
                  <a:lnTo>
                    <a:pt x="18" y="0"/>
                  </a:lnTo>
                  <a:lnTo>
                    <a:pt x="18" y="0"/>
                  </a:lnTo>
                  <a:lnTo>
                    <a:pt x="26" y="1"/>
                  </a:lnTo>
                  <a:lnTo>
                    <a:pt x="32" y="6"/>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1" name="Freeform 279"/>
            <p:cNvSpPr>
              <a:spLocks/>
            </p:cNvSpPr>
            <p:nvPr/>
          </p:nvSpPr>
          <p:spPr bwMode="auto">
            <a:xfrm>
              <a:off x="5561013" y="4581526"/>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2" name="Freeform 280"/>
            <p:cNvSpPr>
              <a:spLocks/>
            </p:cNvSpPr>
            <p:nvPr/>
          </p:nvSpPr>
          <p:spPr bwMode="auto">
            <a:xfrm>
              <a:off x="6040438" y="474027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3" name="Freeform 281"/>
            <p:cNvSpPr>
              <a:spLocks/>
            </p:cNvSpPr>
            <p:nvPr/>
          </p:nvSpPr>
          <p:spPr bwMode="auto">
            <a:xfrm>
              <a:off x="6175376" y="4281488"/>
              <a:ext cx="60325" cy="58738"/>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4" name="Freeform 282"/>
            <p:cNvSpPr>
              <a:spLocks/>
            </p:cNvSpPr>
            <p:nvPr/>
          </p:nvSpPr>
          <p:spPr bwMode="auto">
            <a:xfrm>
              <a:off x="5175251" y="4106863"/>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5" name="Freeform 283"/>
            <p:cNvSpPr>
              <a:spLocks/>
            </p:cNvSpPr>
            <p:nvPr/>
          </p:nvSpPr>
          <p:spPr bwMode="auto">
            <a:xfrm>
              <a:off x="5513388" y="4910138"/>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6" name="Freeform 284"/>
            <p:cNvSpPr>
              <a:spLocks/>
            </p:cNvSpPr>
            <p:nvPr/>
          </p:nvSpPr>
          <p:spPr bwMode="auto">
            <a:xfrm>
              <a:off x="6437313" y="4706938"/>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7" name="Freeform 285"/>
            <p:cNvSpPr>
              <a:spLocks/>
            </p:cNvSpPr>
            <p:nvPr/>
          </p:nvSpPr>
          <p:spPr bwMode="auto">
            <a:xfrm>
              <a:off x="6265863" y="4591051"/>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6" y="12"/>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8" name="Freeform 286"/>
            <p:cNvSpPr>
              <a:spLocks/>
            </p:cNvSpPr>
            <p:nvPr/>
          </p:nvSpPr>
          <p:spPr bwMode="auto">
            <a:xfrm>
              <a:off x="5273676" y="5130801"/>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9" name="Freeform 287"/>
            <p:cNvSpPr>
              <a:spLocks/>
            </p:cNvSpPr>
            <p:nvPr/>
          </p:nvSpPr>
          <p:spPr bwMode="auto">
            <a:xfrm>
              <a:off x="5103813" y="4376738"/>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0" name="Freeform 288"/>
            <p:cNvSpPr>
              <a:spLocks/>
            </p:cNvSpPr>
            <p:nvPr/>
          </p:nvSpPr>
          <p:spPr bwMode="auto">
            <a:xfrm>
              <a:off x="5368926" y="4097338"/>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1" name="Freeform 289"/>
            <p:cNvSpPr>
              <a:spLocks/>
            </p:cNvSpPr>
            <p:nvPr/>
          </p:nvSpPr>
          <p:spPr bwMode="auto">
            <a:xfrm>
              <a:off x="5518151" y="3573463"/>
              <a:ext cx="60325" cy="57150"/>
            </a:xfrm>
            <a:custGeom>
              <a:avLst/>
              <a:gdLst/>
              <a:ahLst/>
              <a:cxnLst>
                <a:cxn ang="0">
                  <a:pos x="38" y="18"/>
                </a:cxn>
                <a:cxn ang="0">
                  <a:pos x="38" y="18"/>
                </a:cxn>
                <a:cxn ang="0">
                  <a:pos x="36" y="26"/>
                </a:cxn>
                <a:cxn ang="0">
                  <a:pos x="32" y="32"/>
                </a:cxn>
                <a:cxn ang="0">
                  <a:pos x="26" y="35"/>
                </a:cxn>
                <a:cxn ang="0">
                  <a:pos x="18" y="36"/>
                </a:cxn>
                <a:cxn ang="0">
                  <a:pos x="18" y="36"/>
                </a:cxn>
                <a:cxn ang="0">
                  <a:pos x="11" y="35"/>
                </a:cxn>
                <a:cxn ang="0">
                  <a:pos x="5" y="32"/>
                </a:cxn>
                <a:cxn ang="0">
                  <a:pos x="2" y="26"/>
                </a:cxn>
                <a:cxn ang="0">
                  <a:pos x="0" y="18"/>
                </a:cxn>
                <a:cxn ang="0">
                  <a:pos x="0" y="18"/>
                </a:cxn>
                <a:cxn ang="0">
                  <a:pos x="2" y="11"/>
                </a:cxn>
                <a:cxn ang="0">
                  <a:pos x="5" y="5"/>
                </a:cxn>
                <a:cxn ang="0">
                  <a:pos x="11" y="0"/>
                </a:cxn>
                <a:cxn ang="0">
                  <a:pos x="18" y="0"/>
                </a:cxn>
                <a:cxn ang="0">
                  <a:pos x="18" y="0"/>
                </a:cxn>
                <a:cxn ang="0">
                  <a:pos x="26" y="0"/>
                </a:cxn>
                <a:cxn ang="0">
                  <a:pos x="32" y="5"/>
                </a:cxn>
                <a:cxn ang="0">
                  <a:pos x="36" y="11"/>
                </a:cxn>
                <a:cxn ang="0">
                  <a:pos x="38" y="18"/>
                </a:cxn>
                <a:cxn ang="0">
                  <a:pos x="38" y="18"/>
                </a:cxn>
              </a:cxnLst>
              <a:rect l="0" t="0" r="r" b="b"/>
              <a:pathLst>
                <a:path w="38" h="36">
                  <a:moveTo>
                    <a:pt x="38" y="18"/>
                  </a:moveTo>
                  <a:lnTo>
                    <a:pt x="38" y="18"/>
                  </a:lnTo>
                  <a:lnTo>
                    <a:pt x="36" y="26"/>
                  </a:lnTo>
                  <a:lnTo>
                    <a:pt x="32" y="32"/>
                  </a:lnTo>
                  <a:lnTo>
                    <a:pt x="26" y="35"/>
                  </a:lnTo>
                  <a:lnTo>
                    <a:pt x="18" y="36"/>
                  </a:lnTo>
                  <a:lnTo>
                    <a:pt x="18" y="36"/>
                  </a:lnTo>
                  <a:lnTo>
                    <a:pt x="11" y="35"/>
                  </a:lnTo>
                  <a:lnTo>
                    <a:pt x="5" y="32"/>
                  </a:lnTo>
                  <a:lnTo>
                    <a:pt x="2" y="26"/>
                  </a:lnTo>
                  <a:lnTo>
                    <a:pt x="0" y="18"/>
                  </a:lnTo>
                  <a:lnTo>
                    <a:pt x="0" y="18"/>
                  </a:lnTo>
                  <a:lnTo>
                    <a:pt x="2" y="11"/>
                  </a:lnTo>
                  <a:lnTo>
                    <a:pt x="5" y="5"/>
                  </a:lnTo>
                  <a:lnTo>
                    <a:pt x="11" y="0"/>
                  </a:lnTo>
                  <a:lnTo>
                    <a:pt x="18" y="0"/>
                  </a:lnTo>
                  <a:lnTo>
                    <a:pt x="18" y="0"/>
                  </a:lnTo>
                  <a:lnTo>
                    <a:pt x="26" y="0"/>
                  </a:lnTo>
                  <a:lnTo>
                    <a:pt x="32" y="5"/>
                  </a:lnTo>
                  <a:lnTo>
                    <a:pt x="36" y="11"/>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2" name="Freeform 290"/>
            <p:cNvSpPr>
              <a:spLocks/>
            </p:cNvSpPr>
            <p:nvPr/>
          </p:nvSpPr>
          <p:spPr bwMode="auto">
            <a:xfrm>
              <a:off x="5927726" y="3121026"/>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3" name="Freeform 291"/>
            <p:cNvSpPr>
              <a:spLocks/>
            </p:cNvSpPr>
            <p:nvPr/>
          </p:nvSpPr>
          <p:spPr bwMode="auto">
            <a:xfrm>
              <a:off x="6078538" y="4143376"/>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4" name="Freeform 292"/>
            <p:cNvSpPr>
              <a:spLocks/>
            </p:cNvSpPr>
            <p:nvPr/>
          </p:nvSpPr>
          <p:spPr bwMode="auto">
            <a:xfrm>
              <a:off x="4587876" y="4221163"/>
              <a:ext cx="58738" cy="57150"/>
            </a:xfrm>
            <a:custGeom>
              <a:avLst/>
              <a:gdLst/>
              <a:ahLst/>
              <a:cxnLst>
                <a:cxn ang="0">
                  <a:pos x="37" y="18"/>
                </a:cxn>
                <a:cxn ang="0">
                  <a:pos x="37" y="18"/>
                </a:cxn>
                <a:cxn ang="0">
                  <a:pos x="36" y="26"/>
                </a:cxn>
                <a:cxn ang="0">
                  <a:pos x="31" y="32"/>
                </a:cxn>
                <a:cxn ang="0">
                  <a:pos x="25" y="35"/>
                </a:cxn>
                <a:cxn ang="0">
                  <a:pos x="18" y="36"/>
                </a:cxn>
                <a:cxn ang="0">
                  <a:pos x="18" y="36"/>
                </a:cxn>
                <a:cxn ang="0">
                  <a:pos x="10" y="35"/>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6">
                  <a:moveTo>
                    <a:pt x="37" y="18"/>
                  </a:moveTo>
                  <a:lnTo>
                    <a:pt x="37" y="18"/>
                  </a:lnTo>
                  <a:lnTo>
                    <a:pt x="36" y="26"/>
                  </a:lnTo>
                  <a:lnTo>
                    <a:pt x="31" y="32"/>
                  </a:lnTo>
                  <a:lnTo>
                    <a:pt x="25" y="35"/>
                  </a:lnTo>
                  <a:lnTo>
                    <a:pt x="18" y="36"/>
                  </a:lnTo>
                  <a:lnTo>
                    <a:pt x="18" y="36"/>
                  </a:lnTo>
                  <a:lnTo>
                    <a:pt x="10" y="35"/>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5" name="Freeform 293"/>
            <p:cNvSpPr>
              <a:spLocks/>
            </p:cNvSpPr>
            <p:nvPr/>
          </p:nvSpPr>
          <p:spPr bwMode="auto">
            <a:xfrm>
              <a:off x="5503863" y="4624388"/>
              <a:ext cx="60325" cy="58738"/>
            </a:xfrm>
            <a:custGeom>
              <a:avLst/>
              <a:gdLst/>
              <a:ahLst/>
              <a:cxnLst>
                <a:cxn ang="0">
                  <a:pos x="38" y="19"/>
                </a:cxn>
                <a:cxn ang="0">
                  <a:pos x="38" y="19"/>
                </a:cxn>
                <a:cxn ang="0">
                  <a:pos x="36"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6" name="Freeform 294"/>
            <p:cNvSpPr>
              <a:spLocks/>
            </p:cNvSpPr>
            <p:nvPr/>
          </p:nvSpPr>
          <p:spPr bwMode="auto">
            <a:xfrm>
              <a:off x="5499101" y="4506913"/>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6"/>
                </a:cxn>
                <a:cxn ang="0">
                  <a:pos x="12" y="2"/>
                </a:cxn>
                <a:cxn ang="0">
                  <a:pos x="20" y="0"/>
                </a:cxn>
                <a:cxn ang="0">
                  <a:pos x="20" y="0"/>
                </a:cxn>
                <a:cxn ang="0">
                  <a:pos x="27" y="2"/>
                </a:cxn>
                <a:cxn ang="0">
                  <a:pos x="33" y="6"/>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6"/>
                  </a:lnTo>
                  <a:lnTo>
                    <a:pt x="12" y="2"/>
                  </a:lnTo>
                  <a:lnTo>
                    <a:pt x="20" y="0"/>
                  </a:lnTo>
                  <a:lnTo>
                    <a:pt x="20" y="0"/>
                  </a:lnTo>
                  <a:lnTo>
                    <a:pt x="27" y="2"/>
                  </a:lnTo>
                  <a:lnTo>
                    <a:pt x="33" y="6"/>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7" name="Freeform 295"/>
            <p:cNvSpPr>
              <a:spLocks/>
            </p:cNvSpPr>
            <p:nvPr/>
          </p:nvSpPr>
          <p:spPr bwMode="auto">
            <a:xfrm>
              <a:off x="4765676" y="3802063"/>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8" name="Freeform 296"/>
            <p:cNvSpPr>
              <a:spLocks/>
            </p:cNvSpPr>
            <p:nvPr/>
          </p:nvSpPr>
          <p:spPr bwMode="auto">
            <a:xfrm>
              <a:off x="5360988" y="4695826"/>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6" y="12"/>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9" name="Freeform 297"/>
            <p:cNvSpPr>
              <a:spLocks/>
            </p:cNvSpPr>
            <p:nvPr/>
          </p:nvSpPr>
          <p:spPr bwMode="auto">
            <a:xfrm>
              <a:off x="4735513" y="3678238"/>
              <a:ext cx="61913" cy="60325"/>
            </a:xfrm>
            <a:custGeom>
              <a:avLst/>
              <a:gdLst/>
              <a:ahLst/>
              <a:cxnLst>
                <a:cxn ang="0">
                  <a:pos x="39" y="20"/>
                </a:cxn>
                <a:cxn ang="0">
                  <a:pos x="39" y="20"/>
                </a:cxn>
                <a:cxn ang="0">
                  <a:pos x="37" y="27"/>
                </a:cxn>
                <a:cxn ang="0">
                  <a:pos x="33" y="32"/>
                </a:cxn>
                <a:cxn ang="0">
                  <a:pos x="27" y="36"/>
                </a:cxn>
                <a:cxn ang="0">
                  <a:pos x="19" y="38"/>
                </a:cxn>
                <a:cxn ang="0">
                  <a:pos x="19" y="38"/>
                </a:cxn>
                <a:cxn ang="0">
                  <a:pos x="12" y="36"/>
                </a:cxn>
                <a:cxn ang="0">
                  <a:pos x="6" y="32"/>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2"/>
                  </a:lnTo>
                  <a:lnTo>
                    <a:pt x="27" y="36"/>
                  </a:lnTo>
                  <a:lnTo>
                    <a:pt x="19" y="38"/>
                  </a:lnTo>
                  <a:lnTo>
                    <a:pt x="19" y="38"/>
                  </a:lnTo>
                  <a:lnTo>
                    <a:pt x="12" y="36"/>
                  </a:lnTo>
                  <a:lnTo>
                    <a:pt x="6" y="32"/>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0" name="Freeform 299"/>
            <p:cNvSpPr>
              <a:spLocks/>
            </p:cNvSpPr>
            <p:nvPr/>
          </p:nvSpPr>
          <p:spPr bwMode="auto">
            <a:xfrm>
              <a:off x="4383088" y="4121151"/>
              <a:ext cx="58738" cy="60325"/>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6" y="11"/>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1" name="Freeform 300"/>
            <p:cNvSpPr>
              <a:spLocks/>
            </p:cNvSpPr>
            <p:nvPr/>
          </p:nvSpPr>
          <p:spPr bwMode="auto">
            <a:xfrm>
              <a:off x="5602288" y="4173538"/>
              <a:ext cx="58738" cy="60325"/>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6" y="12"/>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6" y="12"/>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2" name="Freeform 301"/>
            <p:cNvSpPr>
              <a:spLocks/>
            </p:cNvSpPr>
            <p:nvPr/>
          </p:nvSpPr>
          <p:spPr bwMode="auto">
            <a:xfrm>
              <a:off x="5559426" y="5005388"/>
              <a:ext cx="58738" cy="58738"/>
            </a:xfrm>
            <a:custGeom>
              <a:avLst/>
              <a:gdLst/>
              <a:ahLst/>
              <a:cxnLst>
                <a:cxn ang="0">
                  <a:pos x="37" y="18"/>
                </a:cxn>
                <a:cxn ang="0">
                  <a:pos x="37" y="18"/>
                </a:cxn>
                <a:cxn ang="0">
                  <a:pos x="36" y="25"/>
                </a:cxn>
                <a:cxn ang="0">
                  <a:pos x="33" y="31"/>
                </a:cxn>
                <a:cxn ang="0">
                  <a:pos x="25"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5"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5"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5" y="1"/>
                  </a:lnTo>
                  <a:lnTo>
                    <a:pt x="33"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3" name="Freeform 303"/>
            <p:cNvSpPr>
              <a:spLocks/>
            </p:cNvSpPr>
            <p:nvPr/>
          </p:nvSpPr>
          <p:spPr bwMode="auto">
            <a:xfrm>
              <a:off x="4441826" y="4202113"/>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4" name="Freeform 307"/>
            <p:cNvSpPr>
              <a:spLocks/>
            </p:cNvSpPr>
            <p:nvPr/>
          </p:nvSpPr>
          <p:spPr bwMode="auto">
            <a:xfrm>
              <a:off x="5613401" y="4076701"/>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5" name="Freeform 308"/>
            <p:cNvSpPr>
              <a:spLocks/>
            </p:cNvSpPr>
            <p:nvPr/>
          </p:nvSpPr>
          <p:spPr bwMode="auto">
            <a:xfrm>
              <a:off x="5541963" y="3690938"/>
              <a:ext cx="60325" cy="58738"/>
            </a:xfrm>
            <a:custGeom>
              <a:avLst/>
              <a:gdLst/>
              <a:ahLst/>
              <a:cxnLst>
                <a:cxn ang="0">
                  <a:pos x="38" y="19"/>
                </a:cxn>
                <a:cxn ang="0">
                  <a:pos x="38" y="19"/>
                </a:cxn>
                <a:cxn ang="0">
                  <a:pos x="36" y="27"/>
                </a:cxn>
                <a:cxn ang="0">
                  <a:pos x="33" y="33"/>
                </a:cxn>
                <a:cxn ang="0">
                  <a:pos x="26" y="36"/>
                </a:cxn>
                <a:cxn ang="0">
                  <a:pos x="18" y="37"/>
                </a:cxn>
                <a:cxn ang="0">
                  <a:pos x="18" y="37"/>
                </a:cxn>
                <a:cxn ang="0">
                  <a:pos x="12" y="36"/>
                </a:cxn>
                <a:cxn ang="0">
                  <a:pos x="5" y="33"/>
                </a:cxn>
                <a:cxn ang="0">
                  <a:pos x="2" y="27"/>
                </a:cxn>
                <a:cxn ang="0">
                  <a:pos x="0" y="19"/>
                </a:cxn>
                <a:cxn ang="0">
                  <a:pos x="0" y="19"/>
                </a:cxn>
                <a:cxn ang="0">
                  <a:pos x="2" y="12"/>
                </a:cxn>
                <a:cxn ang="0">
                  <a:pos x="5" y="6"/>
                </a:cxn>
                <a:cxn ang="0">
                  <a:pos x="12" y="1"/>
                </a:cxn>
                <a:cxn ang="0">
                  <a:pos x="18" y="0"/>
                </a:cxn>
                <a:cxn ang="0">
                  <a:pos x="18" y="0"/>
                </a:cxn>
                <a:cxn ang="0">
                  <a:pos x="26"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6" y="36"/>
                  </a:lnTo>
                  <a:lnTo>
                    <a:pt x="18" y="37"/>
                  </a:lnTo>
                  <a:lnTo>
                    <a:pt x="18" y="37"/>
                  </a:lnTo>
                  <a:lnTo>
                    <a:pt x="12" y="36"/>
                  </a:lnTo>
                  <a:lnTo>
                    <a:pt x="5" y="33"/>
                  </a:lnTo>
                  <a:lnTo>
                    <a:pt x="2" y="27"/>
                  </a:lnTo>
                  <a:lnTo>
                    <a:pt x="0" y="19"/>
                  </a:lnTo>
                  <a:lnTo>
                    <a:pt x="0" y="19"/>
                  </a:lnTo>
                  <a:lnTo>
                    <a:pt x="2" y="12"/>
                  </a:lnTo>
                  <a:lnTo>
                    <a:pt x="5" y="6"/>
                  </a:lnTo>
                  <a:lnTo>
                    <a:pt x="12" y="1"/>
                  </a:lnTo>
                  <a:lnTo>
                    <a:pt x="18" y="0"/>
                  </a:lnTo>
                  <a:lnTo>
                    <a:pt x="18" y="0"/>
                  </a:lnTo>
                  <a:lnTo>
                    <a:pt x="26" y="1"/>
                  </a:lnTo>
                  <a:lnTo>
                    <a:pt x="33"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6" name="Freeform 309"/>
            <p:cNvSpPr>
              <a:spLocks/>
            </p:cNvSpPr>
            <p:nvPr/>
          </p:nvSpPr>
          <p:spPr bwMode="auto">
            <a:xfrm>
              <a:off x="5726113" y="4364038"/>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7" name="Freeform 310"/>
            <p:cNvSpPr>
              <a:spLocks/>
            </p:cNvSpPr>
            <p:nvPr/>
          </p:nvSpPr>
          <p:spPr bwMode="auto">
            <a:xfrm>
              <a:off x="5021263" y="3752851"/>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8" name="Freeform 311"/>
            <p:cNvSpPr>
              <a:spLocks/>
            </p:cNvSpPr>
            <p:nvPr/>
          </p:nvSpPr>
          <p:spPr bwMode="auto">
            <a:xfrm>
              <a:off x="5502276" y="4738688"/>
              <a:ext cx="61913" cy="58738"/>
            </a:xfrm>
            <a:custGeom>
              <a:avLst/>
              <a:gdLst/>
              <a:ahLst/>
              <a:cxnLst>
                <a:cxn ang="0">
                  <a:pos x="39" y="19"/>
                </a:cxn>
                <a:cxn ang="0">
                  <a:pos x="39" y="19"/>
                </a:cxn>
                <a:cxn ang="0">
                  <a:pos x="37"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9" name="Freeform 312"/>
            <p:cNvSpPr>
              <a:spLocks/>
            </p:cNvSpPr>
            <p:nvPr/>
          </p:nvSpPr>
          <p:spPr bwMode="auto">
            <a:xfrm>
              <a:off x="5518151" y="4435476"/>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0" name="Freeform 313"/>
            <p:cNvSpPr>
              <a:spLocks/>
            </p:cNvSpPr>
            <p:nvPr/>
          </p:nvSpPr>
          <p:spPr bwMode="auto">
            <a:xfrm>
              <a:off x="5664201" y="4019551"/>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1" name="Freeform 314"/>
            <p:cNvSpPr>
              <a:spLocks/>
            </p:cNvSpPr>
            <p:nvPr/>
          </p:nvSpPr>
          <p:spPr bwMode="auto">
            <a:xfrm>
              <a:off x="5292726" y="4435476"/>
              <a:ext cx="58738" cy="60325"/>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6" y="11"/>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2" name="Freeform 315"/>
            <p:cNvSpPr>
              <a:spLocks/>
            </p:cNvSpPr>
            <p:nvPr/>
          </p:nvSpPr>
          <p:spPr bwMode="auto">
            <a:xfrm>
              <a:off x="5913438" y="4997451"/>
              <a:ext cx="60325" cy="57150"/>
            </a:xfrm>
            <a:custGeom>
              <a:avLst/>
              <a:gdLst/>
              <a:ahLst/>
              <a:cxnLst>
                <a:cxn ang="0">
                  <a:pos x="38" y="18"/>
                </a:cxn>
                <a:cxn ang="0">
                  <a:pos x="38" y="18"/>
                </a:cxn>
                <a:cxn ang="0">
                  <a:pos x="36" y="26"/>
                </a:cxn>
                <a:cxn ang="0">
                  <a:pos x="32" y="32"/>
                </a:cxn>
                <a:cxn ang="0">
                  <a:pos x="26" y="35"/>
                </a:cxn>
                <a:cxn ang="0">
                  <a:pos x="18" y="36"/>
                </a:cxn>
                <a:cxn ang="0">
                  <a:pos x="18" y="36"/>
                </a:cxn>
                <a:cxn ang="0">
                  <a:pos x="11" y="35"/>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6">
                  <a:moveTo>
                    <a:pt x="38" y="18"/>
                  </a:moveTo>
                  <a:lnTo>
                    <a:pt x="38" y="18"/>
                  </a:lnTo>
                  <a:lnTo>
                    <a:pt x="36" y="26"/>
                  </a:lnTo>
                  <a:lnTo>
                    <a:pt x="32" y="32"/>
                  </a:lnTo>
                  <a:lnTo>
                    <a:pt x="26" y="35"/>
                  </a:lnTo>
                  <a:lnTo>
                    <a:pt x="18" y="36"/>
                  </a:lnTo>
                  <a:lnTo>
                    <a:pt x="18" y="36"/>
                  </a:lnTo>
                  <a:lnTo>
                    <a:pt x="11" y="35"/>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3" name="Freeform 316"/>
            <p:cNvSpPr>
              <a:spLocks/>
            </p:cNvSpPr>
            <p:nvPr/>
          </p:nvSpPr>
          <p:spPr bwMode="auto">
            <a:xfrm>
              <a:off x="5616576" y="4205288"/>
              <a:ext cx="61913" cy="58738"/>
            </a:xfrm>
            <a:custGeom>
              <a:avLst/>
              <a:gdLst/>
              <a:ahLst/>
              <a:cxnLst>
                <a:cxn ang="0">
                  <a:pos x="39" y="19"/>
                </a:cxn>
                <a:cxn ang="0">
                  <a:pos x="39" y="19"/>
                </a:cxn>
                <a:cxn ang="0">
                  <a:pos x="37"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4" name="Freeform 317"/>
            <p:cNvSpPr>
              <a:spLocks/>
            </p:cNvSpPr>
            <p:nvPr/>
          </p:nvSpPr>
          <p:spPr bwMode="auto">
            <a:xfrm>
              <a:off x="4406901" y="3654426"/>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2" y="36"/>
                </a:cxn>
                <a:cxn ang="0">
                  <a:pos x="4" y="32"/>
                </a:cxn>
                <a:cxn ang="0">
                  <a:pos x="1" y="26"/>
                </a:cxn>
                <a:cxn ang="0">
                  <a:pos x="0" y="18"/>
                </a:cxn>
                <a:cxn ang="0">
                  <a:pos x="0" y="18"/>
                </a:cxn>
                <a:cxn ang="0">
                  <a:pos x="1" y="11"/>
                </a:cxn>
                <a:cxn ang="0">
                  <a:pos x="4" y="5"/>
                </a:cxn>
                <a:cxn ang="0">
                  <a:pos x="12"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2" y="36"/>
                  </a:lnTo>
                  <a:lnTo>
                    <a:pt x="4" y="32"/>
                  </a:lnTo>
                  <a:lnTo>
                    <a:pt x="1" y="26"/>
                  </a:lnTo>
                  <a:lnTo>
                    <a:pt x="0" y="18"/>
                  </a:lnTo>
                  <a:lnTo>
                    <a:pt x="0" y="18"/>
                  </a:lnTo>
                  <a:lnTo>
                    <a:pt x="1" y="11"/>
                  </a:lnTo>
                  <a:lnTo>
                    <a:pt x="4" y="5"/>
                  </a:lnTo>
                  <a:lnTo>
                    <a:pt x="12" y="2"/>
                  </a:lnTo>
                  <a:lnTo>
                    <a:pt x="18" y="0"/>
                  </a:lnTo>
                  <a:lnTo>
                    <a:pt x="18" y="0"/>
                  </a:lnTo>
                  <a:lnTo>
                    <a:pt x="25" y="2"/>
                  </a:lnTo>
                  <a:lnTo>
                    <a:pt x="31" y="5"/>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5" name="Freeform 318"/>
            <p:cNvSpPr>
              <a:spLocks/>
            </p:cNvSpPr>
            <p:nvPr/>
          </p:nvSpPr>
          <p:spPr bwMode="auto">
            <a:xfrm>
              <a:off x="4489451" y="4178301"/>
              <a:ext cx="60325" cy="60325"/>
            </a:xfrm>
            <a:custGeom>
              <a:avLst/>
              <a:gdLst/>
              <a:ahLst/>
              <a:cxnLst>
                <a:cxn ang="0">
                  <a:pos x="38" y="20"/>
                </a:cxn>
                <a:cxn ang="0">
                  <a:pos x="38" y="20"/>
                </a:cxn>
                <a:cxn ang="0">
                  <a:pos x="36" y="27"/>
                </a:cxn>
                <a:cxn ang="0">
                  <a:pos x="32" y="33"/>
                </a:cxn>
                <a:cxn ang="0">
                  <a:pos x="26" y="36"/>
                </a:cxn>
                <a:cxn ang="0">
                  <a:pos x="18" y="38"/>
                </a:cxn>
                <a:cxn ang="0">
                  <a:pos x="18" y="38"/>
                </a:cxn>
                <a:cxn ang="0">
                  <a:pos x="11" y="36"/>
                </a:cxn>
                <a:cxn ang="0">
                  <a:pos x="5" y="33"/>
                </a:cxn>
                <a:cxn ang="0">
                  <a:pos x="2" y="27"/>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7"/>
                  </a:lnTo>
                  <a:lnTo>
                    <a:pt x="32" y="33"/>
                  </a:lnTo>
                  <a:lnTo>
                    <a:pt x="26" y="36"/>
                  </a:lnTo>
                  <a:lnTo>
                    <a:pt x="18" y="38"/>
                  </a:lnTo>
                  <a:lnTo>
                    <a:pt x="18" y="38"/>
                  </a:lnTo>
                  <a:lnTo>
                    <a:pt x="11" y="36"/>
                  </a:lnTo>
                  <a:lnTo>
                    <a:pt x="5" y="33"/>
                  </a:lnTo>
                  <a:lnTo>
                    <a:pt x="2" y="27"/>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6" name="Freeform 321"/>
            <p:cNvSpPr>
              <a:spLocks/>
            </p:cNvSpPr>
            <p:nvPr/>
          </p:nvSpPr>
          <p:spPr bwMode="auto">
            <a:xfrm>
              <a:off x="5060951" y="4649788"/>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7" name="Freeform 322"/>
            <p:cNvSpPr>
              <a:spLocks/>
            </p:cNvSpPr>
            <p:nvPr/>
          </p:nvSpPr>
          <p:spPr bwMode="auto">
            <a:xfrm>
              <a:off x="5849938" y="4757738"/>
              <a:ext cx="58738" cy="58738"/>
            </a:xfrm>
            <a:custGeom>
              <a:avLst/>
              <a:gdLst/>
              <a:ahLst/>
              <a:cxnLst>
                <a:cxn ang="0">
                  <a:pos x="37" y="19"/>
                </a:cxn>
                <a:cxn ang="0">
                  <a:pos x="37" y="19"/>
                </a:cxn>
                <a:cxn ang="0">
                  <a:pos x="36" y="25"/>
                </a:cxn>
                <a:cxn ang="0">
                  <a:pos x="31" y="31"/>
                </a:cxn>
                <a:cxn ang="0">
                  <a:pos x="25" y="36"/>
                </a:cxn>
                <a:cxn ang="0">
                  <a:pos x="18" y="37"/>
                </a:cxn>
                <a:cxn ang="0">
                  <a:pos x="18" y="37"/>
                </a:cxn>
                <a:cxn ang="0">
                  <a:pos x="10" y="36"/>
                </a:cxn>
                <a:cxn ang="0">
                  <a:pos x="4" y="31"/>
                </a:cxn>
                <a:cxn ang="0">
                  <a:pos x="1" y="25"/>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5"/>
                  </a:lnTo>
                  <a:lnTo>
                    <a:pt x="31" y="31"/>
                  </a:lnTo>
                  <a:lnTo>
                    <a:pt x="25" y="36"/>
                  </a:lnTo>
                  <a:lnTo>
                    <a:pt x="18" y="37"/>
                  </a:lnTo>
                  <a:lnTo>
                    <a:pt x="18" y="37"/>
                  </a:lnTo>
                  <a:lnTo>
                    <a:pt x="10" y="36"/>
                  </a:lnTo>
                  <a:lnTo>
                    <a:pt x="4" y="31"/>
                  </a:lnTo>
                  <a:lnTo>
                    <a:pt x="1" y="25"/>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8" name="Freeform 323"/>
            <p:cNvSpPr>
              <a:spLocks/>
            </p:cNvSpPr>
            <p:nvPr/>
          </p:nvSpPr>
          <p:spPr bwMode="auto">
            <a:xfrm>
              <a:off x="5888038" y="4267201"/>
              <a:ext cx="61913" cy="57150"/>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9" name="Freeform 324"/>
            <p:cNvSpPr>
              <a:spLocks/>
            </p:cNvSpPr>
            <p:nvPr/>
          </p:nvSpPr>
          <p:spPr bwMode="auto">
            <a:xfrm>
              <a:off x="6273801" y="4257676"/>
              <a:ext cx="61913" cy="57150"/>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0" name="Freeform 325"/>
            <p:cNvSpPr>
              <a:spLocks/>
            </p:cNvSpPr>
            <p:nvPr/>
          </p:nvSpPr>
          <p:spPr bwMode="auto">
            <a:xfrm>
              <a:off x="5980113" y="4773613"/>
              <a:ext cx="61913" cy="57150"/>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1" name="Freeform 326"/>
            <p:cNvSpPr>
              <a:spLocks/>
            </p:cNvSpPr>
            <p:nvPr/>
          </p:nvSpPr>
          <p:spPr bwMode="auto">
            <a:xfrm>
              <a:off x="5475288" y="4338638"/>
              <a:ext cx="60325" cy="58738"/>
            </a:xfrm>
            <a:custGeom>
              <a:avLst/>
              <a:gdLst/>
              <a:ahLst/>
              <a:cxnLst>
                <a:cxn ang="0">
                  <a:pos x="38" y="18"/>
                </a:cxn>
                <a:cxn ang="0">
                  <a:pos x="38" y="18"/>
                </a:cxn>
                <a:cxn ang="0">
                  <a:pos x="36" y="25"/>
                </a:cxn>
                <a:cxn ang="0">
                  <a:pos x="33" y="31"/>
                </a:cxn>
                <a:cxn ang="0">
                  <a:pos x="26"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6"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6"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6" y="1"/>
                  </a:lnTo>
                  <a:lnTo>
                    <a:pt x="33"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2" name="Freeform 327"/>
            <p:cNvSpPr>
              <a:spLocks/>
            </p:cNvSpPr>
            <p:nvPr/>
          </p:nvSpPr>
          <p:spPr bwMode="auto">
            <a:xfrm>
              <a:off x="5240338" y="3829051"/>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3" name="Freeform 328"/>
            <p:cNvSpPr>
              <a:spLocks/>
            </p:cNvSpPr>
            <p:nvPr/>
          </p:nvSpPr>
          <p:spPr bwMode="auto">
            <a:xfrm>
              <a:off x="4860926" y="4554538"/>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4" name="Freeform 329"/>
            <p:cNvSpPr>
              <a:spLocks/>
            </p:cNvSpPr>
            <p:nvPr/>
          </p:nvSpPr>
          <p:spPr bwMode="auto">
            <a:xfrm>
              <a:off x="5489576" y="5049838"/>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5" name="Freeform 330"/>
            <p:cNvSpPr>
              <a:spLocks/>
            </p:cNvSpPr>
            <p:nvPr/>
          </p:nvSpPr>
          <p:spPr bwMode="auto">
            <a:xfrm>
              <a:off x="4897438" y="3719513"/>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2"/>
                </a:cxn>
                <a:cxn ang="0">
                  <a:pos x="4" y="6"/>
                </a:cxn>
                <a:cxn ang="0">
                  <a:pos x="10" y="1"/>
                </a:cxn>
                <a:cxn ang="0">
                  <a:pos x="18" y="0"/>
                </a:cxn>
                <a:cxn ang="0">
                  <a:pos x="18" y="0"/>
                </a:cxn>
                <a:cxn ang="0">
                  <a:pos x="25" y="1"/>
                </a:cxn>
                <a:cxn ang="0">
                  <a:pos x="31" y="6"/>
                </a:cxn>
                <a:cxn ang="0">
                  <a:pos x="36" y="12"/>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2"/>
                  </a:lnTo>
                  <a:lnTo>
                    <a:pt x="4" y="6"/>
                  </a:lnTo>
                  <a:lnTo>
                    <a:pt x="10" y="1"/>
                  </a:lnTo>
                  <a:lnTo>
                    <a:pt x="18" y="0"/>
                  </a:lnTo>
                  <a:lnTo>
                    <a:pt x="18" y="0"/>
                  </a:lnTo>
                  <a:lnTo>
                    <a:pt x="25" y="1"/>
                  </a:lnTo>
                  <a:lnTo>
                    <a:pt x="31" y="6"/>
                  </a:lnTo>
                  <a:lnTo>
                    <a:pt x="36" y="12"/>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6" name="Freeform 331"/>
            <p:cNvSpPr>
              <a:spLocks/>
            </p:cNvSpPr>
            <p:nvPr/>
          </p:nvSpPr>
          <p:spPr bwMode="auto">
            <a:xfrm>
              <a:off x="5159376" y="3871913"/>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7" name="Freeform 332"/>
            <p:cNvSpPr>
              <a:spLocks/>
            </p:cNvSpPr>
            <p:nvPr/>
          </p:nvSpPr>
          <p:spPr bwMode="auto">
            <a:xfrm>
              <a:off x="6088063" y="4568826"/>
              <a:ext cx="58738" cy="60325"/>
            </a:xfrm>
            <a:custGeom>
              <a:avLst/>
              <a:gdLst/>
              <a:ahLst/>
              <a:cxnLst>
                <a:cxn ang="0">
                  <a:pos x="37" y="20"/>
                </a:cxn>
                <a:cxn ang="0">
                  <a:pos x="37" y="20"/>
                </a:cxn>
                <a:cxn ang="0">
                  <a:pos x="36" y="26"/>
                </a:cxn>
                <a:cxn ang="0">
                  <a:pos x="31" y="32"/>
                </a:cxn>
                <a:cxn ang="0">
                  <a:pos x="25" y="36"/>
                </a:cxn>
                <a:cxn ang="0">
                  <a:pos x="18" y="38"/>
                </a:cxn>
                <a:cxn ang="0">
                  <a:pos x="18" y="38"/>
                </a:cxn>
                <a:cxn ang="0">
                  <a:pos x="12" y="36"/>
                </a:cxn>
                <a:cxn ang="0">
                  <a:pos x="4" y="32"/>
                </a:cxn>
                <a:cxn ang="0">
                  <a:pos x="1" y="26"/>
                </a:cxn>
                <a:cxn ang="0">
                  <a:pos x="0" y="20"/>
                </a:cxn>
                <a:cxn ang="0">
                  <a:pos x="0" y="20"/>
                </a:cxn>
                <a:cxn ang="0">
                  <a:pos x="1" y="12"/>
                </a:cxn>
                <a:cxn ang="0">
                  <a:pos x="4" y="6"/>
                </a:cxn>
                <a:cxn ang="0">
                  <a:pos x="12"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2" y="36"/>
                  </a:lnTo>
                  <a:lnTo>
                    <a:pt x="4" y="32"/>
                  </a:lnTo>
                  <a:lnTo>
                    <a:pt x="1" y="26"/>
                  </a:lnTo>
                  <a:lnTo>
                    <a:pt x="0" y="20"/>
                  </a:lnTo>
                  <a:lnTo>
                    <a:pt x="0" y="20"/>
                  </a:lnTo>
                  <a:lnTo>
                    <a:pt x="1" y="12"/>
                  </a:lnTo>
                  <a:lnTo>
                    <a:pt x="4" y="6"/>
                  </a:lnTo>
                  <a:lnTo>
                    <a:pt x="12" y="2"/>
                  </a:lnTo>
                  <a:lnTo>
                    <a:pt x="18" y="0"/>
                  </a:lnTo>
                  <a:lnTo>
                    <a:pt x="18" y="0"/>
                  </a:lnTo>
                  <a:lnTo>
                    <a:pt x="25" y="2"/>
                  </a:lnTo>
                  <a:lnTo>
                    <a:pt x="31"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8" name="Freeform 333"/>
            <p:cNvSpPr>
              <a:spLocks/>
            </p:cNvSpPr>
            <p:nvPr/>
          </p:nvSpPr>
          <p:spPr bwMode="auto">
            <a:xfrm>
              <a:off x="4865688" y="3897313"/>
              <a:ext cx="60325" cy="60325"/>
            </a:xfrm>
            <a:custGeom>
              <a:avLst/>
              <a:gdLst/>
              <a:ahLst/>
              <a:cxnLst>
                <a:cxn ang="0">
                  <a:pos x="38" y="20"/>
                </a:cxn>
                <a:cxn ang="0">
                  <a:pos x="38" y="20"/>
                </a:cxn>
                <a:cxn ang="0">
                  <a:pos x="36" y="26"/>
                </a:cxn>
                <a:cxn ang="0">
                  <a:pos x="32" y="32"/>
                </a:cxn>
                <a:cxn ang="0">
                  <a:pos x="26" y="36"/>
                </a:cxn>
                <a:cxn ang="0">
                  <a:pos x="18" y="38"/>
                </a:cxn>
                <a:cxn ang="0">
                  <a:pos x="18" y="38"/>
                </a:cxn>
                <a:cxn ang="0">
                  <a:pos x="11" y="36"/>
                </a:cxn>
                <a:cxn ang="0">
                  <a:pos x="5" y="32"/>
                </a:cxn>
                <a:cxn ang="0">
                  <a:pos x="2" y="26"/>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6"/>
                  </a:lnTo>
                  <a:lnTo>
                    <a:pt x="32" y="32"/>
                  </a:lnTo>
                  <a:lnTo>
                    <a:pt x="26" y="36"/>
                  </a:lnTo>
                  <a:lnTo>
                    <a:pt x="18" y="38"/>
                  </a:lnTo>
                  <a:lnTo>
                    <a:pt x="18" y="38"/>
                  </a:lnTo>
                  <a:lnTo>
                    <a:pt x="11" y="36"/>
                  </a:lnTo>
                  <a:lnTo>
                    <a:pt x="5" y="32"/>
                  </a:lnTo>
                  <a:lnTo>
                    <a:pt x="2" y="26"/>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9" name="Freeform 334"/>
            <p:cNvSpPr>
              <a:spLocks/>
            </p:cNvSpPr>
            <p:nvPr/>
          </p:nvSpPr>
          <p:spPr bwMode="auto">
            <a:xfrm>
              <a:off x="4899026" y="4187826"/>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0" name="Freeform 335"/>
            <p:cNvSpPr>
              <a:spLocks/>
            </p:cNvSpPr>
            <p:nvPr/>
          </p:nvSpPr>
          <p:spPr bwMode="auto">
            <a:xfrm>
              <a:off x="5218113" y="3419476"/>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6" y="12"/>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1" name="Freeform 336"/>
            <p:cNvSpPr>
              <a:spLocks/>
            </p:cNvSpPr>
            <p:nvPr/>
          </p:nvSpPr>
          <p:spPr bwMode="auto">
            <a:xfrm>
              <a:off x="5480051" y="4435476"/>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2" name="Freeform 337"/>
            <p:cNvSpPr>
              <a:spLocks/>
            </p:cNvSpPr>
            <p:nvPr/>
          </p:nvSpPr>
          <p:spPr bwMode="auto">
            <a:xfrm>
              <a:off x="5980113" y="4162426"/>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3" name="Freeform 338"/>
            <p:cNvSpPr>
              <a:spLocks/>
            </p:cNvSpPr>
            <p:nvPr/>
          </p:nvSpPr>
          <p:spPr bwMode="auto">
            <a:xfrm>
              <a:off x="5937251" y="3619501"/>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4" name="Freeform 339"/>
            <p:cNvSpPr>
              <a:spLocks/>
            </p:cNvSpPr>
            <p:nvPr/>
          </p:nvSpPr>
          <p:spPr bwMode="auto">
            <a:xfrm>
              <a:off x="4913313" y="3509963"/>
              <a:ext cx="61913" cy="58738"/>
            </a:xfrm>
            <a:custGeom>
              <a:avLst/>
              <a:gdLst/>
              <a:ahLst/>
              <a:cxnLst>
                <a:cxn ang="0">
                  <a:pos x="39" y="18"/>
                </a:cxn>
                <a:cxn ang="0">
                  <a:pos x="39"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9" y="18"/>
                </a:cxn>
                <a:cxn ang="0">
                  <a:pos x="39" y="18"/>
                </a:cxn>
              </a:cxnLst>
              <a:rect l="0" t="0" r="r" b="b"/>
              <a:pathLst>
                <a:path w="39" h="37">
                  <a:moveTo>
                    <a:pt x="39" y="18"/>
                  </a:moveTo>
                  <a:lnTo>
                    <a:pt x="39"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5" name="Freeform 340"/>
            <p:cNvSpPr>
              <a:spLocks/>
            </p:cNvSpPr>
            <p:nvPr/>
          </p:nvSpPr>
          <p:spPr bwMode="auto">
            <a:xfrm>
              <a:off x="5637213" y="4062413"/>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6" name="Freeform 341"/>
            <p:cNvSpPr>
              <a:spLocks/>
            </p:cNvSpPr>
            <p:nvPr/>
          </p:nvSpPr>
          <p:spPr bwMode="auto">
            <a:xfrm>
              <a:off x="5373688" y="4344988"/>
              <a:ext cx="58738" cy="57150"/>
            </a:xfrm>
            <a:custGeom>
              <a:avLst/>
              <a:gdLst/>
              <a:ahLst/>
              <a:cxnLst>
                <a:cxn ang="0">
                  <a:pos x="37" y="18"/>
                </a:cxn>
                <a:cxn ang="0">
                  <a:pos x="37" y="18"/>
                </a:cxn>
                <a:cxn ang="0">
                  <a:pos x="36" y="26"/>
                </a:cxn>
                <a:cxn ang="0">
                  <a:pos x="33" y="32"/>
                </a:cxn>
                <a:cxn ang="0">
                  <a:pos x="27" y="35"/>
                </a:cxn>
                <a:cxn ang="0">
                  <a:pos x="19" y="36"/>
                </a:cxn>
                <a:cxn ang="0">
                  <a:pos x="19" y="36"/>
                </a:cxn>
                <a:cxn ang="0">
                  <a:pos x="12" y="35"/>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6" y="11"/>
                </a:cxn>
                <a:cxn ang="0">
                  <a:pos x="37" y="18"/>
                </a:cxn>
                <a:cxn ang="0">
                  <a:pos x="37" y="18"/>
                </a:cxn>
              </a:cxnLst>
              <a:rect l="0" t="0" r="r" b="b"/>
              <a:pathLst>
                <a:path w="37" h="36">
                  <a:moveTo>
                    <a:pt x="37" y="18"/>
                  </a:moveTo>
                  <a:lnTo>
                    <a:pt x="37" y="18"/>
                  </a:lnTo>
                  <a:lnTo>
                    <a:pt x="36" y="26"/>
                  </a:lnTo>
                  <a:lnTo>
                    <a:pt x="33" y="32"/>
                  </a:lnTo>
                  <a:lnTo>
                    <a:pt x="27" y="35"/>
                  </a:lnTo>
                  <a:lnTo>
                    <a:pt x="19" y="36"/>
                  </a:lnTo>
                  <a:lnTo>
                    <a:pt x="19" y="36"/>
                  </a:lnTo>
                  <a:lnTo>
                    <a:pt x="12" y="35"/>
                  </a:lnTo>
                  <a:lnTo>
                    <a:pt x="6" y="32"/>
                  </a:lnTo>
                  <a:lnTo>
                    <a:pt x="1" y="26"/>
                  </a:lnTo>
                  <a:lnTo>
                    <a:pt x="0" y="18"/>
                  </a:lnTo>
                  <a:lnTo>
                    <a:pt x="0" y="18"/>
                  </a:lnTo>
                  <a:lnTo>
                    <a:pt x="1" y="11"/>
                  </a:lnTo>
                  <a:lnTo>
                    <a:pt x="6" y="5"/>
                  </a:lnTo>
                  <a:lnTo>
                    <a:pt x="12" y="2"/>
                  </a:lnTo>
                  <a:lnTo>
                    <a:pt x="19" y="0"/>
                  </a:lnTo>
                  <a:lnTo>
                    <a:pt x="19" y="0"/>
                  </a:lnTo>
                  <a:lnTo>
                    <a:pt x="27" y="2"/>
                  </a:lnTo>
                  <a:lnTo>
                    <a:pt x="33" y="5"/>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7" name="Freeform 342"/>
            <p:cNvSpPr>
              <a:spLocks/>
            </p:cNvSpPr>
            <p:nvPr/>
          </p:nvSpPr>
          <p:spPr bwMode="auto">
            <a:xfrm>
              <a:off x="4830763" y="3544888"/>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8" name="Freeform 343"/>
            <p:cNvSpPr>
              <a:spLocks/>
            </p:cNvSpPr>
            <p:nvPr/>
          </p:nvSpPr>
          <p:spPr bwMode="auto">
            <a:xfrm>
              <a:off x="5449888" y="4143376"/>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9" name="Freeform 344"/>
            <p:cNvSpPr>
              <a:spLocks/>
            </p:cNvSpPr>
            <p:nvPr/>
          </p:nvSpPr>
          <p:spPr bwMode="auto">
            <a:xfrm>
              <a:off x="5889626" y="4448176"/>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0" name="Freeform 345"/>
            <p:cNvSpPr>
              <a:spLocks/>
            </p:cNvSpPr>
            <p:nvPr/>
          </p:nvSpPr>
          <p:spPr bwMode="auto">
            <a:xfrm>
              <a:off x="4913313" y="4043363"/>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1" name="Freeform 346"/>
            <p:cNvSpPr>
              <a:spLocks/>
            </p:cNvSpPr>
            <p:nvPr/>
          </p:nvSpPr>
          <p:spPr bwMode="auto">
            <a:xfrm>
              <a:off x="5640388" y="4502151"/>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2" name="Freeform 347"/>
            <p:cNvSpPr>
              <a:spLocks/>
            </p:cNvSpPr>
            <p:nvPr/>
          </p:nvSpPr>
          <p:spPr bwMode="auto">
            <a:xfrm>
              <a:off x="4556126" y="3714751"/>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3" name="Freeform 349"/>
            <p:cNvSpPr>
              <a:spLocks/>
            </p:cNvSpPr>
            <p:nvPr/>
          </p:nvSpPr>
          <p:spPr bwMode="auto">
            <a:xfrm>
              <a:off x="4964113" y="4806951"/>
              <a:ext cx="58738" cy="60325"/>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4" name="Freeform 350"/>
            <p:cNvSpPr>
              <a:spLocks/>
            </p:cNvSpPr>
            <p:nvPr/>
          </p:nvSpPr>
          <p:spPr bwMode="auto">
            <a:xfrm>
              <a:off x="6245226" y="481647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5" name="Freeform 351"/>
            <p:cNvSpPr>
              <a:spLocks/>
            </p:cNvSpPr>
            <p:nvPr/>
          </p:nvSpPr>
          <p:spPr bwMode="auto">
            <a:xfrm>
              <a:off x="5418138" y="4835526"/>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6" name="Freeform 352"/>
            <p:cNvSpPr>
              <a:spLocks/>
            </p:cNvSpPr>
            <p:nvPr/>
          </p:nvSpPr>
          <p:spPr bwMode="auto">
            <a:xfrm>
              <a:off x="4406901" y="4792663"/>
              <a:ext cx="58738" cy="60325"/>
            </a:xfrm>
            <a:custGeom>
              <a:avLst/>
              <a:gdLst/>
              <a:ahLst/>
              <a:cxnLst>
                <a:cxn ang="0">
                  <a:pos x="37" y="20"/>
                </a:cxn>
                <a:cxn ang="0">
                  <a:pos x="37" y="20"/>
                </a:cxn>
                <a:cxn ang="0">
                  <a:pos x="36" y="26"/>
                </a:cxn>
                <a:cxn ang="0">
                  <a:pos x="31" y="32"/>
                </a:cxn>
                <a:cxn ang="0">
                  <a:pos x="25" y="36"/>
                </a:cxn>
                <a:cxn ang="0">
                  <a:pos x="18" y="38"/>
                </a:cxn>
                <a:cxn ang="0">
                  <a:pos x="18" y="38"/>
                </a:cxn>
                <a:cxn ang="0">
                  <a:pos x="10" y="36"/>
                </a:cxn>
                <a:cxn ang="0">
                  <a:pos x="4" y="32"/>
                </a:cxn>
                <a:cxn ang="0">
                  <a:pos x="1" y="26"/>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0" y="36"/>
                  </a:lnTo>
                  <a:lnTo>
                    <a:pt x="4" y="32"/>
                  </a:lnTo>
                  <a:lnTo>
                    <a:pt x="1" y="26"/>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7" name="Freeform 355"/>
            <p:cNvSpPr>
              <a:spLocks/>
            </p:cNvSpPr>
            <p:nvPr/>
          </p:nvSpPr>
          <p:spPr bwMode="auto">
            <a:xfrm>
              <a:off x="6180138" y="3719513"/>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8" y="12"/>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8"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8" name="Freeform 356"/>
            <p:cNvSpPr>
              <a:spLocks/>
            </p:cNvSpPr>
            <p:nvPr/>
          </p:nvSpPr>
          <p:spPr bwMode="auto">
            <a:xfrm>
              <a:off x="5402263" y="443547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9" name="Freeform 357"/>
            <p:cNvSpPr>
              <a:spLocks/>
            </p:cNvSpPr>
            <p:nvPr/>
          </p:nvSpPr>
          <p:spPr bwMode="auto">
            <a:xfrm>
              <a:off x="5180013" y="3962401"/>
              <a:ext cx="61913" cy="58738"/>
            </a:xfrm>
            <a:custGeom>
              <a:avLst/>
              <a:gdLst/>
              <a:ahLst/>
              <a:cxnLst>
                <a:cxn ang="0">
                  <a:pos x="39" y="19"/>
                </a:cxn>
                <a:cxn ang="0">
                  <a:pos x="39" y="19"/>
                </a:cxn>
                <a:cxn ang="0">
                  <a:pos x="38" y="27"/>
                </a:cxn>
                <a:cxn ang="0">
                  <a:pos x="33" y="31"/>
                </a:cxn>
                <a:cxn ang="0">
                  <a:pos x="27" y="36"/>
                </a:cxn>
                <a:cxn ang="0">
                  <a:pos x="20" y="37"/>
                </a:cxn>
                <a:cxn ang="0">
                  <a:pos x="20" y="37"/>
                </a:cxn>
                <a:cxn ang="0">
                  <a:pos x="12" y="36"/>
                </a:cxn>
                <a:cxn ang="0">
                  <a:pos x="6" y="31"/>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1"/>
                  </a:lnTo>
                  <a:lnTo>
                    <a:pt x="27" y="36"/>
                  </a:lnTo>
                  <a:lnTo>
                    <a:pt x="20" y="37"/>
                  </a:lnTo>
                  <a:lnTo>
                    <a:pt x="20" y="37"/>
                  </a:lnTo>
                  <a:lnTo>
                    <a:pt x="12" y="36"/>
                  </a:lnTo>
                  <a:lnTo>
                    <a:pt x="6" y="31"/>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0" name="Freeform 358"/>
            <p:cNvSpPr>
              <a:spLocks/>
            </p:cNvSpPr>
            <p:nvPr/>
          </p:nvSpPr>
          <p:spPr bwMode="auto">
            <a:xfrm>
              <a:off x="4468813" y="437832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1" name="Freeform 359"/>
            <p:cNvSpPr>
              <a:spLocks/>
            </p:cNvSpPr>
            <p:nvPr/>
          </p:nvSpPr>
          <p:spPr bwMode="auto">
            <a:xfrm>
              <a:off x="5635626" y="4468813"/>
              <a:ext cx="58738" cy="60325"/>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6" y="12"/>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6" y="12"/>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2" name="Freeform 361"/>
            <p:cNvSpPr>
              <a:spLocks/>
            </p:cNvSpPr>
            <p:nvPr/>
          </p:nvSpPr>
          <p:spPr bwMode="auto">
            <a:xfrm>
              <a:off x="5984876" y="5019676"/>
              <a:ext cx="60325" cy="58738"/>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3" name="Freeform 362"/>
            <p:cNvSpPr>
              <a:spLocks/>
            </p:cNvSpPr>
            <p:nvPr/>
          </p:nvSpPr>
          <p:spPr bwMode="auto">
            <a:xfrm>
              <a:off x="6073776" y="4214813"/>
              <a:ext cx="58738" cy="58738"/>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4" name="Freeform 363"/>
            <p:cNvSpPr>
              <a:spLocks/>
            </p:cNvSpPr>
            <p:nvPr/>
          </p:nvSpPr>
          <p:spPr bwMode="auto">
            <a:xfrm>
              <a:off x="5551488" y="4162426"/>
              <a:ext cx="61913" cy="57150"/>
            </a:xfrm>
            <a:custGeom>
              <a:avLst/>
              <a:gdLst/>
              <a:ahLst/>
              <a:cxnLst>
                <a:cxn ang="0">
                  <a:pos x="39" y="18"/>
                </a:cxn>
                <a:cxn ang="0">
                  <a:pos x="39" y="18"/>
                </a:cxn>
                <a:cxn ang="0">
                  <a:pos x="38"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5" name="Freeform 364"/>
            <p:cNvSpPr>
              <a:spLocks/>
            </p:cNvSpPr>
            <p:nvPr/>
          </p:nvSpPr>
          <p:spPr bwMode="auto">
            <a:xfrm>
              <a:off x="5345113" y="4476751"/>
              <a:ext cx="61913" cy="57150"/>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0"/>
                </a:cxn>
                <a:cxn ang="0">
                  <a:pos x="19" y="0"/>
                </a:cxn>
                <a:cxn ang="0">
                  <a:pos x="19" y="0"/>
                </a:cxn>
                <a:cxn ang="0">
                  <a:pos x="27" y="0"/>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0"/>
                  </a:lnTo>
                  <a:lnTo>
                    <a:pt x="19" y="0"/>
                  </a:lnTo>
                  <a:lnTo>
                    <a:pt x="19" y="0"/>
                  </a:lnTo>
                  <a:lnTo>
                    <a:pt x="27" y="0"/>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6" name="Freeform 365"/>
            <p:cNvSpPr>
              <a:spLocks/>
            </p:cNvSpPr>
            <p:nvPr/>
          </p:nvSpPr>
          <p:spPr bwMode="auto">
            <a:xfrm>
              <a:off x="5861051" y="5064126"/>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7" name="Freeform 366"/>
            <p:cNvSpPr>
              <a:spLocks/>
            </p:cNvSpPr>
            <p:nvPr/>
          </p:nvSpPr>
          <p:spPr bwMode="auto">
            <a:xfrm>
              <a:off x="5456238" y="4502151"/>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1"/>
                </a:cxn>
                <a:cxn ang="0">
                  <a:pos x="5" y="5"/>
                </a:cxn>
                <a:cxn ang="0">
                  <a:pos x="11" y="2"/>
                </a:cxn>
                <a:cxn ang="0">
                  <a:pos x="18" y="0"/>
                </a:cxn>
                <a:cxn ang="0">
                  <a:pos x="18" y="0"/>
                </a:cxn>
                <a:cxn ang="0">
                  <a:pos x="26" y="2"/>
                </a:cxn>
                <a:cxn ang="0">
                  <a:pos x="32" y="5"/>
                </a:cxn>
                <a:cxn ang="0">
                  <a:pos x="36" y="11"/>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1"/>
                  </a:lnTo>
                  <a:lnTo>
                    <a:pt x="5" y="5"/>
                  </a:lnTo>
                  <a:lnTo>
                    <a:pt x="11" y="2"/>
                  </a:lnTo>
                  <a:lnTo>
                    <a:pt x="18" y="0"/>
                  </a:lnTo>
                  <a:lnTo>
                    <a:pt x="18" y="0"/>
                  </a:lnTo>
                  <a:lnTo>
                    <a:pt x="26" y="2"/>
                  </a:lnTo>
                  <a:lnTo>
                    <a:pt x="32" y="5"/>
                  </a:lnTo>
                  <a:lnTo>
                    <a:pt x="36" y="11"/>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8" name="Freeform 367"/>
            <p:cNvSpPr>
              <a:spLocks/>
            </p:cNvSpPr>
            <p:nvPr/>
          </p:nvSpPr>
          <p:spPr bwMode="auto">
            <a:xfrm>
              <a:off x="5511801" y="4724401"/>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2" y="36"/>
                </a:cxn>
                <a:cxn ang="0">
                  <a:pos x="4" y="31"/>
                </a:cxn>
                <a:cxn ang="0">
                  <a:pos x="1" y="25"/>
                </a:cxn>
                <a:cxn ang="0">
                  <a:pos x="0" y="18"/>
                </a:cxn>
                <a:cxn ang="0">
                  <a:pos x="0" y="18"/>
                </a:cxn>
                <a:cxn ang="0">
                  <a:pos x="1" y="10"/>
                </a:cxn>
                <a:cxn ang="0">
                  <a:pos x="4" y="6"/>
                </a:cxn>
                <a:cxn ang="0">
                  <a:pos x="12" y="1"/>
                </a:cxn>
                <a:cxn ang="0">
                  <a:pos x="18" y="0"/>
                </a:cxn>
                <a:cxn ang="0">
                  <a:pos x="18" y="0"/>
                </a:cxn>
                <a:cxn ang="0">
                  <a:pos x="25" y="1"/>
                </a:cxn>
                <a:cxn ang="0">
                  <a:pos x="31" y="6"/>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2" y="36"/>
                  </a:lnTo>
                  <a:lnTo>
                    <a:pt x="4" y="31"/>
                  </a:lnTo>
                  <a:lnTo>
                    <a:pt x="1" y="25"/>
                  </a:lnTo>
                  <a:lnTo>
                    <a:pt x="0" y="18"/>
                  </a:lnTo>
                  <a:lnTo>
                    <a:pt x="0" y="18"/>
                  </a:lnTo>
                  <a:lnTo>
                    <a:pt x="1" y="10"/>
                  </a:lnTo>
                  <a:lnTo>
                    <a:pt x="4" y="6"/>
                  </a:lnTo>
                  <a:lnTo>
                    <a:pt x="12" y="1"/>
                  </a:lnTo>
                  <a:lnTo>
                    <a:pt x="18" y="0"/>
                  </a:lnTo>
                  <a:lnTo>
                    <a:pt x="18" y="0"/>
                  </a:lnTo>
                  <a:lnTo>
                    <a:pt x="25" y="1"/>
                  </a:lnTo>
                  <a:lnTo>
                    <a:pt x="31" y="6"/>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9" name="Freeform 368"/>
            <p:cNvSpPr>
              <a:spLocks/>
            </p:cNvSpPr>
            <p:nvPr/>
          </p:nvSpPr>
          <p:spPr bwMode="auto">
            <a:xfrm>
              <a:off x="5670551" y="3435351"/>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0" name="Freeform 369"/>
            <p:cNvSpPr>
              <a:spLocks/>
            </p:cNvSpPr>
            <p:nvPr/>
          </p:nvSpPr>
          <p:spPr bwMode="auto">
            <a:xfrm>
              <a:off x="5988051" y="4667251"/>
              <a:ext cx="61913" cy="57150"/>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0"/>
                </a:cxn>
                <a:cxn ang="0">
                  <a:pos x="19" y="0"/>
                </a:cxn>
                <a:cxn ang="0">
                  <a:pos x="19" y="0"/>
                </a:cxn>
                <a:cxn ang="0">
                  <a:pos x="27" y="0"/>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0"/>
                  </a:lnTo>
                  <a:lnTo>
                    <a:pt x="19" y="0"/>
                  </a:lnTo>
                  <a:lnTo>
                    <a:pt x="19" y="0"/>
                  </a:lnTo>
                  <a:lnTo>
                    <a:pt x="27" y="0"/>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1" name="Freeform 370"/>
            <p:cNvSpPr>
              <a:spLocks/>
            </p:cNvSpPr>
            <p:nvPr/>
          </p:nvSpPr>
          <p:spPr bwMode="auto">
            <a:xfrm>
              <a:off x="6332538" y="4686301"/>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6"/>
                </a:cxn>
                <a:cxn ang="0">
                  <a:pos x="11" y="1"/>
                </a:cxn>
                <a:cxn ang="0">
                  <a:pos x="18" y="0"/>
                </a:cxn>
                <a:cxn ang="0">
                  <a:pos x="18" y="0"/>
                </a:cxn>
                <a:cxn ang="0">
                  <a:pos x="26" y="1"/>
                </a:cxn>
                <a:cxn ang="0">
                  <a:pos x="32" y="6"/>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6"/>
                  </a:lnTo>
                  <a:lnTo>
                    <a:pt x="11" y="1"/>
                  </a:lnTo>
                  <a:lnTo>
                    <a:pt x="18" y="0"/>
                  </a:lnTo>
                  <a:lnTo>
                    <a:pt x="18" y="0"/>
                  </a:lnTo>
                  <a:lnTo>
                    <a:pt x="26" y="1"/>
                  </a:lnTo>
                  <a:lnTo>
                    <a:pt x="32" y="6"/>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2" name="Freeform 371"/>
            <p:cNvSpPr>
              <a:spLocks/>
            </p:cNvSpPr>
            <p:nvPr/>
          </p:nvSpPr>
          <p:spPr bwMode="auto">
            <a:xfrm>
              <a:off x="6421438" y="4762501"/>
              <a:ext cx="61913" cy="58738"/>
            </a:xfrm>
            <a:custGeom>
              <a:avLst/>
              <a:gdLst/>
              <a:ahLst/>
              <a:cxnLst>
                <a:cxn ang="0">
                  <a:pos x="39" y="19"/>
                </a:cxn>
                <a:cxn ang="0">
                  <a:pos x="39" y="19"/>
                </a:cxn>
                <a:cxn ang="0">
                  <a:pos x="37"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3" name="Freeform 372"/>
            <p:cNvSpPr>
              <a:spLocks/>
            </p:cNvSpPr>
            <p:nvPr/>
          </p:nvSpPr>
          <p:spPr bwMode="auto">
            <a:xfrm>
              <a:off x="5822951" y="4921251"/>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4" name="Freeform 373"/>
            <p:cNvSpPr>
              <a:spLocks/>
            </p:cNvSpPr>
            <p:nvPr/>
          </p:nvSpPr>
          <p:spPr bwMode="auto">
            <a:xfrm>
              <a:off x="5211763" y="4525963"/>
              <a:ext cx="58738" cy="60325"/>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5" name="Freeform 374"/>
            <p:cNvSpPr>
              <a:spLocks/>
            </p:cNvSpPr>
            <p:nvPr/>
          </p:nvSpPr>
          <p:spPr bwMode="auto">
            <a:xfrm>
              <a:off x="5494338" y="3362326"/>
              <a:ext cx="61913" cy="57150"/>
            </a:xfrm>
            <a:custGeom>
              <a:avLst/>
              <a:gdLst/>
              <a:ahLst/>
              <a:cxnLst>
                <a:cxn ang="0">
                  <a:pos x="39" y="18"/>
                </a:cxn>
                <a:cxn ang="0">
                  <a:pos x="39" y="18"/>
                </a:cxn>
                <a:cxn ang="0">
                  <a:pos x="38"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6" name="Freeform 375"/>
            <p:cNvSpPr>
              <a:spLocks/>
            </p:cNvSpPr>
            <p:nvPr/>
          </p:nvSpPr>
          <p:spPr bwMode="auto">
            <a:xfrm>
              <a:off x="5580063" y="4130676"/>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7" name="Freeform 376"/>
            <p:cNvSpPr>
              <a:spLocks/>
            </p:cNvSpPr>
            <p:nvPr/>
          </p:nvSpPr>
          <p:spPr bwMode="auto">
            <a:xfrm>
              <a:off x="4721226" y="4281488"/>
              <a:ext cx="61913" cy="58738"/>
            </a:xfrm>
            <a:custGeom>
              <a:avLst/>
              <a:gdLst/>
              <a:ahLst/>
              <a:cxnLst>
                <a:cxn ang="0">
                  <a:pos x="39" y="19"/>
                </a:cxn>
                <a:cxn ang="0">
                  <a:pos x="39" y="19"/>
                </a:cxn>
                <a:cxn ang="0">
                  <a:pos x="37"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8" name="Freeform 377"/>
            <p:cNvSpPr>
              <a:spLocks/>
            </p:cNvSpPr>
            <p:nvPr/>
          </p:nvSpPr>
          <p:spPr bwMode="auto">
            <a:xfrm>
              <a:off x="5999163" y="4672013"/>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9" name="Freeform 378"/>
            <p:cNvSpPr>
              <a:spLocks/>
            </p:cNvSpPr>
            <p:nvPr/>
          </p:nvSpPr>
          <p:spPr bwMode="auto">
            <a:xfrm>
              <a:off x="5132388" y="4244976"/>
              <a:ext cx="60325" cy="60325"/>
            </a:xfrm>
            <a:custGeom>
              <a:avLst/>
              <a:gdLst/>
              <a:ahLst/>
              <a:cxnLst>
                <a:cxn ang="0">
                  <a:pos x="38" y="20"/>
                </a:cxn>
                <a:cxn ang="0">
                  <a:pos x="38" y="20"/>
                </a:cxn>
                <a:cxn ang="0">
                  <a:pos x="36" y="26"/>
                </a:cxn>
                <a:cxn ang="0">
                  <a:pos x="32" y="32"/>
                </a:cxn>
                <a:cxn ang="0">
                  <a:pos x="26" y="36"/>
                </a:cxn>
                <a:cxn ang="0">
                  <a:pos x="18" y="38"/>
                </a:cxn>
                <a:cxn ang="0">
                  <a:pos x="18" y="38"/>
                </a:cxn>
                <a:cxn ang="0">
                  <a:pos x="11" y="36"/>
                </a:cxn>
                <a:cxn ang="0">
                  <a:pos x="5" y="32"/>
                </a:cxn>
                <a:cxn ang="0">
                  <a:pos x="2" y="26"/>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6"/>
                  </a:lnTo>
                  <a:lnTo>
                    <a:pt x="32" y="32"/>
                  </a:lnTo>
                  <a:lnTo>
                    <a:pt x="26" y="36"/>
                  </a:lnTo>
                  <a:lnTo>
                    <a:pt x="18" y="38"/>
                  </a:lnTo>
                  <a:lnTo>
                    <a:pt x="18" y="38"/>
                  </a:lnTo>
                  <a:lnTo>
                    <a:pt x="11" y="36"/>
                  </a:lnTo>
                  <a:lnTo>
                    <a:pt x="5" y="32"/>
                  </a:lnTo>
                  <a:lnTo>
                    <a:pt x="2" y="26"/>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0" name="Freeform 379"/>
            <p:cNvSpPr>
              <a:spLocks/>
            </p:cNvSpPr>
            <p:nvPr/>
          </p:nvSpPr>
          <p:spPr bwMode="auto">
            <a:xfrm>
              <a:off x="5549901" y="3314701"/>
              <a:ext cx="58738" cy="58738"/>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1" name="Freeform 380"/>
            <p:cNvSpPr>
              <a:spLocks/>
            </p:cNvSpPr>
            <p:nvPr/>
          </p:nvSpPr>
          <p:spPr bwMode="auto">
            <a:xfrm>
              <a:off x="5713413" y="4864101"/>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2" name="Freeform 382"/>
            <p:cNvSpPr>
              <a:spLocks/>
            </p:cNvSpPr>
            <p:nvPr/>
          </p:nvSpPr>
          <p:spPr bwMode="auto">
            <a:xfrm>
              <a:off x="4883151" y="4252913"/>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3" name="Freeform 383"/>
            <p:cNvSpPr>
              <a:spLocks/>
            </p:cNvSpPr>
            <p:nvPr/>
          </p:nvSpPr>
          <p:spPr bwMode="auto">
            <a:xfrm>
              <a:off x="5822951" y="4568826"/>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4" name="Freeform 384"/>
            <p:cNvSpPr>
              <a:spLocks/>
            </p:cNvSpPr>
            <p:nvPr/>
          </p:nvSpPr>
          <p:spPr bwMode="auto">
            <a:xfrm>
              <a:off x="6199188" y="4878388"/>
              <a:ext cx="61913" cy="57150"/>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5" name="Freeform 385"/>
            <p:cNvSpPr>
              <a:spLocks/>
            </p:cNvSpPr>
            <p:nvPr/>
          </p:nvSpPr>
          <p:spPr bwMode="auto">
            <a:xfrm>
              <a:off x="5197476" y="3429001"/>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6" name="Freeform 386"/>
            <p:cNvSpPr>
              <a:spLocks/>
            </p:cNvSpPr>
            <p:nvPr/>
          </p:nvSpPr>
          <p:spPr bwMode="auto">
            <a:xfrm>
              <a:off x="5441951" y="4419601"/>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7" name="Freeform 389"/>
            <p:cNvSpPr>
              <a:spLocks/>
            </p:cNvSpPr>
            <p:nvPr/>
          </p:nvSpPr>
          <p:spPr bwMode="auto">
            <a:xfrm>
              <a:off x="5026026" y="4752976"/>
              <a:ext cx="58738" cy="57150"/>
            </a:xfrm>
            <a:custGeom>
              <a:avLst/>
              <a:gdLst/>
              <a:ahLst/>
              <a:cxnLst>
                <a:cxn ang="0">
                  <a:pos x="37" y="18"/>
                </a:cxn>
                <a:cxn ang="0">
                  <a:pos x="37" y="18"/>
                </a:cxn>
                <a:cxn ang="0">
                  <a:pos x="36" y="25"/>
                </a:cxn>
                <a:cxn ang="0">
                  <a:pos x="31" y="31"/>
                </a:cxn>
                <a:cxn ang="0">
                  <a:pos x="25" y="34"/>
                </a:cxn>
                <a:cxn ang="0">
                  <a:pos x="18" y="36"/>
                </a:cxn>
                <a:cxn ang="0">
                  <a:pos x="18" y="36"/>
                </a:cxn>
                <a:cxn ang="0">
                  <a:pos x="12" y="34"/>
                </a:cxn>
                <a:cxn ang="0">
                  <a:pos x="4" y="31"/>
                </a:cxn>
                <a:cxn ang="0">
                  <a:pos x="1" y="25"/>
                </a:cxn>
                <a:cxn ang="0">
                  <a:pos x="0" y="18"/>
                </a:cxn>
                <a:cxn ang="0">
                  <a:pos x="0" y="18"/>
                </a:cxn>
                <a:cxn ang="0">
                  <a:pos x="1" y="10"/>
                </a:cxn>
                <a:cxn ang="0">
                  <a:pos x="4" y="4"/>
                </a:cxn>
                <a:cxn ang="0">
                  <a:pos x="12" y="1"/>
                </a:cxn>
                <a:cxn ang="0">
                  <a:pos x="18" y="0"/>
                </a:cxn>
                <a:cxn ang="0">
                  <a:pos x="18" y="0"/>
                </a:cxn>
                <a:cxn ang="0">
                  <a:pos x="25" y="1"/>
                </a:cxn>
                <a:cxn ang="0">
                  <a:pos x="31" y="4"/>
                </a:cxn>
                <a:cxn ang="0">
                  <a:pos x="36" y="10"/>
                </a:cxn>
                <a:cxn ang="0">
                  <a:pos x="37" y="18"/>
                </a:cxn>
                <a:cxn ang="0">
                  <a:pos x="37" y="18"/>
                </a:cxn>
              </a:cxnLst>
              <a:rect l="0" t="0" r="r" b="b"/>
              <a:pathLst>
                <a:path w="37" h="36">
                  <a:moveTo>
                    <a:pt x="37" y="18"/>
                  </a:moveTo>
                  <a:lnTo>
                    <a:pt x="37" y="18"/>
                  </a:lnTo>
                  <a:lnTo>
                    <a:pt x="36" y="25"/>
                  </a:lnTo>
                  <a:lnTo>
                    <a:pt x="31" y="31"/>
                  </a:lnTo>
                  <a:lnTo>
                    <a:pt x="25" y="34"/>
                  </a:lnTo>
                  <a:lnTo>
                    <a:pt x="18" y="36"/>
                  </a:lnTo>
                  <a:lnTo>
                    <a:pt x="18" y="36"/>
                  </a:lnTo>
                  <a:lnTo>
                    <a:pt x="12" y="34"/>
                  </a:lnTo>
                  <a:lnTo>
                    <a:pt x="4" y="31"/>
                  </a:lnTo>
                  <a:lnTo>
                    <a:pt x="1" y="25"/>
                  </a:lnTo>
                  <a:lnTo>
                    <a:pt x="0" y="18"/>
                  </a:lnTo>
                  <a:lnTo>
                    <a:pt x="0" y="18"/>
                  </a:lnTo>
                  <a:lnTo>
                    <a:pt x="1" y="10"/>
                  </a:lnTo>
                  <a:lnTo>
                    <a:pt x="4" y="4"/>
                  </a:lnTo>
                  <a:lnTo>
                    <a:pt x="12" y="1"/>
                  </a:lnTo>
                  <a:lnTo>
                    <a:pt x="18" y="0"/>
                  </a:lnTo>
                  <a:lnTo>
                    <a:pt x="18" y="0"/>
                  </a:lnTo>
                  <a:lnTo>
                    <a:pt x="25" y="1"/>
                  </a:lnTo>
                  <a:lnTo>
                    <a:pt x="31"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8" name="Freeform 390"/>
            <p:cNvSpPr>
              <a:spLocks/>
            </p:cNvSpPr>
            <p:nvPr/>
          </p:nvSpPr>
          <p:spPr bwMode="auto">
            <a:xfrm>
              <a:off x="5637213" y="4649788"/>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2"/>
                </a:cxn>
                <a:cxn ang="0">
                  <a:pos x="5" y="6"/>
                </a:cxn>
                <a:cxn ang="0">
                  <a:pos x="11" y="2"/>
                </a:cxn>
                <a:cxn ang="0">
                  <a:pos x="18" y="0"/>
                </a:cxn>
                <a:cxn ang="0">
                  <a:pos x="18" y="0"/>
                </a:cxn>
                <a:cxn ang="0">
                  <a:pos x="26" y="2"/>
                </a:cxn>
                <a:cxn ang="0">
                  <a:pos x="32" y="6"/>
                </a:cxn>
                <a:cxn ang="0">
                  <a:pos x="36" y="12"/>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2"/>
                  </a:lnTo>
                  <a:lnTo>
                    <a:pt x="5" y="6"/>
                  </a:lnTo>
                  <a:lnTo>
                    <a:pt x="11" y="2"/>
                  </a:lnTo>
                  <a:lnTo>
                    <a:pt x="18" y="0"/>
                  </a:lnTo>
                  <a:lnTo>
                    <a:pt x="18" y="0"/>
                  </a:lnTo>
                  <a:lnTo>
                    <a:pt x="26" y="2"/>
                  </a:lnTo>
                  <a:lnTo>
                    <a:pt x="32" y="6"/>
                  </a:lnTo>
                  <a:lnTo>
                    <a:pt x="36" y="12"/>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9" name="Freeform 392"/>
            <p:cNvSpPr>
              <a:spLocks/>
            </p:cNvSpPr>
            <p:nvPr/>
          </p:nvSpPr>
          <p:spPr bwMode="auto">
            <a:xfrm>
              <a:off x="5370513" y="4291013"/>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0" name="Freeform 393"/>
            <p:cNvSpPr>
              <a:spLocks/>
            </p:cNvSpPr>
            <p:nvPr/>
          </p:nvSpPr>
          <p:spPr bwMode="auto">
            <a:xfrm>
              <a:off x="5592763" y="4916488"/>
              <a:ext cx="58738" cy="60325"/>
            </a:xfrm>
            <a:custGeom>
              <a:avLst/>
              <a:gdLst/>
              <a:ahLst/>
              <a:cxnLst>
                <a:cxn ang="0">
                  <a:pos x="37" y="20"/>
                </a:cxn>
                <a:cxn ang="0">
                  <a:pos x="37" y="20"/>
                </a:cxn>
                <a:cxn ang="0">
                  <a:pos x="36"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1" name="Freeform 394"/>
            <p:cNvSpPr>
              <a:spLocks/>
            </p:cNvSpPr>
            <p:nvPr/>
          </p:nvSpPr>
          <p:spPr bwMode="auto">
            <a:xfrm>
              <a:off x="5692776" y="3654426"/>
              <a:ext cx="58738" cy="60325"/>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2" name="Freeform 396"/>
            <p:cNvSpPr>
              <a:spLocks/>
            </p:cNvSpPr>
            <p:nvPr/>
          </p:nvSpPr>
          <p:spPr bwMode="auto">
            <a:xfrm>
              <a:off x="5046663" y="4486276"/>
              <a:ext cx="60325" cy="58738"/>
            </a:xfrm>
            <a:custGeom>
              <a:avLst/>
              <a:gdLst/>
              <a:ahLst/>
              <a:cxnLst>
                <a:cxn ang="0">
                  <a:pos x="38" y="19"/>
                </a:cxn>
                <a:cxn ang="0">
                  <a:pos x="38"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8" y="19"/>
                </a:cxn>
                <a:cxn ang="0">
                  <a:pos x="38" y="19"/>
                </a:cxn>
              </a:cxnLst>
              <a:rect l="0" t="0" r="r" b="b"/>
              <a:pathLst>
                <a:path w="38" h="37">
                  <a:moveTo>
                    <a:pt x="38" y="19"/>
                  </a:moveTo>
                  <a:lnTo>
                    <a:pt x="38"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3" name="Freeform 397"/>
            <p:cNvSpPr>
              <a:spLocks/>
            </p:cNvSpPr>
            <p:nvPr/>
          </p:nvSpPr>
          <p:spPr bwMode="auto">
            <a:xfrm>
              <a:off x="5413376" y="3930651"/>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6" y="12"/>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6" y="12"/>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4" name="Freeform 398"/>
            <p:cNvSpPr>
              <a:spLocks/>
            </p:cNvSpPr>
            <p:nvPr/>
          </p:nvSpPr>
          <p:spPr bwMode="auto">
            <a:xfrm>
              <a:off x="4373563" y="4387851"/>
              <a:ext cx="61913" cy="60325"/>
            </a:xfrm>
            <a:custGeom>
              <a:avLst/>
              <a:gdLst/>
              <a:ahLst/>
              <a:cxnLst>
                <a:cxn ang="0">
                  <a:pos x="39" y="20"/>
                </a:cxn>
                <a:cxn ang="0">
                  <a:pos x="39" y="20"/>
                </a:cxn>
                <a:cxn ang="0">
                  <a:pos x="37"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5" name="Freeform 399"/>
            <p:cNvSpPr>
              <a:spLocks/>
            </p:cNvSpPr>
            <p:nvPr/>
          </p:nvSpPr>
          <p:spPr bwMode="auto">
            <a:xfrm>
              <a:off x="5988051" y="4624388"/>
              <a:ext cx="61913" cy="57150"/>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6" name="Freeform 400"/>
            <p:cNvSpPr>
              <a:spLocks/>
            </p:cNvSpPr>
            <p:nvPr/>
          </p:nvSpPr>
          <p:spPr bwMode="auto">
            <a:xfrm>
              <a:off x="5621338" y="4519613"/>
              <a:ext cx="58738" cy="57150"/>
            </a:xfrm>
            <a:custGeom>
              <a:avLst/>
              <a:gdLst/>
              <a:ahLst/>
              <a:cxnLst>
                <a:cxn ang="0">
                  <a:pos x="37" y="18"/>
                </a:cxn>
                <a:cxn ang="0">
                  <a:pos x="37" y="18"/>
                </a:cxn>
                <a:cxn ang="0">
                  <a:pos x="36" y="25"/>
                </a:cxn>
                <a:cxn ang="0">
                  <a:pos x="31" y="31"/>
                </a:cxn>
                <a:cxn ang="0">
                  <a:pos x="25" y="34"/>
                </a:cxn>
                <a:cxn ang="0">
                  <a:pos x="18" y="36"/>
                </a:cxn>
                <a:cxn ang="0">
                  <a:pos x="18" y="36"/>
                </a:cxn>
                <a:cxn ang="0">
                  <a:pos x="10" y="34"/>
                </a:cxn>
                <a:cxn ang="0">
                  <a:pos x="4" y="31"/>
                </a:cxn>
                <a:cxn ang="0">
                  <a:pos x="1" y="25"/>
                </a:cxn>
                <a:cxn ang="0">
                  <a:pos x="0" y="18"/>
                </a:cxn>
                <a:cxn ang="0">
                  <a:pos x="0" y="18"/>
                </a:cxn>
                <a:cxn ang="0">
                  <a:pos x="1" y="10"/>
                </a:cxn>
                <a:cxn ang="0">
                  <a:pos x="4" y="4"/>
                </a:cxn>
                <a:cxn ang="0">
                  <a:pos x="10" y="0"/>
                </a:cxn>
                <a:cxn ang="0">
                  <a:pos x="18" y="0"/>
                </a:cxn>
                <a:cxn ang="0">
                  <a:pos x="18" y="0"/>
                </a:cxn>
                <a:cxn ang="0">
                  <a:pos x="25" y="0"/>
                </a:cxn>
                <a:cxn ang="0">
                  <a:pos x="31" y="4"/>
                </a:cxn>
                <a:cxn ang="0">
                  <a:pos x="36" y="10"/>
                </a:cxn>
                <a:cxn ang="0">
                  <a:pos x="37" y="18"/>
                </a:cxn>
                <a:cxn ang="0">
                  <a:pos x="37" y="18"/>
                </a:cxn>
              </a:cxnLst>
              <a:rect l="0" t="0" r="r" b="b"/>
              <a:pathLst>
                <a:path w="37" h="36">
                  <a:moveTo>
                    <a:pt x="37" y="18"/>
                  </a:moveTo>
                  <a:lnTo>
                    <a:pt x="37" y="18"/>
                  </a:lnTo>
                  <a:lnTo>
                    <a:pt x="36" y="25"/>
                  </a:lnTo>
                  <a:lnTo>
                    <a:pt x="31" y="31"/>
                  </a:lnTo>
                  <a:lnTo>
                    <a:pt x="25" y="34"/>
                  </a:lnTo>
                  <a:lnTo>
                    <a:pt x="18" y="36"/>
                  </a:lnTo>
                  <a:lnTo>
                    <a:pt x="18" y="36"/>
                  </a:lnTo>
                  <a:lnTo>
                    <a:pt x="10" y="34"/>
                  </a:lnTo>
                  <a:lnTo>
                    <a:pt x="4" y="31"/>
                  </a:lnTo>
                  <a:lnTo>
                    <a:pt x="1" y="25"/>
                  </a:lnTo>
                  <a:lnTo>
                    <a:pt x="0" y="18"/>
                  </a:lnTo>
                  <a:lnTo>
                    <a:pt x="0" y="18"/>
                  </a:lnTo>
                  <a:lnTo>
                    <a:pt x="1" y="10"/>
                  </a:lnTo>
                  <a:lnTo>
                    <a:pt x="4" y="4"/>
                  </a:lnTo>
                  <a:lnTo>
                    <a:pt x="10" y="0"/>
                  </a:lnTo>
                  <a:lnTo>
                    <a:pt x="18" y="0"/>
                  </a:lnTo>
                  <a:lnTo>
                    <a:pt x="18" y="0"/>
                  </a:lnTo>
                  <a:lnTo>
                    <a:pt x="25" y="0"/>
                  </a:lnTo>
                  <a:lnTo>
                    <a:pt x="31"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7" name="Freeform 401"/>
            <p:cNvSpPr>
              <a:spLocks/>
            </p:cNvSpPr>
            <p:nvPr/>
          </p:nvSpPr>
          <p:spPr bwMode="auto">
            <a:xfrm>
              <a:off x="5360988" y="4492626"/>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8" name="Freeform 402"/>
            <p:cNvSpPr>
              <a:spLocks/>
            </p:cNvSpPr>
            <p:nvPr/>
          </p:nvSpPr>
          <p:spPr bwMode="auto">
            <a:xfrm>
              <a:off x="5203826" y="4467226"/>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9" name="Freeform 403"/>
            <p:cNvSpPr>
              <a:spLocks/>
            </p:cNvSpPr>
            <p:nvPr/>
          </p:nvSpPr>
          <p:spPr bwMode="auto">
            <a:xfrm>
              <a:off x="5051426" y="4176713"/>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6"/>
                </a:cxn>
                <a:cxn ang="0">
                  <a:pos x="12" y="1"/>
                </a:cxn>
                <a:cxn ang="0">
                  <a:pos x="20" y="0"/>
                </a:cxn>
                <a:cxn ang="0">
                  <a:pos x="20" y="0"/>
                </a:cxn>
                <a:cxn ang="0">
                  <a:pos x="27" y="1"/>
                </a:cxn>
                <a:cxn ang="0">
                  <a:pos x="33" y="6"/>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6"/>
                  </a:lnTo>
                  <a:lnTo>
                    <a:pt x="12" y="1"/>
                  </a:lnTo>
                  <a:lnTo>
                    <a:pt x="20" y="0"/>
                  </a:lnTo>
                  <a:lnTo>
                    <a:pt x="20" y="0"/>
                  </a:lnTo>
                  <a:lnTo>
                    <a:pt x="27" y="1"/>
                  </a:lnTo>
                  <a:lnTo>
                    <a:pt x="33" y="6"/>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0" name="Freeform 404"/>
            <p:cNvSpPr>
              <a:spLocks/>
            </p:cNvSpPr>
            <p:nvPr/>
          </p:nvSpPr>
          <p:spPr bwMode="auto">
            <a:xfrm>
              <a:off x="4875213" y="4459288"/>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1" name="Freeform 407"/>
            <p:cNvSpPr>
              <a:spLocks/>
            </p:cNvSpPr>
            <p:nvPr/>
          </p:nvSpPr>
          <p:spPr bwMode="auto">
            <a:xfrm>
              <a:off x="5522913" y="4738688"/>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2" name="Freeform 408"/>
            <p:cNvSpPr>
              <a:spLocks/>
            </p:cNvSpPr>
            <p:nvPr/>
          </p:nvSpPr>
          <p:spPr bwMode="auto">
            <a:xfrm>
              <a:off x="5318125" y="4854576"/>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3" name="Freeform 409"/>
            <p:cNvSpPr>
              <a:spLocks/>
            </p:cNvSpPr>
            <p:nvPr/>
          </p:nvSpPr>
          <p:spPr bwMode="auto">
            <a:xfrm>
              <a:off x="4699000" y="4221163"/>
              <a:ext cx="61913" cy="57150"/>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4" name="Freeform 410"/>
            <p:cNvSpPr>
              <a:spLocks/>
            </p:cNvSpPr>
            <p:nvPr/>
          </p:nvSpPr>
          <p:spPr bwMode="auto">
            <a:xfrm>
              <a:off x="5080000" y="3773488"/>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5" name="Freeform 411"/>
            <p:cNvSpPr>
              <a:spLocks/>
            </p:cNvSpPr>
            <p:nvPr/>
          </p:nvSpPr>
          <p:spPr bwMode="auto">
            <a:xfrm>
              <a:off x="5373688" y="4371976"/>
              <a:ext cx="58738" cy="58738"/>
            </a:xfrm>
            <a:custGeom>
              <a:avLst/>
              <a:gdLst/>
              <a:ahLst/>
              <a:cxnLst>
                <a:cxn ang="0">
                  <a:pos x="37" y="19"/>
                </a:cxn>
                <a:cxn ang="0">
                  <a:pos x="37" y="19"/>
                </a:cxn>
                <a:cxn ang="0">
                  <a:pos x="36" y="27"/>
                </a:cxn>
                <a:cxn ang="0">
                  <a:pos x="33" y="31"/>
                </a:cxn>
                <a:cxn ang="0">
                  <a:pos x="27" y="36"/>
                </a:cxn>
                <a:cxn ang="0">
                  <a:pos x="19" y="37"/>
                </a:cxn>
                <a:cxn ang="0">
                  <a:pos x="19" y="37"/>
                </a:cxn>
                <a:cxn ang="0">
                  <a:pos x="12" y="36"/>
                </a:cxn>
                <a:cxn ang="0">
                  <a:pos x="6" y="31"/>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1"/>
                  </a:lnTo>
                  <a:lnTo>
                    <a:pt x="27" y="36"/>
                  </a:lnTo>
                  <a:lnTo>
                    <a:pt x="19" y="37"/>
                  </a:lnTo>
                  <a:lnTo>
                    <a:pt x="19" y="37"/>
                  </a:lnTo>
                  <a:lnTo>
                    <a:pt x="12" y="36"/>
                  </a:lnTo>
                  <a:lnTo>
                    <a:pt x="6" y="31"/>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6" name="Freeform 413"/>
            <p:cNvSpPr>
              <a:spLocks/>
            </p:cNvSpPr>
            <p:nvPr/>
          </p:nvSpPr>
          <p:spPr bwMode="auto">
            <a:xfrm>
              <a:off x="4456113" y="3624263"/>
              <a:ext cx="61913" cy="57150"/>
            </a:xfrm>
            <a:custGeom>
              <a:avLst/>
              <a:gdLst/>
              <a:ahLst/>
              <a:cxnLst>
                <a:cxn ang="0">
                  <a:pos x="39" y="18"/>
                </a:cxn>
                <a:cxn ang="0">
                  <a:pos x="39" y="18"/>
                </a:cxn>
                <a:cxn ang="0">
                  <a:pos x="38" y="25"/>
                </a:cxn>
                <a:cxn ang="0">
                  <a:pos x="33" y="31"/>
                </a:cxn>
                <a:cxn ang="0">
                  <a:pos x="27" y="36"/>
                </a:cxn>
                <a:cxn ang="0">
                  <a:pos x="20" y="36"/>
                </a:cxn>
                <a:cxn ang="0">
                  <a:pos x="20" y="36"/>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6"/>
                  </a:lnTo>
                  <a:lnTo>
                    <a:pt x="20" y="36"/>
                  </a:lnTo>
                  <a:lnTo>
                    <a:pt x="20" y="36"/>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7" name="Freeform 414"/>
            <p:cNvSpPr>
              <a:spLocks/>
            </p:cNvSpPr>
            <p:nvPr/>
          </p:nvSpPr>
          <p:spPr bwMode="auto">
            <a:xfrm>
              <a:off x="5407025" y="4306888"/>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8" name="Freeform 415"/>
            <p:cNvSpPr>
              <a:spLocks/>
            </p:cNvSpPr>
            <p:nvPr/>
          </p:nvSpPr>
          <p:spPr bwMode="auto">
            <a:xfrm>
              <a:off x="5975350" y="4378326"/>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2"/>
                </a:cxn>
                <a:cxn ang="0">
                  <a:pos x="6" y="6"/>
                </a:cxn>
                <a:cxn ang="0">
                  <a:pos x="12" y="2"/>
                </a:cxn>
                <a:cxn ang="0">
                  <a:pos x="20" y="0"/>
                </a:cxn>
                <a:cxn ang="0">
                  <a:pos x="20" y="0"/>
                </a:cxn>
                <a:cxn ang="0">
                  <a:pos x="27" y="2"/>
                </a:cxn>
                <a:cxn ang="0">
                  <a:pos x="33" y="6"/>
                </a:cxn>
                <a:cxn ang="0">
                  <a:pos x="38" y="12"/>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2"/>
                  </a:lnTo>
                  <a:lnTo>
                    <a:pt x="6" y="6"/>
                  </a:lnTo>
                  <a:lnTo>
                    <a:pt x="12" y="2"/>
                  </a:lnTo>
                  <a:lnTo>
                    <a:pt x="20" y="0"/>
                  </a:lnTo>
                  <a:lnTo>
                    <a:pt x="20" y="0"/>
                  </a:lnTo>
                  <a:lnTo>
                    <a:pt x="27" y="2"/>
                  </a:lnTo>
                  <a:lnTo>
                    <a:pt x="33" y="6"/>
                  </a:lnTo>
                  <a:lnTo>
                    <a:pt x="38"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9" name="Freeform 416"/>
            <p:cNvSpPr>
              <a:spLocks/>
            </p:cNvSpPr>
            <p:nvPr/>
          </p:nvSpPr>
          <p:spPr bwMode="auto">
            <a:xfrm>
              <a:off x="5980113" y="4076701"/>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0" name="Freeform 417"/>
            <p:cNvSpPr>
              <a:spLocks/>
            </p:cNvSpPr>
            <p:nvPr/>
          </p:nvSpPr>
          <p:spPr bwMode="auto">
            <a:xfrm>
              <a:off x="6103938" y="4310063"/>
              <a:ext cx="60325" cy="58738"/>
            </a:xfrm>
            <a:custGeom>
              <a:avLst/>
              <a:gdLst/>
              <a:ahLst/>
              <a:cxnLst>
                <a:cxn ang="0">
                  <a:pos x="38" y="19"/>
                </a:cxn>
                <a:cxn ang="0">
                  <a:pos x="38" y="19"/>
                </a:cxn>
                <a:cxn ang="0">
                  <a:pos x="36" y="27"/>
                </a:cxn>
                <a:cxn ang="0">
                  <a:pos x="32" y="33"/>
                </a:cxn>
                <a:cxn ang="0">
                  <a:pos x="26" y="36"/>
                </a:cxn>
                <a:cxn ang="0">
                  <a:pos x="18" y="37"/>
                </a:cxn>
                <a:cxn ang="0">
                  <a:pos x="18" y="37"/>
                </a:cxn>
                <a:cxn ang="0">
                  <a:pos x="12" y="36"/>
                </a:cxn>
                <a:cxn ang="0">
                  <a:pos x="5" y="33"/>
                </a:cxn>
                <a:cxn ang="0">
                  <a:pos x="2" y="27"/>
                </a:cxn>
                <a:cxn ang="0">
                  <a:pos x="0" y="19"/>
                </a:cxn>
                <a:cxn ang="0">
                  <a:pos x="0" y="19"/>
                </a:cxn>
                <a:cxn ang="0">
                  <a:pos x="2" y="12"/>
                </a:cxn>
                <a:cxn ang="0">
                  <a:pos x="5" y="6"/>
                </a:cxn>
                <a:cxn ang="0">
                  <a:pos x="12"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2" y="36"/>
                  </a:lnTo>
                  <a:lnTo>
                    <a:pt x="5" y="33"/>
                  </a:lnTo>
                  <a:lnTo>
                    <a:pt x="2" y="27"/>
                  </a:lnTo>
                  <a:lnTo>
                    <a:pt x="0" y="19"/>
                  </a:lnTo>
                  <a:lnTo>
                    <a:pt x="0" y="19"/>
                  </a:lnTo>
                  <a:lnTo>
                    <a:pt x="2" y="12"/>
                  </a:lnTo>
                  <a:lnTo>
                    <a:pt x="5" y="6"/>
                  </a:lnTo>
                  <a:lnTo>
                    <a:pt x="12" y="1"/>
                  </a:lnTo>
                  <a:lnTo>
                    <a:pt x="18" y="0"/>
                  </a:lnTo>
                  <a:lnTo>
                    <a:pt x="18" y="0"/>
                  </a:lnTo>
                  <a:lnTo>
                    <a:pt x="26" y="1"/>
                  </a:lnTo>
                  <a:lnTo>
                    <a:pt x="32"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1" name="Freeform 418"/>
            <p:cNvSpPr>
              <a:spLocks/>
            </p:cNvSpPr>
            <p:nvPr/>
          </p:nvSpPr>
          <p:spPr bwMode="auto">
            <a:xfrm>
              <a:off x="5507038" y="4752976"/>
              <a:ext cx="58738" cy="57150"/>
            </a:xfrm>
            <a:custGeom>
              <a:avLst/>
              <a:gdLst/>
              <a:ahLst/>
              <a:cxnLst>
                <a:cxn ang="0">
                  <a:pos x="37" y="18"/>
                </a:cxn>
                <a:cxn ang="0">
                  <a:pos x="37" y="18"/>
                </a:cxn>
                <a:cxn ang="0">
                  <a:pos x="36" y="25"/>
                </a:cxn>
                <a:cxn ang="0">
                  <a:pos x="31" y="31"/>
                </a:cxn>
                <a:cxn ang="0">
                  <a:pos x="25" y="34"/>
                </a:cxn>
                <a:cxn ang="0">
                  <a:pos x="18" y="36"/>
                </a:cxn>
                <a:cxn ang="0">
                  <a:pos x="18" y="36"/>
                </a:cxn>
                <a:cxn ang="0">
                  <a:pos x="10" y="34"/>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6">
                  <a:moveTo>
                    <a:pt x="37" y="18"/>
                  </a:moveTo>
                  <a:lnTo>
                    <a:pt x="37" y="18"/>
                  </a:lnTo>
                  <a:lnTo>
                    <a:pt x="36" y="25"/>
                  </a:lnTo>
                  <a:lnTo>
                    <a:pt x="31" y="31"/>
                  </a:lnTo>
                  <a:lnTo>
                    <a:pt x="25" y="34"/>
                  </a:lnTo>
                  <a:lnTo>
                    <a:pt x="18" y="36"/>
                  </a:lnTo>
                  <a:lnTo>
                    <a:pt x="18" y="36"/>
                  </a:lnTo>
                  <a:lnTo>
                    <a:pt x="10" y="34"/>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2" name="Freeform 420"/>
            <p:cNvSpPr>
              <a:spLocks/>
            </p:cNvSpPr>
            <p:nvPr/>
          </p:nvSpPr>
          <p:spPr bwMode="auto">
            <a:xfrm>
              <a:off x="5232400" y="3919538"/>
              <a:ext cx="60325" cy="57150"/>
            </a:xfrm>
            <a:custGeom>
              <a:avLst/>
              <a:gdLst/>
              <a:ahLst/>
              <a:cxnLst>
                <a:cxn ang="0">
                  <a:pos x="38" y="18"/>
                </a:cxn>
                <a:cxn ang="0">
                  <a:pos x="38" y="18"/>
                </a:cxn>
                <a:cxn ang="0">
                  <a:pos x="36"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0"/>
                </a:cxn>
                <a:cxn ang="0">
                  <a:pos x="20" y="0"/>
                </a:cxn>
                <a:cxn ang="0">
                  <a:pos x="20" y="0"/>
                </a:cxn>
                <a:cxn ang="0">
                  <a:pos x="27" y="0"/>
                </a:cxn>
                <a:cxn ang="0">
                  <a:pos x="33" y="4"/>
                </a:cxn>
                <a:cxn ang="0">
                  <a:pos x="36" y="10"/>
                </a:cxn>
                <a:cxn ang="0">
                  <a:pos x="38" y="18"/>
                </a:cxn>
                <a:cxn ang="0">
                  <a:pos x="38" y="18"/>
                </a:cxn>
              </a:cxnLst>
              <a:rect l="0" t="0" r="r" b="b"/>
              <a:pathLst>
                <a:path w="38" h="36">
                  <a:moveTo>
                    <a:pt x="38" y="18"/>
                  </a:moveTo>
                  <a:lnTo>
                    <a:pt x="38" y="18"/>
                  </a:lnTo>
                  <a:lnTo>
                    <a:pt x="36"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0"/>
                  </a:lnTo>
                  <a:lnTo>
                    <a:pt x="20" y="0"/>
                  </a:lnTo>
                  <a:lnTo>
                    <a:pt x="20" y="0"/>
                  </a:lnTo>
                  <a:lnTo>
                    <a:pt x="27" y="0"/>
                  </a:lnTo>
                  <a:lnTo>
                    <a:pt x="33"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3" name="Freeform 421"/>
            <p:cNvSpPr>
              <a:spLocks/>
            </p:cNvSpPr>
            <p:nvPr/>
          </p:nvSpPr>
          <p:spPr bwMode="auto">
            <a:xfrm>
              <a:off x="5461000" y="4462463"/>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4" name="Freeform 422"/>
            <p:cNvSpPr>
              <a:spLocks/>
            </p:cNvSpPr>
            <p:nvPr/>
          </p:nvSpPr>
          <p:spPr bwMode="auto">
            <a:xfrm>
              <a:off x="5827713" y="4697413"/>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5" name="Freeform 423"/>
            <p:cNvSpPr>
              <a:spLocks/>
            </p:cNvSpPr>
            <p:nvPr/>
          </p:nvSpPr>
          <p:spPr bwMode="auto">
            <a:xfrm>
              <a:off x="4618038" y="4576763"/>
              <a:ext cx="61913" cy="57150"/>
            </a:xfrm>
            <a:custGeom>
              <a:avLst/>
              <a:gdLst/>
              <a:ahLst/>
              <a:cxnLst>
                <a:cxn ang="0">
                  <a:pos x="39" y="18"/>
                </a:cxn>
                <a:cxn ang="0">
                  <a:pos x="39" y="18"/>
                </a:cxn>
                <a:cxn ang="0">
                  <a:pos x="36" y="25"/>
                </a:cxn>
                <a:cxn ang="0">
                  <a:pos x="33" y="31"/>
                </a:cxn>
                <a:cxn ang="0">
                  <a:pos x="27" y="36"/>
                </a:cxn>
                <a:cxn ang="0">
                  <a:pos x="20" y="36"/>
                </a:cxn>
                <a:cxn ang="0">
                  <a:pos x="20" y="36"/>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9" y="18"/>
                </a:cxn>
                <a:cxn ang="0">
                  <a:pos x="39" y="18"/>
                </a:cxn>
              </a:cxnLst>
              <a:rect l="0" t="0" r="r" b="b"/>
              <a:pathLst>
                <a:path w="39" h="36">
                  <a:moveTo>
                    <a:pt x="39" y="18"/>
                  </a:moveTo>
                  <a:lnTo>
                    <a:pt x="39" y="18"/>
                  </a:lnTo>
                  <a:lnTo>
                    <a:pt x="36" y="25"/>
                  </a:lnTo>
                  <a:lnTo>
                    <a:pt x="33" y="31"/>
                  </a:lnTo>
                  <a:lnTo>
                    <a:pt x="27" y="36"/>
                  </a:lnTo>
                  <a:lnTo>
                    <a:pt x="20" y="36"/>
                  </a:lnTo>
                  <a:lnTo>
                    <a:pt x="20" y="36"/>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6" name="Freeform 424"/>
            <p:cNvSpPr>
              <a:spLocks/>
            </p:cNvSpPr>
            <p:nvPr/>
          </p:nvSpPr>
          <p:spPr bwMode="auto">
            <a:xfrm>
              <a:off x="4841875" y="3871913"/>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7" name="Freeform 426"/>
            <p:cNvSpPr>
              <a:spLocks/>
            </p:cNvSpPr>
            <p:nvPr/>
          </p:nvSpPr>
          <p:spPr bwMode="auto">
            <a:xfrm>
              <a:off x="6356350" y="4802188"/>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8" name="Freeform 427"/>
            <p:cNvSpPr>
              <a:spLocks/>
            </p:cNvSpPr>
            <p:nvPr/>
          </p:nvSpPr>
          <p:spPr bwMode="auto">
            <a:xfrm>
              <a:off x="5440363" y="4171951"/>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9" name="Freeform 428"/>
            <p:cNvSpPr>
              <a:spLocks/>
            </p:cNvSpPr>
            <p:nvPr/>
          </p:nvSpPr>
          <p:spPr bwMode="auto">
            <a:xfrm>
              <a:off x="5756275" y="4643438"/>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6"/>
                </a:cxn>
                <a:cxn ang="0">
                  <a:pos x="12" y="1"/>
                </a:cxn>
                <a:cxn ang="0">
                  <a:pos x="20" y="0"/>
                </a:cxn>
                <a:cxn ang="0">
                  <a:pos x="20" y="0"/>
                </a:cxn>
                <a:cxn ang="0">
                  <a:pos x="27" y="1"/>
                </a:cxn>
                <a:cxn ang="0">
                  <a:pos x="33" y="6"/>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6"/>
                  </a:lnTo>
                  <a:lnTo>
                    <a:pt x="12" y="1"/>
                  </a:lnTo>
                  <a:lnTo>
                    <a:pt x="20" y="0"/>
                  </a:lnTo>
                  <a:lnTo>
                    <a:pt x="20" y="0"/>
                  </a:lnTo>
                  <a:lnTo>
                    <a:pt x="27" y="1"/>
                  </a:lnTo>
                  <a:lnTo>
                    <a:pt x="33" y="6"/>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0" name="Freeform 429"/>
            <p:cNvSpPr>
              <a:spLocks/>
            </p:cNvSpPr>
            <p:nvPr/>
          </p:nvSpPr>
          <p:spPr bwMode="auto">
            <a:xfrm>
              <a:off x="5664200" y="4310063"/>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1" name="Freeform 430"/>
            <p:cNvSpPr>
              <a:spLocks/>
            </p:cNvSpPr>
            <p:nvPr/>
          </p:nvSpPr>
          <p:spPr bwMode="auto">
            <a:xfrm>
              <a:off x="5256213" y="4197351"/>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2" name="Freeform 431"/>
            <p:cNvSpPr>
              <a:spLocks/>
            </p:cNvSpPr>
            <p:nvPr/>
          </p:nvSpPr>
          <p:spPr bwMode="auto">
            <a:xfrm>
              <a:off x="6230938" y="4405313"/>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6"/>
                </a:cxn>
                <a:cxn ang="0">
                  <a:pos x="12" y="1"/>
                </a:cxn>
                <a:cxn ang="0">
                  <a:pos x="19" y="0"/>
                </a:cxn>
                <a:cxn ang="0">
                  <a:pos x="19" y="0"/>
                </a:cxn>
                <a:cxn ang="0">
                  <a:pos x="27" y="1"/>
                </a:cxn>
                <a:cxn ang="0">
                  <a:pos x="33" y="6"/>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6"/>
                  </a:lnTo>
                  <a:lnTo>
                    <a:pt x="12" y="1"/>
                  </a:lnTo>
                  <a:lnTo>
                    <a:pt x="19" y="0"/>
                  </a:lnTo>
                  <a:lnTo>
                    <a:pt x="19" y="0"/>
                  </a:lnTo>
                  <a:lnTo>
                    <a:pt x="27" y="1"/>
                  </a:lnTo>
                  <a:lnTo>
                    <a:pt x="33" y="6"/>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3" name="Freeform 432"/>
            <p:cNvSpPr>
              <a:spLocks/>
            </p:cNvSpPr>
            <p:nvPr/>
          </p:nvSpPr>
          <p:spPr bwMode="auto">
            <a:xfrm>
              <a:off x="5421313" y="5006976"/>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4" name="Freeform 433"/>
            <p:cNvSpPr>
              <a:spLocks/>
            </p:cNvSpPr>
            <p:nvPr/>
          </p:nvSpPr>
          <p:spPr bwMode="auto">
            <a:xfrm>
              <a:off x="4979988" y="4524376"/>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5" name="Freeform 436"/>
            <p:cNvSpPr>
              <a:spLocks/>
            </p:cNvSpPr>
            <p:nvPr/>
          </p:nvSpPr>
          <p:spPr bwMode="auto">
            <a:xfrm>
              <a:off x="5678488" y="4786313"/>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2"/>
                </a:cxn>
                <a:cxn ang="0">
                  <a:pos x="6" y="6"/>
                </a:cxn>
                <a:cxn ang="0">
                  <a:pos x="12" y="1"/>
                </a:cxn>
                <a:cxn ang="0">
                  <a:pos x="19" y="0"/>
                </a:cxn>
                <a:cxn ang="0">
                  <a:pos x="19" y="0"/>
                </a:cxn>
                <a:cxn ang="0">
                  <a:pos x="27" y="1"/>
                </a:cxn>
                <a:cxn ang="0">
                  <a:pos x="33" y="6"/>
                </a:cxn>
                <a:cxn ang="0">
                  <a:pos x="37" y="12"/>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2"/>
                  </a:lnTo>
                  <a:lnTo>
                    <a:pt x="6" y="6"/>
                  </a:lnTo>
                  <a:lnTo>
                    <a:pt x="12" y="1"/>
                  </a:lnTo>
                  <a:lnTo>
                    <a:pt x="19" y="0"/>
                  </a:lnTo>
                  <a:lnTo>
                    <a:pt x="19" y="0"/>
                  </a:lnTo>
                  <a:lnTo>
                    <a:pt x="27" y="1"/>
                  </a:lnTo>
                  <a:lnTo>
                    <a:pt x="33" y="6"/>
                  </a:lnTo>
                  <a:lnTo>
                    <a:pt x="37"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6" name="Freeform 437"/>
            <p:cNvSpPr>
              <a:spLocks/>
            </p:cNvSpPr>
            <p:nvPr/>
          </p:nvSpPr>
          <p:spPr bwMode="auto">
            <a:xfrm>
              <a:off x="5588000" y="4249738"/>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7" name="Freeform 438"/>
            <p:cNvSpPr>
              <a:spLocks/>
            </p:cNvSpPr>
            <p:nvPr/>
          </p:nvSpPr>
          <p:spPr bwMode="auto">
            <a:xfrm>
              <a:off x="5303838" y="3321051"/>
              <a:ext cx="60325" cy="60325"/>
            </a:xfrm>
            <a:custGeom>
              <a:avLst/>
              <a:gdLst/>
              <a:ahLst/>
              <a:cxnLst>
                <a:cxn ang="0">
                  <a:pos x="38" y="20"/>
                </a:cxn>
                <a:cxn ang="0">
                  <a:pos x="38" y="20"/>
                </a:cxn>
                <a:cxn ang="0">
                  <a:pos x="36" y="26"/>
                </a:cxn>
                <a:cxn ang="0">
                  <a:pos x="32" y="32"/>
                </a:cxn>
                <a:cxn ang="0">
                  <a:pos x="26" y="36"/>
                </a:cxn>
                <a:cxn ang="0">
                  <a:pos x="18" y="38"/>
                </a:cxn>
                <a:cxn ang="0">
                  <a:pos x="18" y="38"/>
                </a:cxn>
                <a:cxn ang="0">
                  <a:pos x="12" y="36"/>
                </a:cxn>
                <a:cxn ang="0">
                  <a:pos x="5" y="32"/>
                </a:cxn>
                <a:cxn ang="0">
                  <a:pos x="2" y="26"/>
                </a:cxn>
                <a:cxn ang="0">
                  <a:pos x="0" y="20"/>
                </a:cxn>
                <a:cxn ang="0">
                  <a:pos x="0" y="20"/>
                </a:cxn>
                <a:cxn ang="0">
                  <a:pos x="2" y="12"/>
                </a:cxn>
                <a:cxn ang="0">
                  <a:pos x="5" y="6"/>
                </a:cxn>
                <a:cxn ang="0">
                  <a:pos x="12"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6"/>
                  </a:lnTo>
                  <a:lnTo>
                    <a:pt x="32" y="32"/>
                  </a:lnTo>
                  <a:lnTo>
                    <a:pt x="26" y="36"/>
                  </a:lnTo>
                  <a:lnTo>
                    <a:pt x="18" y="38"/>
                  </a:lnTo>
                  <a:lnTo>
                    <a:pt x="18" y="38"/>
                  </a:lnTo>
                  <a:lnTo>
                    <a:pt x="12" y="36"/>
                  </a:lnTo>
                  <a:lnTo>
                    <a:pt x="5" y="32"/>
                  </a:lnTo>
                  <a:lnTo>
                    <a:pt x="2" y="26"/>
                  </a:lnTo>
                  <a:lnTo>
                    <a:pt x="0" y="20"/>
                  </a:lnTo>
                  <a:lnTo>
                    <a:pt x="0" y="20"/>
                  </a:lnTo>
                  <a:lnTo>
                    <a:pt x="2" y="12"/>
                  </a:lnTo>
                  <a:lnTo>
                    <a:pt x="5" y="6"/>
                  </a:lnTo>
                  <a:lnTo>
                    <a:pt x="12" y="2"/>
                  </a:lnTo>
                  <a:lnTo>
                    <a:pt x="18" y="0"/>
                  </a:lnTo>
                  <a:lnTo>
                    <a:pt x="18" y="0"/>
                  </a:lnTo>
                  <a:lnTo>
                    <a:pt x="26" y="2"/>
                  </a:lnTo>
                  <a:lnTo>
                    <a:pt x="32"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8" name="Freeform 439"/>
            <p:cNvSpPr>
              <a:spLocks/>
            </p:cNvSpPr>
            <p:nvPr/>
          </p:nvSpPr>
          <p:spPr bwMode="auto">
            <a:xfrm>
              <a:off x="4513263" y="3505201"/>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9" name="Freeform 440"/>
            <p:cNvSpPr>
              <a:spLocks/>
            </p:cNvSpPr>
            <p:nvPr/>
          </p:nvSpPr>
          <p:spPr bwMode="auto">
            <a:xfrm>
              <a:off x="5716588" y="3948113"/>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0" name="Freeform 442"/>
            <p:cNvSpPr>
              <a:spLocks/>
            </p:cNvSpPr>
            <p:nvPr/>
          </p:nvSpPr>
          <p:spPr bwMode="auto">
            <a:xfrm>
              <a:off x="4727575" y="3800476"/>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1" name="Freeform 443"/>
            <p:cNvSpPr>
              <a:spLocks/>
            </p:cNvSpPr>
            <p:nvPr/>
          </p:nvSpPr>
          <p:spPr bwMode="auto">
            <a:xfrm>
              <a:off x="5111750" y="3776663"/>
              <a:ext cx="58738" cy="58738"/>
            </a:xfrm>
            <a:custGeom>
              <a:avLst/>
              <a:gdLst/>
              <a:ahLst/>
              <a:cxnLst>
                <a:cxn ang="0">
                  <a:pos x="37" y="19"/>
                </a:cxn>
                <a:cxn ang="0">
                  <a:pos x="37" y="19"/>
                </a:cxn>
                <a:cxn ang="0">
                  <a:pos x="36" y="25"/>
                </a:cxn>
                <a:cxn ang="0">
                  <a:pos x="33" y="31"/>
                </a:cxn>
                <a:cxn ang="0">
                  <a:pos x="25" y="36"/>
                </a:cxn>
                <a:cxn ang="0">
                  <a:pos x="19" y="37"/>
                </a:cxn>
                <a:cxn ang="0">
                  <a:pos x="19" y="37"/>
                </a:cxn>
                <a:cxn ang="0">
                  <a:pos x="12" y="36"/>
                </a:cxn>
                <a:cxn ang="0">
                  <a:pos x="4" y="31"/>
                </a:cxn>
                <a:cxn ang="0">
                  <a:pos x="1" y="25"/>
                </a:cxn>
                <a:cxn ang="0">
                  <a:pos x="0" y="19"/>
                </a:cxn>
                <a:cxn ang="0">
                  <a:pos x="0" y="19"/>
                </a:cxn>
                <a:cxn ang="0">
                  <a:pos x="1" y="12"/>
                </a:cxn>
                <a:cxn ang="0">
                  <a:pos x="4" y="6"/>
                </a:cxn>
                <a:cxn ang="0">
                  <a:pos x="12" y="1"/>
                </a:cxn>
                <a:cxn ang="0">
                  <a:pos x="19" y="0"/>
                </a:cxn>
                <a:cxn ang="0">
                  <a:pos x="19" y="0"/>
                </a:cxn>
                <a:cxn ang="0">
                  <a:pos x="25" y="1"/>
                </a:cxn>
                <a:cxn ang="0">
                  <a:pos x="33" y="6"/>
                </a:cxn>
                <a:cxn ang="0">
                  <a:pos x="36" y="12"/>
                </a:cxn>
                <a:cxn ang="0">
                  <a:pos x="37" y="19"/>
                </a:cxn>
                <a:cxn ang="0">
                  <a:pos x="37" y="19"/>
                </a:cxn>
              </a:cxnLst>
              <a:rect l="0" t="0" r="r" b="b"/>
              <a:pathLst>
                <a:path w="37" h="37">
                  <a:moveTo>
                    <a:pt x="37" y="19"/>
                  </a:moveTo>
                  <a:lnTo>
                    <a:pt x="37" y="19"/>
                  </a:lnTo>
                  <a:lnTo>
                    <a:pt x="36" y="25"/>
                  </a:lnTo>
                  <a:lnTo>
                    <a:pt x="33" y="31"/>
                  </a:lnTo>
                  <a:lnTo>
                    <a:pt x="25" y="36"/>
                  </a:lnTo>
                  <a:lnTo>
                    <a:pt x="19" y="37"/>
                  </a:lnTo>
                  <a:lnTo>
                    <a:pt x="19" y="37"/>
                  </a:lnTo>
                  <a:lnTo>
                    <a:pt x="12" y="36"/>
                  </a:lnTo>
                  <a:lnTo>
                    <a:pt x="4" y="31"/>
                  </a:lnTo>
                  <a:lnTo>
                    <a:pt x="1" y="25"/>
                  </a:lnTo>
                  <a:lnTo>
                    <a:pt x="0" y="19"/>
                  </a:lnTo>
                  <a:lnTo>
                    <a:pt x="0" y="19"/>
                  </a:lnTo>
                  <a:lnTo>
                    <a:pt x="1" y="12"/>
                  </a:lnTo>
                  <a:lnTo>
                    <a:pt x="4" y="6"/>
                  </a:lnTo>
                  <a:lnTo>
                    <a:pt x="12" y="1"/>
                  </a:lnTo>
                  <a:lnTo>
                    <a:pt x="19" y="0"/>
                  </a:lnTo>
                  <a:lnTo>
                    <a:pt x="19" y="0"/>
                  </a:lnTo>
                  <a:lnTo>
                    <a:pt x="25" y="1"/>
                  </a:lnTo>
                  <a:lnTo>
                    <a:pt x="33"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2" name="Freeform 444"/>
            <p:cNvSpPr>
              <a:spLocks/>
            </p:cNvSpPr>
            <p:nvPr/>
          </p:nvSpPr>
          <p:spPr bwMode="auto">
            <a:xfrm>
              <a:off x="5168900" y="4467226"/>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3" name="Freeform 445"/>
            <p:cNvSpPr>
              <a:spLocks/>
            </p:cNvSpPr>
            <p:nvPr/>
          </p:nvSpPr>
          <p:spPr bwMode="auto">
            <a:xfrm>
              <a:off x="5365750" y="3919538"/>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4" name="Freeform 446"/>
            <p:cNvSpPr>
              <a:spLocks/>
            </p:cNvSpPr>
            <p:nvPr/>
          </p:nvSpPr>
          <p:spPr bwMode="auto">
            <a:xfrm>
              <a:off x="5260975" y="4664076"/>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2"/>
                </a:cxn>
                <a:cxn ang="0">
                  <a:pos x="5" y="6"/>
                </a:cxn>
                <a:cxn ang="0">
                  <a:pos x="11" y="2"/>
                </a:cxn>
                <a:cxn ang="0">
                  <a:pos x="18" y="0"/>
                </a:cxn>
                <a:cxn ang="0">
                  <a:pos x="18" y="0"/>
                </a:cxn>
                <a:cxn ang="0">
                  <a:pos x="26" y="2"/>
                </a:cxn>
                <a:cxn ang="0">
                  <a:pos x="32" y="6"/>
                </a:cxn>
                <a:cxn ang="0">
                  <a:pos x="36" y="12"/>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2"/>
                  </a:lnTo>
                  <a:lnTo>
                    <a:pt x="5" y="6"/>
                  </a:lnTo>
                  <a:lnTo>
                    <a:pt x="11" y="2"/>
                  </a:lnTo>
                  <a:lnTo>
                    <a:pt x="18" y="0"/>
                  </a:lnTo>
                  <a:lnTo>
                    <a:pt x="18" y="0"/>
                  </a:lnTo>
                  <a:lnTo>
                    <a:pt x="26" y="2"/>
                  </a:lnTo>
                  <a:lnTo>
                    <a:pt x="32" y="6"/>
                  </a:lnTo>
                  <a:lnTo>
                    <a:pt x="36" y="12"/>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5" name="Freeform 447"/>
            <p:cNvSpPr>
              <a:spLocks/>
            </p:cNvSpPr>
            <p:nvPr/>
          </p:nvSpPr>
          <p:spPr bwMode="auto">
            <a:xfrm>
              <a:off x="5013325" y="4629151"/>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6" name="Freeform 448"/>
            <p:cNvSpPr>
              <a:spLocks/>
            </p:cNvSpPr>
            <p:nvPr/>
          </p:nvSpPr>
          <p:spPr bwMode="auto">
            <a:xfrm>
              <a:off x="4602163" y="4097338"/>
              <a:ext cx="58738" cy="60325"/>
            </a:xfrm>
            <a:custGeom>
              <a:avLst/>
              <a:gdLst/>
              <a:ahLst/>
              <a:cxnLst>
                <a:cxn ang="0">
                  <a:pos x="37" y="20"/>
                </a:cxn>
                <a:cxn ang="0">
                  <a:pos x="37" y="20"/>
                </a:cxn>
                <a:cxn ang="0">
                  <a:pos x="36"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7" name="Freeform 449"/>
            <p:cNvSpPr>
              <a:spLocks/>
            </p:cNvSpPr>
            <p:nvPr/>
          </p:nvSpPr>
          <p:spPr bwMode="auto">
            <a:xfrm>
              <a:off x="5073650" y="3925888"/>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2"/>
                </a:cxn>
                <a:cxn ang="0">
                  <a:pos x="4" y="6"/>
                </a:cxn>
                <a:cxn ang="0">
                  <a:pos x="10" y="2"/>
                </a:cxn>
                <a:cxn ang="0">
                  <a:pos x="18" y="0"/>
                </a:cxn>
                <a:cxn ang="0">
                  <a:pos x="18" y="0"/>
                </a:cxn>
                <a:cxn ang="0">
                  <a:pos x="25" y="2"/>
                </a:cxn>
                <a:cxn ang="0">
                  <a:pos x="31" y="6"/>
                </a:cxn>
                <a:cxn ang="0">
                  <a:pos x="36" y="12"/>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2"/>
                  </a:lnTo>
                  <a:lnTo>
                    <a:pt x="4" y="6"/>
                  </a:lnTo>
                  <a:lnTo>
                    <a:pt x="10" y="2"/>
                  </a:lnTo>
                  <a:lnTo>
                    <a:pt x="18" y="0"/>
                  </a:lnTo>
                  <a:lnTo>
                    <a:pt x="18" y="0"/>
                  </a:lnTo>
                  <a:lnTo>
                    <a:pt x="25" y="2"/>
                  </a:lnTo>
                  <a:lnTo>
                    <a:pt x="31" y="6"/>
                  </a:lnTo>
                  <a:lnTo>
                    <a:pt x="36" y="12"/>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8" name="Freeform 450"/>
            <p:cNvSpPr>
              <a:spLocks/>
            </p:cNvSpPr>
            <p:nvPr/>
          </p:nvSpPr>
          <p:spPr bwMode="auto">
            <a:xfrm>
              <a:off x="5613400" y="4040188"/>
              <a:ext cx="60325" cy="57150"/>
            </a:xfrm>
            <a:custGeom>
              <a:avLst/>
              <a:gdLst/>
              <a:ahLst/>
              <a:cxnLst>
                <a:cxn ang="0">
                  <a:pos x="38" y="18"/>
                </a:cxn>
                <a:cxn ang="0">
                  <a:pos x="38" y="18"/>
                </a:cxn>
                <a:cxn ang="0">
                  <a:pos x="36" y="26"/>
                </a:cxn>
                <a:cxn ang="0">
                  <a:pos x="33" y="32"/>
                </a:cxn>
                <a:cxn ang="0">
                  <a:pos x="26" y="35"/>
                </a:cxn>
                <a:cxn ang="0">
                  <a:pos x="20" y="36"/>
                </a:cxn>
                <a:cxn ang="0">
                  <a:pos x="20" y="36"/>
                </a:cxn>
                <a:cxn ang="0">
                  <a:pos x="12" y="35"/>
                </a:cxn>
                <a:cxn ang="0">
                  <a:pos x="6" y="32"/>
                </a:cxn>
                <a:cxn ang="0">
                  <a:pos x="2" y="26"/>
                </a:cxn>
                <a:cxn ang="0">
                  <a:pos x="0" y="18"/>
                </a:cxn>
                <a:cxn ang="0">
                  <a:pos x="0" y="18"/>
                </a:cxn>
                <a:cxn ang="0">
                  <a:pos x="2" y="11"/>
                </a:cxn>
                <a:cxn ang="0">
                  <a:pos x="6" y="5"/>
                </a:cxn>
                <a:cxn ang="0">
                  <a:pos x="12" y="2"/>
                </a:cxn>
                <a:cxn ang="0">
                  <a:pos x="20" y="0"/>
                </a:cxn>
                <a:cxn ang="0">
                  <a:pos x="20" y="0"/>
                </a:cxn>
                <a:cxn ang="0">
                  <a:pos x="26" y="2"/>
                </a:cxn>
                <a:cxn ang="0">
                  <a:pos x="33" y="5"/>
                </a:cxn>
                <a:cxn ang="0">
                  <a:pos x="36" y="11"/>
                </a:cxn>
                <a:cxn ang="0">
                  <a:pos x="38" y="18"/>
                </a:cxn>
                <a:cxn ang="0">
                  <a:pos x="38" y="18"/>
                </a:cxn>
              </a:cxnLst>
              <a:rect l="0" t="0" r="r" b="b"/>
              <a:pathLst>
                <a:path w="38" h="36">
                  <a:moveTo>
                    <a:pt x="38" y="18"/>
                  </a:moveTo>
                  <a:lnTo>
                    <a:pt x="38" y="18"/>
                  </a:lnTo>
                  <a:lnTo>
                    <a:pt x="36" y="26"/>
                  </a:lnTo>
                  <a:lnTo>
                    <a:pt x="33" y="32"/>
                  </a:lnTo>
                  <a:lnTo>
                    <a:pt x="26" y="35"/>
                  </a:lnTo>
                  <a:lnTo>
                    <a:pt x="20" y="36"/>
                  </a:lnTo>
                  <a:lnTo>
                    <a:pt x="20" y="36"/>
                  </a:lnTo>
                  <a:lnTo>
                    <a:pt x="12" y="35"/>
                  </a:lnTo>
                  <a:lnTo>
                    <a:pt x="6" y="32"/>
                  </a:lnTo>
                  <a:lnTo>
                    <a:pt x="2" y="26"/>
                  </a:lnTo>
                  <a:lnTo>
                    <a:pt x="0" y="18"/>
                  </a:lnTo>
                  <a:lnTo>
                    <a:pt x="0" y="18"/>
                  </a:lnTo>
                  <a:lnTo>
                    <a:pt x="2" y="11"/>
                  </a:lnTo>
                  <a:lnTo>
                    <a:pt x="6" y="5"/>
                  </a:lnTo>
                  <a:lnTo>
                    <a:pt x="12" y="2"/>
                  </a:lnTo>
                  <a:lnTo>
                    <a:pt x="20" y="0"/>
                  </a:lnTo>
                  <a:lnTo>
                    <a:pt x="20" y="0"/>
                  </a:lnTo>
                  <a:lnTo>
                    <a:pt x="26" y="2"/>
                  </a:lnTo>
                  <a:lnTo>
                    <a:pt x="33" y="5"/>
                  </a:lnTo>
                  <a:lnTo>
                    <a:pt x="36" y="11"/>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9" name="Freeform 451"/>
            <p:cNvSpPr>
              <a:spLocks/>
            </p:cNvSpPr>
            <p:nvPr/>
          </p:nvSpPr>
          <p:spPr bwMode="auto">
            <a:xfrm>
              <a:off x="6080125" y="5019676"/>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0" name="Freeform 452"/>
            <p:cNvSpPr>
              <a:spLocks/>
            </p:cNvSpPr>
            <p:nvPr/>
          </p:nvSpPr>
          <p:spPr bwMode="auto">
            <a:xfrm>
              <a:off x="6092825" y="4300538"/>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1" name="Freeform 453"/>
            <p:cNvSpPr>
              <a:spLocks/>
            </p:cNvSpPr>
            <p:nvPr/>
          </p:nvSpPr>
          <p:spPr bwMode="auto">
            <a:xfrm>
              <a:off x="5907088" y="5016501"/>
              <a:ext cx="58738" cy="60325"/>
            </a:xfrm>
            <a:custGeom>
              <a:avLst/>
              <a:gdLst/>
              <a:ahLst/>
              <a:cxnLst>
                <a:cxn ang="0">
                  <a:pos x="37" y="18"/>
                </a:cxn>
                <a:cxn ang="0">
                  <a:pos x="37" y="18"/>
                </a:cxn>
                <a:cxn ang="0">
                  <a:pos x="36" y="26"/>
                </a:cxn>
                <a:cxn ang="0">
                  <a:pos x="33" y="32"/>
                </a:cxn>
                <a:cxn ang="0">
                  <a:pos x="25"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5" y="2"/>
                </a:cxn>
                <a:cxn ang="0">
                  <a:pos x="33" y="6"/>
                </a:cxn>
                <a:cxn ang="0">
                  <a:pos x="36" y="11"/>
                </a:cxn>
                <a:cxn ang="0">
                  <a:pos x="37" y="18"/>
                </a:cxn>
                <a:cxn ang="0">
                  <a:pos x="37" y="18"/>
                </a:cxn>
              </a:cxnLst>
              <a:rect l="0" t="0" r="r" b="b"/>
              <a:pathLst>
                <a:path w="37" h="38">
                  <a:moveTo>
                    <a:pt x="37" y="18"/>
                  </a:moveTo>
                  <a:lnTo>
                    <a:pt x="37" y="18"/>
                  </a:lnTo>
                  <a:lnTo>
                    <a:pt x="36" y="26"/>
                  </a:lnTo>
                  <a:lnTo>
                    <a:pt x="33" y="32"/>
                  </a:lnTo>
                  <a:lnTo>
                    <a:pt x="25"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5" y="2"/>
                  </a:lnTo>
                  <a:lnTo>
                    <a:pt x="33" y="6"/>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2" name="Freeform 454"/>
            <p:cNvSpPr>
              <a:spLocks/>
            </p:cNvSpPr>
            <p:nvPr/>
          </p:nvSpPr>
          <p:spPr bwMode="auto">
            <a:xfrm>
              <a:off x="4721225" y="4587876"/>
              <a:ext cx="58738" cy="60325"/>
            </a:xfrm>
            <a:custGeom>
              <a:avLst/>
              <a:gdLst/>
              <a:ahLst/>
              <a:cxnLst>
                <a:cxn ang="0">
                  <a:pos x="37" y="20"/>
                </a:cxn>
                <a:cxn ang="0">
                  <a:pos x="37" y="20"/>
                </a:cxn>
                <a:cxn ang="0">
                  <a:pos x="36" y="27"/>
                </a:cxn>
                <a:cxn ang="0">
                  <a:pos x="31" y="32"/>
                </a:cxn>
                <a:cxn ang="0">
                  <a:pos x="25" y="36"/>
                </a:cxn>
                <a:cxn ang="0">
                  <a:pos x="18" y="38"/>
                </a:cxn>
                <a:cxn ang="0">
                  <a:pos x="18" y="38"/>
                </a:cxn>
                <a:cxn ang="0">
                  <a:pos x="10" y="36"/>
                </a:cxn>
                <a:cxn ang="0">
                  <a:pos x="4" y="32"/>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2"/>
                  </a:lnTo>
                  <a:lnTo>
                    <a:pt x="25" y="36"/>
                  </a:lnTo>
                  <a:lnTo>
                    <a:pt x="18" y="38"/>
                  </a:lnTo>
                  <a:lnTo>
                    <a:pt x="18" y="38"/>
                  </a:lnTo>
                  <a:lnTo>
                    <a:pt x="10" y="36"/>
                  </a:lnTo>
                  <a:lnTo>
                    <a:pt x="4" y="32"/>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3" name="Freeform 455"/>
            <p:cNvSpPr>
              <a:spLocks/>
            </p:cNvSpPr>
            <p:nvPr/>
          </p:nvSpPr>
          <p:spPr bwMode="auto">
            <a:xfrm>
              <a:off x="4749800" y="4206876"/>
              <a:ext cx="61913" cy="60325"/>
            </a:xfrm>
            <a:custGeom>
              <a:avLst/>
              <a:gdLst/>
              <a:ahLst/>
              <a:cxnLst>
                <a:cxn ang="0">
                  <a:pos x="39" y="20"/>
                </a:cxn>
                <a:cxn ang="0">
                  <a:pos x="39" y="20"/>
                </a:cxn>
                <a:cxn ang="0">
                  <a:pos x="37"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4" name="Freeform 456"/>
            <p:cNvSpPr>
              <a:spLocks/>
            </p:cNvSpPr>
            <p:nvPr/>
          </p:nvSpPr>
          <p:spPr bwMode="auto">
            <a:xfrm>
              <a:off x="5984875" y="4987926"/>
              <a:ext cx="60325" cy="60325"/>
            </a:xfrm>
            <a:custGeom>
              <a:avLst/>
              <a:gdLst/>
              <a:ahLst/>
              <a:cxnLst>
                <a:cxn ang="0">
                  <a:pos x="38" y="20"/>
                </a:cxn>
                <a:cxn ang="0">
                  <a:pos x="38" y="20"/>
                </a:cxn>
                <a:cxn ang="0">
                  <a:pos x="36" y="27"/>
                </a:cxn>
                <a:cxn ang="0">
                  <a:pos x="33" y="32"/>
                </a:cxn>
                <a:cxn ang="0">
                  <a:pos x="27" y="36"/>
                </a:cxn>
                <a:cxn ang="0">
                  <a:pos x="20" y="38"/>
                </a:cxn>
                <a:cxn ang="0">
                  <a:pos x="20" y="38"/>
                </a:cxn>
                <a:cxn ang="0">
                  <a:pos x="12" y="36"/>
                </a:cxn>
                <a:cxn ang="0">
                  <a:pos x="6" y="32"/>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2"/>
                  </a:lnTo>
                  <a:lnTo>
                    <a:pt x="27" y="36"/>
                  </a:lnTo>
                  <a:lnTo>
                    <a:pt x="20" y="38"/>
                  </a:lnTo>
                  <a:lnTo>
                    <a:pt x="20" y="38"/>
                  </a:lnTo>
                  <a:lnTo>
                    <a:pt x="12" y="36"/>
                  </a:lnTo>
                  <a:lnTo>
                    <a:pt x="6" y="32"/>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5" name="Freeform 457"/>
            <p:cNvSpPr>
              <a:spLocks/>
            </p:cNvSpPr>
            <p:nvPr/>
          </p:nvSpPr>
          <p:spPr bwMode="auto">
            <a:xfrm>
              <a:off x="6235700" y="533082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6" name="Freeform 458"/>
            <p:cNvSpPr>
              <a:spLocks/>
            </p:cNvSpPr>
            <p:nvPr/>
          </p:nvSpPr>
          <p:spPr bwMode="auto">
            <a:xfrm>
              <a:off x="5794375" y="4348163"/>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7" name="Freeform 460"/>
            <p:cNvSpPr>
              <a:spLocks/>
            </p:cNvSpPr>
            <p:nvPr/>
          </p:nvSpPr>
          <p:spPr bwMode="auto">
            <a:xfrm>
              <a:off x="5075238" y="4511676"/>
              <a:ext cx="60325" cy="60325"/>
            </a:xfrm>
            <a:custGeom>
              <a:avLst/>
              <a:gdLst/>
              <a:ahLst/>
              <a:cxnLst>
                <a:cxn ang="0">
                  <a:pos x="38" y="20"/>
                </a:cxn>
                <a:cxn ang="0">
                  <a:pos x="38" y="20"/>
                </a:cxn>
                <a:cxn ang="0">
                  <a:pos x="36" y="27"/>
                </a:cxn>
                <a:cxn ang="0">
                  <a:pos x="32" y="33"/>
                </a:cxn>
                <a:cxn ang="0">
                  <a:pos x="26" y="36"/>
                </a:cxn>
                <a:cxn ang="0">
                  <a:pos x="18" y="38"/>
                </a:cxn>
                <a:cxn ang="0">
                  <a:pos x="18" y="38"/>
                </a:cxn>
                <a:cxn ang="0">
                  <a:pos x="11" y="36"/>
                </a:cxn>
                <a:cxn ang="0">
                  <a:pos x="5" y="33"/>
                </a:cxn>
                <a:cxn ang="0">
                  <a:pos x="2" y="27"/>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7"/>
                  </a:lnTo>
                  <a:lnTo>
                    <a:pt x="32" y="33"/>
                  </a:lnTo>
                  <a:lnTo>
                    <a:pt x="26" y="36"/>
                  </a:lnTo>
                  <a:lnTo>
                    <a:pt x="18" y="38"/>
                  </a:lnTo>
                  <a:lnTo>
                    <a:pt x="18" y="38"/>
                  </a:lnTo>
                  <a:lnTo>
                    <a:pt x="11" y="36"/>
                  </a:lnTo>
                  <a:lnTo>
                    <a:pt x="5" y="33"/>
                  </a:lnTo>
                  <a:lnTo>
                    <a:pt x="2" y="27"/>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8" name="Freeform 461"/>
            <p:cNvSpPr>
              <a:spLocks/>
            </p:cNvSpPr>
            <p:nvPr/>
          </p:nvSpPr>
          <p:spPr bwMode="auto">
            <a:xfrm>
              <a:off x="5354638" y="443547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9" name="Freeform 462"/>
            <p:cNvSpPr>
              <a:spLocks/>
            </p:cNvSpPr>
            <p:nvPr/>
          </p:nvSpPr>
          <p:spPr bwMode="auto">
            <a:xfrm>
              <a:off x="6042025" y="5410201"/>
              <a:ext cx="60325" cy="58738"/>
            </a:xfrm>
            <a:custGeom>
              <a:avLst/>
              <a:gdLst/>
              <a:ahLst/>
              <a:cxnLst>
                <a:cxn ang="0">
                  <a:pos x="38" y="19"/>
                </a:cxn>
                <a:cxn ang="0">
                  <a:pos x="38" y="19"/>
                </a:cxn>
                <a:cxn ang="0">
                  <a:pos x="36"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0" name="Freeform 463"/>
            <p:cNvSpPr>
              <a:spLocks/>
            </p:cNvSpPr>
            <p:nvPr/>
          </p:nvSpPr>
          <p:spPr bwMode="auto">
            <a:xfrm>
              <a:off x="5087938" y="3581401"/>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1" name="Freeform 464"/>
            <p:cNvSpPr>
              <a:spLocks/>
            </p:cNvSpPr>
            <p:nvPr/>
          </p:nvSpPr>
          <p:spPr bwMode="auto">
            <a:xfrm>
              <a:off x="4894263" y="4043363"/>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2" name="Freeform 466"/>
            <p:cNvSpPr>
              <a:spLocks/>
            </p:cNvSpPr>
            <p:nvPr/>
          </p:nvSpPr>
          <p:spPr bwMode="auto">
            <a:xfrm>
              <a:off x="5149850" y="3449638"/>
              <a:ext cx="58738" cy="60325"/>
            </a:xfrm>
            <a:custGeom>
              <a:avLst/>
              <a:gdLst/>
              <a:ahLst/>
              <a:cxnLst>
                <a:cxn ang="0">
                  <a:pos x="37" y="20"/>
                </a:cxn>
                <a:cxn ang="0">
                  <a:pos x="37" y="20"/>
                </a:cxn>
                <a:cxn ang="0">
                  <a:pos x="36" y="26"/>
                </a:cxn>
                <a:cxn ang="0">
                  <a:pos x="31" y="32"/>
                </a:cxn>
                <a:cxn ang="0">
                  <a:pos x="25" y="36"/>
                </a:cxn>
                <a:cxn ang="0">
                  <a:pos x="18" y="38"/>
                </a:cxn>
                <a:cxn ang="0">
                  <a:pos x="18" y="38"/>
                </a:cxn>
                <a:cxn ang="0">
                  <a:pos x="10" y="36"/>
                </a:cxn>
                <a:cxn ang="0">
                  <a:pos x="4" y="32"/>
                </a:cxn>
                <a:cxn ang="0">
                  <a:pos x="1" y="26"/>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0" y="36"/>
                  </a:lnTo>
                  <a:lnTo>
                    <a:pt x="4" y="32"/>
                  </a:lnTo>
                  <a:lnTo>
                    <a:pt x="1" y="26"/>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3" name="Freeform 468"/>
            <p:cNvSpPr>
              <a:spLocks/>
            </p:cNvSpPr>
            <p:nvPr/>
          </p:nvSpPr>
          <p:spPr bwMode="auto">
            <a:xfrm>
              <a:off x="5602288" y="4729163"/>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6"/>
                </a:cxn>
                <a:cxn ang="0">
                  <a:pos x="12" y="1"/>
                </a:cxn>
                <a:cxn ang="0">
                  <a:pos x="19" y="0"/>
                </a:cxn>
                <a:cxn ang="0">
                  <a:pos x="19" y="0"/>
                </a:cxn>
                <a:cxn ang="0">
                  <a:pos x="27" y="1"/>
                </a:cxn>
                <a:cxn ang="0">
                  <a:pos x="33" y="6"/>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6"/>
                  </a:lnTo>
                  <a:lnTo>
                    <a:pt x="12" y="1"/>
                  </a:lnTo>
                  <a:lnTo>
                    <a:pt x="19" y="0"/>
                  </a:lnTo>
                  <a:lnTo>
                    <a:pt x="19" y="0"/>
                  </a:lnTo>
                  <a:lnTo>
                    <a:pt x="27" y="1"/>
                  </a:lnTo>
                  <a:lnTo>
                    <a:pt x="33" y="6"/>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4" name="Freeform 469"/>
            <p:cNvSpPr>
              <a:spLocks/>
            </p:cNvSpPr>
            <p:nvPr/>
          </p:nvSpPr>
          <p:spPr bwMode="auto">
            <a:xfrm>
              <a:off x="4875213" y="4357688"/>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5" name="Freeform 470"/>
            <p:cNvSpPr>
              <a:spLocks/>
            </p:cNvSpPr>
            <p:nvPr/>
          </p:nvSpPr>
          <p:spPr bwMode="auto">
            <a:xfrm>
              <a:off x="4679950" y="3997326"/>
              <a:ext cx="60325" cy="57150"/>
            </a:xfrm>
            <a:custGeom>
              <a:avLst/>
              <a:gdLst/>
              <a:ahLst/>
              <a:cxnLst>
                <a:cxn ang="0">
                  <a:pos x="38" y="18"/>
                </a:cxn>
                <a:cxn ang="0">
                  <a:pos x="38" y="18"/>
                </a:cxn>
                <a:cxn ang="0">
                  <a:pos x="36" y="26"/>
                </a:cxn>
                <a:cxn ang="0">
                  <a:pos x="33" y="32"/>
                </a:cxn>
                <a:cxn ang="0">
                  <a:pos x="26" y="35"/>
                </a:cxn>
                <a:cxn ang="0">
                  <a:pos x="20" y="36"/>
                </a:cxn>
                <a:cxn ang="0">
                  <a:pos x="20" y="36"/>
                </a:cxn>
                <a:cxn ang="0">
                  <a:pos x="12" y="35"/>
                </a:cxn>
                <a:cxn ang="0">
                  <a:pos x="6" y="32"/>
                </a:cxn>
                <a:cxn ang="0">
                  <a:pos x="2" y="26"/>
                </a:cxn>
                <a:cxn ang="0">
                  <a:pos x="0" y="18"/>
                </a:cxn>
                <a:cxn ang="0">
                  <a:pos x="0" y="18"/>
                </a:cxn>
                <a:cxn ang="0">
                  <a:pos x="2" y="11"/>
                </a:cxn>
                <a:cxn ang="0">
                  <a:pos x="6" y="5"/>
                </a:cxn>
                <a:cxn ang="0">
                  <a:pos x="12" y="0"/>
                </a:cxn>
                <a:cxn ang="0">
                  <a:pos x="20" y="0"/>
                </a:cxn>
                <a:cxn ang="0">
                  <a:pos x="20" y="0"/>
                </a:cxn>
                <a:cxn ang="0">
                  <a:pos x="26" y="0"/>
                </a:cxn>
                <a:cxn ang="0">
                  <a:pos x="33" y="5"/>
                </a:cxn>
                <a:cxn ang="0">
                  <a:pos x="36" y="11"/>
                </a:cxn>
                <a:cxn ang="0">
                  <a:pos x="38" y="18"/>
                </a:cxn>
                <a:cxn ang="0">
                  <a:pos x="38" y="18"/>
                </a:cxn>
              </a:cxnLst>
              <a:rect l="0" t="0" r="r" b="b"/>
              <a:pathLst>
                <a:path w="38" h="36">
                  <a:moveTo>
                    <a:pt x="38" y="18"/>
                  </a:moveTo>
                  <a:lnTo>
                    <a:pt x="38" y="18"/>
                  </a:lnTo>
                  <a:lnTo>
                    <a:pt x="36" y="26"/>
                  </a:lnTo>
                  <a:lnTo>
                    <a:pt x="33" y="32"/>
                  </a:lnTo>
                  <a:lnTo>
                    <a:pt x="26" y="35"/>
                  </a:lnTo>
                  <a:lnTo>
                    <a:pt x="20" y="36"/>
                  </a:lnTo>
                  <a:lnTo>
                    <a:pt x="20" y="36"/>
                  </a:lnTo>
                  <a:lnTo>
                    <a:pt x="12" y="35"/>
                  </a:lnTo>
                  <a:lnTo>
                    <a:pt x="6" y="32"/>
                  </a:lnTo>
                  <a:lnTo>
                    <a:pt x="2" y="26"/>
                  </a:lnTo>
                  <a:lnTo>
                    <a:pt x="0" y="18"/>
                  </a:lnTo>
                  <a:lnTo>
                    <a:pt x="0" y="18"/>
                  </a:lnTo>
                  <a:lnTo>
                    <a:pt x="2" y="11"/>
                  </a:lnTo>
                  <a:lnTo>
                    <a:pt x="6" y="5"/>
                  </a:lnTo>
                  <a:lnTo>
                    <a:pt x="12" y="0"/>
                  </a:lnTo>
                  <a:lnTo>
                    <a:pt x="20" y="0"/>
                  </a:lnTo>
                  <a:lnTo>
                    <a:pt x="20" y="0"/>
                  </a:lnTo>
                  <a:lnTo>
                    <a:pt x="26" y="0"/>
                  </a:lnTo>
                  <a:lnTo>
                    <a:pt x="33" y="5"/>
                  </a:lnTo>
                  <a:lnTo>
                    <a:pt x="36" y="11"/>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6" name="Freeform 471"/>
            <p:cNvSpPr>
              <a:spLocks/>
            </p:cNvSpPr>
            <p:nvPr/>
          </p:nvSpPr>
          <p:spPr bwMode="auto">
            <a:xfrm>
              <a:off x="5432425" y="4816476"/>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7" name="Freeform 472"/>
            <p:cNvSpPr>
              <a:spLocks/>
            </p:cNvSpPr>
            <p:nvPr/>
          </p:nvSpPr>
          <p:spPr bwMode="auto">
            <a:xfrm>
              <a:off x="5651500" y="4762501"/>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8" name="Freeform 473"/>
            <p:cNvSpPr>
              <a:spLocks/>
            </p:cNvSpPr>
            <p:nvPr/>
          </p:nvSpPr>
          <p:spPr bwMode="auto">
            <a:xfrm>
              <a:off x="5002213" y="4148138"/>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6" y="10"/>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9" name="Freeform 474"/>
            <p:cNvSpPr>
              <a:spLocks/>
            </p:cNvSpPr>
            <p:nvPr/>
          </p:nvSpPr>
          <p:spPr bwMode="auto">
            <a:xfrm>
              <a:off x="4865688" y="4519613"/>
              <a:ext cx="60325" cy="57150"/>
            </a:xfrm>
            <a:custGeom>
              <a:avLst/>
              <a:gdLst/>
              <a:ahLst/>
              <a:cxnLst>
                <a:cxn ang="0">
                  <a:pos x="38" y="18"/>
                </a:cxn>
                <a:cxn ang="0">
                  <a:pos x="38" y="18"/>
                </a:cxn>
                <a:cxn ang="0">
                  <a:pos x="36"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0"/>
                </a:cxn>
                <a:cxn ang="0">
                  <a:pos x="20" y="0"/>
                </a:cxn>
                <a:cxn ang="0">
                  <a:pos x="20" y="0"/>
                </a:cxn>
                <a:cxn ang="0">
                  <a:pos x="27" y="0"/>
                </a:cxn>
                <a:cxn ang="0">
                  <a:pos x="33" y="4"/>
                </a:cxn>
                <a:cxn ang="0">
                  <a:pos x="36" y="10"/>
                </a:cxn>
                <a:cxn ang="0">
                  <a:pos x="38" y="18"/>
                </a:cxn>
                <a:cxn ang="0">
                  <a:pos x="38" y="18"/>
                </a:cxn>
              </a:cxnLst>
              <a:rect l="0" t="0" r="r" b="b"/>
              <a:pathLst>
                <a:path w="38" h="36">
                  <a:moveTo>
                    <a:pt x="38" y="18"/>
                  </a:moveTo>
                  <a:lnTo>
                    <a:pt x="38" y="18"/>
                  </a:lnTo>
                  <a:lnTo>
                    <a:pt x="36"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0"/>
                  </a:lnTo>
                  <a:lnTo>
                    <a:pt x="20" y="0"/>
                  </a:lnTo>
                  <a:lnTo>
                    <a:pt x="20" y="0"/>
                  </a:lnTo>
                  <a:lnTo>
                    <a:pt x="27" y="0"/>
                  </a:lnTo>
                  <a:lnTo>
                    <a:pt x="33"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0" name="Freeform 475"/>
            <p:cNvSpPr>
              <a:spLocks/>
            </p:cNvSpPr>
            <p:nvPr/>
          </p:nvSpPr>
          <p:spPr bwMode="auto">
            <a:xfrm>
              <a:off x="4789488" y="3938588"/>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1" name="Freeform 476"/>
            <p:cNvSpPr>
              <a:spLocks/>
            </p:cNvSpPr>
            <p:nvPr/>
          </p:nvSpPr>
          <p:spPr bwMode="auto">
            <a:xfrm>
              <a:off x="4411663" y="4524376"/>
              <a:ext cx="58738" cy="58738"/>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2" name="Freeform 477"/>
            <p:cNvSpPr>
              <a:spLocks/>
            </p:cNvSpPr>
            <p:nvPr/>
          </p:nvSpPr>
          <p:spPr bwMode="auto">
            <a:xfrm>
              <a:off x="4383088" y="4435476"/>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3" name="Freeform 478"/>
            <p:cNvSpPr>
              <a:spLocks/>
            </p:cNvSpPr>
            <p:nvPr/>
          </p:nvSpPr>
          <p:spPr bwMode="auto">
            <a:xfrm>
              <a:off x="4884738" y="3505201"/>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6" y="10"/>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4" name="Freeform 479"/>
            <p:cNvSpPr>
              <a:spLocks/>
            </p:cNvSpPr>
            <p:nvPr/>
          </p:nvSpPr>
          <p:spPr bwMode="auto">
            <a:xfrm>
              <a:off x="5140325" y="4076701"/>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5" name="Freeform 480"/>
            <p:cNvSpPr>
              <a:spLocks/>
            </p:cNvSpPr>
            <p:nvPr/>
          </p:nvSpPr>
          <p:spPr bwMode="auto">
            <a:xfrm>
              <a:off x="4392613" y="342582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6" name="Freeform 481"/>
            <p:cNvSpPr>
              <a:spLocks/>
            </p:cNvSpPr>
            <p:nvPr/>
          </p:nvSpPr>
          <p:spPr bwMode="auto">
            <a:xfrm>
              <a:off x="5718175" y="4483101"/>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7" name="Freeform 483"/>
            <p:cNvSpPr>
              <a:spLocks/>
            </p:cNvSpPr>
            <p:nvPr/>
          </p:nvSpPr>
          <p:spPr bwMode="auto">
            <a:xfrm>
              <a:off x="6088063" y="2925763"/>
              <a:ext cx="68263" cy="69850"/>
            </a:xfrm>
            <a:custGeom>
              <a:avLst/>
              <a:gdLst/>
              <a:ahLst/>
              <a:cxnLst>
                <a:cxn ang="0">
                  <a:pos x="43" y="21"/>
                </a:cxn>
                <a:cxn ang="0">
                  <a:pos x="43" y="21"/>
                </a:cxn>
                <a:cxn ang="0">
                  <a:pos x="42" y="30"/>
                </a:cxn>
                <a:cxn ang="0">
                  <a:pos x="37" y="38"/>
                </a:cxn>
                <a:cxn ang="0">
                  <a:pos x="30" y="42"/>
                </a:cxn>
                <a:cxn ang="0">
                  <a:pos x="22" y="44"/>
                </a:cxn>
                <a:cxn ang="0">
                  <a:pos x="22" y="44"/>
                </a:cxn>
                <a:cxn ang="0">
                  <a:pos x="13" y="42"/>
                </a:cxn>
                <a:cxn ang="0">
                  <a:pos x="6" y="38"/>
                </a:cxn>
                <a:cxn ang="0">
                  <a:pos x="1" y="30"/>
                </a:cxn>
                <a:cxn ang="0">
                  <a:pos x="0" y="21"/>
                </a:cxn>
                <a:cxn ang="0">
                  <a:pos x="0" y="21"/>
                </a:cxn>
                <a:cxn ang="0">
                  <a:pos x="1" y="14"/>
                </a:cxn>
                <a:cxn ang="0">
                  <a:pos x="6" y="6"/>
                </a:cxn>
                <a:cxn ang="0">
                  <a:pos x="13" y="2"/>
                </a:cxn>
                <a:cxn ang="0">
                  <a:pos x="22" y="0"/>
                </a:cxn>
                <a:cxn ang="0">
                  <a:pos x="22" y="0"/>
                </a:cxn>
                <a:cxn ang="0">
                  <a:pos x="30" y="2"/>
                </a:cxn>
                <a:cxn ang="0">
                  <a:pos x="37" y="6"/>
                </a:cxn>
                <a:cxn ang="0">
                  <a:pos x="42" y="14"/>
                </a:cxn>
                <a:cxn ang="0">
                  <a:pos x="43" y="21"/>
                </a:cxn>
                <a:cxn ang="0">
                  <a:pos x="43" y="21"/>
                </a:cxn>
              </a:cxnLst>
              <a:rect l="0" t="0" r="r" b="b"/>
              <a:pathLst>
                <a:path w="43" h="44">
                  <a:moveTo>
                    <a:pt x="43" y="21"/>
                  </a:moveTo>
                  <a:lnTo>
                    <a:pt x="43" y="21"/>
                  </a:lnTo>
                  <a:lnTo>
                    <a:pt x="42" y="30"/>
                  </a:lnTo>
                  <a:lnTo>
                    <a:pt x="37" y="38"/>
                  </a:lnTo>
                  <a:lnTo>
                    <a:pt x="30" y="42"/>
                  </a:lnTo>
                  <a:lnTo>
                    <a:pt x="22" y="44"/>
                  </a:lnTo>
                  <a:lnTo>
                    <a:pt x="22" y="44"/>
                  </a:lnTo>
                  <a:lnTo>
                    <a:pt x="13" y="42"/>
                  </a:lnTo>
                  <a:lnTo>
                    <a:pt x="6" y="38"/>
                  </a:lnTo>
                  <a:lnTo>
                    <a:pt x="1" y="30"/>
                  </a:lnTo>
                  <a:lnTo>
                    <a:pt x="0" y="21"/>
                  </a:lnTo>
                  <a:lnTo>
                    <a:pt x="0" y="21"/>
                  </a:lnTo>
                  <a:lnTo>
                    <a:pt x="1" y="14"/>
                  </a:lnTo>
                  <a:lnTo>
                    <a:pt x="6" y="6"/>
                  </a:lnTo>
                  <a:lnTo>
                    <a:pt x="13" y="2"/>
                  </a:lnTo>
                  <a:lnTo>
                    <a:pt x="22" y="0"/>
                  </a:lnTo>
                  <a:lnTo>
                    <a:pt x="22" y="0"/>
                  </a:lnTo>
                  <a:lnTo>
                    <a:pt x="30" y="2"/>
                  </a:lnTo>
                  <a:lnTo>
                    <a:pt x="37" y="6"/>
                  </a:lnTo>
                  <a:lnTo>
                    <a:pt x="42" y="14"/>
                  </a:lnTo>
                  <a:lnTo>
                    <a:pt x="43" y="21"/>
                  </a:lnTo>
                  <a:lnTo>
                    <a:pt x="43"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8" name="Freeform 52"/>
            <p:cNvSpPr>
              <a:spLocks/>
            </p:cNvSpPr>
            <p:nvPr/>
          </p:nvSpPr>
          <p:spPr bwMode="auto">
            <a:xfrm>
              <a:off x="4187825" y="4192589"/>
              <a:ext cx="58738" cy="57150"/>
            </a:xfrm>
            <a:custGeom>
              <a:avLst/>
              <a:gdLst/>
              <a:ahLst/>
              <a:cxnLst>
                <a:cxn ang="0">
                  <a:pos x="37" y="18"/>
                </a:cxn>
                <a:cxn ang="0">
                  <a:pos x="37" y="18"/>
                </a:cxn>
                <a:cxn ang="0">
                  <a:pos x="36" y="26"/>
                </a:cxn>
                <a:cxn ang="0">
                  <a:pos x="31" y="32"/>
                </a:cxn>
                <a:cxn ang="0">
                  <a:pos x="25" y="35"/>
                </a:cxn>
                <a:cxn ang="0">
                  <a:pos x="18" y="36"/>
                </a:cxn>
                <a:cxn ang="0">
                  <a:pos x="18" y="36"/>
                </a:cxn>
                <a:cxn ang="0">
                  <a:pos x="12" y="35"/>
                </a:cxn>
                <a:cxn ang="0">
                  <a:pos x="4" y="32"/>
                </a:cxn>
                <a:cxn ang="0">
                  <a:pos x="1" y="26"/>
                </a:cxn>
                <a:cxn ang="0">
                  <a:pos x="0" y="18"/>
                </a:cxn>
                <a:cxn ang="0">
                  <a:pos x="0" y="18"/>
                </a:cxn>
                <a:cxn ang="0">
                  <a:pos x="1" y="11"/>
                </a:cxn>
                <a:cxn ang="0">
                  <a:pos x="4" y="5"/>
                </a:cxn>
                <a:cxn ang="0">
                  <a:pos x="12" y="2"/>
                </a:cxn>
                <a:cxn ang="0">
                  <a:pos x="18" y="0"/>
                </a:cxn>
                <a:cxn ang="0">
                  <a:pos x="18" y="0"/>
                </a:cxn>
                <a:cxn ang="0">
                  <a:pos x="25" y="2"/>
                </a:cxn>
                <a:cxn ang="0">
                  <a:pos x="31" y="5"/>
                </a:cxn>
                <a:cxn ang="0">
                  <a:pos x="36" y="11"/>
                </a:cxn>
                <a:cxn ang="0">
                  <a:pos x="37" y="18"/>
                </a:cxn>
                <a:cxn ang="0">
                  <a:pos x="37" y="18"/>
                </a:cxn>
              </a:cxnLst>
              <a:rect l="0" t="0" r="r" b="b"/>
              <a:pathLst>
                <a:path w="37" h="36">
                  <a:moveTo>
                    <a:pt x="37" y="18"/>
                  </a:moveTo>
                  <a:lnTo>
                    <a:pt x="37" y="18"/>
                  </a:lnTo>
                  <a:lnTo>
                    <a:pt x="36" y="26"/>
                  </a:lnTo>
                  <a:lnTo>
                    <a:pt x="31" y="32"/>
                  </a:lnTo>
                  <a:lnTo>
                    <a:pt x="25" y="35"/>
                  </a:lnTo>
                  <a:lnTo>
                    <a:pt x="18" y="36"/>
                  </a:lnTo>
                  <a:lnTo>
                    <a:pt x="18" y="36"/>
                  </a:lnTo>
                  <a:lnTo>
                    <a:pt x="12" y="35"/>
                  </a:lnTo>
                  <a:lnTo>
                    <a:pt x="4" y="32"/>
                  </a:lnTo>
                  <a:lnTo>
                    <a:pt x="1" y="26"/>
                  </a:lnTo>
                  <a:lnTo>
                    <a:pt x="0" y="18"/>
                  </a:lnTo>
                  <a:lnTo>
                    <a:pt x="0" y="18"/>
                  </a:lnTo>
                  <a:lnTo>
                    <a:pt x="1" y="11"/>
                  </a:lnTo>
                  <a:lnTo>
                    <a:pt x="4" y="5"/>
                  </a:lnTo>
                  <a:lnTo>
                    <a:pt x="12" y="2"/>
                  </a:lnTo>
                  <a:lnTo>
                    <a:pt x="18" y="0"/>
                  </a:lnTo>
                  <a:lnTo>
                    <a:pt x="18" y="0"/>
                  </a:lnTo>
                  <a:lnTo>
                    <a:pt x="25" y="2"/>
                  </a:lnTo>
                  <a:lnTo>
                    <a:pt x="31" y="5"/>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9" name="Freeform 64"/>
            <p:cNvSpPr>
              <a:spLocks/>
            </p:cNvSpPr>
            <p:nvPr/>
          </p:nvSpPr>
          <p:spPr bwMode="auto">
            <a:xfrm>
              <a:off x="4102100" y="4316414"/>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0" name="Freeform 66"/>
            <p:cNvSpPr>
              <a:spLocks/>
            </p:cNvSpPr>
            <p:nvPr/>
          </p:nvSpPr>
          <p:spPr bwMode="auto">
            <a:xfrm>
              <a:off x="4140200" y="4102101"/>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1" name="Freeform 82"/>
            <p:cNvSpPr>
              <a:spLocks/>
            </p:cNvSpPr>
            <p:nvPr/>
          </p:nvSpPr>
          <p:spPr bwMode="auto">
            <a:xfrm>
              <a:off x="4016375" y="2976564"/>
              <a:ext cx="58738" cy="58738"/>
            </a:xfrm>
            <a:custGeom>
              <a:avLst/>
              <a:gdLst/>
              <a:ahLst/>
              <a:cxnLst>
                <a:cxn ang="0">
                  <a:pos x="37" y="19"/>
                </a:cxn>
                <a:cxn ang="0">
                  <a:pos x="37" y="19"/>
                </a:cxn>
                <a:cxn ang="0">
                  <a:pos x="36" y="27"/>
                </a:cxn>
                <a:cxn ang="0">
                  <a:pos x="31" y="33"/>
                </a:cxn>
                <a:cxn ang="0">
                  <a:pos x="25" y="36"/>
                </a:cxn>
                <a:cxn ang="0">
                  <a:pos x="18" y="37"/>
                </a:cxn>
                <a:cxn ang="0">
                  <a:pos x="18" y="37"/>
                </a:cxn>
                <a:cxn ang="0">
                  <a:pos x="10" y="36"/>
                </a:cxn>
                <a:cxn ang="0">
                  <a:pos x="4" y="33"/>
                </a:cxn>
                <a:cxn ang="0">
                  <a:pos x="1" y="27"/>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7"/>
                  </a:lnTo>
                  <a:lnTo>
                    <a:pt x="31" y="33"/>
                  </a:lnTo>
                  <a:lnTo>
                    <a:pt x="25" y="36"/>
                  </a:lnTo>
                  <a:lnTo>
                    <a:pt x="18" y="37"/>
                  </a:lnTo>
                  <a:lnTo>
                    <a:pt x="18" y="37"/>
                  </a:lnTo>
                  <a:lnTo>
                    <a:pt x="10" y="36"/>
                  </a:lnTo>
                  <a:lnTo>
                    <a:pt x="4" y="33"/>
                  </a:lnTo>
                  <a:lnTo>
                    <a:pt x="1" y="27"/>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2" name="Freeform 94"/>
            <p:cNvSpPr>
              <a:spLocks/>
            </p:cNvSpPr>
            <p:nvPr/>
          </p:nvSpPr>
          <p:spPr bwMode="auto">
            <a:xfrm>
              <a:off x="4002088" y="3897314"/>
              <a:ext cx="58738" cy="60325"/>
            </a:xfrm>
            <a:custGeom>
              <a:avLst/>
              <a:gdLst/>
              <a:ahLst/>
              <a:cxnLst>
                <a:cxn ang="0">
                  <a:pos x="37" y="20"/>
                </a:cxn>
                <a:cxn ang="0">
                  <a:pos x="37" y="20"/>
                </a:cxn>
                <a:cxn ang="0">
                  <a:pos x="36"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3" name="Freeform 95"/>
            <p:cNvSpPr>
              <a:spLocks/>
            </p:cNvSpPr>
            <p:nvPr/>
          </p:nvSpPr>
          <p:spPr bwMode="auto">
            <a:xfrm>
              <a:off x="3979863" y="4173539"/>
              <a:ext cx="61913" cy="57150"/>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0"/>
                </a:cxn>
                <a:cxn ang="0">
                  <a:pos x="20" y="0"/>
                </a:cxn>
                <a:cxn ang="0">
                  <a:pos x="20" y="0"/>
                </a:cxn>
                <a:cxn ang="0">
                  <a:pos x="27" y="0"/>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0"/>
                  </a:lnTo>
                  <a:lnTo>
                    <a:pt x="20" y="0"/>
                  </a:lnTo>
                  <a:lnTo>
                    <a:pt x="20" y="0"/>
                  </a:lnTo>
                  <a:lnTo>
                    <a:pt x="27" y="0"/>
                  </a:lnTo>
                  <a:lnTo>
                    <a:pt x="33" y="5"/>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4" name="Freeform 97"/>
            <p:cNvSpPr>
              <a:spLocks/>
            </p:cNvSpPr>
            <p:nvPr/>
          </p:nvSpPr>
          <p:spPr bwMode="auto">
            <a:xfrm>
              <a:off x="4232275" y="3892551"/>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5" name="Freeform 100"/>
            <p:cNvSpPr>
              <a:spLocks/>
            </p:cNvSpPr>
            <p:nvPr/>
          </p:nvSpPr>
          <p:spPr bwMode="auto">
            <a:xfrm>
              <a:off x="4206875" y="3157539"/>
              <a:ext cx="61913" cy="57150"/>
            </a:xfrm>
            <a:custGeom>
              <a:avLst/>
              <a:gdLst/>
              <a:ahLst/>
              <a:cxnLst>
                <a:cxn ang="0">
                  <a:pos x="39" y="18"/>
                </a:cxn>
                <a:cxn ang="0">
                  <a:pos x="39" y="18"/>
                </a:cxn>
                <a:cxn ang="0">
                  <a:pos x="37" y="25"/>
                </a:cxn>
                <a:cxn ang="0">
                  <a:pos x="33" y="31"/>
                </a:cxn>
                <a:cxn ang="0">
                  <a:pos x="27"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6" name="Freeform 101"/>
            <p:cNvSpPr>
              <a:spLocks/>
            </p:cNvSpPr>
            <p:nvPr/>
          </p:nvSpPr>
          <p:spPr bwMode="auto">
            <a:xfrm>
              <a:off x="4302125" y="3762376"/>
              <a:ext cx="58738" cy="58738"/>
            </a:xfrm>
            <a:custGeom>
              <a:avLst/>
              <a:gdLst/>
              <a:ahLst/>
              <a:cxnLst>
                <a:cxn ang="0">
                  <a:pos x="37" y="19"/>
                </a:cxn>
                <a:cxn ang="0">
                  <a:pos x="37" y="19"/>
                </a:cxn>
                <a:cxn ang="0">
                  <a:pos x="36" y="25"/>
                </a:cxn>
                <a:cxn ang="0">
                  <a:pos x="33" y="31"/>
                </a:cxn>
                <a:cxn ang="0">
                  <a:pos x="27" y="36"/>
                </a:cxn>
                <a:cxn ang="0">
                  <a:pos x="19" y="37"/>
                </a:cxn>
                <a:cxn ang="0">
                  <a:pos x="19" y="37"/>
                </a:cxn>
                <a:cxn ang="0">
                  <a:pos x="12" y="36"/>
                </a:cxn>
                <a:cxn ang="0">
                  <a:pos x="6" y="31"/>
                </a:cxn>
                <a:cxn ang="0">
                  <a:pos x="1" y="25"/>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5"/>
                  </a:lnTo>
                  <a:lnTo>
                    <a:pt x="33" y="31"/>
                  </a:lnTo>
                  <a:lnTo>
                    <a:pt x="27" y="36"/>
                  </a:lnTo>
                  <a:lnTo>
                    <a:pt x="19" y="37"/>
                  </a:lnTo>
                  <a:lnTo>
                    <a:pt x="19" y="37"/>
                  </a:lnTo>
                  <a:lnTo>
                    <a:pt x="12" y="36"/>
                  </a:lnTo>
                  <a:lnTo>
                    <a:pt x="6" y="31"/>
                  </a:lnTo>
                  <a:lnTo>
                    <a:pt x="1" y="25"/>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7" name="Freeform 112"/>
            <p:cNvSpPr>
              <a:spLocks/>
            </p:cNvSpPr>
            <p:nvPr/>
          </p:nvSpPr>
          <p:spPr bwMode="auto">
            <a:xfrm>
              <a:off x="4149725" y="3502026"/>
              <a:ext cx="61913" cy="57150"/>
            </a:xfrm>
            <a:custGeom>
              <a:avLst/>
              <a:gdLst/>
              <a:ahLst/>
              <a:cxnLst>
                <a:cxn ang="0">
                  <a:pos x="39" y="18"/>
                </a:cxn>
                <a:cxn ang="0">
                  <a:pos x="39" y="18"/>
                </a:cxn>
                <a:cxn ang="0">
                  <a:pos x="37" y="26"/>
                </a:cxn>
                <a:cxn ang="0">
                  <a:pos x="33" y="32"/>
                </a:cxn>
                <a:cxn ang="0">
                  <a:pos x="27" y="35"/>
                </a:cxn>
                <a:cxn ang="0">
                  <a:pos x="19" y="36"/>
                </a:cxn>
                <a:cxn ang="0">
                  <a:pos x="19" y="36"/>
                </a:cxn>
                <a:cxn ang="0">
                  <a:pos x="12" y="35"/>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6">
                  <a:moveTo>
                    <a:pt x="39" y="18"/>
                  </a:moveTo>
                  <a:lnTo>
                    <a:pt x="39" y="18"/>
                  </a:lnTo>
                  <a:lnTo>
                    <a:pt x="37" y="26"/>
                  </a:lnTo>
                  <a:lnTo>
                    <a:pt x="33" y="32"/>
                  </a:lnTo>
                  <a:lnTo>
                    <a:pt x="27" y="35"/>
                  </a:lnTo>
                  <a:lnTo>
                    <a:pt x="19" y="36"/>
                  </a:lnTo>
                  <a:lnTo>
                    <a:pt x="19" y="36"/>
                  </a:lnTo>
                  <a:lnTo>
                    <a:pt x="12" y="35"/>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8" name="Freeform 132"/>
            <p:cNvSpPr>
              <a:spLocks/>
            </p:cNvSpPr>
            <p:nvPr/>
          </p:nvSpPr>
          <p:spPr bwMode="auto">
            <a:xfrm>
              <a:off x="3089275" y="3144839"/>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9" name="Freeform 133"/>
            <p:cNvSpPr>
              <a:spLocks/>
            </p:cNvSpPr>
            <p:nvPr/>
          </p:nvSpPr>
          <p:spPr bwMode="auto">
            <a:xfrm>
              <a:off x="4222750" y="3419476"/>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2"/>
                </a:cxn>
                <a:cxn ang="0">
                  <a:pos x="5" y="6"/>
                </a:cxn>
                <a:cxn ang="0">
                  <a:pos x="11" y="1"/>
                </a:cxn>
                <a:cxn ang="0">
                  <a:pos x="18" y="0"/>
                </a:cxn>
                <a:cxn ang="0">
                  <a:pos x="18" y="0"/>
                </a:cxn>
                <a:cxn ang="0">
                  <a:pos x="26" y="1"/>
                </a:cxn>
                <a:cxn ang="0">
                  <a:pos x="32" y="6"/>
                </a:cxn>
                <a:cxn ang="0">
                  <a:pos x="36" y="12"/>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2"/>
                  </a:lnTo>
                  <a:lnTo>
                    <a:pt x="5" y="6"/>
                  </a:lnTo>
                  <a:lnTo>
                    <a:pt x="11" y="1"/>
                  </a:lnTo>
                  <a:lnTo>
                    <a:pt x="18" y="0"/>
                  </a:lnTo>
                  <a:lnTo>
                    <a:pt x="18" y="0"/>
                  </a:lnTo>
                  <a:lnTo>
                    <a:pt x="26" y="1"/>
                  </a:lnTo>
                  <a:lnTo>
                    <a:pt x="32" y="6"/>
                  </a:lnTo>
                  <a:lnTo>
                    <a:pt x="36" y="12"/>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0" name="Freeform 134"/>
            <p:cNvSpPr>
              <a:spLocks/>
            </p:cNvSpPr>
            <p:nvPr/>
          </p:nvSpPr>
          <p:spPr bwMode="auto">
            <a:xfrm>
              <a:off x="3063875" y="3959226"/>
              <a:ext cx="61913" cy="60325"/>
            </a:xfrm>
            <a:custGeom>
              <a:avLst/>
              <a:gdLst/>
              <a:ahLst/>
              <a:cxnLst>
                <a:cxn ang="0">
                  <a:pos x="39" y="20"/>
                </a:cxn>
                <a:cxn ang="0">
                  <a:pos x="39" y="20"/>
                </a:cxn>
                <a:cxn ang="0">
                  <a:pos x="37"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1" name="Freeform 135"/>
            <p:cNvSpPr>
              <a:spLocks/>
            </p:cNvSpPr>
            <p:nvPr/>
          </p:nvSpPr>
          <p:spPr bwMode="auto">
            <a:xfrm>
              <a:off x="3502025" y="3933826"/>
              <a:ext cx="58738" cy="58738"/>
            </a:xfrm>
            <a:custGeom>
              <a:avLst/>
              <a:gdLst/>
              <a:ahLst/>
              <a:cxnLst>
                <a:cxn ang="0">
                  <a:pos x="37" y="19"/>
                </a:cxn>
                <a:cxn ang="0">
                  <a:pos x="37" y="19"/>
                </a:cxn>
                <a:cxn ang="0">
                  <a:pos x="36" y="25"/>
                </a:cxn>
                <a:cxn ang="0">
                  <a:pos x="31" y="31"/>
                </a:cxn>
                <a:cxn ang="0">
                  <a:pos x="25" y="36"/>
                </a:cxn>
                <a:cxn ang="0">
                  <a:pos x="18" y="37"/>
                </a:cxn>
                <a:cxn ang="0">
                  <a:pos x="18" y="37"/>
                </a:cxn>
                <a:cxn ang="0">
                  <a:pos x="10" y="36"/>
                </a:cxn>
                <a:cxn ang="0">
                  <a:pos x="4" y="31"/>
                </a:cxn>
                <a:cxn ang="0">
                  <a:pos x="1" y="25"/>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5"/>
                  </a:lnTo>
                  <a:lnTo>
                    <a:pt x="31" y="31"/>
                  </a:lnTo>
                  <a:lnTo>
                    <a:pt x="25" y="36"/>
                  </a:lnTo>
                  <a:lnTo>
                    <a:pt x="18" y="37"/>
                  </a:lnTo>
                  <a:lnTo>
                    <a:pt x="18" y="37"/>
                  </a:lnTo>
                  <a:lnTo>
                    <a:pt x="10" y="36"/>
                  </a:lnTo>
                  <a:lnTo>
                    <a:pt x="4" y="31"/>
                  </a:lnTo>
                  <a:lnTo>
                    <a:pt x="1" y="25"/>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2" name="Freeform 136"/>
            <p:cNvSpPr>
              <a:spLocks/>
            </p:cNvSpPr>
            <p:nvPr/>
          </p:nvSpPr>
          <p:spPr bwMode="auto">
            <a:xfrm>
              <a:off x="3825875" y="4049714"/>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3" name="Freeform 137"/>
            <p:cNvSpPr>
              <a:spLocks/>
            </p:cNvSpPr>
            <p:nvPr/>
          </p:nvSpPr>
          <p:spPr bwMode="auto">
            <a:xfrm>
              <a:off x="3540125" y="4535489"/>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4" name="Freeform 138"/>
            <p:cNvSpPr>
              <a:spLocks/>
            </p:cNvSpPr>
            <p:nvPr/>
          </p:nvSpPr>
          <p:spPr bwMode="auto">
            <a:xfrm>
              <a:off x="3421063" y="4554539"/>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5" name="Freeform 139"/>
            <p:cNvSpPr>
              <a:spLocks/>
            </p:cNvSpPr>
            <p:nvPr/>
          </p:nvSpPr>
          <p:spPr bwMode="auto">
            <a:xfrm>
              <a:off x="3878263" y="3935414"/>
              <a:ext cx="58738" cy="60325"/>
            </a:xfrm>
            <a:custGeom>
              <a:avLst/>
              <a:gdLst/>
              <a:ahLst/>
              <a:cxnLst>
                <a:cxn ang="0">
                  <a:pos x="37" y="20"/>
                </a:cxn>
                <a:cxn ang="0">
                  <a:pos x="37" y="20"/>
                </a:cxn>
                <a:cxn ang="0">
                  <a:pos x="36" y="26"/>
                </a:cxn>
                <a:cxn ang="0">
                  <a:pos x="31" y="32"/>
                </a:cxn>
                <a:cxn ang="0">
                  <a:pos x="25" y="36"/>
                </a:cxn>
                <a:cxn ang="0">
                  <a:pos x="18" y="38"/>
                </a:cxn>
                <a:cxn ang="0">
                  <a:pos x="18" y="38"/>
                </a:cxn>
                <a:cxn ang="0">
                  <a:pos x="10" y="36"/>
                </a:cxn>
                <a:cxn ang="0">
                  <a:pos x="4" y="32"/>
                </a:cxn>
                <a:cxn ang="0">
                  <a:pos x="1" y="26"/>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0" y="36"/>
                  </a:lnTo>
                  <a:lnTo>
                    <a:pt x="4" y="32"/>
                  </a:lnTo>
                  <a:lnTo>
                    <a:pt x="1" y="26"/>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6" name="Freeform 141"/>
            <p:cNvSpPr>
              <a:spLocks/>
            </p:cNvSpPr>
            <p:nvPr/>
          </p:nvSpPr>
          <p:spPr bwMode="auto">
            <a:xfrm>
              <a:off x="4341813" y="4306889"/>
              <a:ext cx="60325" cy="60325"/>
            </a:xfrm>
            <a:custGeom>
              <a:avLst/>
              <a:gdLst/>
              <a:ahLst/>
              <a:cxnLst>
                <a:cxn ang="0">
                  <a:pos x="38" y="20"/>
                </a:cxn>
                <a:cxn ang="0">
                  <a:pos x="38" y="20"/>
                </a:cxn>
                <a:cxn ang="0">
                  <a:pos x="36"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6" y="12"/>
                </a:cxn>
                <a:cxn ang="0">
                  <a:pos x="38" y="20"/>
                </a:cxn>
                <a:cxn ang="0">
                  <a:pos x="38" y="20"/>
                </a:cxn>
              </a:cxnLst>
              <a:rect l="0" t="0" r="r" b="b"/>
              <a:pathLst>
                <a:path w="38" h="38">
                  <a:moveTo>
                    <a:pt x="38" y="20"/>
                  </a:moveTo>
                  <a:lnTo>
                    <a:pt x="38" y="20"/>
                  </a:lnTo>
                  <a:lnTo>
                    <a:pt x="36"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7" name="Freeform 142"/>
            <p:cNvSpPr>
              <a:spLocks/>
            </p:cNvSpPr>
            <p:nvPr/>
          </p:nvSpPr>
          <p:spPr bwMode="auto">
            <a:xfrm>
              <a:off x="3873500" y="4462464"/>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8" name="Freeform 143"/>
            <p:cNvSpPr>
              <a:spLocks/>
            </p:cNvSpPr>
            <p:nvPr/>
          </p:nvSpPr>
          <p:spPr bwMode="auto">
            <a:xfrm>
              <a:off x="3422650" y="4757739"/>
              <a:ext cx="60325" cy="58738"/>
            </a:xfrm>
            <a:custGeom>
              <a:avLst/>
              <a:gdLst/>
              <a:ahLst/>
              <a:cxnLst>
                <a:cxn ang="0">
                  <a:pos x="38" y="19"/>
                </a:cxn>
                <a:cxn ang="0">
                  <a:pos x="38" y="19"/>
                </a:cxn>
                <a:cxn ang="0">
                  <a:pos x="36" y="25"/>
                </a:cxn>
                <a:cxn ang="0">
                  <a:pos x="32" y="31"/>
                </a:cxn>
                <a:cxn ang="0">
                  <a:pos x="26" y="36"/>
                </a:cxn>
                <a:cxn ang="0">
                  <a:pos x="18" y="37"/>
                </a:cxn>
                <a:cxn ang="0">
                  <a:pos x="18" y="37"/>
                </a:cxn>
                <a:cxn ang="0">
                  <a:pos x="11" y="36"/>
                </a:cxn>
                <a:cxn ang="0">
                  <a:pos x="5" y="31"/>
                </a:cxn>
                <a:cxn ang="0">
                  <a:pos x="2" y="25"/>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5"/>
                  </a:lnTo>
                  <a:lnTo>
                    <a:pt x="32" y="31"/>
                  </a:lnTo>
                  <a:lnTo>
                    <a:pt x="26" y="36"/>
                  </a:lnTo>
                  <a:lnTo>
                    <a:pt x="18" y="37"/>
                  </a:lnTo>
                  <a:lnTo>
                    <a:pt x="18" y="37"/>
                  </a:lnTo>
                  <a:lnTo>
                    <a:pt x="11" y="36"/>
                  </a:lnTo>
                  <a:lnTo>
                    <a:pt x="5" y="31"/>
                  </a:lnTo>
                  <a:lnTo>
                    <a:pt x="2" y="25"/>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9" name="Freeform 144"/>
            <p:cNvSpPr>
              <a:spLocks/>
            </p:cNvSpPr>
            <p:nvPr/>
          </p:nvSpPr>
          <p:spPr bwMode="auto">
            <a:xfrm>
              <a:off x="3727450" y="3482976"/>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0" name="Freeform 145"/>
            <p:cNvSpPr>
              <a:spLocks/>
            </p:cNvSpPr>
            <p:nvPr/>
          </p:nvSpPr>
          <p:spPr bwMode="auto">
            <a:xfrm>
              <a:off x="3482975" y="3724276"/>
              <a:ext cx="58738" cy="58738"/>
            </a:xfrm>
            <a:custGeom>
              <a:avLst/>
              <a:gdLst/>
              <a:ahLst/>
              <a:cxnLst>
                <a:cxn ang="0">
                  <a:pos x="37" y="18"/>
                </a:cxn>
                <a:cxn ang="0">
                  <a:pos x="37" y="18"/>
                </a:cxn>
                <a:cxn ang="0">
                  <a:pos x="36" y="25"/>
                </a:cxn>
                <a:cxn ang="0">
                  <a:pos x="33" y="31"/>
                </a:cxn>
                <a:cxn ang="0">
                  <a:pos x="27" y="36"/>
                </a:cxn>
                <a:cxn ang="0">
                  <a:pos x="19" y="37"/>
                </a:cxn>
                <a:cxn ang="0">
                  <a:pos x="19" y="37"/>
                </a:cxn>
                <a:cxn ang="0">
                  <a:pos x="12" y="36"/>
                </a:cxn>
                <a:cxn ang="0">
                  <a:pos x="6" y="31"/>
                </a:cxn>
                <a:cxn ang="0">
                  <a:pos x="1" y="25"/>
                </a:cxn>
                <a:cxn ang="0">
                  <a:pos x="0" y="18"/>
                </a:cxn>
                <a:cxn ang="0">
                  <a:pos x="0" y="18"/>
                </a:cxn>
                <a:cxn ang="0">
                  <a:pos x="1" y="12"/>
                </a:cxn>
                <a:cxn ang="0">
                  <a:pos x="6" y="6"/>
                </a:cxn>
                <a:cxn ang="0">
                  <a:pos x="12" y="1"/>
                </a:cxn>
                <a:cxn ang="0">
                  <a:pos x="19" y="0"/>
                </a:cxn>
                <a:cxn ang="0">
                  <a:pos x="19" y="0"/>
                </a:cxn>
                <a:cxn ang="0">
                  <a:pos x="27" y="1"/>
                </a:cxn>
                <a:cxn ang="0">
                  <a:pos x="33" y="6"/>
                </a:cxn>
                <a:cxn ang="0">
                  <a:pos x="36" y="12"/>
                </a:cxn>
                <a:cxn ang="0">
                  <a:pos x="37" y="18"/>
                </a:cxn>
                <a:cxn ang="0">
                  <a:pos x="37" y="18"/>
                </a:cxn>
              </a:cxnLst>
              <a:rect l="0" t="0" r="r" b="b"/>
              <a:pathLst>
                <a:path w="37" h="37">
                  <a:moveTo>
                    <a:pt x="37" y="18"/>
                  </a:moveTo>
                  <a:lnTo>
                    <a:pt x="37" y="18"/>
                  </a:lnTo>
                  <a:lnTo>
                    <a:pt x="36" y="25"/>
                  </a:lnTo>
                  <a:lnTo>
                    <a:pt x="33" y="31"/>
                  </a:lnTo>
                  <a:lnTo>
                    <a:pt x="27" y="36"/>
                  </a:lnTo>
                  <a:lnTo>
                    <a:pt x="19" y="37"/>
                  </a:lnTo>
                  <a:lnTo>
                    <a:pt x="19" y="37"/>
                  </a:lnTo>
                  <a:lnTo>
                    <a:pt x="12" y="36"/>
                  </a:lnTo>
                  <a:lnTo>
                    <a:pt x="6" y="31"/>
                  </a:lnTo>
                  <a:lnTo>
                    <a:pt x="1" y="25"/>
                  </a:lnTo>
                  <a:lnTo>
                    <a:pt x="0" y="18"/>
                  </a:lnTo>
                  <a:lnTo>
                    <a:pt x="0" y="18"/>
                  </a:lnTo>
                  <a:lnTo>
                    <a:pt x="1" y="12"/>
                  </a:lnTo>
                  <a:lnTo>
                    <a:pt x="6" y="6"/>
                  </a:lnTo>
                  <a:lnTo>
                    <a:pt x="12" y="1"/>
                  </a:lnTo>
                  <a:lnTo>
                    <a:pt x="19" y="0"/>
                  </a:lnTo>
                  <a:lnTo>
                    <a:pt x="19" y="0"/>
                  </a:lnTo>
                  <a:lnTo>
                    <a:pt x="27" y="1"/>
                  </a:lnTo>
                  <a:lnTo>
                    <a:pt x="33" y="6"/>
                  </a:lnTo>
                  <a:lnTo>
                    <a:pt x="36" y="12"/>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1" name="Freeform 146"/>
            <p:cNvSpPr>
              <a:spLocks/>
            </p:cNvSpPr>
            <p:nvPr/>
          </p:nvSpPr>
          <p:spPr bwMode="auto">
            <a:xfrm>
              <a:off x="3825875" y="3416301"/>
              <a:ext cx="58738" cy="60325"/>
            </a:xfrm>
            <a:custGeom>
              <a:avLst/>
              <a:gdLst/>
              <a:ahLst/>
              <a:cxnLst>
                <a:cxn ang="0">
                  <a:pos x="37" y="20"/>
                </a:cxn>
                <a:cxn ang="0">
                  <a:pos x="37" y="20"/>
                </a:cxn>
                <a:cxn ang="0">
                  <a:pos x="36" y="27"/>
                </a:cxn>
                <a:cxn ang="0">
                  <a:pos x="31" y="33"/>
                </a:cxn>
                <a:cxn ang="0">
                  <a:pos x="25" y="36"/>
                </a:cxn>
                <a:cxn ang="0">
                  <a:pos x="18" y="38"/>
                </a:cxn>
                <a:cxn ang="0">
                  <a:pos x="18" y="38"/>
                </a:cxn>
                <a:cxn ang="0">
                  <a:pos x="10" y="36"/>
                </a:cxn>
                <a:cxn ang="0">
                  <a:pos x="4" y="33"/>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0" y="36"/>
                  </a:lnTo>
                  <a:lnTo>
                    <a:pt x="4" y="33"/>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2" name="Freeform 147"/>
            <p:cNvSpPr>
              <a:spLocks/>
            </p:cNvSpPr>
            <p:nvPr/>
          </p:nvSpPr>
          <p:spPr bwMode="auto">
            <a:xfrm>
              <a:off x="3316288" y="4473576"/>
              <a:ext cx="58738" cy="60325"/>
            </a:xfrm>
            <a:custGeom>
              <a:avLst/>
              <a:gdLst/>
              <a:ahLst/>
              <a:cxnLst>
                <a:cxn ang="0">
                  <a:pos x="37" y="20"/>
                </a:cxn>
                <a:cxn ang="0">
                  <a:pos x="37" y="20"/>
                </a:cxn>
                <a:cxn ang="0">
                  <a:pos x="36" y="27"/>
                </a:cxn>
                <a:cxn ang="0">
                  <a:pos x="31" y="32"/>
                </a:cxn>
                <a:cxn ang="0">
                  <a:pos x="25" y="36"/>
                </a:cxn>
                <a:cxn ang="0">
                  <a:pos x="18" y="38"/>
                </a:cxn>
                <a:cxn ang="0">
                  <a:pos x="18" y="38"/>
                </a:cxn>
                <a:cxn ang="0">
                  <a:pos x="10" y="36"/>
                </a:cxn>
                <a:cxn ang="0">
                  <a:pos x="4" y="32"/>
                </a:cxn>
                <a:cxn ang="0">
                  <a:pos x="1" y="27"/>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2"/>
                  </a:lnTo>
                  <a:lnTo>
                    <a:pt x="25" y="36"/>
                  </a:lnTo>
                  <a:lnTo>
                    <a:pt x="18" y="38"/>
                  </a:lnTo>
                  <a:lnTo>
                    <a:pt x="18" y="38"/>
                  </a:lnTo>
                  <a:lnTo>
                    <a:pt x="10" y="36"/>
                  </a:lnTo>
                  <a:lnTo>
                    <a:pt x="4" y="32"/>
                  </a:lnTo>
                  <a:lnTo>
                    <a:pt x="1" y="27"/>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3" name="Freeform 148"/>
            <p:cNvSpPr>
              <a:spLocks/>
            </p:cNvSpPr>
            <p:nvPr/>
          </p:nvSpPr>
          <p:spPr bwMode="auto">
            <a:xfrm>
              <a:off x="4140200" y="4143376"/>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4" name="Freeform 149"/>
            <p:cNvSpPr>
              <a:spLocks/>
            </p:cNvSpPr>
            <p:nvPr/>
          </p:nvSpPr>
          <p:spPr bwMode="auto">
            <a:xfrm>
              <a:off x="4254500" y="4576764"/>
              <a:ext cx="61913" cy="57150"/>
            </a:xfrm>
            <a:custGeom>
              <a:avLst/>
              <a:gdLst/>
              <a:ahLst/>
              <a:cxnLst>
                <a:cxn ang="0">
                  <a:pos x="39" y="18"/>
                </a:cxn>
                <a:cxn ang="0">
                  <a:pos x="39" y="18"/>
                </a:cxn>
                <a:cxn ang="0">
                  <a:pos x="37" y="25"/>
                </a:cxn>
                <a:cxn ang="0">
                  <a:pos x="33" y="31"/>
                </a:cxn>
                <a:cxn ang="0">
                  <a:pos x="27" y="36"/>
                </a:cxn>
                <a:cxn ang="0">
                  <a:pos x="19" y="36"/>
                </a:cxn>
                <a:cxn ang="0">
                  <a:pos x="19" y="36"/>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6"/>
                  </a:lnTo>
                  <a:lnTo>
                    <a:pt x="19" y="36"/>
                  </a:lnTo>
                  <a:lnTo>
                    <a:pt x="19" y="36"/>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5" name="Freeform 150"/>
            <p:cNvSpPr>
              <a:spLocks/>
            </p:cNvSpPr>
            <p:nvPr/>
          </p:nvSpPr>
          <p:spPr bwMode="auto">
            <a:xfrm>
              <a:off x="4089400" y="4524376"/>
              <a:ext cx="60325" cy="58738"/>
            </a:xfrm>
            <a:custGeom>
              <a:avLst/>
              <a:gdLst/>
              <a:ahLst/>
              <a:cxnLst>
                <a:cxn ang="0">
                  <a:pos x="38" y="19"/>
                </a:cxn>
                <a:cxn ang="0">
                  <a:pos x="38" y="19"/>
                </a:cxn>
                <a:cxn ang="0">
                  <a:pos x="36" y="27"/>
                </a:cxn>
                <a:cxn ang="0">
                  <a:pos x="33" y="33"/>
                </a:cxn>
                <a:cxn ang="0">
                  <a:pos x="26"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6"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6"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6" y="1"/>
                  </a:lnTo>
                  <a:lnTo>
                    <a:pt x="33"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6" name="Freeform 151"/>
            <p:cNvSpPr>
              <a:spLocks/>
            </p:cNvSpPr>
            <p:nvPr/>
          </p:nvSpPr>
          <p:spPr bwMode="auto">
            <a:xfrm>
              <a:off x="3216275" y="3076576"/>
              <a:ext cx="58738" cy="58738"/>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7" name="Freeform 154"/>
            <p:cNvSpPr>
              <a:spLocks/>
            </p:cNvSpPr>
            <p:nvPr/>
          </p:nvSpPr>
          <p:spPr bwMode="auto">
            <a:xfrm>
              <a:off x="3636963" y="3648076"/>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6"/>
                </a:cxn>
                <a:cxn ang="0">
                  <a:pos x="11" y="1"/>
                </a:cxn>
                <a:cxn ang="0">
                  <a:pos x="18" y="0"/>
                </a:cxn>
                <a:cxn ang="0">
                  <a:pos x="18" y="0"/>
                </a:cxn>
                <a:cxn ang="0">
                  <a:pos x="26" y="1"/>
                </a:cxn>
                <a:cxn ang="0">
                  <a:pos x="32" y="6"/>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6"/>
                  </a:lnTo>
                  <a:lnTo>
                    <a:pt x="11" y="1"/>
                  </a:lnTo>
                  <a:lnTo>
                    <a:pt x="18" y="0"/>
                  </a:lnTo>
                  <a:lnTo>
                    <a:pt x="18" y="0"/>
                  </a:lnTo>
                  <a:lnTo>
                    <a:pt x="26" y="1"/>
                  </a:lnTo>
                  <a:lnTo>
                    <a:pt x="32" y="6"/>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8" name="Freeform 155"/>
            <p:cNvSpPr>
              <a:spLocks/>
            </p:cNvSpPr>
            <p:nvPr/>
          </p:nvSpPr>
          <p:spPr bwMode="auto">
            <a:xfrm>
              <a:off x="3654425" y="3940176"/>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9" name="Freeform 156"/>
            <p:cNvSpPr>
              <a:spLocks/>
            </p:cNvSpPr>
            <p:nvPr/>
          </p:nvSpPr>
          <p:spPr bwMode="auto">
            <a:xfrm>
              <a:off x="3360738" y="3759201"/>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0" name="Freeform 160"/>
            <p:cNvSpPr>
              <a:spLocks/>
            </p:cNvSpPr>
            <p:nvPr/>
          </p:nvSpPr>
          <p:spPr bwMode="auto">
            <a:xfrm>
              <a:off x="4064000" y="4249739"/>
              <a:ext cx="61913" cy="57150"/>
            </a:xfrm>
            <a:custGeom>
              <a:avLst/>
              <a:gdLst/>
              <a:ahLst/>
              <a:cxnLst>
                <a:cxn ang="0">
                  <a:pos x="39" y="18"/>
                </a:cxn>
                <a:cxn ang="0">
                  <a:pos x="39" y="18"/>
                </a:cxn>
                <a:cxn ang="0">
                  <a:pos x="37" y="26"/>
                </a:cxn>
                <a:cxn ang="0">
                  <a:pos x="33" y="32"/>
                </a:cxn>
                <a:cxn ang="0">
                  <a:pos x="27" y="35"/>
                </a:cxn>
                <a:cxn ang="0">
                  <a:pos x="19" y="36"/>
                </a:cxn>
                <a:cxn ang="0">
                  <a:pos x="19" y="36"/>
                </a:cxn>
                <a:cxn ang="0">
                  <a:pos x="12" y="35"/>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6">
                  <a:moveTo>
                    <a:pt x="39" y="18"/>
                  </a:moveTo>
                  <a:lnTo>
                    <a:pt x="39" y="18"/>
                  </a:lnTo>
                  <a:lnTo>
                    <a:pt x="37" y="26"/>
                  </a:lnTo>
                  <a:lnTo>
                    <a:pt x="33" y="32"/>
                  </a:lnTo>
                  <a:lnTo>
                    <a:pt x="27" y="35"/>
                  </a:lnTo>
                  <a:lnTo>
                    <a:pt x="19" y="36"/>
                  </a:lnTo>
                  <a:lnTo>
                    <a:pt x="19" y="36"/>
                  </a:lnTo>
                  <a:lnTo>
                    <a:pt x="12" y="35"/>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1" name="Freeform 162"/>
            <p:cNvSpPr>
              <a:spLocks/>
            </p:cNvSpPr>
            <p:nvPr/>
          </p:nvSpPr>
          <p:spPr bwMode="auto">
            <a:xfrm>
              <a:off x="4037013" y="4000501"/>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6"/>
                </a:cxn>
                <a:cxn ang="0">
                  <a:pos x="12" y="1"/>
                </a:cxn>
                <a:cxn ang="0">
                  <a:pos x="20" y="0"/>
                </a:cxn>
                <a:cxn ang="0">
                  <a:pos x="20" y="0"/>
                </a:cxn>
                <a:cxn ang="0">
                  <a:pos x="27" y="1"/>
                </a:cxn>
                <a:cxn ang="0">
                  <a:pos x="33" y="6"/>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6"/>
                  </a:lnTo>
                  <a:lnTo>
                    <a:pt x="12" y="1"/>
                  </a:lnTo>
                  <a:lnTo>
                    <a:pt x="20" y="0"/>
                  </a:lnTo>
                  <a:lnTo>
                    <a:pt x="20" y="0"/>
                  </a:lnTo>
                  <a:lnTo>
                    <a:pt x="27" y="1"/>
                  </a:lnTo>
                  <a:lnTo>
                    <a:pt x="33" y="6"/>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2" name="Freeform 180"/>
            <p:cNvSpPr>
              <a:spLocks/>
            </p:cNvSpPr>
            <p:nvPr/>
          </p:nvSpPr>
          <p:spPr bwMode="auto">
            <a:xfrm>
              <a:off x="3460750" y="3854451"/>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3" name="Freeform 186"/>
            <p:cNvSpPr>
              <a:spLocks/>
            </p:cNvSpPr>
            <p:nvPr/>
          </p:nvSpPr>
          <p:spPr bwMode="auto">
            <a:xfrm>
              <a:off x="3732213" y="3952876"/>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4" name="Freeform 189"/>
            <p:cNvSpPr>
              <a:spLocks/>
            </p:cNvSpPr>
            <p:nvPr/>
          </p:nvSpPr>
          <p:spPr bwMode="auto">
            <a:xfrm>
              <a:off x="3568700" y="3544889"/>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2"/>
                </a:cxn>
                <a:cxn ang="0">
                  <a:pos x="6" y="6"/>
                </a:cxn>
                <a:cxn ang="0">
                  <a:pos x="12" y="2"/>
                </a:cxn>
                <a:cxn ang="0">
                  <a:pos x="19" y="0"/>
                </a:cxn>
                <a:cxn ang="0">
                  <a:pos x="19" y="0"/>
                </a:cxn>
                <a:cxn ang="0">
                  <a:pos x="27" y="2"/>
                </a:cxn>
                <a:cxn ang="0">
                  <a:pos x="33" y="6"/>
                </a:cxn>
                <a:cxn ang="0">
                  <a:pos x="37" y="12"/>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2"/>
                  </a:lnTo>
                  <a:lnTo>
                    <a:pt x="6" y="6"/>
                  </a:lnTo>
                  <a:lnTo>
                    <a:pt x="12" y="2"/>
                  </a:lnTo>
                  <a:lnTo>
                    <a:pt x="19" y="0"/>
                  </a:lnTo>
                  <a:lnTo>
                    <a:pt x="19" y="0"/>
                  </a:lnTo>
                  <a:lnTo>
                    <a:pt x="27" y="2"/>
                  </a:lnTo>
                  <a:lnTo>
                    <a:pt x="33" y="6"/>
                  </a:lnTo>
                  <a:lnTo>
                    <a:pt x="37"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5" name="Freeform 190"/>
            <p:cNvSpPr>
              <a:spLocks/>
            </p:cNvSpPr>
            <p:nvPr/>
          </p:nvSpPr>
          <p:spPr bwMode="auto">
            <a:xfrm>
              <a:off x="2089150" y="2667001"/>
              <a:ext cx="60325" cy="58738"/>
            </a:xfrm>
            <a:custGeom>
              <a:avLst/>
              <a:gdLst/>
              <a:ahLst/>
              <a:cxnLst>
                <a:cxn ang="0">
                  <a:pos x="38" y="19"/>
                </a:cxn>
                <a:cxn ang="0">
                  <a:pos x="38" y="19"/>
                </a:cxn>
                <a:cxn ang="0">
                  <a:pos x="36"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6" name="Freeform 191"/>
            <p:cNvSpPr>
              <a:spLocks/>
            </p:cNvSpPr>
            <p:nvPr/>
          </p:nvSpPr>
          <p:spPr bwMode="auto">
            <a:xfrm>
              <a:off x="3382963" y="3667126"/>
              <a:ext cx="58738" cy="58738"/>
            </a:xfrm>
            <a:custGeom>
              <a:avLst/>
              <a:gdLst/>
              <a:ahLst/>
              <a:cxnLst>
                <a:cxn ang="0">
                  <a:pos x="37" y="19"/>
                </a:cxn>
                <a:cxn ang="0">
                  <a:pos x="37" y="19"/>
                </a:cxn>
                <a:cxn ang="0">
                  <a:pos x="36" y="27"/>
                </a:cxn>
                <a:cxn ang="0">
                  <a:pos x="33" y="33"/>
                </a:cxn>
                <a:cxn ang="0">
                  <a:pos x="25"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5"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5"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5" y="1"/>
                  </a:lnTo>
                  <a:lnTo>
                    <a:pt x="33"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7" name="Freeform 192"/>
            <p:cNvSpPr>
              <a:spLocks/>
            </p:cNvSpPr>
            <p:nvPr/>
          </p:nvSpPr>
          <p:spPr bwMode="auto">
            <a:xfrm>
              <a:off x="4044950" y="369252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6"/>
                </a:cxn>
                <a:cxn ang="0">
                  <a:pos x="12" y="2"/>
                </a:cxn>
                <a:cxn ang="0">
                  <a:pos x="19" y="0"/>
                </a:cxn>
                <a:cxn ang="0">
                  <a:pos x="19" y="0"/>
                </a:cxn>
                <a:cxn ang="0">
                  <a:pos x="27" y="2"/>
                </a:cxn>
                <a:cxn ang="0">
                  <a:pos x="33" y="6"/>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6"/>
                  </a:lnTo>
                  <a:lnTo>
                    <a:pt x="12" y="2"/>
                  </a:lnTo>
                  <a:lnTo>
                    <a:pt x="19" y="0"/>
                  </a:lnTo>
                  <a:lnTo>
                    <a:pt x="19" y="0"/>
                  </a:lnTo>
                  <a:lnTo>
                    <a:pt x="27" y="2"/>
                  </a:lnTo>
                  <a:lnTo>
                    <a:pt x="33" y="6"/>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8" name="Freeform 193"/>
            <p:cNvSpPr>
              <a:spLocks/>
            </p:cNvSpPr>
            <p:nvPr/>
          </p:nvSpPr>
          <p:spPr bwMode="auto">
            <a:xfrm>
              <a:off x="3683000" y="3614739"/>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2" y="36"/>
                </a:cxn>
                <a:cxn ang="0">
                  <a:pos x="4" y="31"/>
                </a:cxn>
                <a:cxn ang="0">
                  <a:pos x="1" y="25"/>
                </a:cxn>
                <a:cxn ang="0">
                  <a:pos x="0" y="18"/>
                </a:cxn>
                <a:cxn ang="0">
                  <a:pos x="0" y="18"/>
                </a:cxn>
                <a:cxn ang="0">
                  <a:pos x="1" y="10"/>
                </a:cxn>
                <a:cxn ang="0">
                  <a:pos x="4" y="4"/>
                </a:cxn>
                <a:cxn ang="0">
                  <a:pos x="12"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2" y="36"/>
                  </a:lnTo>
                  <a:lnTo>
                    <a:pt x="4" y="31"/>
                  </a:lnTo>
                  <a:lnTo>
                    <a:pt x="1" y="25"/>
                  </a:lnTo>
                  <a:lnTo>
                    <a:pt x="0" y="18"/>
                  </a:lnTo>
                  <a:lnTo>
                    <a:pt x="0" y="18"/>
                  </a:lnTo>
                  <a:lnTo>
                    <a:pt x="1" y="10"/>
                  </a:lnTo>
                  <a:lnTo>
                    <a:pt x="4" y="4"/>
                  </a:lnTo>
                  <a:lnTo>
                    <a:pt x="12" y="1"/>
                  </a:lnTo>
                  <a:lnTo>
                    <a:pt x="18" y="0"/>
                  </a:lnTo>
                  <a:lnTo>
                    <a:pt x="18" y="0"/>
                  </a:lnTo>
                  <a:lnTo>
                    <a:pt x="25" y="1"/>
                  </a:lnTo>
                  <a:lnTo>
                    <a:pt x="31"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9" name="Freeform 194"/>
            <p:cNvSpPr>
              <a:spLocks/>
            </p:cNvSpPr>
            <p:nvPr/>
          </p:nvSpPr>
          <p:spPr bwMode="auto">
            <a:xfrm>
              <a:off x="3641725" y="3767139"/>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0" name="Freeform 202"/>
            <p:cNvSpPr>
              <a:spLocks/>
            </p:cNvSpPr>
            <p:nvPr/>
          </p:nvSpPr>
          <p:spPr bwMode="auto">
            <a:xfrm>
              <a:off x="4141788" y="3559176"/>
              <a:ext cx="61913" cy="60325"/>
            </a:xfrm>
            <a:custGeom>
              <a:avLst/>
              <a:gdLst/>
              <a:ahLst/>
              <a:cxnLst>
                <a:cxn ang="0">
                  <a:pos x="39" y="20"/>
                </a:cxn>
                <a:cxn ang="0">
                  <a:pos x="39" y="20"/>
                </a:cxn>
                <a:cxn ang="0">
                  <a:pos x="38" y="26"/>
                </a:cxn>
                <a:cxn ang="0">
                  <a:pos x="33" y="32"/>
                </a:cxn>
                <a:cxn ang="0">
                  <a:pos x="27" y="36"/>
                </a:cxn>
                <a:cxn ang="0">
                  <a:pos x="20" y="38"/>
                </a:cxn>
                <a:cxn ang="0">
                  <a:pos x="20" y="38"/>
                </a:cxn>
                <a:cxn ang="0">
                  <a:pos x="12" y="36"/>
                </a:cxn>
                <a:cxn ang="0">
                  <a:pos x="6" y="32"/>
                </a:cxn>
                <a:cxn ang="0">
                  <a:pos x="2" y="26"/>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6"/>
                  </a:lnTo>
                  <a:lnTo>
                    <a:pt x="33" y="32"/>
                  </a:lnTo>
                  <a:lnTo>
                    <a:pt x="27" y="36"/>
                  </a:lnTo>
                  <a:lnTo>
                    <a:pt x="20" y="38"/>
                  </a:lnTo>
                  <a:lnTo>
                    <a:pt x="20" y="38"/>
                  </a:lnTo>
                  <a:lnTo>
                    <a:pt x="12" y="36"/>
                  </a:lnTo>
                  <a:lnTo>
                    <a:pt x="6" y="32"/>
                  </a:lnTo>
                  <a:lnTo>
                    <a:pt x="2" y="26"/>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1" name="Freeform 203"/>
            <p:cNvSpPr>
              <a:spLocks/>
            </p:cNvSpPr>
            <p:nvPr/>
          </p:nvSpPr>
          <p:spPr bwMode="auto">
            <a:xfrm>
              <a:off x="3911600" y="3730626"/>
              <a:ext cx="61913" cy="57150"/>
            </a:xfrm>
            <a:custGeom>
              <a:avLst/>
              <a:gdLst/>
              <a:ahLst/>
              <a:cxnLst>
                <a:cxn ang="0">
                  <a:pos x="39" y="18"/>
                </a:cxn>
                <a:cxn ang="0">
                  <a:pos x="39" y="18"/>
                </a:cxn>
                <a:cxn ang="0">
                  <a:pos x="37" y="26"/>
                </a:cxn>
                <a:cxn ang="0">
                  <a:pos x="33" y="32"/>
                </a:cxn>
                <a:cxn ang="0">
                  <a:pos x="27" y="35"/>
                </a:cxn>
                <a:cxn ang="0">
                  <a:pos x="19" y="36"/>
                </a:cxn>
                <a:cxn ang="0">
                  <a:pos x="19" y="36"/>
                </a:cxn>
                <a:cxn ang="0">
                  <a:pos x="12" y="35"/>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6">
                  <a:moveTo>
                    <a:pt x="39" y="18"/>
                  </a:moveTo>
                  <a:lnTo>
                    <a:pt x="39" y="18"/>
                  </a:lnTo>
                  <a:lnTo>
                    <a:pt x="37" y="26"/>
                  </a:lnTo>
                  <a:lnTo>
                    <a:pt x="33" y="32"/>
                  </a:lnTo>
                  <a:lnTo>
                    <a:pt x="27" y="35"/>
                  </a:lnTo>
                  <a:lnTo>
                    <a:pt x="19" y="36"/>
                  </a:lnTo>
                  <a:lnTo>
                    <a:pt x="19" y="36"/>
                  </a:lnTo>
                  <a:lnTo>
                    <a:pt x="12" y="35"/>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2" name="Freeform 204"/>
            <p:cNvSpPr>
              <a:spLocks/>
            </p:cNvSpPr>
            <p:nvPr/>
          </p:nvSpPr>
          <p:spPr bwMode="auto">
            <a:xfrm>
              <a:off x="4254500" y="3540126"/>
              <a:ext cx="58738" cy="60325"/>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6" y="11"/>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3" name="Freeform 207"/>
            <p:cNvSpPr>
              <a:spLocks/>
            </p:cNvSpPr>
            <p:nvPr/>
          </p:nvSpPr>
          <p:spPr bwMode="auto">
            <a:xfrm>
              <a:off x="3960813" y="4000501"/>
              <a:ext cx="60325" cy="57150"/>
            </a:xfrm>
            <a:custGeom>
              <a:avLst/>
              <a:gdLst/>
              <a:ahLst/>
              <a:cxnLst>
                <a:cxn ang="0">
                  <a:pos x="38" y="18"/>
                </a:cxn>
                <a:cxn ang="0">
                  <a:pos x="38" y="18"/>
                </a:cxn>
                <a:cxn ang="0">
                  <a:pos x="36"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0"/>
                </a:cxn>
                <a:cxn ang="0">
                  <a:pos x="20" y="0"/>
                </a:cxn>
                <a:cxn ang="0">
                  <a:pos x="20" y="0"/>
                </a:cxn>
                <a:cxn ang="0">
                  <a:pos x="27" y="0"/>
                </a:cxn>
                <a:cxn ang="0">
                  <a:pos x="33" y="4"/>
                </a:cxn>
                <a:cxn ang="0">
                  <a:pos x="36" y="10"/>
                </a:cxn>
                <a:cxn ang="0">
                  <a:pos x="38" y="18"/>
                </a:cxn>
                <a:cxn ang="0">
                  <a:pos x="38" y="18"/>
                </a:cxn>
              </a:cxnLst>
              <a:rect l="0" t="0" r="r" b="b"/>
              <a:pathLst>
                <a:path w="38" h="36">
                  <a:moveTo>
                    <a:pt x="38" y="18"/>
                  </a:moveTo>
                  <a:lnTo>
                    <a:pt x="38" y="18"/>
                  </a:lnTo>
                  <a:lnTo>
                    <a:pt x="36"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0"/>
                  </a:lnTo>
                  <a:lnTo>
                    <a:pt x="20" y="0"/>
                  </a:lnTo>
                  <a:lnTo>
                    <a:pt x="20" y="0"/>
                  </a:lnTo>
                  <a:lnTo>
                    <a:pt x="27" y="0"/>
                  </a:lnTo>
                  <a:lnTo>
                    <a:pt x="33"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4" name="Freeform 208"/>
            <p:cNvSpPr>
              <a:spLocks/>
            </p:cNvSpPr>
            <p:nvPr/>
          </p:nvSpPr>
          <p:spPr bwMode="auto">
            <a:xfrm>
              <a:off x="4013201" y="3752851"/>
              <a:ext cx="60325" cy="58738"/>
            </a:xfrm>
            <a:custGeom>
              <a:avLst/>
              <a:gdLst/>
              <a:ahLst/>
              <a:cxnLst>
                <a:cxn ang="0">
                  <a:pos x="38" y="18"/>
                </a:cxn>
                <a:cxn ang="0">
                  <a:pos x="38" y="18"/>
                </a:cxn>
                <a:cxn ang="0">
                  <a:pos x="36" y="25"/>
                </a:cxn>
                <a:cxn ang="0">
                  <a:pos x="32" y="31"/>
                </a:cxn>
                <a:cxn ang="0">
                  <a:pos x="26" y="36"/>
                </a:cxn>
                <a:cxn ang="0">
                  <a:pos x="18" y="37"/>
                </a:cxn>
                <a:cxn ang="0">
                  <a:pos x="18" y="37"/>
                </a:cxn>
                <a:cxn ang="0">
                  <a:pos x="11" y="36"/>
                </a:cxn>
                <a:cxn ang="0">
                  <a:pos x="5" y="31"/>
                </a:cxn>
                <a:cxn ang="0">
                  <a:pos x="2" y="25"/>
                </a:cxn>
                <a:cxn ang="0">
                  <a:pos x="0" y="18"/>
                </a:cxn>
                <a:cxn ang="0">
                  <a:pos x="0" y="18"/>
                </a:cxn>
                <a:cxn ang="0">
                  <a:pos x="2" y="10"/>
                </a:cxn>
                <a:cxn ang="0">
                  <a:pos x="5" y="4"/>
                </a:cxn>
                <a:cxn ang="0">
                  <a:pos x="11" y="1"/>
                </a:cxn>
                <a:cxn ang="0">
                  <a:pos x="18" y="0"/>
                </a:cxn>
                <a:cxn ang="0">
                  <a:pos x="18" y="0"/>
                </a:cxn>
                <a:cxn ang="0">
                  <a:pos x="26" y="1"/>
                </a:cxn>
                <a:cxn ang="0">
                  <a:pos x="32" y="4"/>
                </a:cxn>
                <a:cxn ang="0">
                  <a:pos x="36" y="10"/>
                </a:cxn>
                <a:cxn ang="0">
                  <a:pos x="38" y="18"/>
                </a:cxn>
                <a:cxn ang="0">
                  <a:pos x="38" y="18"/>
                </a:cxn>
              </a:cxnLst>
              <a:rect l="0" t="0" r="r" b="b"/>
              <a:pathLst>
                <a:path w="38" h="37">
                  <a:moveTo>
                    <a:pt x="38" y="18"/>
                  </a:moveTo>
                  <a:lnTo>
                    <a:pt x="38" y="18"/>
                  </a:lnTo>
                  <a:lnTo>
                    <a:pt x="36" y="25"/>
                  </a:lnTo>
                  <a:lnTo>
                    <a:pt x="32" y="31"/>
                  </a:lnTo>
                  <a:lnTo>
                    <a:pt x="26" y="36"/>
                  </a:lnTo>
                  <a:lnTo>
                    <a:pt x="18" y="37"/>
                  </a:lnTo>
                  <a:lnTo>
                    <a:pt x="18" y="37"/>
                  </a:lnTo>
                  <a:lnTo>
                    <a:pt x="11" y="36"/>
                  </a:lnTo>
                  <a:lnTo>
                    <a:pt x="5" y="31"/>
                  </a:lnTo>
                  <a:lnTo>
                    <a:pt x="2" y="25"/>
                  </a:lnTo>
                  <a:lnTo>
                    <a:pt x="0" y="18"/>
                  </a:lnTo>
                  <a:lnTo>
                    <a:pt x="0" y="18"/>
                  </a:lnTo>
                  <a:lnTo>
                    <a:pt x="2" y="10"/>
                  </a:lnTo>
                  <a:lnTo>
                    <a:pt x="5" y="4"/>
                  </a:lnTo>
                  <a:lnTo>
                    <a:pt x="11" y="1"/>
                  </a:lnTo>
                  <a:lnTo>
                    <a:pt x="18" y="0"/>
                  </a:lnTo>
                  <a:lnTo>
                    <a:pt x="18" y="0"/>
                  </a:lnTo>
                  <a:lnTo>
                    <a:pt x="26" y="1"/>
                  </a:lnTo>
                  <a:lnTo>
                    <a:pt x="32" y="4"/>
                  </a:lnTo>
                  <a:lnTo>
                    <a:pt x="36" y="10"/>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5" name="Freeform 209"/>
            <p:cNvSpPr>
              <a:spLocks/>
            </p:cNvSpPr>
            <p:nvPr/>
          </p:nvSpPr>
          <p:spPr bwMode="auto">
            <a:xfrm>
              <a:off x="3556001" y="3557588"/>
              <a:ext cx="61913" cy="57150"/>
            </a:xfrm>
            <a:custGeom>
              <a:avLst/>
              <a:gdLst/>
              <a:ahLst/>
              <a:cxnLst>
                <a:cxn ang="0">
                  <a:pos x="39" y="18"/>
                </a:cxn>
                <a:cxn ang="0">
                  <a:pos x="39" y="18"/>
                </a:cxn>
                <a:cxn ang="0">
                  <a:pos x="38"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6" name="Freeform 210"/>
            <p:cNvSpPr>
              <a:spLocks/>
            </p:cNvSpPr>
            <p:nvPr/>
          </p:nvSpPr>
          <p:spPr bwMode="auto">
            <a:xfrm>
              <a:off x="3784601" y="4000501"/>
              <a:ext cx="60325" cy="58738"/>
            </a:xfrm>
            <a:custGeom>
              <a:avLst/>
              <a:gdLst/>
              <a:ahLst/>
              <a:cxnLst>
                <a:cxn ang="0">
                  <a:pos x="38" y="19"/>
                </a:cxn>
                <a:cxn ang="0">
                  <a:pos x="38" y="19"/>
                </a:cxn>
                <a:cxn ang="0">
                  <a:pos x="36" y="27"/>
                </a:cxn>
                <a:cxn ang="0">
                  <a:pos x="33" y="33"/>
                </a:cxn>
                <a:cxn ang="0">
                  <a:pos x="26"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6" y="1"/>
                </a:cxn>
                <a:cxn ang="0">
                  <a:pos x="33" y="6"/>
                </a:cxn>
                <a:cxn ang="0">
                  <a:pos x="36" y="12"/>
                </a:cxn>
                <a:cxn ang="0">
                  <a:pos x="38" y="19"/>
                </a:cxn>
                <a:cxn ang="0">
                  <a:pos x="38" y="19"/>
                </a:cxn>
              </a:cxnLst>
              <a:rect l="0" t="0" r="r" b="b"/>
              <a:pathLst>
                <a:path w="38" h="37">
                  <a:moveTo>
                    <a:pt x="38" y="19"/>
                  </a:moveTo>
                  <a:lnTo>
                    <a:pt x="38" y="19"/>
                  </a:lnTo>
                  <a:lnTo>
                    <a:pt x="36" y="27"/>
                  </a:lnTo>
                  <a:lnTo>
                    <a:pt x="33" y="33"/>
                  </a:lnTo>
                  <a:lnTo>
                    <a:pt x="26"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6" y="1"/>
                  </a:lnTo>
                  <a:lnTo>
                    <a:pt x="33"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7" name="Freeform 212"/>
            <p:cNvSpPr>
              <a:spLocks/>
            </p:cNvSpPr>
            <p:nvPr/>
          </p:nvSpPr>
          <p:spPr bwMode="auto">
            <a:xfrm>
              <a:off x="4092576" y="3987801"/>
              <a:ext cx="61913" cy="60325"/>
            </a:xfrm>
            <a:custGeom>
              <a:avLst/>
              <a:gdLst/>
              <a:ahLst/>
              <a:cxnLst>
                <a:cxn ang="0">
                  <a:pos x="39" y="20"/>
                </a:cxn>
                <a:cxn ang="0">
                  <a:pos x="39" y="20"/>
                </a:cxn>
                <a:cxn ang="0">
                  <a:pos x="37" y="27"/>
                </a:cxn>
                <a:cxn ang="0">
                  <a:pos x="33" y="33"/>
                </a:cxn>
                <a:cxn ang="0">
                  <a:pos x="27" y="36"/>
                </a:cxn>
                <a:cxn ang="0">
                  <a:pos x="19" y="38"/>
                </a:cxn>
                <a:cxn ang="0">
                  <a:pos x="19" y="38"/>
                </a:cxn>
                <a:cxn ang="0">
                  <a:pos x="12" y="36"/>
                </a:cxn>
                <a:cxn ang="0">
                  <a:pos x="6" y="33"/>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3"/>
                  </a:lnTo>
                  <a:lnTo>
                    <a:pt x="27" y="36"/>
                  </a:lnTo>
                  <a:lnTo>
                    <a:pt x="19" y="38"/>
                  </a:lnTo>
                  <a:lnTo>
                    <a:pt x="19" y="38"/>
                  </a:lnTo>
                  <a:lnTo>
                    <a:pt x="12" y="36"/>
                  </a:lnTo>
                  <a:lnTo>
                    <a:pt x="6" y="33"/>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8" name="Freeform 215"/>
            <p:cNvSpPr>
              <a:spLocks/>
            </p:cNvSpPr>
            <p:nvPr/>
          </p:nvSpPr>
          <p:spPr bwMode="auto">
            <a:xfrm>
              <a:off x="4332288" y="4371976"/>
              <a:ext cx="60325" cy="58738"/>
            </a:xfrm>
            <a:custGeom>
              <a:avLst/>
              <a:gdLst/>
              <a:ahLst/>
              <a:cxnLst>
                <a:cxn ang="0">
                  <a:pos x="38" y="19"/>
                </a:cxn>
                <a:cxn ang="0">
                  <a:pos x="38" y="19"/>
                </a:cxn>
                <a:cxn ang="0">
                  <a:pos x="36" y="27"/>
                </a:cxn>
                <a:cxn ang="0">
                  <a:pos x="33" y="31"/>
                </a:cxn>
                <a:cxn ang="0">
                  <a:pos x="27" y="36"/>
                </a:cxn>
                <a:cxn ang="0">
                  <a:pos x="20" y="37"/>
                </a:cxn>
                <a:cxn ang="0">
                  <a:pos x="20" y="37"/>
                </a:cxn>
                <a:cxn ang="0">
                  <a:pos x="12" y="36"/>
                </a:cxn>
                <a:cxn ang="0">
                  <a:pos x="6" y="31"/>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7"/>
                  </a:lnTo>
                  <a:lnTo>
                    <a:pt x="33" y="31"/>
                  </a:lnTo>
                  <a:lnTo>
                    <a:pt x="27" y="36"/>
                  </a:lnTo>
                  <a:lnTo>
                    <a:pt x="20" y="37"/>
                  </a:lnTo>
                  <a:lnTo>
                    <a:pt x="20" y="37"/>
                  </a:lnTo>
                  <a:lnTo>
                    <a:pt x="12" y="36"/>
                  </a:lnTo>
                  <a:lnTo>
                    <a:pt x="6" y="31"/>
                  </a:lnTo>
                  <a:lnTo>
                    <a:pt x="2" y="27"/>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9" name="Freeform 225"/>
            <p:cNvSpPr>
              <a:spLocks/>
            </p:cNvSpPr>
            <p:nvPr/>
          </p:nvSpPr>
          <p:spPr bwMode="auto">
            <a:xfrm>
              <a:off x="4159251" y="4235451"/>
              <a:ext cx="61913" cy="60325"/>
            </a:xfrm>
            <a:custGeom>
              <a:avLst/>
              <a:gdLst/>
              <a:ahLst/>
              <a:cxnLst>
                <a:cxn ang="0">
                  <a:pos x="39" y="20"/>
                </a:cxn>
                <a:cxn ang="0">
                  <a:pos x="39" y="20"/>
                </a:cxn>
                <a:cxn ang="0">
                  <a:pos x="37" y="27"/>
                </a:cxn>
                <a:cxn ang="0">
                  <a:pos x="33" y="32"/>
                </a:cxn>
                <a:cxn ang="0">
                  <a:pos x="27" y="36"/>
                </a:cxn>
                <a:cxn ang="0">
                  <a:pos x="19" y="38"/>
                </a:cxn>
                <a:cxn ang="0">
                  <a:pos x="19" y="38"/>
                </a:cxn>
                <a:cxn ang="0">
                  <a:pos x="12" y="36"/>
                </a:cxn>
                <a:cxn ang="0">
                  <a:pos x="6" y="32"/>
                </a:cxn>
                <a:cxn ang="0">
                  <a:pos x="1" y="27"/>
                </a:cxn>
                <a:cxn ang="0">
                  <a:pos x="0" y="20"/>
                </a:cxn>
                <a:cxn ang="0">
                  <a:pos x="0" y="20"/>
                </a:cxn>
                <a:cxn ang="0">
                  <a:pos x="1" y="12"/>
                </a:cxn>
                <a:cxn ang="0">
                  <a:pos x="6" y="6"/>
                </a:cxn>
                <a:cxn ang="0">
                  <a:pos x="12" y="2"/>
                </a:cxn>
                <a:cxn ang="0">
                  <a:pos x="19" y="0"/>
                </a:cxn>
                <a:cxn ang="0">
                  <a:pos x="19" y="0"/>
                </a:cxn>
                <a:cxn ang="0">
                  <a:pos x="27" y="2"/>
                </a:cxn>
                <a:cxn ang="0">
                  <a:pos x="33" y="6"/>
                </a:cxn>
                <a:cxn ang="0">
                  <a:pos x="37" y="12"/>
                </a:cxn>
                <a:cxn ang="0">
                  <a:pos x="39" y="20"/>
                </a:cxn>
                <a:cxn ang="0">
                  <a:pos x="39" y="20"/>
                </a:cxn>
              </a:cxnLst>
              <a:rect l="0" t="0" r="r" b="b"/>
              <a:pathLst>
                <a:path w="39" h="38">
                  <a:moveTo>
                    <a:pt x="39" y="20"/>
                  </a:moveTo>
                  <a:lnTo>
                    <a:pt x="39" y="20"/>
                  </a:lnTo>
                  <a:lnTo>
                    <a:pt x="37" y="27"/>
                  </a:lnTo>
                  <a:lnTo>
                    <a:pt x="33" y="32"/>
                  </a:lnTo>
                  <a:lnTo>
                    <a:pt x="27" y="36"/>
                  </a:lnTo>
                  <a:lnTo>
                    <a:pt x="19" y="38"/>
                  </a:lnTo>
                  <a:lnTo>
                    <a:pt x="19" y="38"/>
                  </a:lnTo>
                  <a:lnTo>
                    <a:pt x="12" y="36"/>
                  </a:lnTo>
                  <a:lnTo>
                    <a:pt x="6" y="32"/>
                  </a:lnTo>
                  <a:lnTo>
                    <a:pt x="1" y="27"/>
                  </a:lnTo>
                  <a:lnTo>
                    <a:pt x="0" y="20"/>
                  </a:lnTo>
                  <a:lnTo>
                    <a:pt x="0" y="20"/>
                  </a:lnTo>
                  <a:lnTo>
                    <a:pt x="1" y="12"/>
                  </a:lnTo>
                  <a:lnTo>
                    <a:pt x="6" y="6"/>
                  </a:lnTo>
                  <a:lnTo>
                    <a:pt x="12" y="2"/>
                  </a:lnTo>
                  <a:lnTo>
                    <a:pt x="19" y="0"/>
                  </a:lnTo>
                  <a:lnTo>
                    <a:pt x="19" y="0"/>
                  </a:lnTo>
                  <a:lnTo>
                    <a:pt x="27" y="2"/>
                  </a:lnTo>
                  <a:lnTo>
                    <a:pt x="33" y="6"/>
                  </a:lnTo>
                  <a:lnTo>
                    <a:pt x="37"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0" name="Freeform 229"/>
            <p:cNvSpPr>
              <a:spLocks/>
            </p:cNvSpPr>
            <p:nvPr/>
          </p:nvSpPr>
          <p:spPr bwMode="auto">
            <a:xfrm>
              <a:off x="2884488" y="3592513"/>
              <a:ext cx="60325" cy="60325"/>
            </a:xfrm>
            <a:custGeom>
              <a:avLst/>
              <a:gdLst/>
              <a:ahLst/>
              <a:cxnLst>
                <a:cxn ang="0">
                  <a:pos x="38" y="18"/>
                </a:cxn>
                <a:cxn ang="0">
                  <a:pos x="38" y="18"/>
                </a:cxn>
                <a:cxn ang="0">
                  <a:pos x="36" y="26"/>
                </a:cxn>
                <a:cxn ang="0">
                  <a:pos x="32" y="32"/>
                </a:cxn>
                <a:cxn ang="0">
                  <a:pos x="26" y="36"/>
                </a:cxn>
                <a:cxn ang="0">
                  <a:pos x="18" y="38"/>
                </a:cxn>
                <a:cxn ang="0">
                  <a:pos x="18" y="38"/>
                </a:cxn>
                <a:cxn ang="0">
                  <a:pos x="11" y="36"/>
                </a:cxn>
                <a:cxn ang="0">
                  <a:pos x="5" y="32"/>
                </a:cxn>
                <a:cxn ang="0">
                  <a:pos x="2" y="26"/>
                </a:cxn>
                <a:cxn ang="0">
                  <a:pos x="0" y="18"/>
                </a:cxn>
                <a:cxn ang="0">
                  <a:pos x="0" y="18"/>
                </a:cxn>
                <a:cxn ang="0">
                  <a:pos x="2" y="12"/>
                </a:cxn>
                <a:cxn ang="0">
                  <a:pos x="5" y="6"/>
                </a:cxn>
                <a:cxn ang="0">
                  <a:pos x="11" y="2"/>
                </a:cxn>
                <a:cxn ang="0">
                  <a:pos x="18" y="0"/>
                </a:cxn>
                <a:cxn ang="0">
                  <a:pos x="18" y="0"/>
                </a:cxn>
                <a:cxn ang="0">
                  <a:pos x="26" y="2"/>
                </a:cxn>
                <a:cxn ang="0">
                  <a:pos x="32" y="6"/>
                </a:cxn>
                <a:cxn ang="0">
                  <a:pos x="36" y="12"/>
                </a:cxn>
                <a:cxn ang="0">
                  <a:pos x="38" y="18"/>
                </a:cxn>
                <a:cxn ang="0">
                  <a:pos x="38" y="18"/>
                </a:cxn>
              </a:cxnLst>
              <a:rect l="0" t="0" r="r" b="b"/>
              <a:pathLst>
                <a:path w="38" h="38">
                  <a:moveTo>
                    <a:pt x="38" y="18"/>
                  </a:moveTo>
                  <a:lnTo>
                    <a:pt x="38" y="18"/>
                  </a:lnTo>
                  <a:lnTo>
                    <a:pt x="36" y="26"/>
                  </a:lnTo>
                  <a:lnTo>
                    <a:pt x="32" y="32"/>
                  </a:lnTo>
                  <a:lnTo>
                    <a:pt x="26" y="36"/>
                  </a:lnTo>
                  <a:lnTo>
                    <a:pt x="18" y="38"/>
                  </a:lnTo>
                  <a:lnTo>
                    <a:pt x="18" y="38"/>
                  </a:lnTo>
                  <a:lnTo>
                    <a:pt x="11" y="36"/>
                  </a:lnTo>
                  <a:lnTo>
                    <a:pt x="5" y="32"/>
                  </a:lnTo>
                  <a:lnTo>
                    <a:pt x="2" y="26"/>
                  </a:lnTo>
                  <a:lnTo>
                    <a:pt x="0" y="18"/>
                  </a:lnTo>
                  <a:lnTo>
                    <a:pt x="0" y="18"/>
                  </a:lnTo>
                  <a:lnTo>
                    <a:pt x="2" y="12"/>
                  </a:lnTo>
                  <a:lnTo>
                    <a:pt x="5" y="6"/>
                  </a:lnTo>
                  <a:lnTo>
                    <a:pt x="11" y="2"/>
                  </a:lnTo>
                  <a:lnTo>
                    <a:pt x="18" y="0"/>
                  </a:lnTo>
                  <a:lnTo>
                    <a:pt x="18" y="0"/>
                  </a:lnTo>
                  <a:lnTo>
                    <a:pt x="26" y="2"/>
                  </a:lnTo>
                  <a:lnTo>
                    <a:pt x="32" y="6"/>
                  </a:lnTo>
                  <a:lnTo>
                    <a:pt x="36" y="12"/>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1" name="Freeform 232"/>
            <p:cNvSpPr>
              <a:spLocks/>
            </p:cNvSpPr>
            <p:nvPr/>
          </p:nvSpPr>
          <p:spPr bwMode="auto">
            <a:xfrm>
              <a:off x="3473451" y="3387726"/>
              <a:ext cx="61913" cy="60325"/>
            </a:xfrm>
            <a:custGeom>
              <a:avLst/>
              <a:gdLst/>
              <a:ahLst/>
              <a:cxnLst>
                <a:cxn ang="0">
                  <a:pos x="39" y="18"/>
                </a:cxn>
                <a:cxn ang="0">
                  <a:pos x="39" y="18"/>
                </a:cxn>
                <a:cxn ang="0">
                  <a:pos x="37"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8">
                  <a:moveTo>
                    <a:pt x="39" y="18"/>
                  </a:moveTo>
                  <a:lnTo>
                    <a:pt x="39" y="18"/>
                  </a:lnTo>
                  <a:lnTo>
                    <a:pt x="37"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2" name="Freeform 233"/>
            <p:cNvSpPr>
              <a:spLocks/>
            </p:cNvSpPr>
            <p:nvPr/>
          </p:nvSpPr>
          <p:spPr bwMode="auto">
            <a:xfrm>
              <a:off x="3697288" y="3829051"/>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3" name="Freeform 234"/>
            <p:cNvSpPr>
              <a:spLocks/>
            </p:cNvSpPr>
            <p:nvPr/>
          </p:nvSpPr>
          <p:spPr bwMode="auto">
            <a:xfrm>
              <a:off x="4017963" y="3221038"/>
              <a:ext cx="61913" cy="60325"/>
            </a:xfrm>
            <a:custGeom>
              <a:avLst/>
              <a:gdLst/>
              <a:ahLst/>
              <a:cxnLst>
                <a:cxn ang="0">
                  <a:pos x="39" y="20"/>
                </a:cxn>
                <a:cxn ang="0">
                  <a:pos x="39" y="20"/>
                </a:cxn>
                <a:cxn ang="0">
                  <a:pos x="38" y="27"/>
                </a:cxn>
                <a:cxn ang="0">
                  <a:pos x="33" y="33"/>
                </a:cxn>
                <a:cxn ang="0">
                  <a:pos x="27" y="36"/>
                </a:cxn>
                <a:cxn ang="0">
                  <a:pos x="20" y="38"/>
                </a:cxn>
                <a:cxn ang="0">
                  <a:pos x="20" y="38"/>
                </a:cxn>
                <a:cxn ang="0">
                  <a:pos x="12" y="36"/>
                </a:cxn>
                <a:cxn ang="0">
                  <a:pos x="6" y="33"/>
                </a:cxn>
                <a:cxn ang="0">
                  <a:pos x="2" y="27"/>
                </a:cxn>
                <a:cxn ang="0">
                  <a:pos x="0" y="20"/>
                </a:cxn>
                <a:cxn ang="0">
                  <a:pos x="0" y="20"/>
                </a:cxn>
                <a:cxn ang="0">
                  <a:pos x="2" y="12"/>
                </a:cxn>
                <a:cxn ang="0">
                  <a:pos x="6" y="6"/>
                </a:cxn>
                <a:cxn ang="0">
                  <a:pos x="12" y="2"/>
                </a:cxn>
                <a:cxn ang="0">
                  <a:pos x="20" y="0"/>
                </a:cxn>
                <a:cxn ang="0">
                  <a:pos x="20" y="0"/>
                </a:cxn>
                <a:cxn ang="0">
                  <a:pos x="27" y="2"/>
                </a:cxn>
                <a:cxn ang="0">
                  <a:pos x="33" y="6"/>
                </a:cxn>
                <a:cxn ang="0">
                  <a:pos x="38" y="12"/>
                </a:cxn>
                <a:cxn ang="0">
                  <a:pos x="39" y="20"/>
                </a:cxn>
                <a:cxn ang="0">
                  <a:pos x="39" y="20"/>
                </a:cxn>
              </a:cxnLst>
              <a:rect l="0" t="0" r="r" b="b"/>
              <a:pathLst>
                <a:path w="39" h="38">
                  <a:moveTo>
                    <a:pt x="39" y="20"/>
                  </a:moveTo>
                  <a:lnTo>
                    <a:pt x="39" y="20"/>
                  </a:lnTo>
                  <a:lnTo>
                    <a:pt x="38" y="27"/>
                  </a:lnTo>
                  <a:lnTo>
                    <a:pt x="33" y="33"/>
                  </a:lnTo>
                  <a:lnTo>
                    <a:pt x="27" y="36"/>
                  </a:lnTo>
                  <a:lnTo>
                    <a:pt x="20" y="38"/>
                  </a:lnTo>
                  <a:lnTo>
                    <a:pt x="20" y="38"/>
                  </a:lnTo>
                  <a:lnTo>
                    <a:pt x="12" y="36"/>
                  </a:lnTo>
                  <a:lnTo>
                    <a:pt x="6" y="33"/>
                  </a:lnTo>
                  <a:lnTo>
                    <a:pt x="2" y="27"/>
                  </a:lnTo>
                  <a:lnTo>
                    <a:pt x="0" y="20"/>
                  </a:lnTo>
                  <a:lnTo>
                    <a:pt x="0" y="20"/>
                  </a:lnTo>
                  <a:lnTo>
                    <a:pt x="2" y="12"/>
                  </a:lnTo>
                  <a:lnTo>
                    <a:pt x="6" y="6"/>
                  </a:lnTo>
                  <a:lnTo>
                    <a:pt x="12" y="2"/>
                  </a:lnTo>
                  <a:lnTo>
                    <a:pt x="20" y="0"/>
                  </a:lnTo>
                  <a:lnTo>
                    <a:pt x="20" y="0"/>
                  </a:lnTo>
                  <a:lnTo>
                    <a:pt x="27" y="2"/>
                  </a:lnTo>
                  <a:lnTo>
                    <a:pt x="33" y="6"/>
                  </a:lnTo>
                  <a:lnTo>
                    <a:pt x="38" y="12"/>
                  </a:lnTo>
                  <a:lnTo>
                    <a:pt x="39" y="20"/>
                  </a:lnTo>
                  <a:lnTo>
                    <a:pt x="39"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4" name="Freeform 252"/>
            <p:cNvSpPr>
              <a:spLocks/>
            </p:cNvSpPr>
            <p:nvPr/>
          </p:nvSpPr>
          <p:spPr bwMode="auto">
            <a:xfrm>
              <a:off x="3908426" y="3430588"/>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5" name="Freeform 269"/>
            <p:cNvSpPr>
              <a:spLocks/>
            </p:cNvSpPr>
            <p:nvPr/>
          </p:nvSpPr>
          <p:spPr bwMode="auto">
            <a:xfrm>
              <a:off x="4278313" y="3600451"/>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6" name="Freeform 298"/>
            <p:cNvSpPr>
              <a:spLocks/>
            </p:cNvSpPr>
            <p:nvPr/>
          </p:nvSpPr>
          <p:spPr bwMode="auto">
            <a:xfrm>
              <a:off x="3727451" y="4221163"/>
              <a:ext cx="61913" cy="57150"/>
            </a:xfrm>
            <a:custGeom>
              <a:avLst/>
              <a:gdLst/>
              <a:ahLst/>
              <a:cxnLst>
                <a:cxn ang="0">
                  <a:pos x="39" y="18"/>
                </a:cxn>
                <a:cxn ang="0">
                  <a:pos x="39" y="18"/>
                </a:cxn>
                <a:cxn ang="0">
                  <a:pos x="38" y="26"/>
                </a:cxn>
                <a:cxn ang="0">
                  <a:pos x="33" y="32"/>
                </a:cxn>
                <a:cxn ang="0">
                  <a:pos x="27" y="35"/>
                </a:cxn>
                <a:cxn ang="0">
                  <a:pos x="20" y="36"/>
                </a:cxn>
                <a:cxn ang="0">
                  <a:pos x="20" y="36"/>
                </a:cxn>
                <a:cxn ang="0">
                  <a:pos x="12" y="35"/>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6">
                  <a:moveTo>
                    <a:pt x="39" y="18"/>
                  </a:moveTo>
                  <a:lnTo>
                    <a:pt x="39" y="18"/>
                  </a:lnTo>
                  <a:lnTo>
                    <a:pt x="38" y="26"/>
                  </a:lnTo>
                  <a:lnTo>
                    <a:pt x="33" y="32"/>
                  </a:lnTo>
                  <a:lnTo>
                    <a:pt x="27" y="35"/>
                  </a:lnTo>
                  <a:lnTo>
                    <a:pt x="20" y="36"/>
                  </a:lnTo>
                  <a:lnTo>
                    <a:pt x="20" y="36"/>
                  </a:lnTo>
                  <a:lnTo>
                    <a:pt x="12" y="35"/>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7" name="Freeform 302"/>
            <p:cNvSpPr>
              <a:spLocks/>
            </p:cNvSpPr>
            <p:nvPr/>
          </p:nvSpPr>
          <p:spPr bwMode="auto">
            <a:xfrm>
              <a:off x="2522538" y="2166938"/>
              <a:ext cx="61913" cy="58738"/>
            </a:xfrm>
            <a:custGeom>
              <a:avLst/>
              <a:gdLst/>
              <a:ahLst/>
              <a:cxnLst>
                <a:cxn ang="0">
                  <a:pos x="39" y="19"/>
                </a:cxn>
                <a:cxn ang="0">
                  <a:pos x="39" y="19"/>
                </a:cxn>
                <a:cxn ang="0">
                  <a:pos x="38"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8" name="Freeform 304"/>
            <p:cNvSpPr>
              <a:spLocks/>
            </p:cNvSpPr>
            <p:nvPr/>
          </p:nvSpPr>
          <p:spPr bwMode="auto">
            <a:xfrm>
              <a:off x="3751263" y="3362326"/>
              <a:ext cx="61913" cy="57150"/>
            </a:xfrm>
            <a:custGeom>
              <a:avLst/>
              <a:gdLst/>
              <a:ahLst/>
              <a:cxnLst>
                <a:cxn ang="0">
                  <a:pos x="39" y="18"/>
                </a:cxn>
                <a:cxn ang="0">
                  <a:pos x="39" y="18"/>
                </a:cxn>
                <a:cxn ang="0">
                  <a:pos x="38" y="25"/>
                </a:cxn>
                <a:cxn ang="0">
                  <a:pos x="33" y="31"/>
                </a:cxn>
                <a:cxn ang="0">
                  <a:pos x="27" y="34"/>
                </a:cxn>
                <a:cxn ang="0">
                  <a:pos x="20" y="36"/>
                </a:cxn>
                <a:cxn ang="0">
                  <a:pos x="20" y="36"/>
                </a:cxn>
                <a:cxn ang="0">
                  <a:pos x="12" y="34"/>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4"/>
                  </a:lnTo>
                  <a:lnTo>
                    <a:pt x="20" y="36"/>
                  </a:lnTo>
                  <a:lnTo>
                    <a:pt x="20" y="36"/>
                  </a:lnTo>
                  <a:lnTo>
                    <a:pt x="12" y="34"/>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9" name="Freeform 305"/>
            <p:cNvSpPr>
              <a:spLocks/>
            </p:cNvSpPr>
            <p:nvPr/>
          </p:nvSpPr>
          <p:spPr bwMode="auto">
            <a:xfrm>
              <a:off x="4178301" y="3810001"/>
              <a:ext cx="58738" cy="58738"/>
            </a:xfrm>
            <a:custGeom>
              <a:avLst/>
              <a:gdLst/>
              <a:ahLst/>
              <a:cxnLst>
                <a:cxn ang="0">
                  <a:pos x="37" y="19"/>
                </a:cxn>
                <a:cxn ang="0">
                  <a:pos x="37" y="19"/>
                </a:cxn>
                <a:cxn ang="0">
                  <a:pos x="36" y="27"/>
                </a:cxn>
                <a:cxn ang="0">
                  <a:pos x="33" y="33"/>
                </a:cxn>
                <a:cxn ang="0">
                  <a:pos x="27" y="36"/>
                </a:cxn>
                <a:cxn ang="0">
                  <a:pos x="19" y="37"/>
                </a:cxn>
                <a:cxn ang="0">
                  <a:pos x="19" y="37"/>
                </a:cxn>
                <a:cxn ang="0">
                  <a:pos x="12" y="36"/>
                </a:cxn>
                <a:cxn ang="0">
                  <a:pos x="6" y="33"/>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6" y="12"/>
                </a:cxn>
                <a:cxn ang="0">
                  <a:pos x="37" y="19"/>
                </a:cxn>
                <a:cxn ang="0">
                  <a:pos x="37" y="19"/>
                </a:cxn>
              </a:cxnLst>
              <a:rect l="0" t="0" r="r" b="b"/>
              <a:pathLst>
                <a:path w="37" h="37">
                  <a:moveTo>
                    <a:pt x="37" y="19"/>
                  </a:moveTo>
                  <a:lnTo>
                    <a:pt x="37" y="19"/>
                  </a:lnTo>
                  <a:lnTo>
                    <a:pt x="36" y="27"/>
                  </a:lnTo>
                  <a:lnTo>
                    <a:pt x="33" y="33"/>
                  </a:lnTo>
                  <a:lnTo>
                    <a:pt x="27" y="36"/>
                  </a:lnTo>
                  <a:lnTo>
                    <a:pt x="19" y="37"/>
                  </a:lnTo>
                  <a:lnTo>
                    <a:pt x="19" y="37"/>
                  </a:lnTo>
                  <a:lnTo>
                    <a:pt x="12" y="36"/>
                  </a:lnTo>
                  <a:lnTo>
                    <a:pt x="6" y="33"/>
                  </a:lnTo>
                  <a:lnTo>
                    <a:pt x="1" y="27"/>
                  </a:lnTo>
                  <a:lnTo>
                    <a:pt x="0" y="19"/>
                  </a:lnTo>
                  <a:lnTo>
                    <a:pt x="0" y="19"/>
                  </a:lnTo>
                  <a:lnTo>
                    <a:pt x="1" y="12"/>
                  </a:lnTo>
                  <a:lnTo>
                    <a:pt x="6" y="6"/>
                  </a:lnTo>
                  <a:lnTo>
                    <a:pt x="12" y="1"/>
                  </a:lnTo>
                  <a:lnTo>
                    <a:pt x="19" y="0"/>
                  </a:lnTo>
                  <a:lnTo>
                    <a:pt x="19" y="0"/>
                  </a:lnTo>
                  <a:lnTo>
                    <a:pt x="27" y="1"/>
                  </a:lnTo>
                  <a:lnTo>
                    <a:pt x="33"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0" name="Freeform 306"/>
            <p:cNvSpPr>
              <a:spLocks/>
            </p:cNvSpPr>
            <p:nvPr/>
          </p:nvSpPr>
          <p:spPr bwMode="auto">
            <a:xfrm>
              <a:off x="3344863" y="2644776"/>
              <a:ext cx="58738" cy="60325"/>
            </a:xfrm>
            <a:custGeom>
              <a:avLst/>
              <a:gdLst/>
              <a:ahLst/>
              <a:cxnLst>
                <a:cxn ang="0">
                  <a:pos x="37" y="18"/>
                </a:cxn>
                <a:cxn ang="0">
                  <a:pos x="37" y="18"/>
                </a:cxn>
                <a:cxn ang="0">
                  <a:pos x="36" y="26"/>
                </a:cxn>
                <a:cxn ang="0">
                  <a:pos x="33" y="32"/>
                </a:cxn>
                <a:cxn ang="0">
                  <a:pos x="27" y="36"/>
                </a:cxn>
                <a:cxn ang="0">
                  <a:pos x="19" y="38"/>
                </a:cxn>
                <a:cxn ang="0">
                  <a:pos x="19" y="38"/>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6" y="11"/>
                </a:cxn>
                <a:cxn ang="0">
                  <a:pos x="37" y="18"/>
                </a:cxn>
                <a:cxn ang="0">
                  <a:pos x="37" y="18"/>
                </a:cxn>
              </a:cxnLst>
              <a:rect l="0" t="0" r="r" b="b"/>
              <a:pathLst>
                <a:path w="37" h="38">
                  <a:moveTo>
                    <a:pt x="37" y="18"/>
                  </a:moveTo>
                  <a:lnTo>
                    <a:pt x="37" y="18"/>
                  </a:lnTo>
                  <a:lnTo>
                    <a:pt x="36" y="26"/>
                  </a:lnTo>
                  <a:lnTo>
                    <a:pt x="33" y="32"/>
                  </a:lnTo>
                  <a:lnTo>
                    <a:pt x="27" y="36"/>
                  </a:lnTo>
                  <a:lnTo>
                    <a:pt x="19" y="38"/>
                  </a:lnTo>
                  <a:lnTo>
                    <a:pt x="19" y="38"/>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1" name="Freeform 319"/>
            <p:cNvSpPr>
              <a:spLocks/>
            </p:cNvSpPr>
            <p:nvPr/>
          </p:nvSpPr>
          <p:spPr bwMode="auto">
            <a:xfrm>
              <a:off x="3379788" y="3333751"/>
              <a:ext cx="60325" cy="58738"/>
            </a:xfrm>
            <a:custGeom>
              <a:avLst/>
              <a:gdLst/>
              <a:ahLst/>
              <a:cxnLst>
                <a:cxn ang="0">
                  <a:pos x="38" y="19"/>
                </a:cxn>
                <a:cxn ang="0">
                  <a:pos x="38" y="19"/>
                </a:cxn>
                <a:cxn ang="0">
                  <a:pos x="36" y="25"/>
                </a:cxn>
                <a:cxn ang="0">
                  <a:pos x="32" y="31"/>
                </a:cxn>
                <a:cxn ang="0">
                  <a:pos x="26" y="36"/>
                </a:cxn>
                <a:cxn ang="0">
                  <a:pos x="18" y="37"/>
                </a:cxn>
                <a:cxn ang="0">
                  <a:pos x="18" y="37"/>
                </a:cxn>
                <a:cxn ang="0">
                  <a:pos x="11" y="36"/>
                </a:cxn>
                <a:cxn ang="0">
                  <a:pos x="5" y="31"/>
                </a:cxn>
                <a:cxn ang="0">
                  <a:pos x="2" y="25"/>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5"/>
                  </a:lnTo>
                  <a:lnTo>
                    <a:pt x="32" y="31"/>
                  </a:lnTo>
                  <a:lnTo>
                    <a:pt x="26" y="36"/>
                  </a:lnTo>
                  <a:lnTo>
                    <a:pt x="18" y="37"/>
                  </a:lnTo>
                  <a:lnTo>
                    <a:pt x="18" y="37"/>
                  </a:lnTo>
                  <a:lnTo>
                    <a:pt x="11" y="36"/>
                  </a:lnTo>
                  <a:lnTo>
                    <a:pt x="5" y="31"/>
                  </a:lnTo>
                  <a:lnTo>
                    <a:pt x="2" y="25"/>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2" name="Freeform 320"/>
            <p:cNvSpPr>
              <a:spLocks/>
            </p:cNvSpPr>
            <p:nvPr/>
          </p:nvSpPr>
          <p:spPr bwMode="auto">
            <a:xfrm>
              <a:off x="3956051" y="4167188"/>
              <a:ext cx="61913" cy="58738"/>
            </a:xfrm>
            <a:custGeom>
              <a:avLst/>
              <a:gdLst/>
              <a:ahLst/>
              <a:cxnLst>
                <a:cxn ang="0">
                  <a:pos x="39" y="18"/>
                </a:cxn>
                <a:cxn ang="0">
                  <a:pos x="39" y="18"/>
                </a:cxn>
                <a:cxn ang="0">
                  <a:pos x="38"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8" y="12"/>
                </a:cxn>
                <a:cxn ang="0">
                  <a:pos x="39" y="18"/>
                </a:cxn>
                <a:cxn ang="0">
                  <a:pos x="39" y="18"/>
                </a:cxn>
              </a:cxnLst>
              <a:rect l="0" t="0" r="r" b="b"/>
              <a:pathLst>
                <a:path w="39" h="37">
                  <a:moveTo>
                    <a:pt x="39" y="18"/>
                  </a:moveTo>
                  <a:lnTo>
                    <a:pt x="39" y="18"/>
                  </a:lnTo>
                  <a:lnTo>
                    <a:pt x="38"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8"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3" name="Freeform 348"/>
            <p:cNvSpPr>
              <a:spLocks/>
            </p:cNvSpPr>
            <p:nvPr/>
          </p:nvSpPr>
          <p:spPr bwMode="auto">
            <a:xfrm>
              <a:off x="4137026" y="4997451"/>
              <a:ext cx="60325" cy="60325"/>
            </a:xfrm>
            <a:custGeom>
              <a:avLst/>
              <a:gdLst/>
              <a:ahLst/>
              <a:cxnLst>
                <a:cxn ang="0">
                  <a:pos x="38" y="20"/>
                </a:cxn>
                <a:cxn ang="0">
                  <a:pos x="38" y="20"/>
                </a:cxn>
                <a:cxn ang="0">
                  <a:pos x="36" y="26"/>
                </a:cxn>
                <a:cxn ang="0">
                  <a:pos x="32" y="32"/>
                </a:cxn>
                <a:cxn ang="0">
                  <a:pos x="26" y="36"/>
                </a:cxn>
                <a:cxn ang="0">
                  <a:pos x="18" y="38"/>
                </a:cxn>
                <a:cxn ang="0">
                  <a:pos x="18" y="38"/>
                </a:cxn>
                <a:cxn ang="0">
                  <a:pos x="11" y="36"/>
                </a:cxn>
                <a:cxn ang="0">
                  <a:pos x="5" y="32"/>
                </a:cxn>
                <a:cxn ang="0">
                  <a:pos x="2" y="26"/>
                </a:cxn>
                <a:cxn ang="0">
                  <a:pos x="0" y="20"/>
                </a:cxn>
                <a:cxn ang="0">
                  <a:pos x="0" y="20"/>
                </a:cxn>
                <a:cxn ang="0">
                  <a:pos x="2" y="12"/>
                </a:cxn>
                <a:cxn ang="0">
                  <a:pos x="5" y="6"/>
                </a:cxn>
                <a:cxn ang="0">
                  <a:pos x="11" y="2"/>
                </a:cxn>
                <a:cxn ang="0">
                  <a:pos x="18" y="0"/>
                </a:cxn>
                <a:cxn ang="0">
                  <a:pos x="18" y="0"/>
                </a:cxn>
                <a:cxn ang="0">
                  <a:pos x="26" y="2"/>
                </a:cxn>
                <a:cxn ang="0">
                  <a:pos x="32" y="6"/>
                </a:cxn>
                <a:cxn ang="0">
                  <a:pos x="36" y="12"/>
                </a:cxn>
                <a:cxn ang="0">
                  <a:pos x="38" y="20"/>
                </a:cxn>
                <a:cxn ang="0">
                  <a:pos x="38" y="20"/>
                </a:cxn>
              </a:cxnLst>
              <a:rect l="0" t="0" r="r" b="b"/>
              <a:pathLst>
                <a:path w="38" h="38">
                  <a:moveTo>
                    <a:pt x="38" y="20"/>
                  </a:moveTo>
                  <a:lnTo>
                    <a:pt x="38" y="20"/>
                  </a:lnTo>
                  <a:lnTo>
                    <a:pt x="36" y="26"/>
                  </a:lnTo>
                  <a:lnTo>
                    <a:pt x="32" y="32"/>
                  </a:lnTo>
                  <a:lnTo>
                    <a:pt x="26" y="36"/>
                  </a:lnTo>
                  <a:lnTo>
                    <a:pt x="18" y="38"/>
                  </a:lnTo>
                  <a:lnTo>
                    <a:pt x="18" y="38"/>
                  </a:lnTo>
                  <a:lnTo>
                    <a:pt x="11" y="36"/>
                  </a:lnTo>
                  <a:lnTo>
                    <a:pt x="5" y="32"/>
                  </a:lnTo>
                  <a:lnTo>
                    <a:pt x="2" y="26"/>
                  </a:lnTo>
                  <a:lnTo>
                    <a:pt x="0" y="20"/>
                  </a:lnTo>
                  <a:lnTo>
                    <a:pt x="0" y="20"/>
                  </a:lnTo>
                  <a:lnTo>
                    <a:pt x="2" y="12"/>
                  </a:lnTo>
                  <a:lnTo>
                    <a:pt x="5" y="6"/>
                  </a:lnTo>
                  <a:lnTo>
                    <a:pt x="11" y="2"/>
                  </a:lnTo>
                  <a:lnTo>
                    <a:pt x="18" y="0"/>
                  </a:lnTo>
                  <a:lnTo>
                    <a:pt x="18" y="0"/>
                  </a:lnTo>
                  <a:lnTo>
                    <a:pt x="26" y="2"/>
                  </a:lnTo>
                  <a:lnTo>
                    <a:pt x="32" y="6"/>
                  </a:lnTo>
                  <a:lnTo>
                    <a:pt x="36" y="12"/>
                  </a:lnTo>
                  <a:lnTo>
                    <a:pt x="38" y="20"/>
                  </a:lnTo>
                  <a:lnTo>
                    <a:pt x="3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4" name="Freeform 353"/>
            <p:cNvSpPr>
              <a:spLocks/>
            </p:cNvSpPr>
            <p:nvPr/>
          </p:nvSpPr>
          <p:spPr bwMode="auto">
            <a:xfrm>
              <a:off x="4340226" y="4733926"/>
              <a:ext cx="61913" cy="57150"/>
            </a:xfrm>
            <a:custGeom>
              <a:avLst/>
              <a:gdLst/>
              <a:ahLst/>
              <a:cxnLst>
                <a:cxn ang="0">
                  <a:pos x="39" y="18"/>
                </a:cxn>
                <a:cxn ang="0">
                  <a:pos x="39" y="18"/>
                </a:cxn>
                <a:cxn ang="0">
                  <a:pos x="37" y="25"/>
                </a:cxn>
                <a:cxn ang="0">
                  <a:pos x="33" y="31"/>
                </a:cxn>
                <a:cxn ang="0">
                  <a:pos x="27" y="36"/>
                </a:cxn>
                <a:cxn ang="0">
                  <a:pos x="19" y="36"/>
                </a:cxn>
                <a:cxn ang="0">
                  <a:pos x="19" y="36"/>
                </a:cxn>
                <a:cxn ang="0">
                  <a:pos x="12" y="36"/>
                </a:cxn>
                <a:cxn ang="0">
                  <a:pos x="6" y="31"/>
                </a:cxn>
                <a:cxn ang="0">
                  <a:pos x="1" y="25"/>
                </a:cxn>
                <a:cxn ang="0">
                  <a:pos x="0" y="18"/>
                </a:cxn>
                <a:cxn ang="0">
                  <a:pos x="0" y="18"/>
                </a:cxn>
                <a:cxn ang="0">
                  <a:pos x="1" y="10"/>
                </a:cxn>
                <a:cxn ang="0">
                  <a:pos x="6" y="4"/>
                </a:cxn>
                <a:cxn ang="0">
                  <a:pos x="12" y="1"/>
                </a:cxn>
                <a:cxn ang="0">
                  <a:pos x="19" y="0"/>
                </a:cxn>
                <a:cxn ang="0">
                  <a:pos x="19" y="0"/>
                </a:cxn>
                <a:cxn ang="0">
                  <a:pos x="27" y="1"/>
                </a:cxn>
                <a:cxn ang="0">
                  <a:pos x="33" y="4"/>
                </a:cxn>
                <a:cxn ang="0">
                  <a:pos x="37" y="10"/>
                </a:cxn>
                <a:cxn ang="0">
                  <a:pos x="39" y="18"/>
                </a:cxn>
                <a:cxn ang="0">
                  <a:pos x="39" y="18"/>
                </a:cxn>
              </a:cxnLst>
              <a:rect l="0" t="0" r="r" b="b"/>
              <a:pathLst>
                <a:path w="39" h="36">
                  <a:moveTo>
                    <a:pt x="39" y="18"/>
                  </a:moveTo>
                  <a:lnTo>
                    <a:pt x="39" y="18"/>
                  </a:lnTo>
                  <a:lnTo>
                    <a:pt x="37" y="25"/>
                  </a:lnTo>
                  <a:lnTo>
                    <a:pt x="33" y="31"/>
                  </a:lnTo>
                  <a:lnTo>
                    <a:pt x="27" y="36"/>
                  </a:lnTo>
                  <a:lnTo>
                    <a:pt x="19" y="36"/>
                  </a:lnTo>
                  <a:lnTo>
                    <a:pt x="19" y="36"/>
                  </a:lnTo>
                  <a:lnTo>
                    <a:pt x="12" y="36"/>
                  </a:lnTo>
                  <a:lnTo>
                    <a:pt x="6" y="31"/>
                  </a:lnTo>
                  <a:lnTo>
                    <a:pt x="1" y="25"/>
                  </a:lnTo>
                  <a:lnTo>
                    <a:pt x="0" y="18"/>
                  </a:lnTo>
                  <a:lnTo>
                    <a:pt x="0" y="18"/>
                  </a:lnTo>
                  <a:lnTo>
                    <a:pt x="1" y="10"/>
                  </a:lnTo>
                  <a:lnTo>
                    <a:pt x="6" y="4"/>
                  </a:lnTo>
                  <a:lnTo>
                    <a:pt x="12" y="1"/>
                  </a:lnTo>
                  <a:lnTo>
                    <a:pt x="19" y="0"/>
                  </a:lnTo>
                  <a:lnTo>
                    <a:pt x="19" y="0"/>
                  </a:lnTo>
                  <a:lnTo>
                    <a:pt x="27" y="1"/>
                  </a:lnTo>
                  <a:lnTo>
                    <a:pt x="33" y="4"/>
                  </a:lnTo>
                  <a:lnTo>
                    <a:pt x="37"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5" name="Freeform 354"/>
            <p:cNvSpPr>
              <a:spLocks/>
            </p:cNvSpPr>
            <p:nvPr/>
          </p:nvSpPr>
          <p:spPr bwMode="auto">
            <a:xfrm>
              <a:off x="4292601" y="4233863"/>
              <a:ext cx="58738" cy="58738"/>
            </a:xfrm>
            <a:custGeom>
              <a:avLst/>
              <a:gdLst/>
              <a:ahLst/>
              <a:cxnLst>
                <a:cxn ang="0">
                  <a:pos x="37" y="19"/>
                </a:cxn>
                <a:cxn ang="0">
                  <a:pos x="37" y="19"/>
                </a:cxn>
                <a:cxn ang="0">
                  <a:pos x="36" y="25"/>
                </a:cxn>
                <a:cxn ang="0">
                  <a:pos x="31" y="31"/>
                </a:cxn>
                <a:cxn ang="0">
                  <a:pos x="25" y="36"/>
                </a:cxn>
                <a:cxn ang="0">
                  <a:pos x="18" y="37"/>
                </a:cxn>
                <a:cxn ang="0">
                  <a:pos x="18" y="37"/>
                </a:cxn>
                <a:cxn ang="0">
                  <a:pos x="10" y="36"/>
                </a:cxn>
                <a:cxn ang="0">
                  <a:pos x="4" y="31"/>
                </a:cxn>
                <a:cxn ang="0">
                  <a:pos x="1" y="25"/>
                </a:cxn>
                <a:cxn ang="0">
                  <a:pos x="0" y="19"/>
                </a:cxn>
                <a:cxn ang="0">
                  <a:pos x="0" y="19"/>
                </a:cxn>
                <a:cxn ang="0">
                  <a:pos x="1" y="12"/>
                </a:cxn>
                <a:cxn ang="0">
                  <a:pos x="4" y="6"/>
                </a:cxn>
                <a:cxn ang="0">
                  <a:pos x="10" y="1"/>
                </a:cxn>
                <a:cxn ang="0">
                  <a:pos x="18" y="0"/>
                </a:cxn>
                <a:cxn ang="0">
                  <a:pos x="18" y="0"/>
                </a:cxn>
                <a:cxn ang="0">
                  <a:pos x="25" y="1"/>
                </a:cxn>
                <a:cxn ang="0">
                  <a:pos x="31" y="6"/>
                </a:cxn>
                <a:cxn ang="0">
                  <a:pos x="36" y="12"/>
                </a:cxn>
                <a:cxn ang="0">
                  <a:pos x="37" y="19"/>
                </a:cxn>
                <a:cxn ang="0">
                  <a:pos x="37" y="19"/>
                </a:cxn>
              </a:cxnLst>
              <a:rect l="0" t="0" r="r" b="b"/>
              <a:pathLst>
                <a:path w="37" h="37">
                  <a:moveTo>
                    <a:pt x="37" y="19"/>
                  </a:moveTo>
                  <a:lnTo>
                    <a:pt x="37" y="19"/>
                  </a:lnTo>
                  <a:lnTo>
                    <a:pt x="36" y="25"/>
                  </a:lnTo>
                  <a:lnTo>
                    <a:pt x="31" y="31"/>
                  </a:lnTo>
                  <a:lnTo>
                    <a:pt x="25" y="36"/>
                  </a:lnTo>
                  <a:lnTo>
                    <a:pt x="18" y="37"/>
                  </a:lnTo>
                  <a:lnTo>
                    <a:pt x="18" y="37"/>
                  </a:lnTo>
                  <a:lnTo>
                    <a:pt x="10" y="36"/>
                  </a:lnTo>
                  <a:lnTo>
                    <a:pt x="4" y="31"/>
                  </a:lnTo>
                  <a:lnTo>
                    <a:pt x="1" y="25"/>
                  </a:lnTo>
                  <a:lnTo>
                    <a:pt x="0" y="19"/>
                  </a:lnTo>
                  <a:lnTo>
                    <a:pt x="0" y="19"/>
                  </a:lnTo>
                  <a:lnTo>
                    <a:pt x="1" y="12"/>
                  </a:lnTo>
                  <a:lnTo>
                    <a:pt x="4" y="6"/>
                  </a:lnTo>
                  <a:lnTo>
                    <a:pt x="10" y="1"/>
                  </a:lnTo>
                  <a:lnTo>
                    <a:pt x="18" y="0"/>
                  </a:lnTo>
                  <a:lnTo>
                    <a:pt x="18" y="0"/>
                  </a:lnTo>
                  <a:lnTo>
                    <a:pt x="25" y="1"/>
                  </a:lnTo>
                  <a:lnTo>
                    <a:pt x="31" y="6"/>
                  </a:lnTo>
                  <a:lnTo>
                    <a:pt x="36" y="12"/>
                  </a:lnTo>
                  <a:lnTo>
                    <a:pt x="37" y="19"/>
                  </a:lnTo>
                  <a:lnTo>
                    <a:pt x="37"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6" name="Freeform 360"/>
            <p:cNvSpPr>
              <a:spLocks/>
            </p:cNvSpPr>
            <p:nvPr/>
          </p:nvSpPr>
          <p:spPr bwMode="auto">
            <a:xfrm>
              <a:off x="4225926" y="3930651"/>
              <a:ext cx="58738" cy="60325"/>
            </a:xfrm>
            <a:custGeom>
              <a:avLst/>
              <a:gdLst/>
              <a:ahLst/>
              <a:cxnLst>
                <a:cxn ang="0">
                  <a:pos x="37" y="20"/>
                </a:cxn>
                <a:cxn ang="0">
                  <a:pos x="37" y="20"/>
                </a:cxn>
                <a:cxn ang="0">
                  <a:pos x="36" y="27"/>
                </a:cxn>
                <a:cxn ang="0">
                  <a:pos x="31" y="33"/>
                </a:cxn>
                <a:cxn ang="0">
                  <a:pos x="25" y="36"/>
                </a:cxn>
                <a:cxn ang="0">
                  <a:pos x="18" y="38"/>
                </a:cxn>
                <a:cxn ang="0">
                  <a:pos x="18" y="38"/>
                </a:cxn>
                <a:cxn ang="0">
                  <a:pos x="12" y="36"/>
                </a:cxn>
                <a:cxn ang="0">
                  <a:pos x="6" y="33"/>
                </a:cxn>
                <a:cxn ang="0">
                  <a:pos x="1" y="27"/>
                </a:cxn>
                <a:cxn ang="0">
                  <a:pos x="0" y="20"/>
                </a:cxn>
                <a:cxn ang="0">
                  <a:pos x="0" y="20"/>
                </a:cxn>
                <a:cxn ang="0">
                  <a:pos x="1" y="12"/>
                </a:cxn>
                <a:cxn ang="0">
                  <a:pos x="6" y="6"/>
                </a:cxn>
                <a:cxn ang="0">
                  <a:pos x="12"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7"/>
                  </a:lnTo>
                  <a:lnTo>
                    <a:pt x="31" y="33"/>
                  </a:lnTo>
                  <a:lnTo>
                    <a:pt x="25" y="36"/>
                  </a:lnTo>
                  <a:lnTo>
                    <a:pt x="18" y="38"/>
                  </a:lnTo>
                  <a:lnTo>
                    <a:pt x="18" y="38"/>
                  </a:lnTo>
                  <a:lnTo>
                    <a:pt x="12" y="36"/>
                  </a:lnTo>
                  <a:lnTo>
                    <a:pt x="6" y="33"/>
                  </a:lnTo>
                  <a:lnTo>
                    <a:pt x="1" y="27"/>
                  </a:lnTo>
                  <a:lnTo>
                    <a:pt x="0" y="20"/>
                  </a:lnTo>
                  <a:lnTo>
                    <a:pt x="0" y="20"/>
                  </a:lnTo>
                  <a:lnTo>
                    <a:pt x="1" y="12"/>
                  </a:lnTo>
                  <a:lnTo>
                    <a:pt x="6" y="6"/>
                  </a:lnTo>
                  <a:lnTo>
                    <a:pt x="12" y="2"/>
                  </a:lnTo>
                  <a:lnTo>
                    <a:pt x="18" y="0"/>
                  </a:lnTo>
                  <a:lnTo>
                    <a:pt x="18" y="0"/>
                  </a:lnTo>
                  <a:lnTo>
                    <a:pt x="25" y="2"/>
                  </a:lnTo>
                  <a:lnTo>
                    <a:pt x="31"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7" name="Freeform 381"/>
            <p:cNvSpPr>
              <a:spLocks/>
            </p:cNvSpPr>
            <p:nvPr/>
          </p:nvSpPr>
          <p:spPr bwMode="auto">
            <a:xfrm>
              <a:off x="4206876" y="4152901"/>
              <a:ext cx="61913" cy="58738"/>
            </a:xfrm>
            <a:custGeom>
              <a:avLst/>
              <a:gdLst/>
              <a:ahLst/>
              <a:cxnLst>
                <a:cxn ang="0">
                  <a:pos x="39" y="18"/>
                </a:cxn>
                <a:cxn ang="0">
                  <a:pos x="39" y="18"/>
                </a:cxn>
                <a:cxn ang="0">
                  <a:pos x="37" y="25"/>
                </a:cxn>
                <a:cxn ang="0">
                  <a:pos x="33" y="31"/>
                </a:cxn>
                <a:cxn ang="0">
                  <a:pos x="27" y="36"/>
                </a:cxn>
                <a:cxn ang="0">
                  <a:pos x="19" y="37"/>
                </a:cxn>
                <a:cxn ang="0">
                  <a:pos x="19" y="37"/>
                </a:cxn>
                <a:cxn ang="0">
                  <a:pos x="12" y="36"/>
                </a:cxn>
                <a:cxn ang="0">
                  <a:pos x="6" y="31"/>
                </a:cxn>
                <a:cxn ang="0">
                  <a:pos x="1" y="25"/>
                </a:cxn>
                <a:cxn ang="0">
                  <a:pos x="0" y="18"/>
                </a:cxn>
                <a:cxn ang="0">
                  <a:pos x="0" y="18"/>
                </a:cxn>
                <a:cxn ang="0">
                  <a:pos x="1" y="12"/>
                </a:cxn>
                <a:cxn ang="0">
                  <a:pos x="6" y="6"/>
                </a:cxn>
                <a:cxn ang="0">
                  <a:pos x="12" y="1"/>
                </a:cxn>
                <a:cxn ang="0">
                  <a:pos x="19" y="0"/>
                </a:cxn>
                <a:cxn ang="0">
                  <a:pos x="19" y="0"/>
                </a:cxn>
                <a:cxn ang="0">
                  <a:pos x="27" y="1"/>
                </a:cxn>
                <a:cxn ang="0">
                  <a:pos x="33" y="6"/>
                </a:cxn>
                <a:cxn ang="0">
                  <a:pos x="37" y="12"/>
                </a:cxn>
                <a:cxn ang="0">
                  <a:pos x="39" y="18"/>
                </a:cxn>
                <a:cxn ang="0">
                  <a:pos x="39" y="18"/>
                </a:cxn>
              </a:cxnLst>
              <a:rect l="0" t="0" r="r" b="b"/>
              <a:pathLst>
                <a:path w="39" h="37">
                  <a:moveTo>
                    <a:pt x="39" y="18"/>
                  </a:moveTo>
                  <a:lnTo>
                    <a:pt x="39" y="18"/>
                  </a:lnTo>
                  <a:lnTo>
                    <a:pt x="37" y="25"/>
                  </a:lnTo>
                  <a:lnTo>
                    <a:pt x="33" y="31"/>
                  </a:lnTo>
                  <a:lnTo>
                    <a:pt x="27" y="36"/>
                  </a:lnTo>
                  <a:lnTo>
                    <a:pt x="19" y="37"/>
                  </a:lnTo>
                  <a:lnTo>
                    <a:pt x="19" y="37"/>
                  </a:lnTo>
                  <a:lnTo>
                    <a:pt x="12" y="36"/>
                  </a:lnTo>
                  <a:lnTo>
                    <a:pt x="6" y="31"/>
                  </a:lnTo>
                  <a:lnTo>
                    <a:pt x="1" y="25"/>
                  </a:lnTo>
                  <a:lnTo>
                    <a:pt x="0" y="18"/>
                  </a:lnTo>
                  <a:lnTo>
                    <a:pt x="0" y="18"/>
                  </a:lnTo>
                  <a:lnTo>
                    <a:pt x="1" y="12"/>
                  </a:lnTo>
                  <a:lnTo>
                    <a:pt x="6" y="6"/>
                  </a:lnTo>
                  <a:lnTo>
                    <a:pt x="12" y="1"/>
                  </a:lnTo>
                  <a:lnTo>
                    <a:pt x="19" y="0"/>
                  </a:lnTo>
                  <a:lnTo>
                    <a:pt x="19" y="0"/>
                  </a:lnTo>
                  <a:lnTo>
                    <a:pt x="27" y="1"/>
                  </a:lnTo>
                  <a:lnTo>
                    <a:pt x="33" y="6"/>
                  </a:lnTo>
                  <a:lnTo>
                    <a:pt x="37" y="12"/>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8" name="Freeform 387"/>
            <p:cNvSpPr>
              <a:spLocks/>
            </p:cNvSpPr>
            <p:nvPr/>
          </p:nvSpPr>
          <p:spPr bwMode="auto">
            <a:xfrm>
              <a:off x="4216401" y="4462463"/>
              <a:ext cx="58738" cy="58738"/>
            </a:xfrm>
            <a:custGeom>
              <a:avLst/>
              <a:gdLst/>
              <a:ahLst/>
              <a:cxnLst>
                <a:cxn ang="0">
                  <a:pos x="37" y="18"/>
                </a:cxn>
                <a:cxn ang="0">
                  <a:pos x="37" y="18"/>
                </a:cxn>
                <a:cxn ang="0">
                  <a:pos x="36" y="25"/>
                </a:cxn>
                <a:cxn ang="0">
                  <a:pos x="31" y="31"/>
                </a:cxn>
                <a:cxn ang="0">
                  <a:pos x="25" y="36"/>
                </a:cxn>
                <a:cxn ang="0">
                  <a:pos x="18" y="37"/>
                </a:cxn>
                <a:cxn ang="0">
                  <a:pos x="18" y="37"/>
                </a:cxn>
                <a:cxn ang="0">
                  <a:pos x="10" y="36"/>
                </a:cxn>
                <a:cxn ang="0">
                  <a:pos x="4" y="31"/>
                </a:cxn>
                <a:cxn ang="0">
                  <a:pos x="1" y="25"/>
                </a:cxn>
                <a:cxn ang="0">
                  <a:pos x="0" y="18"/>
                </a:cxn>
                <a:cxn ang="0">
                  <a:pos x="0" y="18"/>
                </a:cxn>
                <a:cxn ang="0">
                  <a:pos x="1" y="10"/>
                </a:cxn>
                <a:cxn ang="0">
                  <a:pos x="4" y="4"/>
                </a:cxn>
                <a:cxn ang="0">
                  <a:pos x="10" y="1"/>
                </a:cxn>
                <a:cxn ang="0">
                  <a:pos x="18" y="0"/>
                </a:cxn>
                <a:cxn ang="0">
                  <a:pos x="18" y="0"/>
                </a:cxn>
                <a:cxn ang="0">
                  <a:pos x="25" y="1"/>
                </a:cxn>
                <a:cxn ang="0">
                  <a:pos x="31" y="4"/>
                </a:cxn>
                <a:cxn ang="0">
                  <a:pos x="36" y="10"/>
                </a:cxn>
                <a:cxn ang="0">
                  <a:pos x="37" y="18"/>
                </a:cxn>
                <a:cxn ang="0">
                  <a:pos x="37" y="18"/>
                </a:cxn>
              </a:cxnLst>
              <a:rect l="0" t="0" r="r" b="b"/>
              <a:pathLst>
                <a:path w="37" h="37">
                  <a:moveTo>
                    <a:pt x="37" y="18"/>
                  </a:moveTo>
                  <a:lnTo>
                    <a:pt x="37" y="18"/>
                  </a:lnTo>
                  <a:lnTo>
                    <a:pt x="36" y="25"/>
                  </a:lnTo>
                  <a:lnTo>
                    <a:pt x="31" y="31"/>
                  </a:lnTo>
                  <a:lnTo>
                    <a:pt x="25" y="36"/>
                  </a:lnTo>
                  <a:lnTo>
                    <a:pt x="18" y="37"/>
                  </a:lnTo>
                  <a:lnTo>
                    <a:pt x="18" y="37"/>
                  </a:lnTo>
                  <a:lnTo>
                    <a:pt x="10" y="36"/>
                  </a:lnTo>
                  <a:lnTo>
                    <a:pt x="4" y="31"/>
                  </a:lnTo>
                  <a:lnTo>
                    <a:pt x="1" y="25"/>
                  </a:lnTo>
                  <a:lnTo>
                    <a:pt x="0" y="18"/>
                  </a:lnTo>
                  <a:lnTo>
                    <a:pt x="0" y="18"/>
                  </a:lnTo>
                  <a:lnTo>
                    <a:pt x="1" y="10"/>
                  </a:lnTo>
                  <a:lnTo>
                    <a:pt x="4" y="4"/>
                  </a:lnTo>
                  <a:lnTo>
                    <a:pt x="10" y="1"/>
                  </a:lnTo>
                  <a:lnTo>
                    <a:pt x="18" y="0"/>
                  </a:lnTo>
                  <a:lnTo>
                    <a:pt x="18" y="0"/>
                  </a:lnTo>
                  <a:lnTo>
                    <a:pt x="25" y="1"/>
                  </a:lnTo>
                  <a:lnTo>
                    <a:pt x="31"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9" name="Freeform 388"/>
            <p:cNvSpPr>
              <a:spLocks/>
            </p:cNvSpPr>
            <p:nvPr/>
          </p:nvSpPr>
          <p:spPr bwMode="auto">
            <a:xfrm>
              <a:off x="4337051" y="4316413"/>
              <a:ext cx="60325" cy="60325"/>
            </a:xfrm>
            <a:custGeom>
              <a:avLst/>
              <a:gdLst/>
              <a:ahLst/>
              <a:cxnLst>
                <a:cxn ang="0">
                  <a:pos x="38" y="18"/>
                </a:cxn>
                <a:cxn ang="0">
                  <a:pos x="38" y="18"/>
                </a:cxn>
                <a:cxn ang="0">
                  <a:pos x="36"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6" y="11"/>
                </a:cxn>
                <a:cxn ang="0">
                  <a:pos x="38" y="18"/>
                </a:cxn>
                <a:cxn ang="0">
                  <a:pos x="38" y="18"/>
                </a:cxn>
              </a:cxnLst>
              <a:rect l="0" t="0" r="r" b="b"/>
              <a:pathLst>
                <a:path w="38" h="38">
                  <a:moveTo>
                    <a:pt x="38" y="18"/>
                  </a:moveTo>
                  <a:lnTo>
                    <a:pt x="38" y="18"/>
                  </a:lnTo>
                  <a:lnTo>
                    <a:pt x="36"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6" y="11"/>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0" name="Freeform 391"/>
            <p:cNvSpPr>
              <a:spLocks/>
            </p:cNvSpPr>
            <p:nvPr/>
          </p:nvSpPr>
          <p:spPr bwMode="auto">
            <a:xfrm>
              <a:off x="3970338" y="3876676"/>
              <a:ext cx="61913" cy="57150"/>
            </a:xfrm>
            <a:custGeom>
              <a:avLst/>
              <a:gdLst/>
              <a:ahLst/>
              <a:cxnLst>
                <a:cxn ang="0">
                  <a:pos x="39" y="18"/>
                </a:cxn>
                <a:cxn ang="0">
                  <a:pos x="39" y="18"/>
                </a:cxn>
                <a:cxn ang="0">
                  <a:pos x="38" y="25"/>
                </a:cxn>
                <a:cxn ang="0">
                  <a:pos x="33" y="31"/>
                </a:cxn>
                <a:cxn ang="0">
                  <a:pos x="27" y="36"/>
                </a:cxn>
                <a:cxn ang="0">
                  <a:pos x="20" y="36"/>
                </a:cxn>
                <a:cxn ang="0">
                  <a:pos x="20" y="36"/>
                </a:cxn>
                <a:cxn ang="0">
                  <a:pos x="12" y="36"/>
                </a:cxn>
                <a:cxn ang="0">
                  <a:pos x="6" y="31"/>
                </a:cxn>
                <a:cxn ang="0">
                  <a:pos x="2" y="25"/>
                </a:cxn>
                <a:cxn ang="0">
                  <a:pos x="0" y="18"/>
                </a:cxn>
                <a:cxn ang="0">
                  <a:pos x="0" y="18"/>
                </a:cxn>
                <a:cxn ang="0">
                  <a:pos x="2" y="10"/>
                </a:cxn>
                <a:cxn ang="0">
                  <a:pos x="6" y="4"/>
                </a:cxn>
                <a:cxn ang="0">
                  <a:pos x="12" y="1"/>
                </a:cxn>
                <a:cxn ang="0">
                  <a:pos x="20" y="0"/>
                </a:cxn>
                <a:cxn ang="0">
                  <a:pos x="20" y="0"/>
                </a:cxn>
                <a:cxn ang="0">
                  <a:pos x="27" y="1"/>
                </a:cxn>
                <a:cxn ang="0">
                  <a:pos x="33" y="4"/>
                </a:cxn>
                <a:cxn ang="0">
                  <a:pos x="38" y="10"/>
                </a:cxn>
                <a:cxn ang="0">
                  <a:pos x="39" y="18"/>
                </a:cxn>
                <a:cxn ang="0">
                  <a:pos x="39" y="18"/>
                </a:cxn>
              </a:cxnLst>
              <a:rect l="0" t="0" r="r" b="b"/>
              <a:pathLst>
                <a:path w="39" h="36">
                  <a:moveTo>
                    <a:pt x="39" y="18"/>
                  </a:moveTo>
                  <a:lnTo>
                    <a:pt x="39" y="18"/>
                  </a:lnTo>
                  <a:lnTo>
                    <a:pt x="38" y="25"/>
                  </a:lnTo>
                  <a:lnTo>
                    <a:pt x="33" y="31"/>
                  </a:lnTo>
                  <a:lnTo>
                    <a:pt x="27" y="36"/>
                  </a:lnTo>
                  <a:lnTo>
                    <a:pt x="20" y="36"/>
                  </a:lnTo>
                  <a:lnTo>
                    <a:pt x="20" y="36"/>
                  </a:lnTo>
                  <a:lnTo>
                    <a:pt x="12" y="36"/>
                  </a:lnTo>
                  <a:lnTo>
                    <a:pt x="6" y="31"/>
                  </a:lnTo>
                  <a:lnTo>
                    <a:pt x="2" y="25"/>
                  </a:lnTo>
                  <a:lnTo>
                    <a:pt x="0" y="18"/>
                  </a:lnTo>
                  <a:lnTo>
                    <a:pt x="0" y="18"/>
                  </a:lnTo>
                  <a:lnTo>
                    <a:pt x="2" y="10"/>
                  </a:lnTo>
                  <a:lnTo>
                    <a:pt x="6" y="4"/>
                  </a:lnTo>
                  <a:lnTo>
                    <a:pt x="12" y="1"/>
                  </a:lnTo>
                  <a:lnTo>
                    <a:pt x="20" y="0"/>
                  </a:lnTo>
                  <a:lnTo>
                    <a:pt x="20" y="0"/>
                  </a:lnTo>
                  <a:lnTo>
                    <a:pt x="27" y="1"/>
                  </a:lnTo>
                  <a:lnTo>
                    <a:pt x="33" y="4"/>
                  </a:lnTo>
                  <a:lnTo>
                    <a:pt x="38" y="10"/>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1" name="Freeform 395"/>
            <p:cNvSpPr>
              <a:spLocks/>
            </p:cNvSpPr>
            <p:nvPr/>
          </p:nvSpPr>
          <p:spPr bwMode="auto">
            <a:xfrm>
              <a:off x="3873501" y="4381501"/>
              <a:ext cx="61913" cy="58738"/>
            </a:xfrm>
            <a:custGeom>
              <a:avLst/>
              <a:gdLst/>
              <a:ahLst/>
              <a:cxnLst>
                <a:cxn ang="0">
                  <a:pos x="39" y="19"/>
                </a:cxn>
                <a:cxn ang="0">
                  <a:pos x="39" y="19"/>
                </a:cxn>
                <a:cxn ang="0">
                  <a:pos x="37" y="27"/>
                </a:cxn>
                <a:cxn ang="0">
                  <a:pos x="33" y="31"/>
                </a:cxn>
                <a:cxn ang="0">
                  <a:pos x="27" y="36"/>
                </a:cxn>
                <a:cxn ang="0">
                  <a:pos x="19" y="37"/>
                </a:cxn>
                <a:cxn ang="0">
                  <a:pos x="19" y="37"/>
                </a:cxn>
                <a:cxn ang="0">
                  <a:pos x="12" y="36"/>
                </a:cxn>
                <a:cxn ang="0">
                  <a:pos x="6" y="31"/>
                </a:cxn>
                <a:cxn ang="0">
                  <a:pos x="1" y="27"/>
                </a:cxn>
                <a:cxn ang="0">
                  <a:pos x="0" y="19"/>
                </a:cxn>
                <a:cxn ang="0">
                  <a:pos x="0" y="19"/>
                </a:cxn>
                <a:cxn ang="0">
                  <a:pos x="1" y="12"/>
                </a:cxn>
                <a:cxn ang="0">
                  <a:pos x="6" y="6"/>
                </a:cxn>
                <a:cxn ang="0">
                  <a:pos x="12" y="1"/>
                </a:cxn>
                <a:cxn ang="0">
                  <a:pos x="19" y="0"/>
                </a:cxn>
                <a:cxn ang="0">
                  <a:pos x="19" y="0"/>
                </a:cxn>
                <a:cxn ang="0">
                  <a:pos x="27" y="1"/>
                </a:cxn>
                <a:cxn ang="0">
                  <a:pos x="33" y="6"/>
                </a:cxn>
                <a:cxn ang="0">
                  <a:pos x="37" y="12"/>
                </a:cxn>
                <a:cxn ang="0">
                  <a:pos x="39" y="19"/>
                </a:cxn>
                <a:cxn ang="0">
                  <a:pos x="39" y="19"/>
                </a:cxn>
              </a:cxnLst>
              <a:rect l="0" t="0" r="r" b="b"/>
              <a:pathLst>
                <a:path w="39" h="37">
                  <a:moveTo>
                    <a:pt x="39" y="19"/>
                  </a:moveTo>
                  <a:lnTo>
                    <a:pt x="39" y="19"/>
                  </a:lnTo>
                  <a:lnTo>
                    <a:pt x="37" y="27"/>
                  </a:lnTo>
                  <a:lnTo>
                    <a:pt x="33" y="31"/>
                  </a:lnTo>
                  <a:lnTo>
                    <a:pt x="27" y="36"/>
                  </a:lnTo>
                  <a:lnTo>
                    <a:pt x="19" y="37"/>
                  </a:lnTo>
                  <a:lnTo>
                    <a:pt x="19" y="37"/>
                  </a:lnTo>
                  <a:lnTo>
                    <a:pt x="12" y="36"/>
                  </a:lnTo>
                  <a:lnTo>
                    <a:pt x="6" y="31"/>
                  </a:lnTo>
                  <a:lnTo>
                    <a:pt x="1" y="27"/>
                  </a:lnTo>
                  <a:lnTo>
                    <a:pt x="0" y="19"/>
                  </a:lnTo>
                  <a:lnTo>
                    <a:pt x="0" y="19"/>
                  </a:lnTo>
                  <a:lnTo>
                    <a:pt x="1" y="12"/>
                  </a:lnTo>
                  <a:lnTo>
                    <a:pt x="6" y="6"/>
                  </a:lnTo>
                  <a:lnTo>
                    <a:pt x="12" y="1"/>
                  </a:lnTo>
                  <a:lnTo>
                    <a:pt x="19" y="0"/>
                  </a:lnTo>
                  <a:lnTo>
                    <a:pt x="19" y="0"/>
                  </a:lnTo>
                  <a:lnTo>
                    <a:pt x="27" y="1"/>
                  </a:lnTo>
                  <a:lnTo>
                    <a:pt x="33" y="6"/>
                  </a:lnTo>
                  <a:lnTo>
                    <a:pt x="37"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2" name="Freeform 405"/>
            <p:cNvSpPr>
              <a:spLocks/>
            </p:cNvSpPr>
            <p:nvPr/>
          </p:nvSpPr>
          <p:spPr bwMode="auto">
            <a:xfrm>
              <a:off x="4308476" y="3667126"/>
              <a:ext cx="60325" cy="58738"/>
            </a:xfrm>
            <a:custGeom>
              <a:avLst/>
              <a:gdLst/>
              <a:ahLst/>
              <a:cxnLst>
                <a:cxn ang="0">
                  <a:pos x="38" y="19"/>
                </a:cxn>
                <a:cxn ang="0">
                  <a:pos x="38" y="19"/>
                </a:cxn>
                <a:cxn ang="0">
                  <a:pos x="36" y="27"/>
                </a:cxn>
                <a:cxn ang="0">
                  <a:pos x="32" y="33"/>
                </a:cxn>
                <a:cxn ang="0">
                  <a:pos x="26" y="36"/>
                </a:cxn>
                <a:cxn ang="0">
                  <a:pos x="18" y="37"/>
                </a:cxn>
                <a:cxn ang="0">
                  <a:pos x="18" y="37"/>
                </a:cxn>
                <a:cxn ang="0">
                  <a:pos x="11" y="36"/>
                </a:cxn>
                <a:cxn ang="0">
                  <a:pos x="5" y="33"/>
                </a:cxn>
                <a:cxn ang="0">
                  <a:pos x="2" y="27"/>
                </a:cxn>
                <a:cxn ang="0">
                  <a:pos x="0" y="19"/>
                </a:cxn>
                <a:cxn ang="0">
                  <a:pos x="0" y="19"/>
                </a:cxn>
                <a:cxn ang="0">
                  <a:pos x="2" y="12"/>
                </a:cxn>
                <a:cxn ang="0">
                  <a:pos x="5" y="6"/>
                </a:cxn>
                <a:cxn ang="0">
                  <a:pos x="11" y="1"/>
                </a:cxn>
                <a:cxn ang="0">
                  <a:pos x="18" y="0"/>
                </a:cxn>
                <a:cxn ang="0">
                  <a:pos x="18" y="0"/>
                </a:cxn>
                <a:cxn ang="0">
                  <a:pos x="26" y="1"/>
                </a:cxn>
                <a:cxn ang="0">
                  <a:pos x="32" y="6"/>
                </a:cxn>
                <a:cxn ang="0">
                  <a:pos x="36" y="12"/>
                </a:cxn>
                <a:cxn ang="0">
                  <a:pos x="38" y="19"/>
                </a:cxn>
                <a:cxn ang="0">
                  <a:pos x="38" y="19"/>
                </a:cxn>
              </a:cxnLst>
              <a:rect l="0" t="0" r="r" b="b"/>
              <a:pathLst>
                <a:path w="38" h="37">
                  <a:moveTo>
                    <a:pt x="38" y="19"/>
                  </a:moveTo>
                  <a:lnTo>
                    <a:pt x="38" y="19"/>
                  </a:lnTo>
                  <a:lnTo>
                    <a:pt x="36" y="27"/>
                  </a:lnTo>
                  <a:lnTo>
                    <a:pt x="32" y="33"/>
                  </a:lnTo>
                  <a:lnTo>
                    <a:pt x="26" y="36"/>
                  </a:lnTo>
                  <a:lnTo>
                    <a:pt x="18" y="37"/>
                  </a:lnTo>
                  <a:lnTo>
                    <a:pt x="18" y="37"/>
                  </a:lnTo>
                  <a:lnTo>
                    <a:pt x="11" y="36"/>
                  </a:lnTo>
                  <a:lnTo>
                    <a:pt x="5" y="33"/>
                  </a:lnTo>
                  <a:lnTo>
                    <a:pt x="2" y="27"/>
                  </a:lnTo>
                  <a:lnTo>
                    <a:pt x="0" y="19"/>
                  </a:lnTo>
                  <a:lnTo>
                    <a:pt x="0" y="19"/>
                  </a:lnTo>
                  <a:lnTo>
                    <a:pt x="2" y="12"/>
                  </a:lnTo>
                  <a:lnTo>
                    <a:pt x="5" y="6"/>
                  </a:lnTo>
                  <a:lnTo>
                    <a:pt x="11" y="1"/>
                  </a:lnTo>
                  <a:lnTo>
                    <a:pt x="18" y="0"/>
                  </a:lnTo>
                  <a:lnTo>
                    <a:pt x="18" y="0"/>
                  </a:lnTo>
                  <a:lnTo>
                    <a:pt x="26" y="1"/>
                  </a:lnTo>
                  <a:lnTo>
                    <a:pt x="32"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3" name="Freeform 412"/>
            <p:cNvSpPr>
              <a:spLocks/>
            </p:cNvSpPr>
            <p:nvPr/>
          </p:nvSpPr>
          <p:spPr bwMode="auto">
            <a:xfrm>
              <a:off x="4054475" y="3473451"/>
              <a:ext cx="58738" cy="60325"/>
            </a:xfrm>
            <a:custGeom>
              <a:avLst/>
              <a:gdLst/>
              <a:ahLst/>
              <a:cxnLst>
                <a:cxn ang="0">
                  <a:pos x="37" y="20"/>
                </a:cxn>
                <a:cxn ang="0">
                  <a:pos x="37" y="20"/>
                </a:cxn>
                <a:cxn ang="0">
                  <a:pos x="36" y="26"/>
                </a:cxn>
                <a:cxn ang="0">
                  <a:pos x="33" y="32"/>
                </a:cxn>
                <a:cxn ang="0">
                  <a:pos x="27" y="36"/>
                </a:cxn>
                <a:cxn ang="0">
                  <a:pos x="19" y="38"/>
                </a:cxn>
                <a:cxn ang="0">
                  <a:pos x="19" y="38"/>
                </a:cxn>
                <a:cxn ang="0">
                  <a:pos x="12" y="36"/>
                </a:cxn>
                <a:cxn ang="0">
                  <a:pos x="6" y="32"/>
                </a:cxn>
                <a:cxn ang="0">
                  <a:pos x="1" y="26"/>
                </a:cxn>
                <a:cxn ang="0">
                  <a:pos x="0" y="20"/>
                </a:cxn>
                <a:cxn ang="0">
                  <a:pos x="0" y="20"/>
                </a:cxn>
                <a:cxn ang="0">
                  <a:pos x="1" y="12"/>
                </a:cxn>
                <a:cxn ang="0">
                  <a:pos x="6" y="6"/>
                </a:cxn>
                <a:cxn ang="0">
                  <a:pos x="12" y="2"/>
                </a:cxn>
                <a:cxn ang="0">
                  <a:pos x="19" y="0"/>
                </a:cxn>
                <a:cxn ang="0">
                  <a:pos x="19" y="0"/>
                </a:cxn>
                <a:cxn ang="0">
                  <a:pos x="27" y="2"/>
                </a:cxn>
                <a:cxn ang="0">
                  <a:pos x="33" y="6"/>
                </a:cxn>
                <a:cxn ang="0">
                  <a:pos x="36" y="12"/>
                </a:cxn>
                <a:cxn ang="0">
                  <a:pos x="37" y="20"/>
                </a:cxn>
                <a:cxn ang="0">
                  <a:pos x="37" y="20"/>
                </a:cxn>
              </a:cxnLst>
              <a:rect l="0" t="0" r="r" b="b"/>
              <a:pathLst>
                <a:path w="37" h="38">
                  <a:moveTo>
                    <a:pt x="37" y="20"/>
                  </a:moveTo>
                  <a:lnTo>
                    <a:pt x="37" y="20"/>
                  </a:lnTo>
                  <a:lnTo>
                    <a:pt x="36" y="26"/>
                  </a:lnTo>
                  <a:lnTo>
                    <a:pt x="33" y="32"/>
                  </a:lnTo>
                  <a:lnTo>
                    <a:pt x="27" y="36"/>
                  </a:lnTo>
                  <a:lnTo>
                    <a:pt x="19" y="38"/>
                  </a:lnTo>
                  <a:lnTo>
                    <a:pt x="19" y="38"/>
                  </a:lnTo>
                  <a:lnTo>
                    <a:pt x="12" y="36"/>
                  </a:lnTo>
                  <a:lnTo>
                    <a:pt x="6" y="32"/>
                  </a:lnTo>
                  <a:lnTo>
                    <a:pt x="1" y="26"/>
                  </a:lnTo>
                  <a:lnTo>
                    <a:pt x="0" y="20"/>
                  </a:lnTo>
                  <a:lnTo>
                    <a:pt x="0" y="20"/>
                  </a:lnTo>
                  <a:lnTo>
                    <a:pt x="1" y="12"/>
                  </a:lnTo>
                  <a:lnTo>
                    <a:pt x="6" y="6"/>
                  </a:lnTo>
                  <a:lnTo>
                    <a:pt x="12" y="2"/>
                  </a:lnTo>
                  <a:lnTo>
                    <a:pt x="19" y="0"/>
                  </a:lnTo>
                  <a:lnTo>
                    <a:pt x="19" y="0"/>
                  </a:lnTo>
                  <a:lnTo>
                    <a:pt x="27" y="2"/>
                  </a:lnTo>
                  <a:lnTo>
                    <a:pt x="33"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4" name="Freeform 419"/>
            <p:cNvSpPr>
              <a:spLocks/>
            </p:cNvSpPr>
            <p:nvPr/>
          </p:nvSpPr>
          <p:spPr bwMode="auto">
            <a:xfrm>
              <a:off x="4137025" y="4352926"/>
              <a:ext cx="60325" cy="58738"/>
            </a:xfrm>
            <a:custGeom>
              <a:avLst/>
              <a:gdLst/>
              <a:ahLst/>
              <a:cxnLst>
                <a:cxn ang="0">
                  <a:pos x="38" y="19"/>
                </a:cxn>
                <a:cxn ang="0">
                  <a:pos x="38" y="19"/>
                </a:cxn>
                <a:cxn ang="0">
                  <a:pos x="36" y="25"/>
                </a:cxn>
                <a:cxn ang="0">
                  <a:pos x="33" y="31"/>
                </a:cxn>
                <a:cxn ang="0">
                  <a:pos x="27" y="36"/>
                </a:cxn>
                <a:cxn ang="0">
                  <a:pos x="20" y="37"/>
                </a:cxn>
                <a:cxn ang="0">
                  <a:pos x="20" y="37"/>
                </a:cxn>
                <a:cxn ang="0">
                  <a:pos x="12" y="36"/>
                </a:cxn>
                <a:cxn ang="0">
                  <a:pos x="6" y="31"/>
                </a:cxn>
                <a:cxn ang="0">
                  <a:pos x="2" y="25"/>
                </a:cxn>
                <a:cxn ang="0">
                  <a:pos x="0" y="19"/>
                </a:cxn>
                <a:cxn ang="0">
                  <a:pos x="0" y="19"/>
                </a:cxn>
                <a:cxn ang="0">
                  <a:pos x="2" y="12"/>
                </a:cxn>
                <a:cxn ang="0">
                  <a:pos x="6" y="6"/>
                </a:cxn>
                <a:cxn ang="0">
                  <a:pos x="12" y="1"/>
                </a:cxn>
                <a:cxn ang="0">
                  <a:pos x="20" y="0"/>
                </a:cxn>
                <a:cxn ang="0">
                  <a:pos x="20" y="0"/>
                </a:cxn>
                <a:cxn ang="0">
                  <a:pos x="27" y="1"/>
                </a:cxn>
                <a:cxn ang="0">
                  <a:pos x="33" y="6"/>
                </a:cxn>
                <a:cxn ang="0">
                  <a:pos x="36" y="12"/>
                </a:cxn>
                <a:cxn ang="0">
                  <a:pos x="38" y="19"/>
                </a:cxn>
                <a:cxn ang="0">
                  <a:pos x="38" y="19"/>
                </a:cxn>
              </a:cxnLst>
              <a:rect l="0" t="0" r="r" b="b"/>
              <a:pathLst>
                <a:path w="38" h="37">
                  <a:moveTo>
                    <a:pt x="38" y="19"/>
                  </a:moveTo>
                  <a:lnTo>
                    <a:pt x="38" y="19"/>
                  </a:lnTo>
                  <a:lnTo>
                    <a:pt x="36" y="25"/>
                  </a:lnTo>
                  <a:lnTo>
                    <a:pt x="33" y="31"/>
                  </a:lnTo>
                  <a:lnTo>
                    <a:pt x="27" y="36"/>
                  </a:lnTo>
                  <a:lnTo>
                    <a:pt x="20" y="37"/>
                  </a:lnTo>
                  <a:lnTo>
                    <a:pt x="20" y="37"/>
                  </a:lnTo>
                  <a:lnTo>
                    <a:pt x="12" y="36"/>
                  </a:lnTo>
                  <a:lnTo>
                    <a:pt x="6" y="31"/>
                  </a:lnTo>
                  <a:lnTo>
                    <a:pt x="2" y="25"/>
                  </a:lnTo>
                  <a:lnTo>
                    <a:pt x="0" y="19"/>
                  </a:lnTo>
                  <a:lnTo>
                    <a:pt x="0" y="19"/>
                  </a:lnTo>
                  <a:lnTo>
                    <a:pt x="2" y="12"/>
                  </a:lnTo>
                  <a:lnTo>
                    <a:pt x="6" y="6"/>
                  </a:lnTo>
                  <a:lnTo>
                    <a:pt x="12" y="1"/>
                  </a:lnTo>
                  <a:lnTo>
                    <a:pt x="20" y="0"/>
                  </a:lnTo>
                  <a:lnTo>
                    <a:pt x="20" y="0"/>
                  </a:lnTo>
                  <a:lnTo>
                    <a:pt x="27" y="1"/>
                  </a:lnTo>
                  <a:lnTo>
                    <a:pt x="33" y="6"/>
                  </a:lnTo>
                  <a:lnTo>
                    <a:pt x="36" y="12"/>
                  </a:lnTo>
                  <a:lnTo>
                    <a:pt x="38" y="19"/>
                  </a:lnTo>
                  <a:lnTo>
                    <a:pt x="38"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5" name="Freeform 425"/>
            <p:cNvSpPr>
              <a:spLocks/>
            </p:cNvSpPr>
            <p:nvPr/>
          </p:nvSpPr>
          <p:spPr bwMode="auto">
            <a:xfrm>
              <a:off x="4098925" y="4187826"/>
              <a:ext cx="61913" cy="60325"/>
            </a:xfrm>
            <a:custGeom>
              <a:avLst/>
              <a:gdLst/>
              <a:ahLst/>
              <a:cxnLst>
                <a:cxn ang="0">
                  <a:pos x="39" y="18"/>
                </a:cxn>
                <a:cxn ang="0">
                  <a:pos x="39" y="18"/>
                </a:cxn>
                <a:cxn ang="0">
                  <a:pos x="38" y="26"/>
                </a:cxn>
                <a:cxn ang="0">
                  <a:pos x="33" y="32"/>
                </a:cxn>
                <a:cxn ang="0">
                  <a:pos x="27" y="36"/>
                </a:cxn>
                <a:cxn ang="0">
                  <a:pos x="20" y="38"/>
                </a:cxn>
                <a:cxn ang="0">
                  <a:pos x="20" y="38"/>
                </a:cxn>
                <a:cxn ang="0">
                  <a:pos x="12" y="36"/>
                </a:cxn>
                <a:cxn ang="0">
                  <a:pos x="6" y="32"/>
                </a:cxn>
                <a:cxn ang="0">
                  <a:pos x="2" y="26"/>
                </a:cxn>
                <a:cxn ang="0">
                  <a:pos x="0" y="18"/>
                </a:cxn>
                <a:cxn ang="0">
                  <a:pos x="0" y="18"/>
                </a:cxn>
                <a:cxn ang="0">
                  <a:pos x="2" y="11"/>
                </a:cxn>
                <a:cxn ang="0">
                  <a:pos x="6" y="5"/>
                </a:cxn>
                <a:cxn ang="0">
                  <a:pos x="12" y="2"/>
                </a:cxn>
                <a:cxn ang="0">
                  <a:pos x="20" y="0"/>
                </a:cxn>
                <a:cxn ang="0">
                  <a:pos x="20" y="0"/>
                </a:cxn>
                <a:cxn ang="0">
                  <a:pos x="27" y="2"/>
                </a:cxn>
                <a:cxn ang="0">
                  <a:pos x="33" y="5"/>
                </a:cxn>
                <a:cxn ang="0">
                  <a:pos x="38" y="11"/>
                </a:cxn>
                <a:cxn ang="0">
                  <a:pos x="39" y="18"/>
                </a:cxn>
                <a:cxn ang="0">
                  <a:pos x="39" y="18"/>
                </a:cxn>
              </a:cxnLst>
              <a:rect l="0" t="0" r="r" b="b"/>
              <a:pathLst>
                <a:path w="39" h="38">
                  <a:moveTo>
                    <a:pt x="39" y="18"/>
                  </a:moveTo>
                  <a:lnTo>
                    <a:pt x="39" y="18"/>
                  </a:lnTo>
                  <a:lnTo>
                    <a:pt x="38" y="26"/>
                  </a:lnTo>
                  <a:lnTo>
                    <a:pt x="33" y="32"/>
                  </a:lnTo>
                  <a:lnTo>
                    <a:pt x="27" y="36"/>
                  </a:lnTo>
                  <a:lnTo>
                    <a:pt x="20" y="38"/>
                  </a:lnTo>
                  <a:lnTo>
                    <a:pt x="20" y="38"/>
                  </a:lnTo>
                  <a:lnTo>
                    <a:pt x="12" y="36"/>
                  </a:lnTo>
                  <a:lnTo>
                    <a:pt x="6" y="32"/>
                  </a:lnTo>
                  <a:lnTo>
                    <a:pt x="2" y="26"/>
                  </a:lnTo>
                  <a:lnTo>
                    <a:pt x="0" y="18"/>
                  </a:lnTo>
                  <a:lnTo>
                    <a:pt x="0" y="18"/>
                  </a:lnTo>
                  <a:lnTo>
                    <a:pt x="2" y="11"/>
                  </a:lnTo>
                  <a:lnTo>
                    <a:pt x="6" y="5"/>
                  </a:lnTo>
                  <a:lnTo>
                    <a:pt x="12" y="2"/>
                  </a:lnTo>
                  <a:lnTo>
                    <a:pt x="20" y="0"/>
                  </a:lnTo>
                  <a:lnTo>
                    <a:pt x="20" y="0"/>
                  </a:lnTo>
                  <a:lnTo>
                    <a:pt x="27" y="2"/>
                  </a:lnTo>
                  <a:lnTo>
                    <a:pt x="33" y="5"/>
                  </a:lnTo>
                  <a:lnTo>
                    <a:pt x="38"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6" name="Freeform 434"/>
            <p:cNvSpPr>
              <a:spLocks/>
            </p:cNvSpPr>
            <p:nvPr/>
          </p:nvSpPr>
          <p:spPr bwMode="auto">
            <a:xfrm>
              <a:off x="4170363" y="3305176"/>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7" name="Freeform 435"/>
            <p:cNvSpPr>
              <a:spLocks/>
            </p:cNvSpPr>
            <p:nvPr/>
          </p:nvSpPr>
          <p:spPr bwMode="auto">
            <a:xfrm>
              <a:off x="3878263" y="3362326"/>
              <a:ext cx="58738" cy="57150"/>
            </a:xfrm>
            <a:custGeom>
              <a:avLst/>
              <a:gdLst/>
              <a:ahLst/>
              <a:cxnLst>
                <a:cxn ang="0">
                  <a:pos x="37" y="18"/>
                </a:cxn>
                <a:cxn ang="0">
                  <a:pos x="37" y="18"/>
                </a:cxn>
                <a:cxn ang="0">
                  <a:pos x="36" y="25"/>
                </a:cxn>
                <a:cxn ang="0">
                  <a:pos x="33" y="31"/>
                </a:cxn>
                <a:cxn ang="0">
                  <a:pos x="25" y="34"/>
                </a:cxn>
                <a:cxn ang="0">
                  <a:pos x="19" y="36"/>
                </a:cxn>
                <a:cxn ang="0">
                  <a:pos x="19" y="36"/>
                </a:cxn>
                <a:cxn ang="0">
                  <a:pos x="12" y="34"/>
                </a:cxn>
                <a:cxn ang="0">
                  <a:pos x="6" y="31"/>
                </a:cxn>
                <a:cxn ang="0">
                  <a:pos x="1" y="25"/>
                </a:cxn>
                <a:cxn ang="0">
                  <a:pos x="0" y="18"/>
                </a:cxn>
                <a:cxn ang="0">
                  <a:pos x="0" y="18"/>
                </a:cxn>
                <a:cxn ang="0">
                  <a:pos x="1" y="10"/>
                </a:cxn>
                <a:cxn ang="0">
                  <a:pos x="6" y="4"/>
                </a:cxn>
                <a:cxn ang="0">
                  <a:pos x="12" y="1"/>
                </a:cxn>
                <a:cxn ang="0">
                  <a:pos x="19" y="0"/>
                </a:cxn>
                <a:cxn ang="0">
                  <a:pos x="19" y="0"/>
                </a:cxn>
                <a:cxn ang="0">
                  <a:pos x="25" y="1"/>
                </a:cxn>
                <a:cxn ang="0">
                  <a:pos x="33" y="4"/>
                </a:cxn>
                <a:cxn ang="0">
                  <a:pos x="36" y="10"/>
                </a:cxn>
                <a:cxn ang="0">
                  <a:pos x="37" y="18"/>
                </a:cxn>
                <a:cxn ang="0">
                  <a:pos x="37" y="18"/>
                </a:cxn>
              </a:cxnLst>
              <a:rect l="0" t="0" r="r" b="b"/>
              <a:pathLst>
                <a:path w="37" h="36">
                  <a:moveTo>
                    <a:pt x="37" y="18"/>
                  </a:moveTo>
                  <a:lnTo>
                    <a:pt x="37" y="18"/>
                  </a:lnTo>
                  <a:lnTo>
                    <a:pt x="36" y="25"/>
                  </a:lnTo>
                  <a:lnTo>
                    <a:pt x="33" y="31"/>
                  </a:lnTo>
                  <a:lnTo>
                    <a:pt x="25" y="34"/>
                  </a:lnTo>
                  <a:lnTo>
                    <a:pt x="19" y="36"/>
                  </a:lnTo>
                  <a:lnTo>
                    <a:pt x="19" y="36"/>
                  </a:lnTo>
                  <a:lnTo>
                    <a:pt x="12" y="34"/>
                  </a:lnTo>
                  <a:lnTo>
                    <a:pt x="6" y="31"/>
                  </a:lnTo>
                  <a:lnTo>
                    <a:pt x="1" y="25"/>
                  </a:lnTo>
                  <a:lnTo>
                    <a:pt x="0" y="18"/>
                  </a:lnTo>
                  <a:lnTo>
                    <a:pt x="0" y="18"/>
                  </a:lnTo>
                  <a:lnTo>
                    <a:pt x="1" y="10"/>
                  </a:lnTo>
                  <a:lnTo>
                    <a:pt x="6" y="4"/>
                  </a:lnTo>
                  <a:lnTo>
                    <a:pt x="12" y="1"/>
                  </a:lnTo>
                  <a:lnTo>
                    <a:pt x="19" y="0"/>
                  </a:lnTo>
                  <a:lnTo>
                    <a:pt x="19" y="0"/>
                  </a:lnTo>
                  <a:lnTo>
                    <a:pt x="25" y="1"/>
                  </a:lnTo>
                  <a:lnTo>
                    <a:pt x="33" y="4"/>
                  </a:lnTo>
                  <a:lnTo>
                    <a:pt x="36" y="10"/>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8" name="Freeform 441"/>
            <p:cNvSpPr>
              <a:spLocks/>
            </p:cNvSpPr>
            <p:nvPr/>
          </p:nvSpPr>
          <p:spPr bwMode="auto">
            <a:xfrm>
              <a:off x="3803650" y="3624263"/>
              <a:ext cx="61913" cy="58738"/>
            </a:xfrm>
            <a:custGeom>
              <a:avLst/>
              <a:gdLst/>
              <a:ahLst/>
              <a:cxnLst>
                <a:cxn ang="0">
                  <a:pos x="39" y="19"/>
                </a:cxn>
                <a:cxn ang="0">
                  <a:pos x="39" y="19"/>
                </a:cxn>
                <a:cxn ang="0">
                  <a:pos x="38" y="27"/>
                </a:cxn>
                <a:cxn ang="0">
                  <a:pos x="33" y="33"/>
                </a:cxn>
                <a:cxn ang="0">
                  <a:pos x="27" y="36"/>
                </a:cxn>
                <a:cxn ang="0">
                  <a:pos x="20" y="37"/>
                </a:cxn>
                <a:cxn ang="0">
                  <a:pos x="20" y="37"/>
                </a:cxn>
                <a:cxn ang="0">
                  <a:pos x="12" y="36"/>
                </a:cxn>
                <a:cxn ang="0">
                  <a:pos x="6" y="33"/>
                </a:cxn>
                <a:cxn ang="0">
                  <a:pos x="2" y="27"/>
                </a:cxn>
                <a:cxn ang="0">
                  <a:pos x="0" y="19"/>
                </a:cxn>
                <a:cxn ang="0">
                  <a:pos x="0" y="19"/>
                </a:cxn>
                <a:cxn ang="0">
                  <a:pos x="2" y="12"/>
                </a:cxn>
                <a:cxn ang="0">
                  <a:pos x="6" y="6"/>
                </a:cxn>
                <a:cxn ang="0">
                  <a:pos x="12" y="1"/>
                </a:cxn>
                <a:cxn ang="0">
                  <a:pos x="20" y="0"/>
                </a:cxn>
                <a:cxn ang="0">
                  <a:pos x="20" y="0"/>
                </a:cxn>
                <a:cxn ang="0">
                  <a:pos x="27" y="1"/>
                </a:cxn>
                <a:cxn ang="0">
                  <a:pos x="33" y="6"/>
                </a:cxn>
                <a:cxn ang="0">
                  <a:pos x="38" y="12"/>
                </a:cxn>
                <a:cxn ang="0">
                  <a:pos x="39" y="19"/>
                </a:cxn>
                <a:cxn ang="0">
                  <a:pos x="39" y="19"/>
                </a:cxn>
              </a:cxnLst>
              <a:rect l="0" t="0" r="r" b="b"/>
              <a:pathLst>
                <a:path w="39" h="37">
                  <a:moveTo>
                    <a:pt x="39" y="19"/>
                  </a:moveTo>
                  <a:lnTo>
                    <a:pt x="39" y="19"/>
                  </a:lnTo>
                  <a:lnTo>
                    <a:pt x="38" y="27"/>
                  </a:lnTo>
                  <a:lnTo>
                    <a:pt x="33" y="33"/>
                  </a:lnTo>
                  <a:lnTo>
                    <a:pt x="27" y="36"/>
                  </a:lnTo>
                  <a:lnTo>
                    <a:pt x="20" y="37"/>
                  </a:lnTo>
                  <a:lnTo>
                    <a:pt x="20" y="37"/>
                  </a:lnTo>
                  <a:lnTo>
                    <a:pt x="12" y="36"/>
                  </a:lnTo>
                  <a:lnTo>
                    <a:pt x="6" y="33"/>
                  </a:lnTo>
                  <a:lnTo>
                    <a:pt x="2" y="27"/>
                  </a:lnTo>
                  <a:lnTo>
                    <a:pt x="0" y="19"/>
                  </a:lnTo>
                  <a:lnTo>
                    <a:pt x="0" y="19"/>
                  </a:lnTo>
                  <a:lnTo>
                    <a:pt x="2" y="12"/>
                  </a:lnTo>
                  <a:lnTo>
                    <a:pt x="6" y="6"/>
                  </a:lnTo>
                  <a:lnTo>
                    <a:pt x="12" y="1"/>
                  </a:lnTo>
                  <a:lnTo>
                    <a:pt x="20" y="0"/>
                  </a:lnTo>
                  <a:lnTo>
                    <a:pt x="20" y="0"/>
                  </a:lnTo>
                  <a:lnTo>
                    <a:pt x="27" y="1"/>
                  </a:lnTo>
                  <a:lnTo>
                    <a:pt x="33" y="6"/>
                  </a:lnTo>
                  <a:lnTo>
                    <a:pt x="38" y="12"/>
                  </a:lnTo>
                  <a:lnTo>
                    <a:pt x="39" y="19"/>
                  </a:lnTo>
                  <a:lnTo>
                    <a:pt x="3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9" name="Freeform 459"/>
            <p:cNvSpPr>
              <a:spLocks/>
            </p:cNvSpPr>
            <p:nvPr/>
          </p:nvSpPr>
          <p:spPr bwMode="auto">
            <a:xfrm>
              <a:off x="3763963" y="3487738"/>
              <a:ext cx="61913" cy="57150"/>
            </a:xfrm>
            <a:custGeom>
              <a:avLst/>
              <a:gdLst/>
              <a:ahLst/>
              <a:cxnLst>
                <a:cxn ang="0">
                  <a:pos x="39" y="18"/>
                </a:cxn>
                <a:cxn ang="0">
                  <a:pos x="39" y="18"/>
                </a:cxn>
                <a:cxn ang="0">
                  <a:pos x="37" y="26"/>
                </a:cxn>
                <a:cxn ang="0">
                  <a:pos x="33" y="32"/>
                </a:cxn>
                <a:cxn ang="0">
                  <a:pos x="27" y="36"/>
                </a:cxn>
                <a:cxn ang="0">
                  <a:pos x="19" y="36"/>
                </a:cxn>
                <a:cxn ang="0">
                  <a:pos x="19" y="36"/>
                </a:cxn>
                <a:cxn ang="0">
                  <a:pos x="12" y="36"/>
                </a:cxn>
                <a:cxn ang="0">
                  <a:pos x="6" y="32"/>
                </a:cxn>
                <a:cxn ang="0">
                  <a:pos x="1" y="26"/>
                </a:cxn>
                <a:cxn ang="0">
                  <a:pos x="0" y="18"/>
                </a:cxn>
                <a:cxn ang="0">
                  <a:pos x="0" y="18"/>
                </a:cxn>
                <a:cxn ang="0">
                  <a:pos x="1" y="11"/>
                </a:cxn>
                <a:cxn ang="0">
                  <a:pos x="6" y="5"/>
                </a:cxn>
                <a:cxn ang="0">
                  <a:pos x="12" y="2"/>
                </a:cxn>
                <a:cxn ang="0">
                  <a:pos x="19" y="0"/>
                </a:cxn>
                <a:cxn ang="0">
                  <a:pos x="19" y="0"/>
                </a:cxn>
                <a:cxn ang="0">
                  <a:pos x="27" y="2"/>
                </a:cxn>
                <a:cxn ang="0">
                  <a:pos x="33" y="5"/>
                </a:cxn>
                <a:cxn ang="0">
                  <a:pos x="37" y="11"/>
                </a:cxn>
                <a:cxn ang="0">
                  <a:pos x="39" y="18"/>
                </a:cxn>
                <a:cxn ang="0">
                  <a:pos x="39" y="18"/>
                </a:cxn>
              </a:cxnLst>
              <a:rect l="0" t="0" r="r" b="b"/>
              <a:pathLst>
                <a:path w="39" h="36">
                  <a:moveTo>
                    <a:pt x="39" y="18"/>
                  </a:moveTo>
                  <a:lnTo>
                    <a:pt x="39" y="18"/>
                  </a:lnTo>
                  <a:lnTo>
                    <a:pt x="37" y="26"/>
                  </a:lnTo>
                  <a:lnTo>
                    <a:pt x="33" y="32"/>
                  </a:lnTo>
                  <a:lnTo>
                    <a:pt x="27" y="36"/>
                  </a:lnTo>
                  <a:lnTo>
                    <a:pt x="19" y="36"/>
                  </a:lnTo>
                  <a:lnTo>
                    <a:pt x="19" y="36"/>
                  </a:lnTo>
                  <a:lnTo>
                    <a:pt x="12" y="36"/>
                  </a:lnTo>
                  <a:lnTo>
                    <a:pt x="6" y="32"/>
                  </a:lnTo>
                  <a:lnTo>
                    <a:pt x="1" y="26"/>
                  </a:lnTo>
                  <a:lnTo>
                    <a:pt x="0" y="18"/>
                  </a:lnTo>
                  <a:lnTo>
                    <a:pt x="0" y="18"/>
                  </a:lnTo>
                  <a:lnTo>
                    <a:pt x="1" y="11"/>
                  </a:lnTo>
                  <a:lnTo>
                    <a:pt x="6" y="5"/>
                  </a:lnTo>
                  <a:lnTo>
                    <a:pt x="12" y="2"/>
                  </a:lnTo>
                  <a:lnTo>
                    <a:pt x="19" y="0"/>
                  </a:lnTo>
                  <a:lnTo>
                    <a:pt x="19" y="0"/>
                  </a:lnTo>
                  <a:lnTo>
                    <a:pt x="27" y="2"/>
                  </a:lnTo>
                  <a:lnTo>
                    <a:pt x="33" y="5"/>
                  </a:lnTo>
                  <a:lnTo>
                    <a:pt x="37" y="11"/>
                  </a:lnTo>
                  <a:lnTo>
                    <a:pt x="39" y="18"/>
                  </a:lnTo>
                  <a:lnTo>
                    <a:pt x="3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20" name="Freeform 465"/>
            <p:cNvSpPr>
              <a:spLocks/>
            </p:cNvSpPr>
            <p:nvPr/>
          </p:nvSpPr>
          <p:spPr bwMode="auto">
            <a:xfrm>
              <a:off x="3949700" y="4187826"/>
              <a:ext cx="58738" cy="60325"/>
            </a:xfrm>
            <a:custGeom>
              <a:avLst/>
              <a:gdLst/>
              <a:ahLst/>
              <a:cxnLst>
                <a:cxn ang="0">
                  <a:pos x="37" y="18"/>
                </a:cxn>
                <a:cxn ang="0">
                  <a:pos x="37" y="18"/>
                </a:cxn>
                <a:cxn ang="0">
                  <a:pos x="36" y="26"/>
                </a:cxn>
                <a:cxn ang="0">
                  <a:pos x="31" y="32"/>
                </a:cxn>
                <a:cxn ang="0">
                  <a:pos x="25" y="36"/>
                </a:cxn>
                <a:cxn ang="0">
                  <a:pos x="18" y="38"/>
                </a:cxn>
                <a:cxn ang="0">
                  <a:pos x="18" y="38"/>
                </a:cxn>
                <a:cxn ang="0">
                  <a:pos x="10" y="36"/>
                </a:cxn>
                <a:cxn ang="0">
                  <a:pos x="4" y="32"/>
                </a:cxn>
                <a:cxn ang="0">
                  <a:pos x="1" y="26"/>
                </a:cxn>
                <a:cxn ang="0">
                  <a:pos x="0" y="18"/>
                </a:cxn>
                <a:cxn ang="0">
                  <a:pos x="0" y="18"/>
                </a:cxn>
                <a:cxn ang="0">
                  <a:pos x="1" y="11"/>
                </a:cxn>
                <a:cxn ang="0">
                  <a:pos x="4" y="5"/>
                </a:cxn>
                <a:cxn ang="0">
                  <a:pos x="10" y="2"/>
                </a:cxn>
                <a:cxn ang="0">
                  <a:pos x="18" y="0"/>
                </a:cxn>
                <a:cxn ang="0">
                  <a:pos x="18" y="0"/>
                </a:cxn>
                <a:cxn ang="0">
                  <a:pos x="25" y="2"/>
                </a:cxn>
                <a:cxn ang="0">
                  <a:pos x="31" y="5"/>
                </a:cxn>
                <a:cxn ang="0">
                  <a:pos x="36" y="11"/>
                </a:cxn>
                <a:cxn ang="0">
                  <a:pos x="37" y="18"/>
                </a:cxn>
                <a:cxn ang="0">
                  <a:pos x="37" y="18"/>
                </a:cxn>
              </a:cxnLst>
              <a:rect l="0" t="0" r="r" b="b"/>
              <a:pathLst>
                <a:path w="37" h="38">
                  <a:moveTo>
                    <a:pt x="37" y="18"/>
                  </a:moveTo>
                  <a:lnTo>
                    <a:pt x="37" y="18"/>
                  </a:lnTo>
                  <a:lnTo>
                    <a:pt x="36" y="26"/>
                  </a:lnTo>
                  <a:lnTo>
                    <a:pt x="31" y="32"/>
                  </a:lnTo>
                  <a:lnTo>
                    <a:pt x="25" y="36"/>
                  </a:lnTo>
                  <a:lnTo>
                    <a:pt x="18" y="38"/>
                  </a:lnTo>
                  <a:lnTo>
                    <a:pt x="18" y="38"/>
                  </a:lnTo>
                  <a:lnTo>
                    <a:pt x="10" y="36"/>
                  </a:lnTo>
                  <a:lnTo>
                    <a:pt x="4" y="32"/>
                  </a:lnTo>
                  <a:lnTo>
                    <a:pt x="1" y="26"/>
                  </a:lnTo>
                  <a:lnTo>
                    <a:pt x="0" y="18"/>
                  </a:lnTo>
                  <a:lnTo>
                    <a:pt x="0" y="18"/>
                  </a:lnTo>
                  <a:lnTo>
                    <a:pt x="1" y="11"/>
                  </a:lnTo>
                  <a:lnTo>
                    <a:pt x="4" y="5"/>
                  </a:lnTo>
                  <a:lnTo>
                    <a:pt x="10" y="2"/>
                  </a:lnTo>
                  <a:lnTo>
                    <a:pt x="18" y="0"/>
                  </a:lnTo>
                  <a:lnTo>
                    <a:pt x="18" y="0"/>
                  </a:lnTo>
                  <a:lnTo>
                    <a:pt x="25" y="2"/>
                  </a:lnTo>
                  <a:lnTo>
                    <a:pt x="31" y="5"/>
                  </a:lnTo>
                  <a:lnTo>
                    <a:pt x="36" y="11"/>
                  </a:lnTo>
                  <a:lnTo>
                    <a:pt x="37" y="18"/>
                  </a:lnTo>
                  <a:lnTo>
                    <a:pt x="37"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21" name="Freeform 467"/>
            <p:cNvSpPr>
              <a:spLocks/>
            </p:cNvSpPr>
            <p:nvPr/>
          </p:nvSpPr>
          <p:spPr bwMode="auto">
            <a:xfrm>
              <a:off x="3294063" y="3719513"/>
              <a:ext cx="60325" cy="58738"/>
            </a:xfrm>
            <a:custGeom>
              <a:avLst/>
              <a:gdLst/>
              <a:ahLst/>
              <a:cxnLst>
                <a:cxn ang="0">
                  <a:pos x="38" y="18"/>
                </a:cxn>
                <a:cxn ang="0">
                  <a:pos x="38" y="18"/>
                </a:cxn>
                <a:cxn ang="0">
                  <a:pos x="36" y="25"/>
                </a:cxn>
                <a:cxn ang="0">
                  <a:pos x="33" y="31"/>
                </a:cxn>
                <a:cxn ang="0">
                  <a:pos x="27" y="36"/>
                </a:cxn>
                <a:cxn ang="0">
                  <a:pos x="20" y="37"/>
                </a:cxn>
                <a:cxn ang="0">
                  <a:pos x="20" y="37"/>
                </a:cxn>
                <a:cxn ang="0">
                  <a:pos x="12" y="36"/>
                </a:cxn>
                <a:cxn ang="0">
                  <a:pos x="6" y="31"/>
                </a:cxn>
                <a:cxn ang="0">
                  <a:pos x="2" y="25"/>
                </a:cxn>
                <a:cxn ang="0">
                  <a:pos x="0" y="18"/>
                </a:cxn>
                <a:cxn ang="0">
                  <a:pos x="0" y="18"/>
                </a:cxn>
                <a:cxn ang="0">
                  <a:pos x="2" y="12"/>
                </a:cxn>
                <a:cxn ang="0">
                  <a:pos x="6" y="6"/>
                </a:cxn>
                <a:cxn ang="0">
                  <a:pos x="12" y="1"/>
                </a:cxn>
                <a:cxn ang="0">
                  <a:pos x="20" y="0"/>
                </a:cxn>
                <a:cxn ang="0">
                  <a:pos x="20" y="0"/>
                </a:cxn>
                <a:cxn ang="0">
                  <a:pos x="27" y="1"/>
                </a:cxn>
                <a:cxn ang="0">
                  <a:pos x="33" y="6"/>
                </a:cxn>
                <a:cxn ang="0">
                  <a:pos x="36" y="12"/>
                </a:cxn>
                <a:cxn ang="0">
                  <a:pos x="38" y="18"/>
                </a:cxn>
                <a:cxn ang="0">
                  <a:pos x="38" y="18"/>
                </a:cxn>
              </a:cxnLst>
              <a:rect l="0" t="0" r="r" b="b"/>
              <a:pathLst>
                <a:path w="38" h="37">
                  <a:moveTo>
                    <a:pt x="38" y="18"/>
                  </a:moveTo>
                  <a:lnTo>
                    <a:pt x="38" y="18"/>
                  </a:lnTo>
                  <a:lnTo>
                    <a:pt x="36" y="25"/>
                  </a:lnTo>
                  <a:lnTo>
                    <a:pt x="33" y="31"/>
                  </a:lnTo>
                  <a:lnTo>
                    <a:pt x="27" y="36"/>
                  </a:lnTo>
                  <a:lnTo>
                    <a:pt x="20" y="37"/>
                  </a:lnTo>
                  <a:lnTo>
                    <a:pt x="20" y="37"/>
                  </a:lnTo>
                  <a:lnTo>
                    <a:pt x="12" y="36"/>
                  </a:lnTo>
                  <a:lnTo>
                    <a:pt x="6" y="31"/>
                  </a:lnTo>
                  <a:lnTo>
                    <a:pt x="2" y="25"/>
                  </a:lnTo>
                  <a:lnTo>
                    <a:pt x="0" y="18"/>
                  </a:lnTo>
                  <a:lnTo>
                    <a:pt x="0" y="18"/>
                  </a:lnTo>
                  <a:lnTo>
                    <a:pt x="2" y="12"/>
                  </a:lnTo>
                  <a:lnTo>
                    <a:pt x="6" y="6"/>
                  </a:lnTo>
                  <a:lnTo>
                    <a:pt x="12" y="1"/>
                  </a:lnTo>
                  <a:lnTo>
                    <a:pt x="20" y="0"/>
                  </a:lnTo>
                  <a:lnTo>
                    <a:pt x="20" y="0"/>
                  </a:lnTo>
                  <a:lnTo>
                    <a:pt x="27" y="1"/>
                  </a:lnTo>
                  <a:lnTo>
                    <a:pt x="33" y="6"/>
                  </a:lnTo>
                  <a:lnTo>
                    <a:pt x="36" y="12"/>
                  </a:lnTo>
                  <a:lnTo>
                    <a:pt x="38" y="18"/>
                  </a:lnTo>
                  <a:lnTo>
                    <a:pt x="3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22" name="Freeform 482"/>
            <p:cNvSpPr>
              <a:spLocks/>
            </p:cNvSpPr>
            <p:nvPr/>
          </p:nvSpPr>
          <p:spPr bwMode="auto">
            <a:xfrm>
              <a:off x="3344863" y="3897313"/>
              <a:ext cx="58738" cy="60325"/>
            </a:xfrm>
            <a:custGeom>
              <a:avLst/>
              <a:gdLst/>
              <a:ahLst/>
              <a:cxnLst>
                <a:cxn ang="0">
                  <a:pos x="37" y="20"/>
                </a:cxn>
                <a:cxn ang="0">
                  <a:pos x="37" y="20"/>
                </a:cxn>
                <a:cxn ang="0">
                  <a:pos x="36" y="26"/>
                </a:cxn>
                <a:cxn ang="0">
                  <a:pos x="31" y="32"/>
                </a:cxn>
                <a:cxn ang="0">
                  <a:pos x="25" y="36"/>
                </a:cxn>
                <a:cxn ang="0">
                  <a:pos x="18" y="38"/>
                </a:cxn>
                <a:cxn ang="0">
                  <a:pos x="18" y="38"/>
                </a:cxn>
                <a:cxn ang="0">
                  <a:pos x="10" y="36"/>
                </a:cxn>
                <a:cxn ang="0">
                  <a:pos x="4" y="32"/>
                </a:cxn>
                <a:cxn ang="0">
                  <a:pos x="1" y="26"/>
                </a:cxn>
                <a:cxn ang="0">
                  <a:pos x="0" y="20"/>
                </a:cxn>
                <a:cxn ang="0">
                  <a:pos x="0" y="20"/>
                </a:cxn>
                <a:cxn ang="0">
                  <a:pos x="1" y="12"/>
                </a:cxn>
                <a:cxn ang="0">
                  <a:pos x="4" y="6"/>
                </a:cxn>
                <a:cxn ang="0">
                  <a:pos x="10" y="2"/>
                </a:cxn>
                <a:cxn ang="0">
                  <a:pos x="18" y="0"/>
                </a:cxn>
                <a:cxn ang="0">
                  <a:pos x="18" y="0"/>
                </a:cxn>
                <a:cxn ang="0">
                  <a:pos x="25" y="2"/>
                </a:cxn>
                <a:cxn ang="0">
                  <a:pos x="31" y="6"/>
                </a:cxn>
                <a:cxn ang="0">
                  <a:pos x="36" y="12"/>
                </a:cxn>
                <a:cxn ang="0">
                  <a:pos x="37" y="20"/>
                </a:cxn>
                <a:cxn ang="0">
                  <a:pos x="37" y="20"/>
                </a:cxn>
              </a:cxnLst>
              <a:rect l="0" t="0" r="r" b="b"/>
              <a:pathLst>
                <a:path w="37" h="38">
                  <a:moveTo>
                    <a:pt x="37" y="20"/>
                  </a:moveTo>
                  <a:lnTo>
                    <a:pt x="37" y="20"/>
                  </a:lnTo>
                  <a:lnTo>
                    <a:pt x="36" y="26"/>
                  </a:lnTo>
                  <a:lnTo>
                    <a:pt x="31" y="32"/>
                  </a:lnTo>
                  <a:lnTo>
                    <a:pt x="25" y="36"/>
                  </a:lnTo>
                  <a:lnTo>
                    <a:pt x="18" y="38"/>
                  </a:lnTo>
                  <a:lnTo>
                    <a:pt x="18" y="38"/>
                  </a:lnTo>
                  <a:lnTo>
                    <a:pt x="10" y="36"/>
                  </a:lnTo>
                  <a:lnTo>
                    <a:pt x="4" y="32"/>
                  </a:lnTo>
                  <a:lnTo>
                    <a:pt x="1" y="26"/>
                  </a:lnTo>
                  <a:lnTo>
                    <a:pt x="0" y="20"/>
                  </a:lnTo>
                  <a:lnTo>
                    <a:pt x="0" y="20"/>
                  </a:lnTo>
                  <a:lnTo>
                    <a:pt x="1" y="12"/>
                  </a:lnTo>
                  <a:lnTo>
                    <a:pt x="4" y="6"/>
                  </a:lnTo>
                  <a:lnTo>
                    <a:pt x="10" y="2"/>
                  </a:lnTo>
                  <a:lnTo>
                    <a:pt x="18" y="0"/>
                  </a:lnTo>
                  <a:lnTo>
                    <a:pt x="18" y="0"/>
                  </a:lnTo>
                  <a:lnTo>
                    <a:pt x="25" y="2"/>
                  </a:lnTo>
                  <a:lnTo>
                    <a:pt x="31" y="6"/>
                  </a:lnTo>
                  <a:lnTo>
                    <a:pt x="36" y="12"/>
                  </a:lnTo>
                  <a:lnTo>
                    <a:pt x="37" y="20"/>
                  </a:lnTo>
                  <a:lnTo>
                    <a:pt x="37"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029" name="Rectangle 1028"/>
          <p:cNvSpPr/>
          <p:nvPr/>
        </p:nvSpPr>
        <p:spPr>
          <a:xfrm>
            <a:off x="3119886" y="5615796"/>
            <a:ext cx="1820174" cy="293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TextBox 59"/>
          <p:cNvSpPr txBox="1"/>
          <p:nvPr/>
        </p:nvSpPr>
        <p:spPr>
          <a:xfrm>
            <a:off x="642250" y="6043778"/>
            <a:ext cx="1752600" cy="369332"/>
          </a:xfrm>
          <a:prstGeom prst="rect">
            <a:avLst/>
          </a:prstGeom>
          <a:noFill/>
        </p:spPr>
        <p:txBody>
          <a:bodyPr wrap="square" rtlCol="0">
            <a:spAutoFit/>
          </a:bodyPr>
          <a:lstStyle/>
          <a:p>
            <a:pPr algn="r"/>
            <a:r>
              <a:rPr lang="en-US" b="1" dirty="0" smtClean="0">
                <a:solidFill>
                  <a:srgbClr val="FFFFFF"/>
                </a:solidFill>
              </a:rPr>
              <a:t>Disadvantaged</a:t>
            </a:r>
            <a:endParaRPr lang="en-US" b="1" dirty="0">
              <a:solidFill>
                <a:srgbClr val="FFFFFF"/>
              </a:solidFill>
            </a:endParaRPr>
          </a:p>
        </p:txBody>
      </p:sp>
      <p:sp>
        <p:nvSpPr>
          <p:cNvPr id="61" name="TextBox 60"/>
          <p:cNvSpPr txBox="1"/>
          <p:nvPr/>
        </p:nvSpPr>
        <p:spPr>
          <a:xfrm>
            <a:off x="7160354" y="6043778"/>
            <a:ext cx="1524000" cy="369332"/>
          </a:xfrm>
          <a:prstGeom prst="rect">
            <a:avLst/>
          </a:prstGeom>
          <a:noFill/>
        </p:spPr>
        <p:txBody>
          <a:bodyPr wrap="square" rtlCol="0">
            <a:spAutoFit/>
          </a:bodyPr>
          <a:lstStyle/>
          <a:p>
            <a:r>
              <a:rPr lang="en-US" b="1" dirty="0" smtClean="0">
                <a:solidFill>
                  <a:srgbClr val="FFFFFF"/>
                </a:solidFill>
              </a:rPr>
              <a:t>Advantaged</a:t>
            </a:r>
            <a:endParaRPr lang="en-US" b="1" dirty="0">
              <a:solidFill>
                <a:srgbClr val="FFFFFF"/>
              </a:solidFill>
            </a:endParaRPr>
          </a:p>
        </p:txBody>
      </p:sp>
      <p:sp>
        <p:nvSpPr>
          <p:cNvPr id="64" name="TextBox 63"/>
          <p:cNvSpPr txBox="1"/>
          <p:nvPr/>
        </p:nvSpPr>
        <p:spPr>
          <a:xfrm>
            <a:off x="0" y="2078416"/>
            <a:ext cx="1570927" cy="557204"/>
          </a:xfrm>
          <a:prstGeom prst="rect">
            <a:avLst/>
          </a:prstGeom>
          <a:noFill/>
        </p:spPr>
        <p:txBody>
          <a:bodyPr wrap="square" rtlCol="0">
            <a:spAutoFit/>
          </a:bodyPr>
          <a:lstStyle/>
          <a:p>
            <a:pPr algn="ctr">
              <a:lnSpc>
                <a:spcPts val="1800"/>
              </a:lnSpc>
            </a:pPr>
            <a:r>
              <a:rPr lang="en-US" b="1" dirty="0" smtClean="0">
                <a:solidFill>
                  <a:srgbClr val="FFFFFF"/>
                </a:solidFill>
              </a:rPr>
              <a:t>High</a:t>
            </a:r>
          </a:p>
          <a:p>
            <a:pPr algn="ctr">
              <a:lnSpc>
                <a:spcPts val="1800"/>
              </a:lnSpc>
            </a:pPr>
            <a:r>
              <a:rPr lang="en-US" b="1" dirty="0" smtClean="0">
                <a:solidFill>
                  <a:srgbClr val="FFFFFF"/>
                </a:solidFill>
              </a:rPr>
              <a:t>vulnerability</a:t>
            </a:r>
          </a:p>
        </p:txBody>
      </p:sp>
      <p:grpSp>
        <p:nvGrpSpPr>
          <p:cNvPr id="4" name="Group 8"/>
          <p:cNvGrpSpPr/>
          <p:nvPr/>
        </p:nvGrpSpPr>
        <p:grpSpPr>
          <a:xfrm>
            <a:off x="1515281" y="2213108"/>
            <a:ext cx="6263051" cy="3520832"/>
            <a:chOff x="1218406" y="2042563"/>
            <a:chExt cx="6263051" cy="3520832"/>
          </a:xfrm>
        </p:grpSpPr>
        <p:cxnSp>
          <p:nvCxnSpPr>
            <p:cNvPr id="72" name="Straight Connector 71"/>
            <p:cNvCxnSpPr/>
            <p:nvPr/>
          </p:nvCxnSpPr>
          <p:spPr>
            <a:xfrm rot="5400000">
              <a:off x="-539632" y="3800601"/>
              <a:ext cx="3520832" cy="475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1219200" y="5557658"/>
              <a:ext cx="6262257" cy="49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76" name="Wave 3 transparent line"/>
          <p:cNvCxnSpPr/>
          <p:nvPr/>
        </p:nvCxnSpPr>
        <p:spPr>
          <a:xfrm>
            <a:off x="1520456" y="2990869"/>
            <a:ext cx="6234123" cy="2256052"/>
          </a:xfrm>
          <a:prstGeom prst="line">
            <a:avLst/>
          </a:prstGeom>
          <a:ln w="76200">
            <a:solidFill>
              <a:srgbClr val="738EC7"/>
            </a:solidFill>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1002" name="Straight Connector 1001"/>
          <p:cNvCxnSpPr/>
          <p:nvPr/>
        </p:nvCxnSpPr>
        <p:spPr>
          <a:xfrm>
            <a:off x="1541310" y="4302642"/>
            <a:ext cx="6167869" cy="910778"/>
          </a:xfrm>
          <a:prstGeom prst="line">
            <a:avLst/>
          </a:prstGeom>
          <a:ln w="76200">
            <a:solidFill>
              <a:schemeClr val="accent6"/>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 name="Steepen Gradient"/>
          <p:cNvGrpSpPr/>
          <p:nvPr/>
        </p:nvGrpSpPr>
        <p:grpSpPr>
          <a:xfrm>
            <a:off x="2126512" y="3211033"/>
            <a:ext cx="4043179" cy="1751180"/>
            <a:chOff x="2126512" y="3363433"/>
            <a:chExt cx="4043179" cy="1751180"/>
          </a:xfrm>
        </p:grpSpPr>
        <p:cxnSp>
          <p:nvCxnSpPr>
            <p:cNvPr id="1020" name="Connector"/>
            <p:cNvCxnSpPr/>
            <p:nvPr/>
          </p:nvCxnSpPr>
          <p:spPr>
            <a:xfrm rot="16200000" flipH="1">
              <a:off x="1559270" y="3930675"/>
              <a:ext cx="1158322" cy="23838"/>
            </a:xfrm>
            <a:prstGeom prst="straightConnector1">
              <a:avLst/>
            </a:prstGeom>
            <a:ln w="50800">
              <a:solidFill>
                <a:schemeClr val="bg1"/>
              </a:solidFill>
              <a:tailEnd type="triangle"/>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1022" name="Connector"/>
            <p:cNvCxnSpPr/>
            <p:nvPr/>
          </p:nvCxnSpPr>
          <p:spPr>
            <a:xfrm rot="16200000" flipH="1">
              <a:off x="3098496" y="4304297"/>
              <a:ext cx="868680" cy="8374"/>
            </a:xfrm>
            <a:prstGeom prst="straightConnector1">
              <a:avLst/>
            </a:prstGeom>
            <a:ln w="50800">
              <a:solidFill>
                <a:schemeClr val="bg1"/>
              </a:solidFill>
              <a:tailEnd type="triangle"/>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1024" name="Connector"/>
            <p:cNvCxnSpPr/>
            <p:nvPr/>
          </p:nvCxnSpPr>
          <p:spPr>
            <a:xfrm rot="16200000" flipH="1">
              <a:off x="4511730" y="4622262"/>
              <a:ext cx="576072" cy="6697"/>
            </a:xfrm>
            <a:prstGeom prst="straightConnector1">
              <a:avLst/>
            </a:prstGeom>
            <a:ln w="50800">
              <a:solidFill>
                <a:schemeClr val="bg1"/>
              </a:solidFill>
              <a:tailEnd type="triangle"/>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1039" name="Connector"/>
            <p:cNvCxnSpPr/>
            <p:nvPr/>
          </p:nvCxnSpPr>
          <p:spPr>
            <a:xfrm rot="16200000" flipH="1">
              <a:off x="6030020" y="4974942"/>
              <a:ext cx="274320" cy="5022"/>
            </a:xfrm>
            <a:prstGeom prst="straightConnector1">
              <a:avLst/>
            </a:prstGeom>
            <a:ln w="50800">
              <a:solidFill>
                <a:schemeClr val="bg1"/>
              </a:solidFill>
              <a:tailEnd type="triangle"/>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grpSp>
      <p:cxnSp>
        <p:nvCxnSpPr>
          <p:cNvPr id="110" name="Wave 3 transparent line"/>
          <p:cNvCxnSpPr/>
          <p:nvPr/>
        </p:nvCxnSpPr>
        <p:spPr>
          <a:xfrm>
            <a:off x="1524000" y="2971800"/>
            <a:ext cx="6248400" cy="2286000"/>
          </a:xfrm>
          <a:prstGeom prst="line">
            <a:avLst/>
          </a:prstGeom>
          <a:ln w="76200">
            <a:solidFill>
              <a:srgbClr val="738EC7">
                <a:alpha val="55000"/>
              </a:srgbClr>
            </a:solidFill>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 y="5257800"/>
            <a:ext cx="1570928" cy="553998"/>
          </a:xfrm>
          <a:prstGeom prst="rect">
            <a:avLst/>
          </a:prstGeom>
          <a:noFill/>
        </p:spPr>
        <p:txBody>
          <a:bodyPr wrap="square" rtlCol="0">
            <a:spAutoFit/>
          </a:bodyPr>
          <a:lstStyle/>
          <a:p>
            <a:pPr algn="ctr">
              <a:lnSpc>
                <a:spcPts val="1800"/>
              </a:lnSpc>
            </a:pPr>
            <a:r>
              <a:rPr lang="en-US" b="1" dirty="0" smtClean="0">
                <a:solidFill>
                  <a:srgbClr val="FFFFFF"/>
                </a:solidFill>
              </a:rPr>
              <a:t>Low</a:t>
            </a:r>
          </a:p>
          <a:p>
            <a:pPr algn="ctr">
              <a:lnSpc>
                <a:spcPts val="1800"/>
              </a:lnSpc>
            </a:pPr>
            <a:r>
              <a:rPr lang="en-US" b="1" dirty="0" smtClean="0">
                <a:solidFill>
                  <a:srgbClr val="FFFFFF"/>
                </a:solidFill>
              </a:rPr>
              <a:t>vulnerability</a:t>
            </a:r>
          </a:p>
        </p:txBody>
      </p:sp>
      <p:sp>
        <p:nvSpPr>
          <p:cNvPr id="1041" name="TextBox 1040"/>
          <p:cNvSpPr txBox="1"/>
          <p:nvPr/>
        </p:nvSpPr>
        <p:spPr>
          <a:xfrm>
            <a:off x="3048000" y="5867400"/>
            <a:ext cx="3089612" cy="830997"/>
          </a:xfrm>
          <a:prstGeom prst="rect">
            <a:avLst/>
          </a:prstGeom>
          <a:noFill/>
        </p:spPr>
        <p:txBody>
          <a:bodyPr wrap="square" rtlCol="0">
            <a:spAutoFit/>
          </a:bodyPr>
          <a:lstStyle/>
          <a:p>
            <a:pPr algn="ctr"/>
            <a:r>
              <a:rPr lang="en-US" sz="4800" b="1" dirty="0" smtClean="0">
                <a:solidFill>
                  <a:srgbClr val="738EC7"/>
                </a:solidFill>
              </a:rPr>
              <a:t>SES</a:t>
            </a:r>
            <a:endParaRPr lang="en-US" sz="4800" b="1" dirty="0">
              <a:solidFill>
                <a:srgbClr val="738EC7"/>
              </a:solidFill>
            </a:endParaRPr>
          </a:p>
        </p:txBody>
      </p:sp>
      <p:sp>
        <p:nvSpPr>
          <p:cNvPr id="1042" name="TextBox 1041"/>
          <p:cNvSpPr txBox="1"/>
          <p:nvPr/>
        </p:nvSpPr>
        <p:spPr>
          <a:xfrm>
            <a:off x="0" y="3581400"/>
            <a:ext cx="1524000" cy="923330"/>
          </a:xfrm>
          <a:prstGeom prst="rect">
            <a:avLst/>
          </a:prstGeom>
          <a:noFill/>
        </p:spPr>
        <p:txBody>
          <a:bodyPr wrap="square" tIns="91440" bIns="91440" rtlCol="0">
            <a:spAutoFit/>
          </a:bodyPr>
          <a:lstStyle/>
          <a:p>
            <a:pPr algn="ctr"/>
            <a:r>
              <a:rPr lang="en-US" sz="4800" b="1" dirty="0" smtClean="0">
                <a:solidFill>
                  <a:srgbClr val="738EC7"/>
                </a:solidFill>
              </a:rPr>
              <a:t>EDI</a:t>
            </a:r>
          </a:p>
        </p:txBody>
      </p:sp>
      <p:sp>
        <p:nvSpPr>
          <p:cNvPr id="998" name="TextBox 997"/>
          <p:cNvSpPr txBox="1"/>
          <p:nvPr/>
        </p:nvSpPr>
        <p:spPr>
          <a:xfrm>
            <a:off x="228600" y="435114"/>
            <a:ext cx="8686800" cy="721672"/>
          </a:xfrm>
          <a:prstGeom prst="rect">
            <a:avLst/>
          </a:prstGeom>
          <a:noFill/>
        </p:spPr>
        <p:txBody>
          <a:bodyPr wrap="square" rtlCol="0">
            <a:spAutoFit/>
          </a:bodyPr>
          <a:lstStyle/>
          <a:p>
            <a:pPr algn="ctr">
              <a:lnSpc>
                <a:spcPts val="4800"/>
              </a:lnSpc>
            </a:pPr>
            <a:r>
              <a:rPr lang="en-US" sz="5000" b="1" dirty="0">
                <a:solidFill>
                  <a:srgbClr val="738EC7"/>
                </a:solidFill>
                <a:effectLst>
                  <a:outerShdw blurRad="50800" dist="38100" dir="2700000" algn="tl" rotWithShape="0">
                    <a:prstClr val="black">
                      <a:alpha val="40000"/>
                    </a:prstClr>
                  </a:outerShdw>
                </a:effectLst>
              </a:rPr>
              <a:t>Proportionate Universality</a:t>
            </a:r>
          </a:p>
        </p:txBody>
      </p:sp>
      <p:sp>
        <p:nvSpPr>
          <p:cNvPr id="1001" name="TextBox 1000"/>
          <p:cNvSpPr txBox="1"/>
          <p:nvPr/>
        </p:nvSpPr>
        <p:spPr>
          <a:xfrm>
            <a:off x="762000" y="1131183"/>
            <a:ext cx="7696200" cy="810478"/>
          </a:xfrm>
          <a:prstGeom prst="rect">
            <a:avLst/>
          </a:prstGeom>
          <a:noFill/>
        </p:spPr>
        <p:txBody>
          <a:bodyPr wrap="square" rtlCol="0">
            <a:spAutoFit/>
          </a:bodyPr>
          <a:lstStyle/>
          <a:p>
            <a:pPr algn="ctr">
              <a:lnSpc>
                <a:spcPts val="2800"/>
              </a:lnSpc>
            </a:pPr>
            <a:r>
              <a:rPr lang="en-US" sz="2800" dirty="0">
                <a:solidFill>
                  <a:prstClr val="white"/>
                </a:solidFill>
              </a:rPr>
              <a:t>Universal access at a </a:t>
            </a:r>
            <a:r>
              <a:rPr lang="en-US" sz="2800" b="1" dirty="0">
                <a:solidFill>
                  <a:srgbClr val="F79646"/>
                </a:solidFill>
              </a:rPr>
              <a:t>scale</a:t>
            </a:r>
            <a:r>
              <a:rPr lang="en-US" sz="2800" b="1" dirty="0">
                <a:solidFill>
                  <a:prstClr val="white"/>
                </a:solidFill>
              </a:rPr>
              <a:t> </a:t>
            </a:r>
            <a:r>
              <a:rPr lang="en-US" sz="2800" dirty="0">
                <a:solidFill>
                  <a:prstClr val="white"/>
                </a:solidFill>
              </a:rPr>
              <a:t>and</a:t>
            </a:r>
            <a:r>
              <a:rPr lang="en-US" sz="2800" b="1" dirty="0">
                <a:solidFill>
                  <a:prstClr val="white"/>
                </a:solidFill>
              </a:rPr>
              <a:t> </a:t>
            </a:r>
            <a:r>
              <a:rPr lang="en-US" sz="2800" b="1" dirty="0">
                <a:solidFill>
                  <a:srgbClr val="F79646"/>
                </a:solidFill>
              </a:rPr>
              <a:t>intensity</a:t>
            </a:r>
            <a:r>
              <a:rPr lang="en-US" sz="2800" b="1" dirty="0">
                <a:solidFill>
                  <a:prstClr val="white"/>
                </a:solidFill>
              </a:rPr>
              <a:t> </a:t>
            </a:r>
            <a:r>
              <a:rPr lang="en-US" sz="2800" dirty="0">
                <a:solidFill>
                  <a:prstClr val="white"/>
                </a:solidFill>
              </a:rPr>
              <a:t>that </a:t>
            </a:r>
            <a:r>
              <a:rPr lang="en-US" sz="2800" dirty="0" smtClean="0">
                <a:solidFill>
                  <a:prstClr val="white"/>
                </a:solidFill>
              </a:rPr>
              <a:t>addresses barriers at every level</a:t>
            </a:r>
            <a:endParaRPr lang="en-US" sz="2800" b="1" dirty="0">
              <a:solidFill>
                <a:prstClr val="white"/>
              </a:solidFill>
            </a:endParaRPr>
          </a:p>
        </p:txBody>
      </p:sp>
      <p:sp>
        <p:nvSpPr>
          <p:cNvPr id="1043" name="TextBox 1042"/>
          <p:cNvSpPr txBox="1"/>
          <p:nvPr/>
        </p:nvSpPr>
        <p:spPr>
          <a:xfrm>
            <a:off x="6409616" y="2688024"/>
            <a:ext cx="2349796" cy="1502976"/>
          </a:xfrm>
          <a:prstGeom prst="rect">
            <a:avLst/>
          </a:prstGeom>
          <a:noFill/>
        </p:spPr>
        <p:txBody>
          <a:bodyPr wrap="square" rtlCol="0">
            <a:spAutoFit/>
          </a:bodyPr>
          <a:lstStyle/>
          <a:p>
            <a:pPr>
              <a:lnSpc>
                <a:spcPts val="2200"/>
              </a:lnSpc>
            </a:pPr>
            <a:r>
              <a:rPr lang="en-US" sz="2000" dirty="0" smtClean="0">
                <a:solidFill>
                  <a:srgbClr val="FFFFFF"/>
                </a:solidFill>
              </a:rPr>
              <a:t>Gradient flattened at both ends of the SES spectrum, but  proportionate to level of risk</a:t>
            </a:r>
          </a:p>
        </p:txBody>
      </p:sp>
      <p:sp>
        <p:nvSpPr>
          <p:cNvPr id="1028" name="Rectangle 1027"/>
          <p:cNvSpPr/>
          <p:nvPr/>
        </p:nvSpPr>
        <p:spPr>
          <a:xfrm>
            <a:off x="4554747" y="2536166"/>
            <a:ext cx="1820174" cy="7504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6" name="Group 998"/>
          <p:cNvGrpSpPr/>
          <p:nvPr/>
        </p:nvGrpSpPr>
        <p:grpSpPr>
          <a:xfrm>
            <a:off x="1901752" y="2730795"/>
            <a:ext cx="4306533" cy="1458903"/>
            <a:chOff x="1901752" y="2730795"/>
            <a:chExt cx="4306533" cy="1458903"/>
          </a:xfrm>
        </p:grpSpPr>
        <p:sp>
          <p:nvSpPr>
            <p:cNvPr id="1000" name="TextBox 999"/>
            <p:cNvSpPr txBox="1"/>
            <p:nvPr/>
          </p:nvSpPr>
          <p:spPr>
            <a:xfrm>
              <a:off x="2904902" y="2738374"/>
              <a:ext cx="3303383" cy="374461"/>
            </a:xfrm>
            <a:prstGeom prst="rect">
              <a:avLst/>
            </a:prstGeom>
            <a:noFill/>
          </p:spPr>
          <p:txBody>
            <a:bodyPr wrap="square" rtlCol="0">
              <a:spAutoFit/>
            </a:bodyPr>
            <a:lstStyle/>
            <a:p>
              <a:pPr>
                <a:lnSpc>
                  <a:spcPts val="2200"/>
                </a:lnSpc>
              </a:pPr>
              <a:r>
                <a:rPr lang="en-US" sz="2000" dirty="0" smtClean="0">
                  <a:solidFill>
                    <a:srgbClr val="FFFFFF"/>
                  </a:solidFill>
                  <a:latin typeface="Myriad Pro" pitchFamily="34" charset="0"/>
                </a:rPr>
                <a:t>Barriers to access</a:t>
              </a:r>
            </a:p>
          </p:txBody>
        </p:sp>
        <p:pic>
          <p:nvPicPr>
            <p:cNvPr id="1003" name="Picture 4" descr="C:\Users\eristaniemi\Desktop\150px-Red_x.svg.png"/>
            <p:cNvPicPr>
              <a:picLocks noChangeAspect="1" noChangeArrowheads="1"/>
            </p:cNvPicPr>
            <p:nvPr/>
          </p:nvPicPr>
          <p:blipFill>
            <a:blip r:embed="rId2" cstate="print"/>
            <a:srcRect/>
            <a:stretch>
              <a:fillRect/>
            </a:stretch>
          </p:blipFill>
          <p:spPr bwMode="auto">
            <a:xfrm>
              <a:off x="1901752" y="2730795"/>
              <a:ext cx="914244" cy="777949"/>
            </a:xfrm>
            <a:prstGeom prst="rect">
              <a:avLst/>
            </a:prstGeom>
            <a:noFill/>
            <a:effectLst>
              <a:outerShdw blurRad="50800" dist="38100" dir="2700000" algn="tl" rotWithShape="0">
                <a:prstClr val="black">
                  <a:alpha val="40000"/>
                </a:prstClr>
              </a:outerShdw>
            </a:effectLst>
          </p:spPr>
        </p:pic>
        <p:pic>
          <p:nvPicPr>
            <p:cNvPr id="1004" name="Picture 4" descr="C:\Users\eristaniemi\Desktop\150px-Red_x.svg.png"/>
            <p:cNvPicPr>
              <a:picLocks noChangeAspect="1" noChangeArrowheads="1"/>
            </p:cNvPicPr>
            <p:nvPr/>
          </p:nvPicPr>
          <p:blipFill>
            <a:blip r:embed="rId2" cstate="print"/>
            <a:srcRect/>
            <a:stretch>
              <a:fillRect/>
            </a:stretch>
          </p:blipFill>
          <p:spPr bwMode="auto">
            <a:xfrm>
              <a:off x="3128040" y="3308496"/>
              <a:ext cx="635182" cy="540489"/>
            </a:xfrm>
            <a:prstGeom prst="rect">
              <a:avLst/>
            </a:prstGeom>
            <a:noFill/>
            <a:effectLst>
              <a:outerShdw blurRad="50800" dist="38100" dir="2700000" algn="tl" rotWithShape="0">
                <a:prstClr val="black">
                  <a:alpha val="40000"/>
                </a:prstClr>
              </a:outerShdw>
            </a:effectLst>
          </p:spPr>
        </p:pic>
        <p:pic>
          <p:nvPicPr>
            <p:cNvPr id="1005" name="Picture 4" descr="C:\Users\eristaniemi\Desktop\150px-Red_x.svg.png"/>
            <p:cNvPicPr>
              <a:picLocks noChangeAspect="1" noChangeArrowheads="1"/>
            </p:cNvPicPr>
            <p:nvPr/>
          </p:nvPicPr>
          <p:blipFill>
            <a:blip r:embed="rId3" cstate="print"/>
            <a:srcRect/>
            <a:stretch>
              <a:fillRect/>
            </a:stretch>
          </p:blipFill>
          <p:spPr bwMode="auto">
            <a:xfrm>
              <a:off x="4141679" y="3769244"/>
              <a:ext cx="494117" cy="420454"/>
            </a:xfrm>
            <a:prstGeom prst="rect">
              <a:avLst/>
            </a:prstGeom>
            <a:noFill/>
            <a:effectLst>
              <a:outerShdw blurRad="50800" dist="38100" dir="2700000" algn="tl" rotWithShape="0">
                <a:prstClr val="black">
                  <a:alpha val="40000"/>
                </a:prstClr>
              </a:outerShdw>
            </a:effectLst>
          </p:spPr>
        </p:pic>
      </p:grpSp>
      <p:grpSp>
        <p:nvGrpSpPr>
          <p:cNvPr id="7" name="Group 1024"/>
          <p:cNvGrpSpPr/>
          <p:nvPr/>
        </p:nvGrpSpPr>
        <p:grpSpPr>
          <a:xfrm>
            <a:off x="0" y="4858788"/>
            <a:ext cx="7770347" cy="369332"/>
            <a:chOff x="0" y="4858788"/>
            <a:chExt cx="7770347" cy="369332"/>
          </a:xfrm>
        </p:grpSpPr>
        <p:sp>
          <p:nvSpPr>
            <p:cNvPr id="1019" name="Freeform 675"/>
            <p:cNvSpPr>
              <a:spLocks/>
            </p:cNvSpPr>
            <p:nvPr/>
          </p:nvSpPr>
          <p:spPr bwMode="auto">
            <a:xfrm flipH="1">
              <a:off x="1522179" y="4911612"/>
              <a:ext cx="6248168" cy="272741"/>
            </a:xfrm>
            <a:custGeom>
              <a:avLst/>
              <a:gdLst>
                <a:gd name="connsiteX0" fmla="*/ 0 w 1269"/>
                <a:gd name="connsiteY0" fmla="*/ 610 h 1084"/>
                <a:gd name="connsiteX1" fmla="*/ 369 w 1269"/>
                <a:gd name="connsiteY1" fmla="*/ 1 h 1084"/>
                <a:gd name="connsiteX2" fmla="*/ 727 w 1269"/>
                <a:gd name="connsiteY2" fmla="*/ 569 h 1084"/>
                <a:gd name="connsiteX3" fmla="*/ 1269 w 1269"/>
                <a:gd name="connsiteY3" fmla="*/ 1084 h 1084"/>
                <a:gd name="connsiteX0" fmla="*/ 0 w 900"/>
                <a:gd name="connsiteY0" fmla="*/ 1 h 1084"/>
                <a:gd name="connsiteX1" fmla="*/ 358 w 900"/>
                <a:gd name="connsiteY1" fmla="*/ 569 h 1084"/>
                <a:gd name="connsiteX2" fmla="*/ 900 w 900"/>
                <a:gd name="connsiteY2" fmla="*/ 1084 h 1084"/>
                <a:gd name="connsiteX0" fmla="*/ 0 w 900"/>
                <a:gd name="connsiteY0" fmla="*/ 46 h 1129"/>
                <a:gd name="connsiteX1" fmla="*/ 111 w 900"/>
                <a:gd name="connsiteY1" fmla="*/ 95 h 1129"/>
                <a:gd name="connsiteX2" fmla="*/ 358 w 900"/>
                <a:gd name="connsiteY2" fmla="*/ 614 h 1129"/>
                <a:gd name="connsiteX3" fmla="*/ 900 w 900"/>
                <a:gd name="connsiteY3" fmla="*/ 1129 h 1129"/>
                <a:gd name="connsiteX0" fmla="*/ 0 w 900"/>
                <a:gd name="connsiteY0" fmla="*/ 46 h 1129"/>
                <a:gd name="connsiteX1" fmla="*/ 111 w 900"/>
                <a:gd name="connsiteY1" fmla="*/ 95 h 1129"/>
                <a:gd name="connsiteX2" fmla="*/ 358 w 900"/>
                <a:gd name="connsiteY2" fmla="*/ 614 h 1129"/>
                <a:gd name="connsiteX3" fmla="*/ 900 w 900"/>
                <a:gd name="connsiteY3" fmla="*/ 1129 h 1129"/>
                <a:gd name="connsiteX0" fmla="*/ 0 w 900"/>
                <a:gd name="connsiteY0" fmla="*/ 46 h 1129"/>
                <a:gd name="connsiteX1" fmla="*/ 111 w 900"/>
                <a:gd name="connsiteY1" fmla="*/ 95 h 1129"/>
                <a:gd name="connsiteX2" fmla="*/ 358 w 900"/>
                <a:gd name="connsiteY2" fmla="*/ 614 h 1129"/>
                <a:gd name="connsiteX3" fmla="*/ 900 w 900"/>
                <a:gd name="connsiteY3" fmla="*/ 1129 h 1129"/>
                <a:gd name="connsiteX0" fmla="*/ 0 w 789"/>
                <a:gd name="connsiteY0" fmla="*/ 0 h 1034"/>
                <a:gd name="connsiteX1" fmla="*/ 247 w 789"/>
                <a:gd name="connsiteY1" fmla="*/ 519 h 1034"/>
                <a:gd name="connsiteX2" fmla="*/ 789 w 789"/>
                <a:gd name="connsiteY2" fmla="*/ 1034 h 1034"/>
                <a:gd name="connsiteX0" fmla="*/ 0 w 789"/>
                <a:gd name="connsiteY0" fmla="*/ 0 h 1034"/>
                <a:gd name="connsiteX1" fmla="*/ 247 w 789"/>
                <a:gd name="connsiteY1" fmla="*/ 519 h 1034"/>
                <a:gd name="connsiteX2" fmla="*/ 789 w 789"/>
                <a:gd name="connsiteY2" fmla="*/ 1034 h 1034"/>
                <a:gd name="connsiteX0" fmla="*/ 0 w 879"/>
                <a:gd name="connsiteY0" fmla="*/ 0 h 1118"/>
                <a:gd name="connsiteX1" fmla="*/ 247 w 879"/>
                <a:gd name="connsiteY1" fmla="*/ 519 h 1118"/>
                <a:gd name="connsiteX2" fmla="*/ 789 w 879"/>
                <a:gd name="connsiteY2" fmla="*/ 1034 h 1118"/>
                <a:gd name="connsiteX3" fmla="*/ 786 w 879"/>
                <a:gd name="connsiteY3" fmla="*/ 1024 h 1118"/>
                <a:gd name="connsiteX0" fmla="*/ 0 w 879"/>
                <a:gd name="connsiteY0" fmla="*/ 0 h 1118"/>
                <a:gd name="connsiteX1" fmla="*/ 247 w 879"/>
                <a:gd name="connsiteY1" fmla="*/ 519 h 1118"/>
                <a:gd name="connsiteX2" fmla="*/ 789 w 879"/>
                <a:gd name="connsiteY2" fmla="*/ 1034 h 1118"/>
                <a:gd name="connsiteX3" fmla="*/ 786 w 879"/>
                <a:gd name="connsiteY3" fmla="*/ 1024 h 1118"/>
                <a:gd name="connsiteX0" fmla="*/ 0 w 879"/>
                <a:gd name="connsiteY0" fmla="*/ 0 h 1118"/>
                <a:gd name="connsiteX1" fmla="*/ 247 w 879"/>
                <a:gd name="connsiteY1" fmla="*/ 519 h 1118"/>
                <a:gd name="connsiteX2" fmla="*/ 789 w 879"/>
                <a:gd name="connsiteY2" fmla="*/ 1034 h 1118"/>
                <a:gd name="connsiteX3" fmla="*/ 786 w 879"/>
                <a:gd name="connsiteY3" fmla="*/ 1024 h 1118"/>
                <a:gd name="connsiteX0" fmla="*/ 394 w 1273"/>
                <a:gd name="connsiteY0" fmla="*/ 0 h 1118"/>
                <a:gd name="connsiteX1" fmla="*/ 641 w 1273"/>
                <a:gd name="connsiteY1" fmla="*/ 519 h 1118"/>
                <a:gd name="connsiteX2" fmla="*/ 1183 w 1273"/>
                <a:gd name="connsiteY2" fmla="*/ 1034 h 1118"/>
                <a:gd name="connsiteX3" fmla="*/ 711 w 1273"/>
                <a:gd name="connsiteY3" fmla="*/ 1024 h 1118"/>
                <a:gd name="connsiteX0" fmla="*/ 394 w 1273"/>
                <a:gd name="connsiteY0" fmla="*/ 0 h 1118"/>
                <a:gd name="connsiteX1" fmla="*/ 641 w 1273"/>
                <a:gd name="connsiteY1" fmla="*/ 519 h 1118"/>
                <a:gd name="connsiteX2" fmla="*/ 1183 w 1273"/>
                <a:gd name="connsiteY2" fmla="*/ 1034 h 1118"/>
                <a:gd name="connsiteX3" fmla="*/ 711 w 1273"/>
                <a:gd name="connsiteY3" fmla="*/ 1024 h 1118"/>
                <a:gd name="connsiteX0" fmla="*/ 394 w 1273"/>
                <a:gd name="connsiteY0" fmla="*/ 0 h 1118"/>
                <a:gd name="connsiteX1" fmla="*/ 641 w 1273"/>
                <a:gd name="connsiteY1" fmla="*/ 519 h 1118"/>
                <a:gd name="connsiteX2" fmla="*/ 1183 w 1273"/>
                <a:gd name="connsiteY2" fmla="*/ 1034 h 1118"/>
                <a:gd name="connsiteX3" fmla="*/ 711 w 1273"/>
                <a:gd name="connsiteY3" fmla="*/ 1024 h 1118"/>
                <a:gd name="connsiteX0" fmla="*/ 394 w 1183"/>
                <a:gd name="connsiteY0" fmla="*/ 0 h 1034"/>
                <a:gd name="connsiteX1" fmla="*/ 641 w 1183"/>
                <a:gd name="connsiteY1" fmla="*/ 519 h 1034"/>
                <a:gd name="connsiteX2" fmla="*/ 1183 w 1183"/>
                <a:gd name="connsiteY2" fmla="*/ 1034 h 1034"/>
                <a:gd name="connsiteX3" fmla="*/ 711 w 1183"/>
                <a:gd name="connsiteY3" fmla="*/ 1024 h 1034"/>
                <a:gd name="connsiteX0" fmla="*/ 836 w 1625"/>
                <a:gd name="connsiteY0" fmla="*/ 0 h 1034"/>
                <a:gd name="connsiteX1" fmla="*/ 1083 w 1625"/>
                <a:gd name="connsiteY1" fmla="*/ 519 h 1034"/>
                <a:gd name="connsiteX2" fmla="*/ 1625 w 1625"/>
                <a:gd name="connsiteY2" fmla="*/ 1034 h 1034"/>
                <a:gd name="connsiteX3" fmla="*/ 711 w 1625"/>
                <a:gd name="connsiteY3" fmla="*/ 925 h 1034"/>
                <a:gd name="connsiteX0" fmla="*/ 125 w 914"/>
                <a:gd name="connsiteY0" fmla="*/ 0 h 1034"/>
                <a:gd name="connsiteX1" fmla="*/ 372 w 914"/>
                <a:gd name="connsiteY1" fmla="*/ 519 h 1034"/>
                <a:gd name="connsiteX2" fmla="*/ 914 w 914"/>
                <a:gd name="connsiteY2" fmla="*/ 1034 h 1034"/>
                <a:gd name="connsiteX3" fmla="*/ 0 w 914"/>
                <a:gd name="connsiteY3" fmla="*/ 925 h 1034"/>
                <a:gd name="connsiteX0" fmla="*/ 1 w 790"/>
                <a:gd name="connsiteY0" fmla="*/ 0 h 1048"/>
                <a:gd name="connsiteX1" fmla="*/ 248 w 790"/>
                <a:gd name="connsiteY1" fmla="*/ 519 h 1048"/>
                <a:gd name="connsiteX2" fmla="*/ 790 w 790"/>
                <a:gd name="connsiteY2" fmla="*/ 1034 h 1048"/>
                <a:gd name="connsiteX3" fmla="*/ 0 w 790"/>
                <a:gd name="connsiteY3" fmla="*/ 1024 h 1048"/>
                <a:gd name="connsiteX0" fmla="*/ 1 w 790"/>
                <a:gd name="connsiteY0" fmla="*/ 0 h 1034"/>
                <a:gd name="connsiteX1" fmla="*/ 248 w 790"/>
                <a:gd name="connsiteY1" fmla="*/ 519 h 1034"/>
                <a:gd name="connsiteX2" fmla="*/ 790 w 790"/>
                <a:gd name="connsiteY2" fmla="*/ 1034 h 1034"/>
                <a:gd name="connsiteX3" fmla="*/ 0 w 790"/>
                <a:gd name="connsiteY3" fmla="*/ 1024 h 1034"/>
                <a:gd name="connsiteX0" fmla="*/ 1 w 790"/>
                <a:gd name="connsiteY0" fmla="*/ 0 h 1034"/>
                <a:gd name="connsiteX1" fmla="*/ 248 w 790"/>
                <a:gd name="connsiteY1" fmla="*/ 519 h 1034"/>
                <a:gd name="connsiteX2" fmla="*/ 790 w 790"/>
                <a:gd name="connsiteY2" fmla="*/ 1034 h 1034"/>
                <a:gd name="connsiteX3" fmla="*/ 0 w 790"/>
                <a:gd name="connsiteY3" fmla="*/ 1024 h 1034"/>
                <a:gd name="connsiteX0" fmla="*/ 1 w 790"/>
                <a:gd name="connsiteY0" fmla="*/ 0 h 1034"/>
                <a:gd name="connsiteX1" fmla="*/ 248 w 790"/>
                <a:gd name="connsiteY1" fmla="*/ 519 h 1034"/>
                <a:gd name="connsiteX2" fmla="*/ 790 w 790"/>
                <a:gd name="connsiteY2" fmla="*/ 1034 h 1034"/>
                <a:gd name="connsiteX3" fmla="*/ 0 w 790"/>
                <a:gd name="connsiteY3" fmla="*/ 1024 h 1034"/>
                <a:gd name="connsiteX0" fmla="*/ 1 w 790"/>
                <a:gd name="connsiteY0" fmla="*/ 0 h 1034"/>
                <a:gd name="connsiteX1" fmla="*/ 248 w 790"/>
                <a:gd name="connsiteY1" fmla="*/ 519 h 1034"/>
                <a:gd name="connsiteX2" fmla="*/ 790 w 790"/>
                <a:gd name="connsiteY2" fmla="*/ 1034 h 1034"/>
                <a:gd name="connsiteX3" fmla="*/ 0 w 790"/>
                <a:gd name="connsiteY3" fmla="*/ 1024 h 1034"/>
                <a:gd name="connsiteX0" fmla="*/ 1 w 790"/>
                <a:gd name="connsiteY0" fmla="*/ 0 h 1034"/>
                <a:gd name="connsiteX1" fmla="*/ 248 w 790"/>
                <a:gd name="connsiteY1" fmla="*/ 519 h 1034"/>
                <a:gd name="connsiteX2" fmla="*/ 790 w 790"/>
                <a:gd name="connsiteY2" fmla="*/ 1034 h 1034"/>
                <a:gd name="connsiteX3" fmla="*/ 0 w 790"/>
                <a:gd name="connsiteY3" fmla="*/ 670 h 1034"/>
                <a:gd name="connsiteX0" fmla="*/ 1 w 790"/>
                <a:gd name="connsiteY0" fmla="*/ 0 h 1034"/>
                <a:gd name="connsiteX1" fmla="*/ 248 w 790"/>
                <a:gd name="connsiteY1" fmla="*/ 519 h 1034"/>
                <a:gd name="connsiteX2" fmla="*/ 790 w 790"/>
                <a:gd name="connsiteY2" fmla="*/ 1034 h 1034"/>
                <a:gd name="connsiteX3" fmla="*/ 0 w 790"/>
                <a:gd name="connsiteY3" fmla="*/ 670 h 1034"/>
                <a:gd name="connsiteX0" fmla="*/ 1 w 805"/>
                <a:gd name="connsiteY0" fmla="*/ 0 h 1085"/>
                <a:gd name="connsiteX1" fmla="*/ 248 w 805"/>
                <a:gd name="connsiteY1" fmla="*/ 519 h 1085"/>
                <a:gd name="connsiteX2" fmla="*/ 790 w 805"/>
                <a:gd name="connsiteY2" fmla="*/ 1034 h 1085"/>
                <a:gd name="connsiteX3" fmla="*/ 336 w 805"/>
                <a:gd name="connsiteY3" fmla="*/ 828 h 1085"/>
                <a:gd name="connsiteX4" fmla="*/ 0 w 805"/>
                <a:gd name="connsiteY4" fmla="*/ 670 h 1085"/>
                <a:gd name="connsiteX0" fmla="*/ 1 w 805"/>
                <a:gd name="connsiteY0" fmla="*/ 0 h 1085"/>
                <a:gd name="connsiteX1" fmla="*/ 248 w 805"/>
                <a:gd name="connsiteY1" fmla="*/ 519 h 1085"/>
                <a:gd name="connsiteX2" fmla="*/ 790 w 805"/>
                <a:gd name="connsiteY2" fmla="*/ 1034 h 1085"/>
                <a:gd name="connsiteX3" fmla="*/ 336 w 805"/>
                <a:gd name="connsiteY3" fmla="*/ 828 h 1085"/>
                <a:gd name="connsiteX4" fmla="*/ 0 w 805"/>
                <a:gd name="connsiteY4" fmla="*/ 670 h 1085"/>
                <a:gd name="connsiteX0" fmla="*/ 1 w 805"/>
                <a:gd name="connsiteY0" fmla="*/ 0 h 1085"/>
                <a:gd name="connsiteX1" fmla="*/ 248 w 805"/>
                <a:gd name="connsiteY1" fmla="*/ 519 h 1085"/>
                <a:gd name="connsiteX2" fmla="*/ 790 w 805"/>
                <a:gd name="connsiteY2" fmla="*/ 1034 h 1085"/>
                <a:gd name="connsiteX3" fmla="*/ 336 w 805"/>
                <a:gd name="connsiteY3" fmla="*/ 828 h 1085"/>
                <a:gd name="connsiteX4" fmla="*/ 0 w 805"/>
                <a:gd name="connsiteY4" fmla="*/ 670 h 1085"/>
                <a:gd name="connsiteX0" fmla="*/ 174 w 978"/>
                <a:gd name="connsiteY0" fmla="*/ 0 h 1100"/>
                <a:gd name="connsiteX1" fmla="*/ 421 w 978"/>
                <a:gd name="connsiteY1" fmla="*/ 519 h 1100"/>
                <a:gd name="connsiteX2" fmla="*/ 963 w 978"/>
                <a:gd name="connsiteY2" fmla="*/ 1034 h 1100"/>
                <a:gd name="connsiteX3" fmla="*/ 169 w 978"/>
                <a:gd name="connsiteY3" fmla="*/ 1039 h 1100"/>
                <a:gd name="connsiteX4" fmla="*/ 173 w 978"/>
                <a:gd name="connsiteY4" fmla="*/ 670 h 1100"/>
                <a:gd name="connsiteX0" fmla="*/ 174 w 978"/>
                <a:gd name="connsiteY0" fmla="*/ 0 h 1085"/>
                <a:gd name="connsiteX1" fmla="*/ 421 w 978"/>
                <a:gd name="connsiteY1" fmla="*/ 519 h 1085"/>
                <a:gd name="connsiteX2" fmla="*/ 963 w 978"/>
                <a:gd name="connsiteY2" fmla="*/ 1034 h 1085"/>
                <a:gd name="connsiteX3" fmla="*/ 169 w 978"/>
                <a:gd name="connsiteY3" fmla="*/ 1039 h 1085"/>
                <a:gd name="connsiteX4" fmla="*/ 173 w 978"/>
                <a:gd name="connsiteY4" fmla="*/ 670 h 1085"/>
                <a:gd name="connsiteX0" fmla="*/ 174 w 963"/>
                <a:gd name="connsiteY0" fmla="*/ 0 h 1039"/>
                <a:gd name="connsiteX1" fmla="*/ 421 w 963"/>
                <a:gd name="connsiteY1" fmla="*/ 519 h 1039"/>
                <a:gd name="connsiteX2" fmla="*/ 963 w 963"/>
                <a:gd name="connsiteY2" fmla="*/ 1034 h 1039"/>
                <a:gd name="connsiteX3" fmla="*/ 169 w 963"/>
                <a:gd name="connsiteY3" fmla="*/ 1039 h 1039"/>
                <a:gd name="connsiteX4" fmla="*/ 173 w 963"/>
                <a:gd name="connsiteY4" fmla="*/ 670 h 1039"/>
                <a:gd name="connsiteX0" fmla="*/ 15 w 804"/>
                <a:gd name="connsiteY0" fmla="*/ 0 h 1039"/>
                <a:gd name="connsiteX1" fmla="*/ 262 w 804"/>
                <a:gd name="connsiteY1" fmla="*/ 519 h 1039"/>
                <a:gd name="connsiteX2" fmla="*/ 804 w 804"/>
                <a:gd name="connsiteY2" fmla="*/ 1034 h 1039"/>
                <a:gd name="connsiteX3" fmla="*/ 10 w 804"/>
                <a:gd name="connsiteY3" fmla="*/ 1039 h 1039"/>
                <a:gd name="connsiteX4" fmla="*/ 14 w 804"/>
                <a:gd name="connsiteY4" fmla="*/ 670 h 1039"/>
                <a:gd name="connsiteX0" fmla="*/ 15 w 804"/>
                <a:gd name="connsiteY0" fmla="*/ 0 h 1039"/>
                <a:gd name="connsiteX1" fmla="*/ 262 w 804"/>
                <a:gd name="connsiteY1" fmla="*/ 519 h 1039"/>
                <a:gd name="connsiteX2" fmla="*/ 804 w 804"/>
                <a:gd name="connsiteY2" fmla="*/ 1034 h 1039"/>
                <a:gd name="connsiteX3" fmla="*/ 10 w 804"/>
                <a:gd name="connsiteY3" fmla="*/ 1039 h 1039"/>
                <a:gd name="connsiteX4" fmla="*/ 14 w 804"/>
                <a:gd name="connsiteY4" fmla="*/ 670 h 1039"/>
                <a:gd name="connsiteX0" fmla="*/ 15 w 804"/>
                <a:gd name="connsiteY0" fmla="*/ 0 h 1039"/>
                <a:gd name="connsiteX1" fmla="*/ 262 w 804"/>
                <a:gd name="connsiteY1" fmla="*/ 519 h 1039"/>
                <a:gd name="connsiteX2" fmla="*/ 804 w 804"/>
                <a:gd name="connsiteY2" fmla="*/ 1034 h 1039"/>
                <a:gd name="connsiteX3" fmla="*/ 10 w 804"/>
                <a:gd name="connsiteY3" fmla="*/ 1039 h 1039"/>
                <a:gd name="connsiteX4" fmla="*/ 14 w 804"/>
                <a:gd name="connsiteY4" fmla="*/ 670 h 1039"/>
                <a:gd name="connsiteX0" fmla="*/ 15 w 804"/>
                <a:gd name="connsiteY0" fmla="*/ 0 h 1039"/>
                <a:gd name="connsiteX1" fmla="*/ 262 w 804"/>
                <a:gd name="connsiteY1" fmla="*/ 519 h 1039"/>
                <a:gd name="connsiteX2" fmla="*/ 804 w 804"/>
                <a:gd name="connsiteY2" fmla="*/ 1034 h 1039"/>
                <a:gd name="connsiteX3" fmla="*/ 10 w 804"/>
                <a:gd name="connsiteY3" fmla="*/ 1039 h 1039"/>
                <a:gd name="connsiteX4" fmla="*/ 14 w 804"/>
                <a:gd name="connsiteY4" fmla="*/ 26 h 1039"/>
                <a:gd name="connsiteX0" fmla="*/ 15 w 804"/>
                <a:gd name="connsiteY0" fmla="*/ 0 h 1039"/>
                <a:gd name="connsiteX1" fmla="*/ 262 w 804"/>
                <a:gd name="connsiteY1" fmla="*/ 519 h 1039"/>
                <a:gd name="connsiteX2" fmla="*/ 804 w 804"/>
                <a:gd name="connsiteY2" fmla="*/ 1034 h 1039"/>
                <a:gd name="connsiteX3" fmla="*/ 10 w 804"/>
                <a:gd name="connsiteY3" fmla="*/ 1039 h 1039"/>
                <a:gd name="connsiteX4" fmla="*/ 14 w 804"/>
                <a:gd name="connsiteY4" fmla="*/ 26 h 1039"/>
                <a:gd name="connsiteX5" fmla="*/ 15 w 804"/>
                <a:gd name="connsiteY5" fmla="*/ 0 h 1039"/>
                <a:gd name="connsiteX0" fmla="*/ 15 w 804"/>
                <a:gd name="connsiteY0" fmla="*/ 0 h 1039"/>
                <a:gd name="connsiteX1" fmla="*/ 262 w 804"/>
                <a:gd name="connsiteY1" fmla="*/ 519 h 1039"/>
                <a:gd name="connsiteX2" fmla="*/ 804 w 804"/>
                <a:gd name="connsiteY2" fmla="*/ 1034 h 1039"/>
                <a:gd name="connsiteX3" fmla="*/ 10 w 804"/>
                <a:gd name="connsiteY3" fmla="*/ 1039 h 1039"/>
                <a:gd name="connsiteX4" fmla="*/ 14 w 804"/>
                <a:gd name="connsiteY4" fmla="*/ 26 h 1039"/>
                <a:gd name="connsiteX5" fmla="*/ 15 w 804"/>
                <a:gd name="connsiteY5" fmla="*/ 0 h 1039"/>
                <a:gd name="connsiteX0" fmla="*/ 15 w 804"/>
                <a:gd name="connsiteY0" fmla="*/ 0 h 1039"/>
                <a:gd name="connsiteX1" fmla="*/ 262 w 804"/>
                <a:gd name="connsiteY1" fmla="*/ 519 h 1039"/>
                <a:gd name="connsiteX2" fmla="*/ 804 w 804"/>
                <a:gd name="connsiteY2" fmla="*/ 1034 h 1039"/>
                <a:gd name="connsiteX3" fmla="*/ 10 w 804"/>
                <a:gd name="connsiteY3" fmla="*/ 1039 h 1039"/>
                <a:gd name="connsiteX4" fmla="*/ 14 w 804"/>
                <a:gd name="connsiteY4" fmla="*/ 26 h 1039"/>
                <a:gd name="connsiteX5" fmla="*/ 15 w 804"/>
                <a:gd name="connsiteY5" fmla="*/ 0 h 1039"/>
                <a:gd name="connsiteX0" fmla="*/ 1 w 790"/>
                <a:gd name="connsiteY0" fmla="*/ 0 h 1034"/>
                <a:gd name="connsiteX1" fmla="*/ 248 w 790"/>
                <a:gd name="connsiteY1" fmla="*/ 519 h 1034"/>
                <a:gd name="connsiteX2" fmla="*/ 790 w 790"/>
                <a:gd name="connsiteY2" fmla="*/ 1034 h 1034"/>
                <a:gd name="connsiteX3" fmla="*/ 49 w 790"/>
                <a:gd name="connsiteY3" fmla="*/ 974 h 1034"/>
                <a:gd name="connsiteX4" fmla="*/ 0 w 790"/>
                <a:gd name="connsiteY4" fmla="*/ 26 h 1034"/>
                <a:gd name="connsiteX5" fmla="*/ 1 w 790"/>
                <a:gd name="connsiteY5" fmla="*/ 0 h 1034"/>
                <a:gd name="connsiteX0" fmla="*/ 16 w 805"/>
                <a:gd name="connsiteY0" fmla="*/ 0 h 1034"/>
                <a:gd name="connsiteX1" fmla="*/ 263 w 805"/>
                <a:gd name="connsiteY1" fmla="*/ 519 h 1034"/>
                <a:gd name="connsiteX2" fmla="*/ 805 w 805"/>
                <a:gd name="connsiteY2" fmla="*/ 1034 h 1034"/>
                <a:gd name="connsiteX3" fmla="*/ 10 w 805"/>
                <a:gd name="connsiteY3" fmla="*/ 1033 h 1034"/>
                <a:gd name="connsiteX4" fmla="*/ 15 w 805"/>
                <a:gd name="connsiteY4" fmla="*/ 26 h 1034"/>
                <a:gd name="connsiteX5" fmla="*/ 16 w 805"/>
                <a:gd name="connsiteY5" fmla="*/ 0 h 1034"/>
                <a:gd name="connsiteX0" fmla="*/ 16 w 805"/>
                <a:gd name="connsiteY0" fmla="*/ 0 h 1034"/>
                <a:gd name="connsiteX1" fmla="*/ 263 w 805"/>
                <a:gd name="connsiteY1" fmla="*/ 519 h 1034"/>
                <a:gd name="connsiteX2" fmla="*/ 805 w 805"/>
                <a:gd name="connsiteY2" fmla="*/ 1034 h 1034"/>
                <a:gd name="connsiteX3" fmla="*/ 10 w 805"/>
                <a:gd name="connsiteY3" fmla="*/ 1033 h 1034"/>
                <a:gd name="connsiteX4" fmla="*/ 15 w 805"/>
                <a:gd name="connsiteY4" fmla="*/ 26 h 1034"/>
                <a:gd name="connsiteX5" fmla="*/ 16 w 805"/>
                <a:gd name="connsiteY5" fmla="*/ 0 h 1034"/>
                <a:gd name="connsiteX0" fmla="*/ 20 w 805"/>
                <a:gd name="connsiteY0" fmla="*/ 155 h 1017"/>
                <a:gd name="connsiteX1" fmla="*/ 263 w 805"/>
                <a:gd name="connsiteY1" fmla="*/ 502 h 1017"/>
                <a:gd name="connsiteX2" fmla="*/ 805 w 805"/>
                <a:gd name="connsiteY2" fmla="*/ 1017 h 1017"/>
                <a:gd name="connsiteX3" fmla="*/ 10 w 805"/>
                <a:gd name="connsiteY3" fmla="*/ 1016 h 1017"/>
                <a:gd name="connsiteX4" fmla="*/ 15 w 805"/>
                <a:gd name="connsiteY4" fmla="*/ 9 h 1017"/>
                <a:gd name="connsiteX5" fmla="*/ 20 w 805"/>
                <a:gd name="connsiteY5" fmla="*/ 155 h 1017"/>
                <a:gd name="connsiteX0" fmla="*/ 20 w 805"/>
                <a:gd name="connsiteY0" fmla="*/ 155 h 1017"/>
                <a:gd name="connsiteX1" fmla="*/ 263 w 805"/>
                <a:gd name="connsiteY1" fmla="*/ 502 h 1017"/>
                <a:gd name="connsiteX2" fmla="*/ 805 w 805"/>
                <a:gd name="connsiteY2" fmla="*/ 1017 h 1017"/>
                <a:gd name="connsiteX3" fmla="*/ 10 w 805"/>
                <a:gd name="connsiteY3" fmla="*/ 1016 h 1017"/>
                <a:gd name="connsiteX4" fmla="*/ 15 w 805"/>
                <a:gd name="connsiteY4" fmla="*/ 9 h 1017"/>
                <a:gd name="connsiteX5" fmla="*/ 20 w 805"/>
                <a:gd name="connsiteY5" fmla="*/ 155 h 1017"/>
                <a:gd name="connsiteX0" fmla="*/ 20 w 805"/>
                <a:gd name="connsiteY0" fmla="*/ 155 h 1017"/>
                <a:gd name="connsiteX1" fmla="*/ 180 w 805"/>
                <a:gd name="connsiteY1" fmla="*/ 521 h 1017"/>
                <a:gd name="connsiteX2" fmla="*/ 805 w 805"/>
                <a:gd name="connsiteY2" fmla="*/ 1017 h 1017"/>
                <a:gd name="connsiteX3" fmla="*/ 10 w 805"/>
                <a:gd name="connsiteY3" fmla="*/ 1016 h 1017"/>
                <a:gd name="connsiteX4" fmla="*/ 15 w 805"/>
                <a:gd name="connsiteY4" fmla="*/ 9 h 1017"/>
                <a:gd name="connsiteX5" fmla="*/ 20 w 805"/>
                <a:gd name="connsiteY5" fmla="*/ 155 h 1017"/>
                <a:gd name="connsiteX0" fmla="*/ 20 w 805"/>
                <a:gd name="connsiteY0" fmla="*/ 155 h 1017"/>
                <a:gd name="connsiteX1" fmla="*/ 180 w 805"/>
                <a:gd name="connsiteY1" fmla="*/ 521 h 1017"/>
                <a:gd name="connsiteX2" fmla="*/ 805 w 805"/>
                <a:gd name="connsiteY2" fmla="*/ 1017 h 1017"/>
                <a:gd name="connsiteX3" fmla="*/ 10 w 805"/>
                <a:gd name="connsiteY3" fmla="*/ 1016 h 1017"/>
                <a:gd name="connsiteX4" fmla="*/ 15 w 805"/>
                <a:gd name="connsiteY4" fmla="*/ 9 h 1017"/>
                <a:gd name="connsiteX5" fmla="*/ 20 w 805"/>
                <a:gd name="connsiteY5" fmla="*/ 155 h 1017"/>
                <a:gd name="connsiteX0" fmla="*/ 20 w 805"/>
                <a:gd name="connsiteY0" fmla="*/ 0 h 862"/>
                <a:gd name="connsiteX1" fmla="*/ 180 w 805"/>
                <a:gd name="connsiteY1" fmla="*/ 366 h 862"/>
                <a:gd name="connsiteX2" fmla="*/ 805 w 805"/>
                <a:gd name="connsiteY2" fmla="*/ 862 h 862"/>
                <a:gd name="connsiteX3" fmla="*/ 10 w 805"/>
                <a:gd name="connsiteY3" fmla="*/ 861 h 862"/>
                <a:gd name="connsiteX4" fmla="*/ 11 w 805"/>
                <a:gd name="connsiteY4" fmla="*/ 11 h 862"/>
                <a:gd name="connsiteX5" fmla="*/ 20 w 805"/>
                <a:gd name="connsiteY5" fmla="*/ 0 h 862"/>
                <a:gd name="connsiteX0" fmla="*/ 65 w 850"/>
                <a:gd name="connsiteY0" fmla="*/ 0 h 862"/>
                <a:gd name="connsiteX1" fmla="*/ 225 w 850"/>
                <a:gd name="connsiteY1" fmla="*/ 366 h 862"/>
                <a:gd name="connsiteX2" fmla="*/ 850 w 850"/>
                <a:gd name="connsiteY2" fmla="*/ 862 h 862"/>
                <a:gd name="connsiteX3" fmla="*/ 55 w 850"/>
                <a:gd name="connsiteY3" fmla="*/ 861 h 862"/>
                <a:gd name="connsiteX4" fmla="*/ 56 w 850"/>
                <a:gd name="connsiteY4" fmla="*/ 11 h 862"/>
                <a:gd name="connsiteX5" fmla="*/ 65 w 850"/>
                <a:gd name="connsiteY5" fmla="*/ 0 h 862"/>
                <a:gd name="connsiteX0" fmla="*/ 141 w 926"/>
                <a:gd name="connsiteY0" fmla="*/ 0 h 862"/>
                <a:gd name="connsiteX1" fmla="*/ 301 w 926"/>
                <a:gd name="connsiteY1" fmla="*/ 366 h 862"/>
                <a:gd name="connsiteX2" fmla="*/ 926 w 926"/>
                <a:gd name="connsiteY2" fmla="*/ 862 h 862"/>
                <a:gd name="connsiteX3" fmla="*/ 131 w 926"/>
                <a:gd name="connsiteY3" fmla="*/ 861 h 862"/>
                <a:gd name="connsiteX4" fmla="*/ 141 w 926"/>
                <a:gd name="connsiteY4" fmla="*/ 0 h 862"/>
                <a:gd name="connsiteX0" fmla="*/ 141 w 926"/>
                <a:gd name="connsiteY0" fmla="*/ 0 h 862"/>
                <a:gd name="connsiteX1" fmla="*/ 301 w 926"/>
                <a:gd name="connsiteY1" fmla="*/ 366 h 862"/>
                <a:gd name="connsiteX2" fmla="*/ 926 w 926"/>
                <a:gd name="connsiteY2" fmla="*/ 862 h 862"/>
                <a:gd name="connsiteX3" fmla="*/ 131 w 926"/>
                <a:gd name="connsiteY3" fmla="*/ 861 h 862"/>
                <a:gd name="connsiteX4" fmla="*/ 141 w 926"/>
                <a:gd name="connsiteY4" fmla="*/ 0 h 862"/>
                <a:gd name="connsiteX0" fmla="*/ 10 w 795"/>
                <a:gd name="connsiteY0" fmla="*/ 0 h 862"/>
                <a:gd name="connsiteX1" fmla="*/ 170 w 795"/>
                <a:gd name="connsiteY1" fmla="*/ 366 h 862"/>
                <a:gd name="connsiteX2" fmla="*/ 795 w 795"/>
                <a:gd name="connsiteY2" fmla="*/ 862 h 862"/>
                <a:gd name="connsiteX3" fmla="*/ 0 w 795"/>
                <a:gd name="connsiteY3" fmla="*/ 861 h 862"/>
                <a:gd name="connsiteX4" fmla="*/ 10 w 795"/>
                <a:gd name="connsiteY4" fmla="*/ 0 h 862"/>
                <a:gd name="connsiteX0" fmla="*/ 10 w 960"/>
                <a:gd name="connsiteY0" fmla="*/ 84 h 946"/>
                <a:gd name="connsiteX1" fmla="*/ 863 w 960"/>
                <a:gd name="connsiteY1" fmla="*/ 215 h 946"/>
                <a:gd name="connsiteX2" fmla="*/ 795 w 960"/>
                <a:gd name="connsiteY2" fmla="*/ 946 h 946"/>
                <a:gd name="connsiteX3" fmla="*/ 0 w 960"/>
                <a:gd name="connsiteY3" fmla="*/ 945 h 946"/>
                <a:gd name="connsiteX4" fmla="*/ 10 w 960"/>
                <a:gd name="connsiteY4" fmla="*/ 84 h 946"/>
                <a:gd name="connsiteX0" fmla="*/ 10 w 797"/>
                <a:gd name="connsiteY0" fmla="*/ 0 h 862"/>
                <a:gd name="connsiteX1" fmla="*/ 795 w 797"/>
                <a:gd name="connsiteY1" fmla="*/ 862 h 862"/>
                <a:gd name="connsiteX2" fmla="*/ 0 w 797"/>
                <a:gd name="connsiteY2" fmla="*/ 861 h 862"/>
                <a:gd name="connsiteX3" fmla="*/ 10 w 797"/>
                <a:gd name="connsiteY3" fmla="*/ 0 h 862"/>
                <a:gd name="connsiteX0" fmla="*/ 10 w 795"/>
                <a:gd name="connsiteY0" fmla="*/ 0 h 862"/>
                <a:gd name="connsiteX1" fmla="*/ 795 w 795"/>
                <a:gd name="connsiteY1" fmla="*/ 862 h 862"/>
                <a:gd name="connsiteX2" fmla="*/ 0 w 795"/>
                <a:gd name="connsiteY2" fmla="*/ 861 h 862"/>
                <a:gd name="connsiteX3" fmla="*/ 10 w 795"/>
                <a:gd name="connsiteY3" fmla="*/ 0 h 862"/>
                <a:gd name="connsiteX0" fmla="*/ 10 w 872"/>
                <a:gd name="connsiteY0" fmla="*/ 69 h 931"/>
                <a:gd name="connsiteX1" fmla="*/ 465 w 872"/>
                <a:gd name="connsiteY1" fmla="*/ 513 h 931"/>
                <a:gd name="connsiteX2" fmla="*/ 795 w 872"/>
                <a:gd name="connsiteY2" fmla="*/ 931 h 931"/>
                <a:gd name="connsiteX3" fmla="*/ 0 w 872"/>
                <a:gd name="connsiteY3" fmla="*/ 930 h 931"/>
                <a:gd name="connsiteX4" fmla="*/ 10 w 872"/>
                <a:gd name="connsiteY4" fmla="*/ 69 h 931"/>
                <a:gd name="connsiteX0" fmla="*/ 10 w 1923"/>
                <a:gd name="connsiteY0" fmla="*/ 303 h 1165"/>
                <a:gd name="connsiteX1" fmla="*/ 1792 w 1923"/>
                <a:gd name="connsiteY1" fmla="*/ 144 h 1165"/>
                <a:gd name="connsiteX2" fmla="*/ 795 w 1923"/>
                <a:gd name="connsiteY2" fmla="*/ 1165 h 1165"/>
                <a:gd name="connsiteX3" fmla="*/ 0 w 1923"/>
                <a:gd name="connsiteY3" fmla="*/ 1164 h 1165"/>
                <a:gd name="connsiteX4" fmla="*/ 10 w 1923"/>
                <a:gd name="connsiteY4" fmla="*/ 303 h 1165"/>
                <a:gd name="connsiteX0" fmla="*/ 5 w 2555"/>
                <a:gd name="connsiteY0" fmla="*/ 159 h 1193"/>
                <a:gd name="connsiteX1" fmla="*/ 2333 w 2555"/>
                <a:gd name="connsiteY1" fmla="*/ 172 h 1193"/>
                <a:gd name="connsiteX2" fmla="*/ 1336 w 2555"/>
                <a:gd name="connsiteY2" fmla="*/ 1193 h 1193"/>
                <a:gd name="connsiteX3" fmla="*/ 541 w 2555"/>
                <a:gd name="connsiteY3" fmla="*/ 1192 h 1193"/>
                <a:gd name="connsiteX4" fmla="*/ 5 w 2555"/>
                <a:gd name="connsiteY4" fmla="*/ 159 h 1193"/>
                <a:gd name="connsiteX0" fmla="*/ 14 w 2564"/>
                <a:gd name="connsiteY0" fmla="*/ 199 h 1233"/>
                <a:gd name="connsiteX1" fmla="*/ 2342 w 2564"/>
                <a:gd name="connsiteY1" fmla="*/ 212 h 1233"/>
                <a:gd name="connsiteX2" fmla="*/ 1345 w 2564"/>
                <a:gd name="connsiteY2" fmla="*/ 1233 h 1233"/>
                <a:gd name="connsiteX3" fmla="*/ 0 w 2564"/>
                <a:gd name="connsiteY3" fmla="*/ 268 h 1233"/>
                <a:gd name="connsiteX4" fmla="*/ 14 w 2564"/>
                <a:gd name="connsiteY4" fmla="*/ 199 h 1233"/>
                <a:gd name="connsiteX0" fmla="*/ 14 w 2728"/>
                <a:gd name="connsiteY0" fmla="*/ 199 h 347"/>
                <a:gd name="connsiteX1" fmla="*/ 2342 w 2728"/>
                <a:gd name="connsiteY1" fmla="*/ 212 h 347"/>
                <a:gd name="connsiteX2" fmla="*/ 2329 w 2728"/>
                <a:gd name="connsiteY2" fmla="*/ 282 h 347"/>
                <a:gd name="connsiteX3" fmla="*/ 0 w 2728"/>
                <a:gd name="connsiteY3" fmla="*/ 268 h 347"/>
                <a:gd name="connsiteX4" fmla="*/ 14 w 2728"/>
                <a:gd name="connsiteY4" fmla="*/ 199 h 347"/>
                <a:gd name="connsiteX0" fmla="*/ 14 w 2728"/>
                <a:gd name="connsiteY0" fmla="*/ 199 h 347"/>
                <a:gd name="connsiteX1" fmla="*/ 2342 w 2728"/>
                <a:gd name="connsiteY1" fmla="*/ 212 h 347"/>
                <a:gd name="connsiteX2" fmla="*/ 2329 w 2728"/>
                <a:gd name="connsiteY2" fmla="*/ 282 h 347"/>
                <a:gd name="connsiteX3" fmla="*/ 0 w 2728"/>
                <a:gd name="connsiteY3" fmla="*/ 268 h 347"/>
                <a:gd name="connsiteX4" fmla="*/ 14 w 2728"/>
                <a:gd name="connsiteY4" fmla="*/ 199 h 347"/>
                <a:gd name="connsiteX0" fmla="*/ 14 w 2728"/>
                <a:gd name="connsiteY0" fmla="*/ 199 h 347"/>
                <a:gd name="connsiteX1" fmla="*/ 2342 w 2728"/>
                <a:gd name="connsiteY1" fmla="*/ 212 h 347"/>
                <a:gd name="connsiteX2" fmla="*/ 2329 w 2728"/>
                <a:gd name="connsiteY2" fmla="*/ 282 h 347"/>
                <a:gd name="connsiteX3" fmla="*/ 0 w 2728"/>
                <a:gd name="connsiteY3" fmla="*/ 268 h 347"/>
                <a:gd name="connsiteX4" fmla="*/ 14 w 2728"/>
                <a:gd name="connsiteY4" fmla="*/ 199 h 347"/>
                <a:gd name="connsiteX0" fmla="*/ 14 w 2728"/>
                <a:gd name="connsiteY0" fmla="*/ 199 h 347"/>
                <a:gd name="connsiteX1" fmla="*/ 2342 w 2728"/>
                <a:gd name="connsiteY1" fmla="*/ 212 h 347"/>
                <a:gd name="connsiteX2" fmla="*/ 2329 w 2728"/>
                <a:gd name="connsiteY2" fmla="*/ 282 h 347"/>
                <a:gd name="connsiteX3" fmla="*/ 0 w 2728"/>
                <a:gd name="connsiteY3" fmla="*/ 268 h 347"/>
                <a:gd name="connsiteX4" fmla="*/ 14 w 2728"/>
                <a:gd name="connsiteY4" fmla="*/ 199 h 347"/>
                <a:gd name="connsiteX0" fmla="*/ 14 w 2406"/>
                <a:gd name="connsiteY0" fmla="*/ 199 h 347"/>
                <a:gd name="connsiteX1" fmla="*/ 2342 w 2406"/>
                <a:gd name="connsiteY1" fmla="*/ 212 h 347"/>
                <a:gd name="connsiteX2" fmla="*/ 2329 w 2406"/>
                <a:gd name="connsiteY2" fmla="*/ 282 h 347"/>
                <a:gd name="connsiteX3" fmla="*/ 0 w 2406"/>
                <a:gd name="connsiteY3" fmla="*/ 268 h 347"/>
                <a:gd name="connsiteX4" fmla="*/ 14 w 2406"/>
                <a:gd name="connsiteY4" fmla="*/ 199 h 347"/>
                <a:gd name="connsiteX0" fmla="*/ 46 w 2406"/>
                <a:gd name="connsiteY0" fmla="*/ 86 h 282"/>
                <a:gd name="connsiteX1" fmla="*/ 2342 w 2406"/>
                <a:gd name="connsiteY1" fmla="*/ 212 h 282"/>
                <a:gd name="connsiteX2" fmla="*/ 2329 w 2406"/>
                <a:gd name="connsiteY2" fmla="*/ 282 h 282"/>
                <a:gd name="connsiteX3" fmla="*/ 0 w 2406"/>
                <a:gd name="connsiteY3" fmla="*/ 268 h 282"/>
                <a:gd name="connsiteX4" fmla="*/ 46 w 2406"/>
                <a:gd name="connsiteY4" fmla="*/ 86 h 282"/>
                <a:gd name="connsiteX0" fmla="*/ 110 w 2470"/>
                <a:gd name="connsiteY0" fmla="*/ 86 h 282"/>
                <a:gd name="connsiteX1" fmla="*/ 2406 w 2470"/>
                <a:gd name="connsiteY1" fmla="*/ 212 h 282"/>
                <a:gd name="connsiteX2" fmla="*/ 2393 w 2470"/>
                <a:gd name="connsiteY2" fmla="*/ 282 h 282"/>
                <a:gd name="connsiteX3" fmla="*/ 64 w 2470"/>
                <a:gd name="connsiteY3" fmla="*/ 268 h 282"/>
                <a:gd name="connsiteX4" fmla="*/ 110 w 2470"/>
                <a:gd name="connsiteY4" fmla="*/ 86 h 282"/>
                <a:gd name="connsiteX0" fmla="*/ 110 w 2470"/>
                <a:gd name="connsiteY0" fmla="*/ 86 h 282"/>
                <a:gd name="connsiteX1" fmla="*/ 2406 w 2470"/>
                <a:gd name="connsiteY1" fmla="*/ 212 h 282"/>
                <a:gd name="connsiteX2" fmla="*/ 2393 w 2470"/>
                <a:gd name="connsiteY2" fmla="*/ 282 h 282"/>
                <a:gd name="connsiteX3" fmla="*/ 64 w 2470"/>
                <a:gd name="connsiteY3" fmla="*/ 268 h 282"/>
                <a:gd name="connsiteX4" fmla="*/ 110 w 2470"/>
                <a:gd name="connsiteY4" fmla="*/ 86 h 282"/>
                <a:gd name="connsiteX0" fmla="*/ 110 w 2470"/>
                <a:gd name="connsiteY0" fmla="*/ 86 h 282"/>
                <a:gd name="connsiteX1" fmla="*/ 2406 w 2470"/>
                <a:gd name="connsiteY1" fmla="*/ 212 h 282"/>
                <a:gd name="connsiteX2" fmla="*/ 2393 w 2470"/>
                <a:gd name="connsiteY2" fmla="*/ 282 h 282"/>
                <a:gd name="connsiteX3" fmla="*/ 64 w 2470"/>
                <a:gd name="connsiteY3" fmla="*/ 268 h 282"/>
                <a:gd name="connsiteX4" fmla="*/ 110 w 2470"/>
                <a:gd name="connsiteY4" fmla="*/ 86 h 282"/>
                <a:gd name="connsiteX0" fmla="*/ 110 w 2470"/>
                <a:gd name="connsiteY0" fmla="*/ 86 h 282"/>
                <a:gd name="connsiteX1" fmla="*/ 2406 w 2470"/>
                <a:gd name="connsiteY1" fmla="*/ 212 h 282"/>
                <a:gd name="connsiteX2" fmla="*/ 2393 w 2470"/>
                <a:gd name="connsiteY2" fmla="*/ 282 h 282"/>
                <a:gd name="connsiteX3" fmla="*/ 64 w 2470"/>
                <a:gd name="connsiteY3" fmla="*/ 268 h 282"/>
                <a:gd name="connsiteX4" fmla="*/ 110 w 2470"/>
                <a:gd name="connsiteY4" fmla="*/ 86 h 282"/>
                <a:gd name="connsiteX0" fmla="*/ 0 w 2406"/>
                <a:gd name="connsiteY0" fmla="*/ 58 h 72"/>
                <a:gd name="connsiteX1" fmla="*/ 2342 w 2406"/>
                <a:gd name="connsiteY1" fmla="*/ 2 h 72"/>
                <a:gd name="connsiteX2" fmla="*/ 2329 w 2406"/>
                <a:gd name="connsiteY2" fmla="*/ 72 h 72"/>
                <a:gd name="connsiteX3" fmla="*/ 0 w 2406"/>
                <a:gd name="connsiteY3" fmla="*/ 58 h 72"/>
                <a:gd name="connsiteX0" fmla="*/ 0 w 2329"/>
                <a:gd name="connsiteY0" fmla="*/ 0 h 14"/>
                <a:gd name="connsiteX1" fmla="*/ 2329 w 2329"/>
                <a:gd name="connsiteY1" fmla="*/ 14 h 14"/>
                <a:gd name="connsiteX2" fmla="*/ 0 w 2329"/>
                <a:gd name="connsiteY2" fmla="*/ 0 h 14"/>
                <a:gd name="connsiteX0" fmla="*/ 0 w 2329"/>
                <a:gd name="connsiteY0" fmla="*/ 0 h 14"/>
                <a:gd name="connsiteX1" fmla="*/ 2329 w 2329"/>
                <a:gd name="connsiteY1" fmla="*/ 14 h 14"/>
                <a:gd name="connsiteX2" fmla="*/ 1871 w 2329"/>
                <a:gd name="connsiteY2" fmla="*/ 14 h 14"/>
                <a:gd name="connsiteX3" fmla="*/ 0 w 2329"/>
                <a:gd name="connsiteY3" fmla="*/ 0 h 14"/>
                <a:gd name="connsiteX0" fmla="*/ 0 w 2329"/>
                <a:gd name="connsiteY0" fmla="*/ 152 h 166"/>
                <a:gd name="connsiteX1" fmla="*/ 2329 w 2329"/>
                <a:gd name="connsiteY1" fmla="*/ 166 h 166"/>
                <a:gd name="connsiteX2" fmla="*/ 1931 w 2329"/>
                <a:gd name="connsiteY2" fmla="*/ 0 h 166"/>
                <a:gd name="connsiteX3" fmla="*/ 0 w 2329"/>
                <a:gd name="connsiteY3" fmla="*/ 152 h 166"/>
                <a:gd name="connsiteX0" fmla="*/ 0 w 2329"/>
                <a:gd name="connsiteY0" fmla="*/ 152 h 166"/>
                <a:gd name="connsiteX1" fmla="*/ 2329 w 2329"/>
                <a:gd name="connsiteY1" fmla="*/ 166 h 166"/>
                <a:gd name="connsiteX2" fmla="*/ 2321 w 2329"/>
                <a:gd name="connsiteY2" fmla="*/ 0 h 166"/>
                <a:gd name="connsiteX3" fmla="*/ 0 w 2329"/>
                <a:gd name="connsiteY3" fmla="*/ 152 h 166"/>
                <a:gd name="connsiteX0" fmla="*/ 0 w 2329"/>
                <a:gd name="connsiteY0" fmla="*/ 152 h 166"/>
                <a:gd name="connsiteX1" fmla="*/ 2329 w 2329"/>
                <a:gd name="connsiteY1" fmla="*/ 166 h 166"/>
                <a:gd name="connsiteX2" fmla="*/ 2321 w 2329"/>
                <a:gd name="connsiteY2" fmla="*/ 0 h 166"/>
                <a:gd name="connsiteX3" fmla="*/ 557 w 2329"/>
                <a:gd name="connsiteY3" fmla="*/ 109 h 166"/>
                <a:gd name="connsiteX4" fmla="*/ 0 w 2329"/>
                <a:gd name="connsiteY4" fmla="*/ 152 h 166"/>
                <a:gd name="connsiteX0" fmla="*/ 0 w 2329"/>
                <a:gd name="connsiteY0" fmla="*/ 152 h 166"/>
                <a:gd name="connsiteX1" fmla="*/ 2329 w 2329"/>
                <a:gd name="connsiteY1" fmla="*/ 166 h 166"/>
                <a:gd name="connsiteX2" fmla="*/ 2321 w 2329"/>
                <a:gd name="connsiteY2" fmla="*/ 0 h 166"/>
                <a:gd name="connsiteX3" fmla="*/ 11 w 2329"/>
                <a:gd name="connsiteY3" fmla="*/ 33 h 166"/>
                <a:gd name="connsiteX4" fmla="*/ 0 w 2329"/>
                <a:gd name="connsiteY4" fmla="*/ 152 h 166"/>
                <a:gd name="connsiteX0" fmla="*/ 0 w 2329"/>
                <a:gd name="connsiteY0" fmla="*/ 152 h 166"/>
                <a:gd name="connsiteX1" fmla="*/ 2329 w 2329"/>
                <a:gd name="connsiteY1" fmla="*/ 166 h 166"/>
                <a:gd name="connsiteX2" fmla="*/ 2321 w 2329"/>
                <a:gd name="connsiteY2" fmla="*/ 0 h 166"/>
                <a:gd name="connsiteX3" fmla="*/ 15 w 2329"/>
                <a:gd name="connsiteY3" fmla="*/ 33 h 166"/>
                <a:gd name="connsiteX4" fmla="*/ 0 w 2329"/>
                <a:gd name="connsiteY4" fmla="*/ 152 h 166"/>
                <a:gd name="connsiteX0" fmla="*/ 0 w 2329"/>
                <a:gd name="connsiteY0" fmla="*/ 152 h 166"/>
                <a:gd name="connsiteX1" fmla="*/ 2329 w 2329"/>
                <a:gd name="connsiteY1" fmla="*/ 166 h 166"/>
                <a:gd name="connsiteX2" fmla="*/ 2321 w 2329"/>
                <a:gd name="connsiteY2" fmla="*/ 0 h 166"/>
                <a:gd name="connsiteX3" fmla="*/ 15 w 2329"/>
                <a:gd name="connsiteY3" fmla="*/ 33 h 166"/>
                <a:gd name="connsiteX4" fmla="*/ 0 w 2329"/>
                <a:gd name="connsiteY4" fmla="*/ 152 h 166"/>
                <a:gd name="connsiteX0" fmla="*/ 41 w 2318"/>
                <a:gd name="connsiteY0" fmla="*/ 112 h 166"/>
                <a:gd name="connsiteX1" fmla="*/ 2318 w 2318"/>
                <a:gd name="connsiteY1" fmla="*/ 166 h 166"/>
                <a:gd name="connsiteX2" fmla="*/ 2310 w 2318"/>
                <a:gd name="connsiteY2" fmla="*/ 0 h 166"/>
                <a:gd name="connsiteX3" fmla="*/ 4 w 2318"/>
                <a:gd name="connsiteY3" fmla="*/ 33 h 166"/>
                <a:gd name="connsiteX4" fmla="*/ 41 w 2318"/>
                <a:gd name="connsiteY4" fmla="*/ 112 h 166"/>
                <a:gd name="connsiteX0" fmla="*/ 0 w 2321"/>
                <a:gd name="connsiteY0" fmla="*/ 172 h 172"/>
                <a:gd name="connsiteX1" fmla="*/ 2321 w 2321"/>
                <a:gd name="connsiteY1" fmla="*/ 166 h 172"/>
                <a:gd name="connsiteX2" fmla="*/ 2313 w 2321"/>
                <a:gd name="connsiteY2" fmla="*/ 0 h 172"/>
                <a:gd name="connsiteX3" fmla="*/ 7 w 2321"/>
                <a:gd name="connsiteY3" fmla="*/ 33 h 172"/>
                <a:gd name="connsiteX4" fmla="*/ 0 w 2321"/>
                <a:gd name="connsiteY4" fmla="*/ 172 h 172"/>
                <a:gd name="connsiteX0" fmla="*/ 0 w 2337"/>
                <a:gd name="connsiteY0" fmla="*/ 172 h 172"/>
                <a:gd name="connsiteX1" fmla="*/ 2337 w 2337"/>
                <a:gd name="connsiteY1" fmla="*/ 166 h 172"/>
                <a:gd name="connsiteX2" fmla="*/ 2329 w 2337"/>
                <a:gd name="connsiteY2" fmla="*/ 0 h 172"/>
                <a:gd name="connsiteX3" fmla="*/ 23 w 2337"/>
                <a:gd name="connsiteY3" fmla="*/ 33 h 172"/>
                <a:gd name="connsiteX4" fmla="*/ 0 w 2337"/>
                <a:gd name="connsiteY4" fmla="*/ 172 h 172"/>
                <a:gd name="connsiteX0" fmla="*/ 41 w 2318"/>
                <a:gd name="connsiteY0" fmla="*/ 172 h 172"/>
                <a:gd name="connsiteX1" fmla="*/ 2318 w 2318"/>
                <a:gd name="connsiteY1" fmla="*/ 166 h 172"/>
                <a:gd name="connsiteX2" fmla="*/ 2310 w 2318"/>
                <a:gd name="connsiteY2" fmla="*/ 0 h 172"/>
                <a:gd name="connsiteX3" fmla="*/ 4 w 2318"/>
                <a:gd name="connsiteY3" fmla="*/ 33 h 172"/>
                <a:gd name="connsiteX4" fmla="*/ 41 w 2318"/>
                <a:gd name="connsiteY4" fmla="*/ 172 h 172"/>
                <a:gd name="connsiteX0" fmla="*/ 0 w 2329"/>
                <a:gd name="connsiteY0" fmla="*/ 172 h 172"/>
                <a:gd name="connsiteX1" fmla="*/ 2329 w 2329"/>
                <a:gd name="connsiteY1" fmla="*/ 166 h 172"/>
                <a:gd name="connsiteX2" fmla="*/ 2321 w 2329"/>
                <a:gd name="connsiteY2" fmla="*/ 0 h 172"/>
                <a:gd name="connsiteX3" fmla="*/ 15 w 2329"/>
                <a:gd name="connsiteY3" fmla="*/ 33 h 172"/>
                <a:gd name="connsiteX4" fmla="*/ 0 w 2329"/>
                <a:gd name="connsiteY4" fmla="*/ 172 h 172"/>
                <a:gd name="connsiteX0" fmla="*/ 0 w 2329"/>
                <a:gd name="connsiteY0" fmla="*/ 172 h 172"/>
                <a:gd name="connsiteX1" fmla="*/ 2329 w 2329"/>
                <a:gd name="connsiteY1" fmla="*/ 166 h 172"/>
                <a:gd name="connsiteX2" fmla="*/ 2321 w 2329"/>
                <a:gd name="connsiteY2" fmla="*/ 0 h 172"/>
                <a:gd name="connsiteX3" fmla="*/ 11 w 2329"/>
                <a:gd name="connsiteY3" fmla="*/ 33 h 172"/>
                <a:gd name="connsiteX4" fmla="*/ 0 w 2329"/>
                <a:gd name="connsiteY4" fmla="*/ 172 h 172"/>
                <a:gd name="connsiteX0" fmla="*/ 0 w 2329"/>
                <a:gd name="connsiteY0" fmla="*/ 172 h 172"/>
                <a:gd name="connsiteX1" fmla="*/ 2329 w 2329"/>
                <a:gd name="connsiteY1" fmla="*/ 166 h 172"/>
                <a:gd name="connsiteX2" fmla="*/ 2321 w 2329"/>
                <a:gd name="connsiteY2" fmla="*/ 0 h 172"/>
                <a:gd name="connsiteX3" fmla="*/ 7 w 2329"/>
                <a:gd name="connsiteY3" fmla="*/ 33 h 172"/>
                <a:gd name="connsiteX4" fmla="*/ 0 w 2329"/>
                <a:gd name="connsiteY4" fmla="*/ 172 h 172"/>
                <a:gd name="connsiteX0" fmla="*/ 29 w 2358"/>
                <a:gd name="connsiteY0" fmla="*/ 172 h 172"/>
                <a:gd name="connsiteX1" fmla="*/ 2358 w 2358"/>
                <a:gd name="connsiteY1" fmla="*/ 166 h 172"/>
                <a:gd name="connsiteX2" fmla="*/ 2350 w 2358"/>
                <a:gd name="connsiteY2" fmla="*/ 0 h 172"/>
                <a:gd name="connsiteX3" fmla="*/ 4 w 2358"/>
                <a:gd name="connsiteY3" fmla="*/ 33 h 172"/>
                <a:gd name="connsiteX4" fmla="*/ 29 w 2358"/>
                <a:gd name="connsiteY4" fmla="*/ 172 h 172"/>
                <a:gd name="connsiteX0" fmla="*/ 25 w 2354"/>
                <a:gd name="connsiteY0" fmla="*/ 172 h 172"/>
                <a:gd name="connsiteX1" fmla="*/ 2354 w 2354"/>
                <a:gd name="connsiteY1" fmla="*/ 166 h 172"/>
                <a:gd name="connsiteX2" fmla="*/ 2346 w 2354"/>
                <a:gd name="connsiteY2" fmla="*/ 0 h 172"/>
                <a:gd name="connsiteX3" fmla="*/ 4 w 2354"/>
                <a:gd name="connsiteY3" fmla="*/ 33 h 172"/>
                <a:gd name="connsiteX4" fmla="*/ 25 w 2354"/>
                <a:gd name="connsiteY4" fmla="*/ 172 h 172"/>
                <a:gd name="connsiteX0" fmla="*/ 133 w 2462"/>
                <a:gd name="connsiteY0" fmla="*/ 384 h 384"/>
                <a:gd name="connsiteX1" fmla="*/ 2462 w 2462"/>
                <a:gd name="connsiteY1" fmla="*/ 378 h 384"/>
                <a:gd name="connsiteX2" fmla="*/ 2454 w 2462"/>
                <a:gd name="connsiteY2" fmla="*/ 212 h 384"/>
                <a:gd name="connsiteX3" fmla="*/ 4 w 2462"/>
                <a:gd name="connsiteY3" fmla="*/ 0 h 384"/>
                <a:gd name="connsiteX4" fmla="*/ 133 w 2462"/>
                <a:gd name="connsiteY4" fmla="*/ 384 h 384"/>
                <a:gd name="connsiteX0" fmla="*/ 0 w 2329"/>
                <a:gd name="connsiteY0" fmla="*/ 182 h 182"/>
                <a:gd name="connsiteX1" fmla="*/ 2329 w 2329"/>
                <a:gd name="connsiteY1" fmla="*/ 176 h 182"/>
                <a:gd name="connsiteX2" fmla="*/ 2321 w 2329"/>
                <a:gd name="connsiteY2" fmla="*/ 10 h 182"/>
                <a:gd name="connsiteX3" fmla="*/ 32 w 2329"/>
                <a:gd name="connsiteY3" fmla="*/ 0 h 182"/>
                <a:gd name="connsiteX4" fmla="*/ 0 w 2329"/>
                <a:gd name="connsiteY4" fmla="*/ 182 h 182"/>
                <a:gd name="connsiteX0" fmla="*/ 24 w 2353"/>
                <a:gd name="connsiteY0" fmla="*/ 182 h 182"/>
                <a:gd name="connsiteX1" fmla="*/ 2353 w 2353"/>
                <a:gd name="connsiteY1" fmla="*/ 176 h 182"/>
                <a:gd name="connsiteX2" fmla="*/ 2345 w 2353"/>
                <a:gd name="connsiteY2" fmla="*/ 10 h 182"/>
                <a:gd name="connsiteX3" fmla="*/ 4 w 2353"/>
                <a:gd name="connsiteY3" fmla="*/ 0 h 182"/>
                <a:gd name="connsiteX4" fmla="*/ 24 w 2353"/>
                <a:gd name="connsiteY4" fmla="*/ 182 h 182"/>
                <a:gd name="connsiteX0" fmla="*/ 0 w 2365"/>
                <a:gd name="connsiteY0" fmla="*/ 182 h 182"/>
                <a:gd name="connsiteX1" fmla="*/ 2365 w 2365"/>
                <a:gd name="connsiteY1" fmla="*/ 176 h 182"/>
                <a:gd name="connsiteX2" fmla="*/ 2357 w 2365"/>
                <a:gd name="connsiteY2" fmla="*/ 10 h 182"/>
                <a:gd name="connsiteX3" fmla="*/ 16 w 2365"/>
                <a:gd name="connsiteY3" fmla="*/ 0 h 182"/>
                <a:gd name="connsiteX4" fmla="*/ 0 w 2365"/>
                <a:gd name="connsiteY4" fmla="*/ 182 h 182"/>
                <a:gd name="connsiteX0" fmla="*/ 52 w 2353"/>
                <a:gd name="connsiteY0" fmla="*/ 182 h 182"/>
                <a:gd name="connsiteX1" fmla="*/ 2353 w 2353"/>
                <a:gd name="connsiteY1" fmla="*/ 176 h 182"/>
                <a:gd name="connsiteX2" fmla="*/ 2345 w 2353"/>
                <a:gd name="connsiteY2" fmla="*/ 10 h 182"/>
                <a:gd name="connsiteX3" fmla="*/ 4 w 2353"/>
                <a:gd name="connsiteY3" fmla="*/ 0 h 182"/>
                <a:gd name="connsiteX4" fmla="*/ 52 w 2353"/>
                <a:gd name="connsiteY4" fmla="*/ 182 h 182"/>
                <a:gd name="connsiteX0" fmla="*/ 160 w 2353"/>
                <a:gd name="connsiteY0" fmla="*/ 182 h 182"/>
                <a:gd name="connsiteX1" fmla="*/ 2353 w 2353"/>
                <a:gd name="connsiteY1" fmla="*/ 176 h 182"/>
                <a:gd name="connsiteX2" fmla="*/ 2345 w 2353"/>
                <a:gd name="connsiteY2" fmla="*/ 10 h 182"/>
                <a:gd name="connsiteX3" fmla="*/ 4 w 2353"/>
                <a:gd name="connsiteY3" fmla="*/ 0 h 182"/>
                <a:gd name="connsiteX4" fmla="*/ 160 w 2353"/>
                <a:gd name="connsiteY4" fmla="*/ 182 h 182"/>
                <a:gd name="connsiteX0" fmla="*/ 5 w 2353"/>
                <a:gd name="connsiteY0" fmla="*/ 182 h 182"/>
                <a:gd name="connsiteX1" fmla="*/ 2353 w 2353"/>
                <a:gd name="connsiteY1" fmla="*/ 176 h 182"/>
                <a:gd name="connsiteX2" fmla="*/ 2345 w 2353"/>
                <a:gd name="connsiteY2" fmla="*/ 10 h 182"/>
                <a:gd name="connsiteX3" fmla="*/ 4 w 2353"/>
                <a:gd name="connsiteY3" fmla="*/ 0 h 182"/>
                <a:gd name="connsiteX4" fmla="*/ 5 w 2353"/>
                <a:gd name="connsiteY4" fmla="*/ 182 h 182"/>
                <a:gd name="connsiteX0" fmla="*/ 17 w 2365"/>
                <a:gd name="connsiteY0" fmla="*/ 172 h 172"/>
                <a:gd name="connsiteX1" fmla="*/ 2365 w 2365"/>
                <a:gd name="connsiteY1" fmla="*/ 166 h 172"/>
                <a:gd name="connsiteX2" fmla="*/ 2357 w 2365"/>
                <a:gd name="connsiteY2" fmla="*/ 0 h 172"/>
                <a:gd name="connsiteX3" fmla="*/ 4 w 2365"/>
                <a:gd name="connsiteY3" fmla="*/ 73 h 172"/>
                <a:gd name="connsiteX4" fmla="*/ 17 w 2365"/>
                <a:gd name="connsiteY4" fmla="*/ 172 h 172"/>
                <a:gd name="connsiteX0" fmla="*/ 17 w 2365"/>
                <a:gd name="connsiteY0" fmla="*/ 99 h 99"/>
                <a:gd name="connsiteX1" fmla="*/ 2365 w 2365"/>
                <a:gd name="connsiteY1" fmla="*/ 93 h 99"/>
                <a:gd name="connsiteX2" fmla="*/ 2345 w 2365"/>
                <a:gd name="connsiteY2" fmla="*/ 13 h 99"/>
                <a:gd name="connsiteX3" fmla="*/ 4 w 2365"/>
                <a:gd name="connsiteY3" fmla="*/ 0 h 99"/>
                <a:gd name="connsiteX4" fmla="*/ 17 w 2365"/>
                <a:gd name="connsiteY4" fmla="*/ 99 h 99"/>
                <a:gd name="connsiteX0" fmla="*/ 17 w 2353"/>
                <a:gd name="connsiteY0" fmla="*/ 99 h 99"/>
                <a:gd name="connsiteX1" fmla="*/ 2353 w 2353"/>
                <a:gd name="connsiteY1" fmla="*/ 93 h 99"/>
                <a:gd name="connsiteX2" fmla="*/ 2345 w 2353"/>
                <a:gd name="connsiteY2" fmla="*/ 13 h 99"/>
                <a:gd name="connsiteX3" fmla="*/ 4 w 2353"/>
                <a:gd name="connsiteY3" fmla="*/ 0 h 99"/>
                <a:gd name="connsiteX4" fmla="*/ 17 w 2353"/>
                <a:gd name="connsiteY4" fmla="*/ 99 h 99"/>
                <a:gd name="connsiteX0" fmla="*/ 13 w 2349"/>
                <a:gd name="connsiteY0" fmla="*/ 99 h 99"/>
                <a:gd name="connsiteX1" fmla="*/ 2349 w 2349"/>
                <a:gd name="connsiteY1" fmla="*/ 93 h 99"/>
                <a:gd name="connsiteX2" fmla="*/ 2341 w 2349"/>
                <a:gd name="connsiteY2" fmla="*/ 13 h 99"/>
                <a:gd name="connsiteX3" fmla="*/ 4 w 2349"/>
                <a:gd name="connsiteY3" fmla="*/ 0 h 99"/>
                <a:gd name="connsiteX4" fmla="*/ 13 w 2349"/>
                <a:gd name="connsiteY4" fmla="*/ 99 h 99"/>
                <a:gd name="connsiteX0" fmla="*/ 13 w 2349"/>
                <a:gd name="connsiteY0" fmla="*/ 99 h 99"/>
                <a:gd name="connsiteX1" fmla="*/ 2349 w 2349"/>
                <a:gd name="connsiteY1" fmla="*/ 93 h 99"/>
                <a:gd name="connsiteX2" fmla="*/ 2341 w 2349"/>
                <a:gd name="connsiteY2" fmla="*/ 13 h 99"/>
                <a:gd name="connsiteX3" fmla="*/ 4 w 2349"/>
                <a:gd name="connsiteY3" fmla="*/ 0 h 99"/>
                <a:gd name="connsiteX4" fmla="*/ 13 w 2349"/>
                <a:gd name="connsiteY4" fmla="*/ 99 h 99"/>
                <a:gd name="connsiteX0" fmla="*/ 0 w 2514"/>
                <a:gd name="connsiteY0" fmla="*/ 99 h 99"/>
                <a:gd name="connsiteX1" fmla="*/ 2514 w 2514"/>
                <a:gd name="connsiteY1" fmla="*/ 93 h 99"/>
                <a:gd name="connsiteX2" fmla="*/ 2506 w 2514"/>
                <a:gd name="connsiteY2" fmla="*/ 13 h 99"/>
                <a:gd name="connsiteX3" fmla="*/ 169 w 2514"/>
                <a:gd name="connsiteY3" fmla="*/ 0 h 99"/>
                <a:gd name="connsiteX4" fmla="*/ 0 w 2514"/>
                <a:gd name="connsiteY4" fmla="*/ 99 h 99"/>
                <a:gd name="connsiteX0" fmla="*/ 25 w 2349"/>
                <a:gd name="connsiteY0" fmla="*/ 99 h 99"/>
                <a:gd name="connsiteX1" fmla="*/ 2349 w 2349"/>
                <a:gd name="connsiteY1" fmla="*/ 93 h 99"/>
                <a:gd name="connsiteX2" fmla="*/ 2341 w 2349"/>
                <a:gd name="connsiteY2" fmla="*/ 13 h 99"/>
                <a:gd name="connsiteX3" fmla="*/ 4 w 2349"/>
                <a:gd name="connsiteY3" fmla="*/ 0 h 99"/>
                <a:gd name="connsiteX4" fmla="*/ 25 w 2349"/>
                <a:gd name="connsiteY4" fmla="*/ 99 h 99"/>
                <a:gd name="connsiteX0" fmla="*/ 8 w 2349"/>
                <a:gd name="connsiteY0" fmla="*/ 99 h 99"/>
                <a:gd name="connsiteX1" fmla="*/ 2349 w 2349"/>
                <a:gd name="connsiteY1" fmla="*/ 93 h 99"/>
                <a:gd name="connsiteX2" fmla="*/ 2341 w 2349"/>
                <a:gd name="connsiteY2" fmla="*/ 13 h 99"/>
                <a:gd name="connsiteX3" fmla="*/ 4 w 2349"/>
                <a:gd name="connsiteY3" fmla="*/ 0 h 99"/>
                <a:gd name="connsiteX4" fmla="*/ 8 w 2349"/>
                <a:gd name="connsiteY4" fmla="*/ 99 h 99"/>
                <a:gd name="connsiteX0" fmla="*/ 32 w 2373"/>
                <a:gd name="connsiteY0" fmla="*/ 174 h 174"/>
                <a:gd name="connsiteX1" fmla="*/ 2373 w 2373"/>
                <a:gd name="connsiteY1" fmla="*/ 168 h 174"/>
                <a:gd name="connsiteX2" fmla="*/ 2365 w 2373"/>
                <a:gd name="connsiteY2" fmla="*/ 88 h 174"/>
                <a:gd name="connsiteX3" fmla="*/ 4 w 2373"/>
                <a:gd name="connsiteY3" fmla="*/ 0 h 174"/>
                <a:gd name="connsiteX4" fmla="*/ 32 w 2373"/>
                <a:gd name="connsiteY4" fmla="*/ 174 h 174"/>
                <a:gd name="connsiteX0" fmla="*/ 0 w 2341"/>
                <a:gd name="connsiteY0" fmla="*/ 91 h 91"/>
                <a:gd name="connsiteX1" fmla="*/ 2341 w 2341"/>
                <a:gd name="connsiteY1" fmla="*/ 85 h 91"/>
                <a:gd name="connsiteX2" fmla="*/ 2333 w 2341"/>
                <a:gd name="connsiteY2" fmla="*/ 5 h 91"/>
                <a:gd name="connsiteX3" fmla="*/ 5 w 2341"/>
                <a:gd name="connsiteY3" fmla="*/ 0 h 91"/>
                <a:gd name="connsiteX4" fmla="*/ 0 w 2341"/>
                <a:gd name="connsiteY4" fmla="*/ 91 h 91"/>
                <a:gd name="connsiteX0" fmla="*/ 0 w 2607"/>
                <a:gd name="connsiteY0" fmla="*/ 233 h 233"/>
                <a:gd name="connsiteX1" fmla="*/ 2607 w 2607"/>
                <a:gd name="connsiteY1" fmla="*/ 85 h 233"/>
                <a:gd name="connsiteX2" fmla="*/ 2599 w 2607"/>
                <a:gd name="connsiteY2" fmla="*/ 5 h 233"/>
                <a:gd name="connsiteX3" fmla="*/ 271 w 2607"/>
                <a:gd name="connsiteY3" fmla="*/ 0 h 233"/>
                <a:gd name="connsiteX4" fmla="*/ 0 w 2607"/>
                <a:gd name="connsiteY4" fmla="*/ 233 h 233"/>
                <a:gd name="connsiteX0" fmla="*/ 16 w 2340"/>
                <a:gd name="connsiteY0" fmla="*/ 81 h 85"/>
                <a:gd name="connsiteX1" fmla="*/ 2340 w 2340"/>
                <a:gd name="connsiteY1" fmla="*/ 85 h 85"/>
                <a:gd name="connsiteX2" fmla="*/ 2332 w 2340"/>
                <a:gd name="connsiteY2" fmla="*/ 5 h 85"/>
                <a:gd name="connsiteX3" fmla="*/ 4 w 2340"/>
                <a:gd name="connsiteY3" fmla="*/ 0 h 85"/>
                <a:gd name="connsiteX4" fmla="*/ 16 w 2340"/>
                <a:gd name="connsiteY4" fmla="*/ 81 h 85"/>
                <a:gd name="connsiteX0" fmla="*/ 9 w 2333"/>
                <a:gd name="connsiteY0" fmla="*/ 81 h 85"/>
                <a:gd name="connsiteX1" fmla="*/ 2333 w 2333"/>
                <a:gd name="connsiteY1" fmla="*/ 85 h 85"/>
                <a:gd name="connsiteX2" fmla="*/ 2325 w 2333"/>
                <a:gd name="connsiteY2" fmla="*/ 5 h 85"/>
                <a:gd name="connsiteX3" fmla="*/ 4 w 2333"/>
                <a:gd name="connsiteY3" fmla="*/ 0 h 85"/>
                <a:gd name="connsiteX4" fmla="*/ 9 w 2333"/>
                <a:gd name="connsiteY4" fmla="*/ 81 h 85"/>
                <a:gd name="connsiteX0" fmla="*/ 0 w 2341"/>
                <a:gd name="connsiteY0" fmla="*/ 81 h 85"/>
                <a:gd name="connsiteX1" fmla="*/ 2341 w 2341"/>
                <a:gd name="connsiteY1" fmla="*/ 85 h 85"/>
                <a:gd name="connsiteX2" fmla="*/ 2333 w 2341"/>
                <a:gd name="connsiteY2" fmla="*/ 5 h 85"/>
                <a:gd name="connsiteX3" fmla="*/ 12 w 2341"/>
                <a:gd name="connsiteY3" fmla="*/ 0 h 85"/>
                <a:gd name="connsiteX4" fmla="*/ 0 w 2341"/>
                <a:gd name="connsiteY4" fmla="*/ 81 h 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 h="85">
                  <a:moveTo>
                    <a:pt x="0" y="81"/>
                  </a:moveTo>
                  <a:lnTo>
                    <a:pt x="2341" y="85"/>
                  </a:lnTo>
                  <a:cubicBezTo>
                    <a:pt x="2338" y="30"/>
                    <a:pt x="2336" y="60"/>
                    <a:pt x="2333" y="5"/>
                  </a:cubicBezTo>
                  <a:lnTo>
                    <a:pt x="12" y="0"/>
                  </a:lnTo>
                  <a:cubicBezTo>
                    <a:pt x="8" y="40"/>
                    <a:pt x="4" y="41"/>
                    <a:pt x="0" y="81"/>
                  </a:cubicBezTo>
                  <a:close/>
                </a:path>
              </a:pathLst>
            </a:custGeom>
            <a:blipFill dpi="0" rotWithShape="0">
              <a:blip r:embed="rId4" cstate="print"/>
              <a:srcRect/>
              <a:tile tx="0" ty="0" sx="100000" sy="100000" flip="none" algn="tl"/>
            </a:blipFill>
            <a:ln w="33" cap="flat">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011" name="TextBox 1010"/>
            <p:cNvSpPr txBox="1"/>
            <p:nvPr/>
          </p:nvSpPr>
          <p:spPr>
            <a:xfrm>
              <a:off x="0" y="4858788"/>
              <a:ext cx="1553679" cy="369332"/>
            </a:xfrm>
            <a:prstGeom prst="rect">
              <a:avLst/>
            </a:prstGeom>
            <a:noFill/>
          </p:spPr>
          <p:txBody>
            <a:bodyPr wrap="square" rtlCol="0">
              <a:spAutoFit/>
            </a:bodyPr>
            <a:lstStyle/>
            <a:p>
              <a:pPr algn="r"/>
              <a:r>
                <a:rPr lang="en-US" b="1" dirty="0" smtClean="0">
                  <a:solidFill>
                    <a:srgbClr val="F79646"/>
                  </a:solidFill>
                </a:rPr>
                <a:t>10 </a:t>
              </a:r>
              <a:r>
                <a:rPr lang="en-US" dirty="0" smtClean="0">
                  <a:solidFill>
                    <a:srgbClr val="F79646"/>
                  </a:solidFill>
                </a:rPr>
                <a:t>-</a:t>
              </a:r>
              <a:r>
                <a:rPr lang="en-US" b="1" dirty="0" smtClean="0">
                  <a:solidFill>
                    <a:srgbClr val="F79646"/>
                  </a:solidFill>
                </a:rPr>
                <a:t>15</a:t>
              </a:r>
              <a:r>
                <a:rPr lang="en-US" b="1" dirty="0">
                  <a:solidFill>
                    <a:srgbClr val="F79646"/>
                  </a:solidFill>
                </a:rPr>
                <a:t>%</a:t>
              </a:r>
            </a:p>
          </p:txBody>
        </p:sp>
        <p:grpSp>
          <p:nvGrpSpPr>
            <p:cNvPr id="8" name="Group 1020"/>
            <p:cNvGrpSpPr/>
            <p:nvPr/>
          </p:nvGrpSpPr>
          <p:grpSpPr>
            <a:xfrm>
              <a:off x="1530350" y="4900818"/>
              <a:ext cx="6231420" cy="283702"/>
              <a:chOff x="1509260" y="4911450"/>
              <a:chExt cx="6166165" cy="283702"/>
            </a:xfrm>
          </p:grpSpPr>
          <p:cxnSp>
            <p:nvCxnSpPr>
              <p:cNvPr id="1014" name="Straight Connector 1013"/>
              <p:cNvCxnSpPr/>
              <p:nvPr/>
            </p:nvCxnSpPr>
            <p:spPr>
              <a:xfrm flipV="1">
                <a:off x="1509260" y="4911450"/>
                <a:ext cx="6166165" cy="7732"/>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flipV="1">
                <a:off x="1519781" y="5182880"/>
                <a:ext cx="6131632" cy="12272"/>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6"/>
                                        </p:tgtEl>
                                      </p:cBhvr>
                                    </p:animEffect>
                                    <p:set>
                                      <p:cBhvr>
                                        <p:cTn id="7" dur="1" fill="hold">
                                          <p:stCondLst>
                                            <p:cond delay="499"/>
                                          </p:stCondLst>
                                        </p:cTn>
                                        <p:tgtEl>
                                          <p:spTgt spid="7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02"/>
                                        </p:tgtEl>
                                        <p:attrNameLst>
                                          <p:attrName>style.visibility</p:attrName>
                                        </p:attrNameLst>
                                      </p:cBhvr>
                                      <p:to>
                                        <p:strVal val="visible"/>
                                      </p:to>
                                    </p:set>
                                    <p:animEffect transition="in" filter="fade">
                                      <p:cBhvr>
                                        <p:cTn id="15" dur="500"/>
                                        <p:tgtEl>
                                          <p:spTgt spid="1002"/>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43"/>
                                        </p:tgtEl>
                                        <p:attrNameLst>
                                          <p:attrName>style.visibility</p:attrName>
                                        </p:attrNameLst>
                                      </p:cBhvr>
                                      <p:to>
                                        <p:strVal val="visible"/>
                                      </p:to>
                                    </p:set>
                                    <p:animEffect transition="in" filter="fade">
                                      <p:cBhvr>
                                        <p:cTn id="21" dur="500"/>
                                        <p:tgtEl>
                                          <p:spTgt spid="1043"/>
                                        </p:tgtEl>
                                      </p:cBhvr>
                                    </p:animEffect>
                                  </p:childTnLst>
                                </p:cTn>
                              </p:par>
                              <p:par>
                                <p:cTn id="22" presetID="3" presetClass="entr" presetSubtype="1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par>
                                <p:cTn id="25" presetID="8" presetClass="emph" presetSubtype="0" fill="hold" nodeType="withEffect">
                                  <p:stCondLst>
                                    <p:cond delay="0"/>
                                  </p:stCondLst>
                                  <p:childTnLst>
                                    <p:animRot by="-1200000">
                                      <p:cBhvr>
                                        <p:cTn id="26" dur="500" fill="hold"/>
                                        <p:tgtEl>
                                          <p:spTgt spid="3"/>
                                        </p:tgtEl>
                                        <p:attrNameLst>
                                          <p:attrName>r</p:attrName>
                                        </p:attrNameLst>
                                      </p:cBhvr>
                                    </p:animRot>
                                  </p:childTnLst>
                                </p:cTn>
                              </p:par>
                              <p:par>
                                <p:cTn id="27" presetID="42" presetClass="path" presetSubtype="0" accel="50000" decel="50000" fill="hold" nodeType="withEffect">
                                  <p:stCondLst>
                                    <p:cond delay="0"/>
                                  </p:stCondLst>
                                  <p:childTnLst>
                                    <p:animMotion origin="layout" path="M -3.88889E-6 -2.96296E-6 L -3.88889E-6 0.10093 " pathEditMode="relative" rAng="0" ptsTypes="AA">
                                      <p:cBhvr>
                                        <p:cTn id="28" dur="500" fill="hold"/>
                                        <p:tgtEl>
                                          <p:spTgt spid="3"/>
                                        </p:tgtEl>
                                        <p:attrNameLst>
                                          <p:attrName>ppt_x</p:attrName>
                                          <p:attrName>ppt_y</p:attrName>
                                        </p:attrNameLst>
                                      </p:cBhvr>
                                      <p:rCtr x="0" y="5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0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 grpId="0"/>
      <p:bldP spid="1043" grpId="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8" name="Picture 3" descr="ist2_9260132-elementary-school-computer-class"/>
          <p:cNvPicPr>
            <a:picLocks noChangeAspect="1" noChangeArrowheads="1"/>
          </p:cNvPicPr>
          <p:nvPr/>
        </p:nvPicPr>
        <p:blipFill>
          <a:blip r:embed="rId3"/>
          <a:srcRect/>
          <a:stretch>
            <a:fillRect/>
          </a:stretch>
        </p:blipFill>
        <p:spPr bwMode="auto">
          <a:xfrm>
            <a:off x="0" y="0"/>
            <a:ext cx="9144000" cy="6838950"/>
          </a:xfrm>
          <a:prstGeom prst="rect">
            <a:avLst/>
          </a:prstGeom>
          <a:noFill/>
          <a:ln w="9525">
            <a:noFill/>
            <a:miter lim="800000"/>
            <a:headEnd/>
            <a:tailEnd/>
          </a:ln>
        </p:spPr>
      </p:pic>
      <p:pic>
        <p:nvPicPr>
          <p:cNvPr id="45059" name="Picture 3" descr="iStock_000009260132XSmall.jpg"/>
          <p:cNvPicPr>
            <a:picLocks noChangeAspect="1"/>
          </p:cNvPicPr>
          <p:nvPr/>
        </p:nvPicPr>
        <p:blipFill>
          <a:blip r:embed="rId4">
            <a:lum bright="-10000" contrast="-6000"/>
          </a:blip>
          <a:srcRect/>
          <a:stretch>
            <a:fillRect/>
          </a:stretch>
        </p:blipFill>
        <p:spPr bwMode="auto">
          <a:xfrm>
            <a:off x="0" y="0"/>
            <a:ext cx="9169400" cy="6858000"/>
          </a:xfrm>
          <a:prstGeom prst="rect">
            <a:avLst/>
          </a:prstGeom>
          <a:noFill/>
          <a:ln w="9525">
            <a:noFill/>
            <a:miter lim="800000"/>
            <a:headEnd/>
            <a:tailEnd/>
          </a:ln>
        </p:spPr>
      </p:pic>
      <p:sp>
        <p:nvSpPr>
          <p:cNvPr id="4100" name="Content Placeholder 10"/>
          <p:cNvSpPr>
            <a:spLocks noGrp="1"/>
          </p:cNvSpPr>
          <p:nvPr>
            <p:ph idx="4294967295"/>
          </p:nvPr>
        </p:nvSpPr>
        <p:spPr>
          <a:xfrm>
            <a:off x="0" y="5018088"/>
            <a:ext cx="9144000" cy="1439862"/>
          </a:xfrm>
        </p:spPr>
        <p:txBody>
          <a:bodyPr>
            <a:normAutofit fontScale="92500" lnSpcReduction="10000"/>
          </a:bodyPr>
          <a:lstStyle/>
          <a:p>
            <a:pPr marL="0" indent="0" algn="ctr">
              <a:lnSpc>
                <a:spcPct val="90000"/>
              </a:lnSpc>
              <a:spcBef>
                <a:spcPct val="0"/>
              </a:spcBef>
              <a:buFont typeface="Arial" pitchFamily="29" charset="0"/>
              <a:buNone/>
              <a:tabLst>
                <a:tab pos="4457700" algn="l"/>
              </a:tabLst>
            </a:pPr>
            <a:r>
              <a:rPr lang="en-US" sz="3800" b="1">
                <a:solidFill>
                  <a:schemeClr val="tx1"/>
                </a:solidFill>
                <a:effectLst>
                  <a:outerShdw blurRad="38100" dist="38100" dir="2700000" algn="tl">
                    <a:srgbClr val="008AE8"/>
                  </a:outerShdw>
                </a:effectLst>
                <a:latin typeface="Trebuchet MS" pitchFamily="29" charset="0"/>
                <a:ea typeface="ＭＳ Ｐゴシック" pitchFamily="29" charset="-128"/>
                <a:cs typeface="ＭＳ Ｐゴシック" pitchFamily="29" charset="-128"/>
                <a:sym typeface="Wingdings" pitchFamily="29" charset="2"/>
              </a:rPr>
              <a:t>Children who are vulnerable in kindergarten are less likely to be job ready</a:t>
            </a:r>
            <a:endParaRPr lang="en-US" sz="3800" b="1">
              <a:solidFill>
                <a:schemeClr val="tx1"/>
              </a:solidFill>
              <a:effectLst>
                <a:outerShdw blurRad="38100" dist="38100" dir="2700000" algn="tl">
                  <a:srgbClr val="008AE8"/>
                </a:outerShdw>
              </a:effectLst>
              <a:latin typeface="Trebuchet MS" pitchFamily="29" charset="0"/>
              <a:ea typeface="ＭＳ Ｐゴシック" pitchFamily="29" charset="-128"/>
              <a:cs typeface="ＭＳ Ｐゴシック" pitchFamily="29" charset="-128"/>
            </a:endParaRPr>
          </a:p>
        </p:txBody>
      </p:sp>
      <p:sp>
        <p:nvSpPr>
          <p:cNvPr id="5" name="Content Placeholder 10"/>
          <p:cNvSpPr txBox="1">
            <a:spLocks/>
          </p:cNvSpPr>
          <p:nvPr/>
        </p:nvSpPr>
        <p:spPr bwMode="auto">
          <a:xfrm>
            <a:off x="0" y="4343400"/>
            <a:ext cx="9144000" cy="674688"/>
          </a:xfrm>
          <a:prstGeom prst="rect">
            <a:avLst/>
          </a:prstGeom>
          <a:noFill/>
          <a:ln w="9525">
            <a:noFill/>
            <a:miter lim="800000"/>
            <a:headEnd/>
            <a:tailEnd/>
          </a:ln>
        </p:spPr>
        <p:txBody>
          <a:bodyPr>
            <a:prstTxWarp prst="textNoShape">
              <a:avLst/>
            </a:prstTxWarp>
          </a:bodyPr>
          <a:lstStyle/>
          <a:p>
            <a:pPr algn="ctr" eaLnBrk="0" hangingPunct="0">
              <a:lnSpc>
                <a:spcPct val="90000"/>
              </a:lnSpc>
              <a:buFont typeface="Arial" pitchFamily="29" charset="0"/>
              <a:buNone/>
              <a:tabLst>
                <a:tab pos="4457700" algn="l"/>
              </a:tabLst>
            </a:pPr>
            <a:r>
              <a:rPr lang="en-US" sz="3800" b="1">
                <a:solidFill>
                  <a:srgbClr val="87BE55"/>
                </a:solidFill>
                <a:effectLst>
                  <a:outerShdw blurRad="38100" dist="38100" dir="2700000" algn="tl">
                    <a:srgbClr val="FFFFFF"/>
                  </a:outerShdw>
                </a:effectLst>
                <a:sym typeface="Wingdings" pitchFamily="29" charset="2"/>
              </a:rPr>
              <a:t>Our evidence shows:</a:t>
            </a:r>
            <a:endParaRPr lang="en-US" sz="3800" b="1">
              <a:solidFill>
                <a:srgbClr val="87BE55"/>
              </a:solidFill>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fade">
                                      <p:cBhvr>
                                        <p:cTn id="12" dur="500"/>
                                        <p:tgtEl>
                                          <p:spTgt spid="4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P spid="5"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0" name="Content Placeholder 3" descr="wave1.pdf"/>
          <p:cNvPicPr>
            <a:picLocks noGrp="1" noChangeAspect="1"/>
          </p:cNvPicPr>
          <p:nvPr>
            <p:ph idx="4294967295"/>
          </p:nvPr>
        </p:nvPicPr>
        <p:blipFill>
          <a:blip r:embed="rId3" cstate="print"/>
          <a:srcRect l="-25616" r="-25616"/>
          <a:stretch>
            <a:fillRect/>
          </a:stretch>
        </p:blipFill>
        <p:spPr>
          <a:xfrm>
            <a:off x="974725" y="1600200"/>
            <a:ext cx="7442200" cy="4237038"/>
          </a:xfrm>
        </p:spPr>
      </p:pic>
      <p:sp>
        <p:nvSpPr>
          <p:cNvPr id="37891" name="Rectangle 4"/>
          <p:cNvSpPr>
            <a:spLocks noChangeArrowheads="1"/>
          </p:cNvSpPr>
          <p:nvPr/>
        </p:nvSpPr>
        <p:spPr bwMode="auto">
          <a:xfrm>
            <a:off x="0" y="327025"/>
            <a:ext cx="9144000" cy="1138238"/>
          </a:xfrm>
          <a:prstGeom prst="rect">
            <a:avLst/>
          </a:prstGeom>
          <a:noFill/>
          <a:ln w="9525">
            <a:noFill/>
            <a:miter lim="800000"/>
            <a:headEnd/>
            <a:tailEnd/>
          </a:ln>
        </p:spPr>
        <p:txBody>
          <a:bodyPr>
            <a:prstTxWarp prst="textNoShape">
              <a:avLst/>
            </a:prstTxWarp>
            <a:spAutoFit/>
          </a:bodyPr>
          <a:lstStyle/>
          <a:p>
            <a:pPr algn="ctr" defTabSz="457200"/>
            <a:r>
              <a:rPr lang="en-US" sz="3600">
                <a:solidFill>
                  <a:srgbClr val="FFFFFF"/>
                </a:solidFill>
                <a:ea typeface="Trebuchet MS" pitchFamily="-110" charset="0"/>
                <a:cs typeface="Trebuchet MS" pitchFamily="-110" charset="0"/>
              </a:rPr>
              <a:t>Linkage of EDI to Success in Grade 4</a:t>
            </a:r>
          </a:p>
          <a:p>
            <a:pPr algn="ctr" defTabSz="457200"/>
            <a:r>
              <a:rPr lang="en-US" sz="3200">
                <a:solidFill>
                  <a:srgbClr val="FFFFFF"/>
                </a:solidFill>
                <a:ea typeface="Trebuchet MS" pitchFamily="-110" charset="0"/>
                <a:cs typeface="Trebuchet MS" pitchFamily="-110" charset="0"/>
              </a:rPr>
              <a:t> </a:t>
            </a:r>
            <a:endParaRPr lang="en-US"/>
          </a:p>
        </p:txBody>
      </p:sp>
      <p:sp>
        <p:nvSpPr>
          <p:cNvPr id="7" name="TextBox 6"/>
          <p:cNvSpPr txBox="1"/>
          <p:nvPr/>
        </p:nvSpPr>
        <p:spPr>
          <a:xfrm flipH="1">
            <a:off x="1278248" y="1600199"/>
            <a:ext cx="492443" cy="4480833"/>
          </a:xfrm>
          <a:prstGeom prst="rect">
            <a:avLst/>
          </a:prstGeom>
          <a:noFill/>
        </p:spPr>
        <p:txBody>
          <a:bodyPr vert="vert270" anchorCtr="1">
            <a:spAutoFit/>
          </a:bodyPr>
          <a:lstStyle/>
          <a:p>
            <a:pPr defTabSz="457200" fontAlgn="auto">
              <a:spcBef>
                <a:spcPts val="0"/>
              </a:spcBef>
              <a:spcAft>
                <a:spcPts val="0"/>
              </a:spcAft>
              <a:defRPr/>
            </a:pPr>
            <a:r>
              <a:rPr lang="en-US" sz="2000" dirty="0">
                <a:solidFill>
                  <a:srgbClr val="F2F2F2"/>
                </a:solidFill>
                <a:latin typeface="Trebuchet MS"/>
                <a:ea typeface="ＭＳ Ｐゴシック" pitchFamily="-110" charset="-128"/>
                <a:cs typeface="Trebuchet MS"/>
              </a:rPr>
              <a:t>Percent not meeting expectations </a:t>
            </a:r>
          </a:p>
        </p:txBody>
      </p:sp>
      <p:sp>
        <p:nvSpPr>
          <p:cNvPr id="8" name="TextBox 7"/>
          <p:cNvSpPr txBox="1"/>
          <p:nvPr/>
        </p:nvSpPr>
        <p:spPr>
          <a:xfrm rot="5400000" flipH="1">
            <a:off x="4513240" y="3849469"/>
            <a:ext cx="461665" cy="5290422"/>
          </a:xfrm>
          <a:prstGeom prst="rect">
            <a:avLst/>
          </a:prstGeom>
          <a:noFill/>
        </p:spPr>
        <p:txBody>
          <a:bodyPr vert="vert270" anchorCtr="1">
            <a:spAutoFit/>
          </a:bodyPr>
          <a:lstStyle/>
          <a:p>
            <a:pPr defTabSz="457200" fontAlgn="auto">
              <a:spcBef>
                <a:spcPts val="0"/>
              </a:spcBef>
              <a:spcAft>
                <a:spcPts val="0"/>
              </a:spcAft>
              <a:defRPr/>
            </a:pPr>
            <a:r>
              <a:rPr lang="en-US" b="1" dirty="0">
                <a:solidFill>
                  <a:srgbClr val="F2F2F2"/>
                </a:solidFill>
                <a:latin typeface="Trebuchet MS"/>
                <a:ea typeface="ＭＳ Ｐゴシック" pitchFamily="-110" charset="-128"/>
                <a:cs typeface="Trebuchet MS"/>
              </a:rPr>
              <a:t>Number of EDI vulnerabilities</a:t>
            </a:r>
            <a:r>
              <a:rPr lang="en-US" dirty="0">
                <a:solidFill>
                  <a:srgbClr val="F2F2F2"/>
                </a:solidFill>
                <a:latin typeface="Trebuchet MS"/>
                <a:ea typeface="ＭＳ Ｐゴシック" pitchFamily="-110" charset="-128"/>
                <a:cs typeface="Trebuchet MS"/>
              </a:rPr>
              <a:t> </a:t>
            </a:r>
          </a:p>
        </p:txBody>
      </p:sp>
      <p:grpSp>
        <p:nvGrpSpPr>
          <p:cNvPr id="2" name="Group 12"/>
          <p:cNvGrpSpPr>
            <a:grpSpLocks/>
          </p:cNvGrpSpPr>
          <p:nvPr/>
        </p:nvGrpSpPr>
        <p:grpSpPr bwMode="auto">
          <a:xfrm>
            <a:off x="7489825" y="2544763"/>
            <a:ext cx="1054100" cy="307975"/>
            <a:chOff x="7874000" y="2616979"/>
            <a:chExt cx="1054100" cy="307777"/>
          </a:xfrm>
        </p:grpSpPr>
        <p:sp>
          <p:nvSpPr>
            <p:cNvPr id="37900" name="TextBox 10"/>
            <p:cNvSpPr txBox="1">
              <a:spLocks noChangeArrowheads="1"/>
            </p:cNvSpPr>
            <p:nvPr/>
          </p:nvSpPr>
          <p:spPr bwMode="auto">
            <a:xfrm>
              <a:off x="8014177" y="2616979"/>
              <a:ext cx="913923" cy="307777"/>
            </a:xfrm>
            <a:prstGeom prst="rect">
              <a:avLst/>
            </a:prstGeom>
            <a:noFill/>
            <a:ln w="9525">
              <a:noFill/>
              <a:miter lim="800000"/>
              <a:headEnd/>
              <a:tailEnd/>
            </a:ln>
          </p:spPr>
          <p:txBody>
            <a:bodyPr>
              <a:prstTxWarp prst="textNoShape">
                <a:avLst/>
              </a:prstTxWarp>
              <a:spAutoFit/>
            </a:bodyPr>
            <a:lstStyle/>
            <a:p>
              <a:pPr algn="r" defTabSz="457200"/>
              <a:r>
                <a:rPr lang="en-US" sz="1400">
                  <a:solidFill>
                    <a:srgbClr val="F2F2F2"/>
                  </a:solidFill>
                  <a:ea typeface="Trebuchet MS" pitchFamily="-110" charset="0"/>
                  <a:cs typeface="Trebuchet MS" pitchFamily="-110" charset="0"/>
                </a:rPr>
                <a:t>Reading</a:t>
              </a:r>
            </a:p>
          </p:txBody>
        </p:sp>
        <p:sp>
          <p:nvSpPr>
            <p:cNvPr id="9" name="Rectangle 8"/>
            <p:cNvSpPr/>
            <p:nvPr/>
          </p:nvSpPr>
          <p:spPr>
            <a:xfrm>
              <a:off x="7874000" y="2678851"/>
              <a:ext cx="190500" cy="144370"/>
            </a:xfrm>
            <a:prstGeom prst="rect">
              <a:avLst/>
            </a:prstGeom>
            <a:solidFill>
              <a:srgbClr val="842C66"/>
            </a:solidFill>
            <a:ln>
              <a:noFill/>
            </a:ln>
          </p:spPr>
          <p:style>
            <a:lnRef idx="1">
              <a:schemeClr val="accent1"/>
            </a:lnRef>
            <a:fillRef idx="3">
              <a:schemeClr val="accent1"/>
            </a:fillRef>
            <a:effectRef idx="2">
              <a:schemeClr val="accent1"/>
            </a:effectRef>
            <a:fontRef idx="minor">
              <a:schemeClr val="lt1"/>
            </a:fontRef>
          </p:style>
          <p:txBody>
            <a:bodyPr vert="vert"/>
            <a:lstStyle/>
            <a:p>
              <a:pPr algn="just" defTabSz="457200" fontAlgn="auto">
                <a:spcBef>
                  <a:spcPts val="0"/>
                </a:spcBef>
                <a:spcAft>
                  <a:spcPts val="0"/>
                </a:spcAft>
                <a:defRPr/>
              </a:pPr>
              <a:r>
                <a:rPr lang="en-US" dirty="0"/>
                <a:t>                      </a:t>
              </a:r>
            </a:p>
          </p:txBody>
        </p:sp>
      </p:grpSp>
      <p:grpSp>
        <p:nvGrpSpPr>
          <p:cNvPr id="3" name="Group 13"/>
          <p:cNvGrpSpPr>
            <a:grpSpLocks/>
          </p:cNvGrpSpPr>
          <p:nvPr/>
        </p:nvGrpSpPr>
        <p:grpSpPr bwMode="auto">
          <a:xfrm>
            <a:off x="7489825" y="2698750"/>
            <a:ext cx="1222375" cy="523875"/>
            <a:chOff x="7874000" y="2952961"/>
            <a:chExt cx="1221793" cy="523220"/>
          </a:xfrm>
        </p:grpSpPr>
        <p:sp>
          <p:nvSpPr>
            <p:cNvPr id="37898" name="TextBox 11"/>
            <p:cNvSpPr txBox="1">
              <a:spLocks noChangeArrowheads="1"/>
            </p:cNvSpPr>
            <p:nvPr/>
          </p:nvSpPr>
          <p:spPr bwMode="auto">
            <a:xfrm>
              <a:off x="8067569" y="2952961"/>
              <a:ext cx="1028224" cy="523220"/>
            </a:xfrm>
            <a:prstGeom prst="rect">
              <a:avLst/>
            </a:prstGeom>
            <a:noFill/>
            <a:ln w="9525">
              <a:noFill/>
              <a:miter lim="800000"/>
              <a:headEnd/>
              <a:tailEnd/>
            </a:ln>
          </p:spPr>
          <p:txBody>
            <a:bodyPr>
              <a:prstTxWarp prst="textNoShape">
                <a:avLst/>
              </a:prstTxWarp>
              <a:spAutoFit/>
            </a:bodyPr>
            <a:lstStyle/>
            <a:p>
              <a:pPr algn="r" defTabSz="457200"/>
              <a:r>
                <a:rPr lang="en-US" sz="1400">
                  <a:solidFill>
                    <a:srgbClr val="F2F2F2"/>
                  </a:solidFill>
                  <a:latin typeface="Calibri" pitchFamily="-110" charset="0"/>
                </a:rPr>
                <a:t>    </a:t>
              </a:r>
              <a:r>
                <a:rPr lang="en-US" sz="1400">
                  <a:solidFill>
                    <a:srgbClr val="F2F2F2"/>
                  </a:solidFill>
                  <a:ea typeface="Trebuchet MS" pitchFamily="-110" charset="0"/>
                  <a:cs typeface="Trebuchet MS" pitchFamily="-110" charset="0"/>
                </a:rPr>
                <a:t>Numeracy</a:t>
              </a:r>
            </a:p>
          </p:txBody>
        </p:sp>
        <p:sp>
          <p:nvSpPr>
            <p:cNvPr id="10" name="Rectangle 9"/>
            <p:cNvSpPr/>
            <p:nvPr/>
          </p:nvSpPr>
          <p:spPr>
            <a:xfrm>
              <a:off x="7874000" y="3252624"/>
              <a:ext cx="190409" cy="152209"/>
            </a:xfrm>
            <a:prstGeom prst="rect">
              <a:avLst/>
            </a:prstGeom>
            <a:solidFill>
              <a:srgbClr val="A188F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grpSp>
      <p:sp>
        <p:nvSpPr>
          <p:cNvPr id="37896" name="TextBox 14"/>
          <p:cNvSpPr txBox="1">
            <a:spLocks noChangeArrowheads="1"/>
          </p:cNvSpPr>
          <p:nvPr/>
        </p:nvSpPr>
        <p:spPr bwMode="auto">
          <a:xfrm>
            <a:off x="2098675" y="5837238"/>
            <a:ext cx="5530850" cy="400050"/>
          </a:xfrm>
          <a:prstGeom prst="rect">
            <a:avLst/>
          </a:prstGeom>
          <a:noFill/>
          <a:ln w="9525">
            <a:noFill/>
            <a:miter lim="800000"/>
            <a:headEnd/>
            <a:tailEnd/>
          </a:ln>
        </p:spPr>
        <p:txBody>
          <a:bodyPr>
            <a:prstTxWarp prst="textNoShape">
              <a:avLst/>
            </a:prstTxWarp>
            <a:spAutoFit/>
          </a:bodyPr>
          <a:lstStyle/>
          <a:p>
            <a:pPr defTabSz="457200"/>
            <a:r>
              <a:rPr lang="en-US" sz="2000">
                <a:latin typeface="Calibri" pitchFamily="-110" charset="0"/>
              </a:rPr>
              <a:t>    </a:t>
            </a:r>
            <a:r>
              <a:rPr lang="en-US" sz="2000">
                <a:solidFill>
                  <a:srgbClr val="F2F2F2"/>
                </a:solidFill>
                <a:latin typeface="Calibri" pitchFamily="-110" charset="0"/>
              </a:rPr>
              <a:t>Zero 	  One	Two	     Three     Four      Five</a:t>
            </a:r>
            <a:endParaRPr lang="en-US" sz="2000">
              <a:latin typeface="Calibri" pitchFamily="-110" charset="0"/>
            </a:endParaRPr>
          </a:p>
        </p:txBody>
      </p:sp>
      <p:sp>
        <p:nvSpPr>
          <p:cNvPr id="16" name="TextBox 15"/>
          <p:cNvSpPr txBox="1"/>
          <p:nvPr/>
        </p:nvSpPr>
        <p:spPr>
          <a:xfrm>
            <a:off x="1739900" y="1519238"/>
            <a:ext cx="692150" cy="4330700"/>
          </a:xfrm>
          <a:prstGeom prst="rect">
            <a:avLst/>
          </a:prstGeom>
          <a:noFill/>
        </p:spPr>
        <p:txBody>
          <a:bodyPr anchor="b">
            <a:spAutoFit/>
          </a:bodyPr>
          <a:lstStyle/>
          <a:p>
            <a:pPr defTabSz="457200" fontAlgn="auto">
              <a:spcBef>
                <a:spcPts val="0"/>
              </a:spcBef>
              <a:spcAft>
                <a:spcPts val="0"/>
              </a:spcAft>
              <a:defRPr/>
            </a:pPr>
            <a:r>
              <a:rPr lang="en-US" sz="1450" dirty="0">
                <a:solidFill>
                  <a:srgbClr val="F2F2F2"/>
                </a:solidFill>
                <a:latin typeface="+mn-lt"/>
                <a:ea typeface="ＭＳ Ｐゴシック" pitchFamily="-110" charset="-128"/>
                <a:cs typeface="ＭＳ Ｐゴシック" pitchFamily="-110" charset="-128"/>
              </a:rPr>
              <a:t>90.0</a:t>
            </a:r>
          </a:p>
          <a:p>
            <a:pPr defTabSz="457200" fontAlgn="auto">
              <a:spcBef>
                <a:spcPts val="0"/>
              </a:spcBef>
              <a:spcAft>
                <a:spcPts val="0"/>
              </a:spcAft>
              <a:defRPr/>
            </a:pPr>
            <a:endParaRPr lang="en-US" sz="1450" dirty="0">
              <a:solidFill>
                <a:srgbClr val="F2F2F2"/>
              </a:solidFill>
              <a:latin typeface="+mn-lt"/>
              <a:ea typeface="ＭＳ Ｐゴシック" pitchFamily="-110" charset="-128"/>
              <a:cs typeface="ＭＳ Ｐゴシック" pitchFamily="-110" charset="-128"/>
            </a:endParaRPr>
          </a:p>
          <a:p>
            <a:pPr defTabSz="457200" fontAlgn="auto">
              <a:spcBef>
                <a:spcPts val="0"/>
              </a:spcBef>
              <a:spcAft>
                <a:spcPts val="0"/>
              </a:spcAft>
              <a:defRPr/>
            </a:pPr>
            <a:r>
              <a:rPr lang="en-US" sz="1450" dirty="0">
                <a:solidFill>
                  <a:srgbClr val="F2F2F2"/>
                </a:solidFill>
                <a:latin typeface="+mn-lt"/>
                <a:ea typeface="ＭＳ Ｐゴシック" pitchFamily="-110" charset="-128"/>
                <a:cs typeface="ＭＳ Ｐゴシック" pitchFamily="-110" charset="-128"/>
              </a:rPr>
              <a:t>80.0</a:t>
            </a:r>
          </a:p>
          <a:p>
            <a:pPr defTabSz="457200" fontAlgn="auto">
              <a:spcBef>
                <a:spcPts val="0"/>
              </a:spcBef>
              <a:spcAft>
                <a:spcPts val="0"/>
              </a:spcAft>
              <a:defRPr/>
            </a:pPr>
            <a:endParaRPr lang="en-US" sz="1450" dirty="0">
              <a:solidFill>
                <a:srgbClr val="F2F2F2"/>
              </a:solidFill>
              <a:latin typeface="+mn-lt"/>
              <a:ea typeface="ＭＳ Ｐゴシック" pitchFamily="-110" charset="-128"/>
              <a:cs typeface="ＭＳ Ｐゴシック" pitchFamily="-110" charset="-128"/>
            </a:endParaRPr>
          </a:p>
          <a:p>
            <a:pPr defTabSz="457200" fontAlgn="auto">
              <a:spcBef>
                <a:spcPts val="0"/>
              </a:spcBef>
              <a:spcAft>
                <a:spcPts val="0"/>
              </a:spcAft>
              <a:defRPr/>
            </a:pPr>
            <a:r>
              <a:rPr lang="en-US" sz="1450" dirty="0">
                <a:solidFill>
                  <a:srgbClr val="F2F2F2"/>
                </a:solidFill>
                <a:latin typeface="+mn-lt"/>
                <a:ea typeface="ＭＳ Ｐゴシック" pitchFamily="-110" charset="-128"/>
                <a:cs typeface="ＭＳ Ｐゴシック" pitchFamily="-110" charset="-128"/>
              </a:rPr>
              <a:t>70.0</a:t>
            </a:r>
          </a:p>
          <a:p>
            <a:pPr defTabSz="457200" fontAlgn="auto">
              <a:spcBef>
                <a:spcPts val="0"/>
              </a:spcBef>
              <a:spcAft>
                <a:spcPts val="0"/>
              </a:spcAft>
              <a:defRPr/>
            </a:pPr>
            <a:endParaRPr lang="en-US" sz="1450" dirty="0">
              <a:solidFill>
                <a:srgbClr val="F2F2F2"/>
              </a:solidFill>
              <a:latin typeface="+mn-lt"/>
              <a:ea typeface="ＭＳ Ｐゴシック" pitchFamily="-110" charset="-128"/>
              <a:cs typeface="ＭＳ Ｐゴシック" pitchFamily="-110" charset="-128"/>
            </a:endParaRPr>
          </a:p>
          <a:p>
            <a:pPr defTabSz="457200" fontAlgn="auto">
              <a:spcBef>
                <a:spcPts val="0"/>
              </a:spcBef>
              <a:spcAft>
                <a:spcPts val="0"/>
              </a:spcAft>
              <a:defRPr/>
            </a:pPr>
            <a:r>
              <a:rPr lang="en-US" sz="1450" dirty="0">
                <a:solidFill>
                  <a:srgbClr val="F2F2F2"/>
                </a:solidFill>
                <a:latin typeface="+mn-lt"/>
                <a:ea typeface="ＭＳ Ｐゴシック" pitchFamily="-110" charset="-128"/>
                <a:cs typeface="ＭＳ Ｐゴシック" pitchFamily="-110" charset="-128"/>
              </a:rPr>
              <a:t>60.0</a:t>
            </a:r>
          </a:p>
          <a:p>
            <a:pPr defTabSz="457200" fontAlgn="auto">
              <a:spcBef>
                <a:spcPts val="0"/>
              </a:spcBef>
              <a:spcAft>
                <a:spcPts val="0"/>
              </a:spcAft>
              <a:defRPr/>
            </a:pPr>
            <a:endParaRPr lang="en-US" sz="1450" dirty="0">
              <a:solidFill>
                <a:srgbClr val="F2F2F2"/>
              </a:solidFill>
              <a:latin typeface="+mn-lt"/>
              <a:ea typeface="ＭＳ Ｐゴシック" pitchFamily="-110" charset="-128"/>
              <a:cs typeface="ＭＳ Ｐゴシック" pitchFamily="-110" charset="-128"/>
            </a:endParaRPr>
          </a:p>
          <a:p>
            <a:pPr defTabSz="457200" fontAlgn="auto">
              <a:spcBef>
                <a:spcPts val="0"/>
              </a:spcBef>
              <a:spcAft>
                <a:spcPts val="0"/>
              </a:spcAft>
              <a:defRPr/>
            </a:pPr>
            <a:r>
              <a:rPr lang="en-US" sz="1450" dirty="0">
                <a:solidFill>
                  <a:srgbClr val="F2F2F2"/>
                </a:solidFill>
                <a:latin typeface="+mn-lt"/>
                <a:ea typeface="ＭＳ Ｐゴシック" pitchFamily="-110" charset="-128"/>
                <a:cs typeface="ＭＳ Ｐゴシック" pitchFamily="-110" charset="-128"/>
              </a:rPr>
              <a:t>50.0</a:t>
            </a:r>
          </a:p>
          <a:p>
            <a:pPr defTabSz="457200" fontAlgn="auto">
              <a:spcBef>
                <a:spcPts val="0"/>
              </a:spcBef>
              <a:spcAft>
                <a:spcPts val="0"/>
              </a:spcAft>
              <a:defRPr/>
            </a:pPr>
            <a:endParaRPr lang="en-US" sz="1450" dirty="0">
              <a:solidFill>
                <a:srgbClr val="F2F2F2"/>
              </a:solidFill>
              <a:latin typeface="+mn-lt"/>
              <a:ea typeface="ＭＳ Ｐゴシック" pitchFamily="-110" charset="-128"/>
              <a:cs typeface="ＭＳ Ｐゴシック" pitchFamily="-110" charset="-128"/>
            </a:endParaRPr>
          </a:p>
          <a:p>
            <a:pPr defTabSz="457200" fontAlgn="auto">
              <a:spcBef>
                <a:spcPts val="0"/>
              </a:spcBef>
              <a:spcAft>
                <a:spcPts val="0"/>
              </a:spcAft>
              <a:defRPr/>
            </a:pPr>
            <a:r>
              <a:rPr lang="en-US" sz="1450" dirty="0">
                <a:solidFill>
                  <a:srgbClr val="F2F2F2"/>
                </a:solidFill>
                <a:latin typeface="+mn-lt"/>
                <a:ea typeface="ＭＳ Ｐゴシック" pitchFamily="-110" charset="-128"/>
                <a:cs typeface="ＭＳ Ｐゴシック" pitchFamily="-110" charset="-128"/>
              </a:rPr>
              <a:t>40.0</a:t>
            </a:r>
          </a:p>
          <a:p>
            <a:pPr defTabSz="457200" fontAlgn="auto">
              <a:spcBef>
                <a:spcPts val="0"/>
              </a:spcBef>
              <a:spcAft>
                <a:spcPts val="0"/>
              </a:spcAft>
              <a:defRPr/>
            </a:pPr>
            <a:endParaRPr lang="en-US" sz="1450" dirty="0">
              <a:solidFill>
                <a:srgbClr val="F2F2F2"/>
              </a:solidFill>
              <a:latin typeface="+mn-lt"/>
              <a:ea typeface="ＭＳ Ｐゴシック" pitchFamily="-110" charset="-128"/>
              <a:cs typeface="ＭＳ Ｐゴシック" pitchFamily="-110" charset="-128"/>
            </a:endParaRPr>
          </a:p>
          <a:p>
            <a:pPr defTabSz="457200" fontAlgn="auto">
              <a:spcBef>
                <a:spcPts val="0"/>
              </a:spcBef>
              <a:spcAft>
                <a:spcPts val="0"/>
              </a:spcAft>
              <a:defRPr/>
            </a:pPr>
            <a:r>
              <a:rPr lang="en-US" sz="1450" dirty="0">
                <a:solidFill>
                  <a:srgbClr val="F2F2F2"/>
                </a:solidFill>
                <a:latin typeface="+mn-lt"/>
                <a:ea typeface="ＭＳ Ｐゴシック" pitchFamily="-110" charset="-128"/>
                <a:cs typeface="ＭＳ Ｐゴシック" pitchFamily="-110" charset="-128"/>
              </a:rPr>
              <a:t>30.0</a:t>
            </a:r>
          </a:p>
          <a:p>
            <a:pPr defTabSz="457200" fontAlgn="auto">
              <a:spcBef>
                <a:spcPts val="0"/>
              </a:spcBef>
              <a:spcAft>
                <a:spcPts val="0"/>
              </a:spcAft>
              <a:defRPr/>
            </a:pPr>
            <a:endParaRPr lang="en-US" sz="1450" dirty="0">
              <a:solidFill>
                <a:srgbClr val="F2F2F2"/>
              </a:solidFill>
              <a:latin typeface="+mn-lt"/>
              <a:ea typeface="ＭＳ Ｐゴシック" pitchFamily="-110" charset="-128"/>
              <a:cs typeface="ＭＳ Ｐゴシック" pitchFamily="-110" charset="-128"/>
            </a:endParaRPr>
          </a:p>
          <a:p>
            <a:pPr defTabSz="457200" fontAlgn="auto">
              <a:spcBef>
                <a:spcPts val="0"/>
              </a:spcBef>
              <a:spcAft>
                <a:spcPts val="0"/>
              </a:spcAft>
              <a:defRPr/>
            </a:pPr>
            <a:r>
              <a:rPr lang="en-US" sz="1450" dirty="0">
                <a:solidFill>
                  <a:srgbClr val="F2F2F2"/>
                </a:solidFill>
                <a:latin typeface="+mn-lt"/>
                <a:ea typeface="ＭＳ Ｐゴシック" pitchFamily="-110" charset="-128"/>
                <a:cs typeface="ＭＳ Ｐゴシック" pitchFamily="-110" charset="-128"/>
              </a:rPr>
              <a:t>20.0</a:t>
            </a:r>
          </a:p>
          <a:p>
            <a:pPr defTabSz="457200" fontAlgn="auto">
              <a:spcBef>
                <a:spcPts val="0"/>
              </a:spcBef>
              <a:spcAft>
                <a:spcPts val="0"/>
              </a:spcAft>
              <a:defRPr/>
            </a:pPr>
            <a:endParaRPr lang="en-US" sz="1450" dirty="0">
              <a:solidFill>
                <a:srgbClr val="F2F2F2"/>
              </a:solidFill>
              <a:latin typeface="+mn-lt"/>
              <a:ea typeface="ＭＳ Ｐゴシック" pitchFamily="-110" charset="-128"/>
              <a:cs typeface="ＭＳ Ｐゴシック" pitchFamily="-110" charset="-128"/>
            </a:endParaRPr>
          </a:p>
          <a:p>
            <a:pPr defTabSz="457200" fontAlgn="auto">
              <a:spcBef>
                <a:spcPts val="0"/>
              </a:spcBef>
              <a:spcAft>
                <a:spcPts val="0"/>
              </a:spcAft>
              <a:defRPr/>
            </a:pPr>
            <a:r>
              <a:rPr lang="en-US" sz="1450" dirty="0">
                <a:solidFill>
                  <a:srgbClr val="F2F2F2"/>
                </a:solidFill>
                <a:latin typeface="+mn-lt"/>
                <a:ea typeface="ＭＳ Ｐゴシック" pitchFamily="-110" charset="-128"/>
                <a:cs typeface="ＭＳ Ｐゴシック" pitchFamily="-110" charset="-128"/>
              </a:rPr>
              <a:t>10.0</a:t>
            </a:r>
          </a:p>
          <a:p>
            <a:pPr defTabSz="457200" fontAlgn="auto">
              <a:spcBef>
                <a:spcPts val="0"/>
              </a:spcBef>
              <a:spcAft>
                <a:spcPts val="0"/>
              </a:spcAft>
              <a:defRPr/>
            </a:pPr>
            <a:endParaRPr lang="en-US" sz="1450" dirty="0">
              <a:solidFill>
                <a:srgbClr val="F2F2F2"/>
              </a:solidFill>
              <a:latin typeface="+mn-lt"/>
              <a:ea typeface="ＭＳ Ｐゴシック" pitchFamily="-110" charset="-128"/>
              <a:cs typeface="ＭＳ Ｐゴシック" pitchFamily="-110" charset="-128"/>
            </a:endParaRPr>
          </a:p>
          <a:p>
            <a:pPr defTabSz="457200" fontAlgn="auto">
              <a:spcBef>
                <a:spcPts val="0"/>
              </a:spcBef>
              <a:spcAft>
                <a:spcPts val="0"/>
              </a:spcAft>
              <a:defRPr/>
            </a:pPr>
            <a:r>
              <a:rPr lang="en-US" sz="1450" dirty="0">
                <a:solidFill>
                  <a:srgbClr val="F2F2F2"/>
                </a:solidFill>
                <a:latin typeface="+mn-lt"/>
                <a:ea typeface="ＭＳ Ｐゴシック" pitchFamily="-110" charset="-128"/>
                <a:cs typeface="ＭＳ Ｐゴシック" pitchFamily="-110" charset="-128"/>
              </a:rPr>
              <a:t>0.0 </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extBox 4"/>
          <p:cNvSpPr txBox="1">
            <a:spLocks noChangeArrowheads="1"/>
          </p:cNvSpPr>
          <p:nvPr/>
        </p:nvSpPr>
        <p:spPr bwMode="auto">
          <a:xfrm>
            <a:off x="2317750" y="6584950"/>
            <a:ext cx="7054850" cy="214313"/>
          </a:xfrm>
          <a:prstGeom prst="rect">
            <a:avLst/>
          </a:prstGeom>
          <a:noFill/>
          <a:ln w="9525">
            <a:noFill/>
            <a:miter lim="800000"/>
            <a:headEnd/>
            <a:tailEnd/>
          </a:ln>
        </p:spPr>
        <p:txBody>
          <a:bodyPr>
            <a:prstTxWarp prst="textNoShape">
              <a:avLst/>
            </a:prstTxWarp>
            <a:spAutoFit/>
          </a:bodyPr>
          <a:lstStyle/>
          <a:p>
            <a:pPr eaLnBrk="0" hangingPunct="0"/>
            <a:r>
              <a:rPr lang="en-US" sz="800" i="1">
                <a:solidFill>
                  <a:srgbClr val="828282"/>
                </a:solidFill>
                <a:ea typeface="Arial" pitchFamily="-110" charset="0"/>
                <a:cs typeface="Arial" pitchFamily="-110" charset="0"/>
              </a:rPr>
              <a:t>Source:  Adapted from  Kershaw et al. 2009, 15 by 15 : A Comprehensive Policy Framework for Early Human Capital Investment in BC, Table 1..</a:t>
            </a:r>
          </a:p>
        </p:txBody>
      </p:sp>
      <p:sp>
        <p:nvSpPr>
          <p:cNvPr id="28" name="Title 1"/>
          <p:cNvSpPr txBox="1">
            <a:spLocks/>
          </p:cNvSpPr>
          <p:nvPr/>
        </p:nvSpPr>
        <p:spPr bwMode="auto">
          <a:xfrm>
            <a:off x="762000" y="2465388"/>
            <a:ext cx="2844800" cy="457200"/>
          </a:xfrm>
          <a:prstGeom prst="rect">
            <a:avLst/>
          </a:prstGeom>
          <a:noFill/>
          <a:ln w="9525">
            <a:noFill/>
            <a:miter lim="800000"/>
            <a:headEnd/>
            <a:tailEnd/>
          </a:ln>
        </p:spPr>
        <p:txBody>
          <a:bodyPr anchor="ctr">
            <a:prstTxWarp prst="textNoShape">
              <a:avLst/>
            </a:prstTxWarp>
          </a:bodyPr>
          <a:lstStyle/>
          <a:p>
            <a:pPr algn="ctr" eaLnBrk="0" hangingPunct="0"/>
            <a:r>
              <a:rPr lang="en-US" sz="3200" b="1">
                <a:solidFill>
                  <a:srgbClr val="738EC7"/>
                </a:solidFill>
                <a:ea typeface="Arial" pitchFamily="-110" charset="0"/>
                <a:cs typeface="Arial" pitchFamily="-110" charset="0"/>
              </a:rPr>
              <a:t>Vulnerability (EDI)</a:t>
            </a:r>
            <a:endParaRPr lang="en-US" sz="3200">
              <a:solidFill>
                <a:srgbClr val="738EC7"/>
              </a:solidFill>
              <a:ea typeface="Arial" pitchFamily="-110" charset="0"/>
              <a:cs typeface="Arial" pitchFamily="-110" charset="0"/>
            </a:endParaRPr>
          </a:p>
        </p:txBody>
      </p:sp>
      <p:sp>
        <p:nvSpPr>
          <p:cNvPr id="33" name="Title 1"/>
          <p:cNvSpPr txBox="1">
            <a:spLocks/>
          </p:cNvSpPr>
          <p:nvPr/>
        </p:nvSpPr>
        <p:spPr bwMode="auto">
          <a:xfrm>
            <a:off x="4876800" y="2438400"/>
            <a:ext cx="3429000" cy="457200"/>
          </a:xfrm>
          <a:prstGeom prst="rect">
            <a:avLst/>
          </a:prstGeom>
          <a:noFill/>
          <a:ln w="9525">
            <a:noFill/>
            <a:miter lim="800000"/>
            <a:headEnd/>
            <a:tailEnd/>
          </a:ln>
        </p:spPr>
        <p:txBody>
          <a:bodyPr anchor="ctr"/>
          <a:lstStyle/>
          <a:p>
            <a:pPr algn="ctr" eaLnBrk="0" hangingPunct="0">
              <a:defRPr/>
            </a:pPr>
            <a:r>
              <a:rPr lang="en-US" sz="3200" b="1" dirty="0">
                <a:solidFill>
                  <a:srgbClr val="738EC7"/>
                </a:solidFill>
                <a:latin typeface="Trebuchet MS" pitchFamily="34" charset="0"/>
                <a:ea typeface="+mj-ea"/>
                <a:cs typeface="+mj-cs"/>
              </a:rPr>
              <a:t>University Eligible Grades</a:t>
            </a:r>
          </a:p>
        </p:txBody>
      </p:sp>
      <p:sp>
        <p:nvSpPr>
          <p:cNvPr id="34" name="Title 1"/>
          <p:cNvSpPr txBox="1">
            <a:spLocks/>
          </p:cNvSpPr>
          <p:nvPr/>
        </p:nvSpPr>
        <p:spPr bwMode="auto">
          <a:xfrm>
            <a:off x="1409700" y="3810000"/>
            <a:ext cx="1219200" cy="685800"/>
          </a:xfrm>
          <a:prstGeom prst="rect">
            <a:avLst/>
          </a:prstGeom>
          <a:noFill/>
          <a:ln w="9525">
            <a:noFill/>
            <a:miter lim="800000"/>
            <a:headEnd/>
            <a:tailEnd/>
          </a:ln>
        </p:spPr>
        <p:txBody>
          <a:bodyPr anchor="ctr"/>
          <a:lstStyle/>
          <a:p>
            <a:pPr algn="ctr" eaLnBrk="0" hangingPunct="0">
              <a:spcAft>
                <a:spcPts val="1000"/>
              </a:spcAft>
              <a:defRPr/>
            </a:pPr>
            <a:r>
              <a:rPr lang="en-US" sz="3200" b="1" dirty="0">
                <a:solidFill>
                  <a:srgbClr val="FFFFFF"/>
                </a:solidFill>
                <a:latin typeface="Trebuchet MS" pitchFamily="34" charset="0"/>
                <a:ea typeface="+mj-ea"/>
                <a:cs typeface="+mj-cs"/>
              </a:rPr>
              <a:t>29%</a:t>
            </a:r>
          </a:p>
          <a:p>
            <a:pPr algn="ctr" eaLnBrk="0" hangingPunct="0">
              <a:spcAft>
                <a:spcPts val="1000"/>
              </a:spcAft>
              <a:defRPr/>
            </a:pPr>
            <a:r>
              <a:rPr lang="en-US" sz="3200" b="1" dirty="0">
                <a:solidFill>
                  <a:srgbClr val="FFFFFF"/>
                </a:solidFill>
                <a:latin typeface="Trebuchet MS" pitchFamily="34" charset="0"/>
                <a:ea typeface="+mj-ea"/>
                <a:cs typeface="+mj-cs"/>
              </a:rPr>
              <a:t>15%</a:t>
            </a:r>
          </a:p>
          <a:p>
            <a:pPr algn="ctr" eaLnBrk="0" hangingPunct="0">
              <a:spcAft>
                <a:spcPts val="1000"/>
              </a:spcAft>
              <a:defRPr/>
            </a:pPr>
            <a:r>
              <a:rPr lang="en-US" sz="3200" b="1" dirty="0">
                <a:solidFill>
                  <a:srgbClr val="FFFFFF"/>
                </a:solidFill>
                <a:latin typeface="Trebuchet MS" pitchFamily="34" charset="0"/>
                <a:ea typeface="+mj-ea"/>
                <a:cs typeface="+mj-cs"/>
              </a:rPr>
              <a:t>10%</a:t>
            </a:r>
          </a:p>
        </p:txBody>
      </p:sp>
      <p:sp>
        <p:nvSpPr>
          <p:cNvPr id="40" name="Title 1"/>
          <p:cNvSpPr txBox="1">
            <a:spLocks/>
          </p:cNvSpPr>
          <p:nvPr/>
        </p:nvSpPr>
        <p:spPr bwMode="auto">
          <a:xfrm>
            <a:off x="5910263" y="3810000"/>
            <a:ext cx="1481137" cy="685800"/>
          </a:xfrm>
          <a:prstGeom prst="rect">
            <a:avLst/>
          </a:prstGeom>
          <a:noFill/>
          <a:ln w="9525">
            <a:noFill/>
            <a:miter lim="800000"/>
            <a:headEnd/>
            <a:tailEnd/>
          </a:ln>
        </p:spPr>
        <p:txBody>
          <a:bodyPr anchor="ctr"/>
          <a:lstStyle/>
          <a:p>
            <a:pPr algn="ctr" eaLnBrk="0" hangingPunct="0">
              <a:spcAft>
                <a:spcPts val="1000"/>
              </a:spcAft>
              <a:defRPr/>
            </a:pPr>
            <a:r>
              <a:rPr lang="en-US" sz="3200" b="1" dirty="0">
                <a:solidFill>
                  <a:srgbClr val="FFFFFF"/>
                </a:solidFill>
                <a:latin typeface="Trebuchet MS" pitchFamily="34" charset="0"/>
                <a:ea typeface="+mj-ea"/>
                <a:cs typeface="+mj-cs"/>
              </a:rPr>
              <a:t>41.5%</a:t>
            </a:r>
          </a:p>
          <a:p>
            <a:pPr algn="ctr" eaLnBrk="0" hangingPunct="0">
              <a:spcAft>
                <a:spcPts val="1000"/>
              </a:spcAft>
              <a:defRPr/>
            </a:pPr>
            <a:r>
              <a:rPr lang="en-US" sz="3200" b="1" dirty="0">
                <a:solidFill>
                  <a:srgbClr val="FFFFFF"/>
                </a:solidFill>
                <a:latin typeface="Trebuchet MS" pitchFamily="34" charset="0"/>
                <a:ea typeface="+mj-ea"/>
                <a:cs typeface="+mj-cs"/>
              </a:rPr>
              <a:t>50.3%</a:t>
            </a:r>
          </a:p>
          <a:p>
            <a:pPr algn="ctr" eaLnBrk="0" hangingPunct="0">
              <a:spcAft>
                <a:spcPts val="1000"/>
              </a:spcAft>
              <a:defRPr/>
            </a:pPr>
            <a:r>
              <a:rPr lang="en-US" sz="3200" b="1" dirty="0">
                <a:solidFill>
                  <a:srgbClr val="FFFFFF"/>
                </a:solidFill>
                <a:latin typeface="Trebuchet MS" pitchFamily="34" charset="0"/>
                <a:ea typeface="+mj-ea"/>
                <a:cs typeface="+mj-cs"/>
              </a:rPr>
              <a:t>55.6%</a:t>
            </a:r>
          </a:p>
        </p:txBody>
      </p:sp>
      <p:cxnSp>
        <p:nvCxnSpPr>
          <p:cNvPr id="47" name="Straight Connector 46"/>
          <p:cNvCxnSpPr/>
          <p:nvPr/>
        </p:nvCxnSpPr>
        <p:spPr>
          <a:xfrm flipV="1">
            <a:off x="1219200" y="3886200"/>
            <a:ext cx="6172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219200" y="4495800"/>
            <a:ext cx="6172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7772400" y="3848100"/>
            <a:ext cx="1295400" cy="701675"/>
          </a:xfrm>
          <a:prstGeom prst="rect">
            <a:avLst/>
          </a:prstGeom>
          <a:solidFill>
            <a:srgbClr val="262626"/>
          </a:solidFill>
          <a:ln w="9525">
            <a:noFill/>
            <a:miter lim="800000"/>
            <a:headEnd/>
            <a:tailEnd/>
          </a:ln>
        </p:spPr>
        <p:txBody>
          <a:bodyPr>
            <a:prstTxWarp prst="textNoShape">
              <a:avLst/>
            </a:prstTxWarp>
            <a:spAutoFit/>
          </a:bodyPr>
          <a:lstStyle/>
          <a:p>
            <a:pPr algn="ctr" eaLnBrk="0" hangingPunct="0"/>
            <a:r>
              <a:rPr lang="en-US" sz="2000" b="1" dirty="0">
                <a:solidFill>
                  <a:srgbClr val="87BE55"/>
                </a:solidFill>
                <a:ea typeface="Arial" pitchFamily="-110" charset="0"/>
                <a:cs typeface="Arial" pitchFamily="-110" charset="0"/>
              </a:rPr>
              <a:t>34% </a:t>
            </a:r>
            <a:br>
              <a:rPr lang="en-US" sz="2000" b="1" dirty="0">
                <a:solidFill>
                  <a:srgbClr val="87BE55"/>
                </a:solidFill>
                <a:ea typeface="Arial" pitchFamily="-110" charset="0"/>
                <a:cs typeface="Arial" pitchFamily="-110" charset="0"/>
              </a:rPr>
            </a:br>
            <a:r>
              <a:rPr lang="en-US" sz="2000" b="1" dirty="0">
                <a:solidFill>
                  <a:srgbClr val="87BE55"/>
                </a:solidFill>
                <a:ea typeface="Arial" pitchFamily="-110" charset="0"/>
                <a:cs typeface="Arial" pitchFamily="-110" charset="0"/>
              </a:rPr>
              <a:t>increase</a:t>
            </a:r>
            <a:endParaRPr lang="en-US" sz="1600" b="1" dirty="0">
              <a:solidFill>
                <a:srgbClr val="87BE55"/>
              </a:solidFill>
              <a:ea typeface="Arial" pitchFamily="-110" charset="0"/>
              <a:cs typeface="Arial" pitchFamily="-110" charset="0"/>
            </a:endParaRPr>
          </a:p>
        </p:txBody>
      </p:sp>
      <p:cxnSp>
        <p:nvCxnSpPr>
          <p:cNvPr id="67" name="Straight Arrow Connector 66"/>
          <p:cNvCxnSpPr/>
          <p:nvPr/>
        </p:nvCxnSpPr>
        <p:spPr>
          <a:xfrm rot="5400000">
            <a:off x="7247732" y="4228306"/>
            <a:ext cx="838200" cy="1587"/>
          </a:xfrm>
          <a:prstGeom prst="straightConnector1">
            <a:avLst/>
          </a:prstGeom>
          <a:ln w="50800" cap="sq">
            <a:solidFill>
              <a:srgbClr val="87BE5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9947" name="TextBox 10"/>
          <p:cNvSpPr txBox="1">
            <a:spLocks noChangeArrowheads="1"/>
          </p:cNvSpPr>
          <p:nvPr/>
        </p:nvSpPr>
        <p:spPr bwMode="auto">
          <a:xfrm>
            <a:off x="635000" y="539750"/>
            <a:ext cx="7764463" cy="1661993"/>
          </a:xfrm>
          <a:prstGeom prst="rect">
            <a:avLst/>
          </a:prstGeom>
          <a:noFill/>
          <a:ln w="9525">
            <a:noFill/>
            <a:miter lim="800000"/>
            <a:headEnd/>
            <a:tailEnd/>
          </a:ln>
        </p:spPr>
        <p:txBody>
          <a:bodyPr>
            <a:prstTxWarp prst="textNoShape">
              <a:avLst/>
            </a:prstTxWarp>
            <a:spAutoFit/>
          </a:bodyPr>
          <a:lstStyle/>
          <a:p>
            <a:pPr algn="ctr"/>
            <a:r>
              <a:rPr lang="en-US" sz="3200" b="1" dirty="0">
                <a:solidFill>
                  <a:schemeClr val="accent3"/>
                </a:solidFill>
                <a:ea typeface="Arial" pitchFamily="-110" charset="0"/>
                <a:cs typeface="Arial" pitchFamily="-110" charset="0"/>
              </a:rPr>
              <a:t>Observe Transitions from EDI to School Completion</a:t>
            </a:r>
            <a:r>
              <a:rPr lang="en-US" sz="2000" b="1" dirty="0">
                <a:solidFill>
                  <a:schemeClr val="accent3"/>
                </a:solidFill>
                <a:ea typeface="Arial" pitchFamily="-110" charset="0"/>
                <a:cs typeface="Arial" pitchFamily="-110" charset="0"/>
              </a:rPr>
              <a:t> </a:t>
            </a:r>
            <a:r>
              <a:rPr lang="en-US" sz="2000" b="1" dirty="0">
                <a:solidFill>
                  <a:srgbClr val="FF9900"/>
                </a:solidFill>
                <a:latin typeface="Arial Narrow" pitchFamily="-110" charset="0"/>
                <a:ea typeface="Arial" pitchFamily="-110" charset="0"/>
                <a:cs typeface="Arial" pitchFamily="-110" charset="0"/>
              </a:rPr>
              <a:t/>
            </a:r>
            <a:br>
              <a:rPr lang="en-US" sz="2000" b="1" dirty="0">
                <a:solidFill>
                  <a:srgbClr val="FF9900"/>
                </a:solidFill>
                <a:latin typeface="Arial Narrow" pitchFamily="-110" charset="0"/>
                <a:ea typeface="Arial" pitchFamily="-110" charset="0"/>
                <a:cs typeface="Arial" pitchFamily="-110" charset="0"/>
              </a:rPr>
            </a:br>
            <a:endParaRPr lang="en-US" sz="2000" b="1" i="1" dirty="0">
              <a:ea typeface="Arial" pitchFamily="-110" charset="0"/>
              <a:cs typeface="Arial" pitchFamily="-110"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fade">
                                      <p:cBhvr>
                                        <p:cTn id="15" dur="1000"/>
                                        <p:tgtEl>
                                          <p:spTgt spid="3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1000"/>
                                        <p:tgtEl>
                                          <p:spTgt spid="47"/>
                                        </p:tgtEl>
                                      </p:cBhvr>
                                    </p:animEffect>
                                  </p:childTnLst>
                                </p:cTn>
                              </p:par>
                              <p:par>
                                <p:cTn id="21" presetID="10" presetClass="entr" presetSubtype="0" fill="hold" nodeType="withEffect">
                                  <p:stCondLst>
                                    <p:cond delay="0"/>
                                  </p:stCondLst>
                                  <p:childTnLst>
                                    <p:set>
                                      <p:cBhvr>
                                        <p:cTn id="22" dur="1" fill="hold">
                                          <p:stCondLst>
                                            <p:cond delay="0"/>
                                          </p:stCondLst>
                                        </p:cTn>
                                        <p:tgtEl>
                                          <p:spTgt spid="40">
                                            <p:txEl>
                                              <p:pRg st="0" end="0"/>
                                            </p:txEl>
                                          </p:spTgt>
                                        </p:tgtEl>
                                        <p:attrNameLst>
                                          <p:attrName>style.visibility</p:attrName>
                                        </p:attrNameLst>
                                      </p:cBhvr>
                                      <p:to>
                                        <p:strVal val="visible"/>
                                      </p:to>
                                    </p:set>
                                    <p:animEffect transition="in" filter="fade">
                                      <p:cBhvr>
                                        <p:cTn id="23" dur="1000"/>
                                        <p:tgtEl>
                                          <p:spTgt spid="4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
                                            <p:txEl>
                                              <p:pRg st="1" end="1"/>
                                            </p:txEl>
                                          </p:spTgt>
                                        </p:tgtEl>
                                        <p:attrNameLst>
                                          <p:attrName>style.visibility</p:attrName>
                                        </p:attrNameLst>
                                      </p:cBhvr>
                                      <p:to>
                                        <p:strVal val="visible"/>
                                      </p:to>
                                    </p:set>
                                    <p:animEffect transition="in" filter="fade">
                                      <p:cBhvr>
                                        <p:cTn id="28" dur="1000"/>
                                        <p:tgtEl>
                                          <p:spTgt spid="3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10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40">
                                            <p:txEl>
                                              <p:pRg st="1" end="1"/>
                                            </p:txEl>
                                          </p:spTgt>
                                        </p:tgtEl>
                                        <p:attrNameLst>
                                          <p:attrName>style.visibility</p:attrName>
                                        </p:attrNameLst>
                                      </p:cBhvr>
                                      <p:to>
                                        <p:strVal val="visible"/>
                                      </p:to>
                                    </p:set>
                                    <p:animEffect transition="in" filter="fade">
                                      <p:cBhvr>
                                        <p:cTn id="36" dur="1000"/>
                                        <p:tgtEl>
                                          <p:spTgt spid="40">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4">
                                            <p:txEl>
                                              <p:pRg st="2" end="2"/>
                                            </p:txEl>
                                          </p:spTgt>
                                        </p:tgtEl>
                                        <p:attrNameLst>
                                          <p:attrName>style.visibility</p:attrName>
                                        </p:attrNameLst>
                                      </p:cBhvr>
                                      <p:to>
                                        <p:strVal val="visible"/>
                                      </p:to>
                                    </p:set>
                                    <p:animEffect transition="in" filter="fade">
                                      <p:cBhvr>
                                        <p:cTn id="41" dur="1000"/>
                                        <p:tgtEl>
                                          <p:spTgt spid="3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0">
                                            <p:txEl>
                                              <p:pRg st="2" end="2"/>
                                            </p:txEl>
                                          </p:spTgt>
                                        </p:tgtEl>
                                        <p:attrNameLst>
                                          <p:attrName>style.visibility</p:attrName>
                                        </p:attrNameLst>
                                      </p:cBhvr>
                                      <p:to>
                                        <p:strVal val="visible"/>
                                      </p:to>
                                    </p:set>
                                    <p:animEffect transition="in" filter="fade">
                                      <p:cBhvr>
                                        <p:cTn id="46" dur="1000"/>
                                        <p:tgtEl>
                                          <p:spTgt spid="40">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childTnLst>
                                </p:cTn>
                              </p:par>
                              <p:par>
                                <p:cTn id="52" presetID="10" presetClass="entr" presetSubtype="0" fill="hold" nodeType="with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12"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Title 1"/>
          <p:cNvSpPr txBox="1">
            <a:spLocks/>
          </p:cNvSpPr>
          <p:nvPr/>
        </p:nvSpPr>
        <p:spPr bwMode="auto">
          <a:xfrm>
            <a:off x="1373816" y="263525"/>
            <a:ext cx="8458200" cy="882650"/>
          </a:xfrm>
          <a:prstGeom prst="rect">
            <a:avLst/>
          </a:prstGeom>
          <a:noFill/>
          <a:ln w="9525">
            <a:noFill/>
            <a:miter lim="800000"/>
            <a:headEnd/>
            <a:tailEnd/>
          </a:ln>
        </p:spPr>
        <p:txBody>
          <a:bodyPr/>
          <a:lstStyle/>
          <a:p>
            <a:pPr fontAlgn="base">
              <a:lnSpc>
                <a:spcPct val="90000"/>
              </a:lnSpc>
              <a:tabLst>
                <a:tab pos="4918075" algn="l"/>
                <a:tab pos="5832475" algn="l"/>
              </a:tabLst>
            </a:pPr>
            <a:r>
              <a:rPr lang="en-CA" sz="4900" dirty="0" smtClean="0">
                <a:solidFill>
                  <a:prstClr val="white"/>
                </a:solidFill>
                <a:latin typeface="Trebuchet MS" pitchFamily="34" charset="0"/>
                <a:ea typeface="Kozuka Gothic Pro R" pitchFamily="34" charset="-128"/>
                <a:cs typeface="Gisha" pitchFamily="34" charset="-79"/>
              </a:rPr>
              <a:t>Decreased Vulnerability = </a:t>
            </a:r>
          </a:p>
          <a:p>
            <a:pPr fontAlgn="base">
              <a:lnSpc>
                <a:spcPct val="90000"/>
              </a:lnSpc>
              <a:tabLst>
                <a:tab pos="4918075" algn="l"/>
                <a:tab pos="5832475" algn="l"/>
              </a:tabLst>
            </a:pPr>
            <a:r>
              <a:rPr lang="en-CA" sz="4900" dirty="0" smtClean="0">
                <a:solidFill>
                  <a:prstClr val="white"/>
                </a:solidFill>
                <a:latin typeface="Trebuchet MS" pitchFamily="34" charset="0"/>
                <a:ea typeface="Kozuka Gothic Pro R" pitchFamily="34" charset="-128"/>
                <a:cs typeface="Gisha" pitchFamily="34" charset="-79"/>
              </a:rPr>
              <a:t>Increased Growth</a:t>
            </a:r>
          </a:p>
        </p:txBody>
      </p:sp>
      <p:pic>
        <p:nvPicPr>
          <p:cNvPr id="26" name="Picture 4" descr="S:\HELP All\Research Units\ECD Mapping Unit\Presentations and Workshops\Fall Launch 2009\Slides\15x15\Tables &amp; Figures from Report\15x15 graph-01.png"/>
          <p:cNvPicPr>
            <a:picLocks noChangeAspect="1" noChangeArrowheads="1"/>
          </p:cNvPicPr>
          <p:nvPr/>
        </p:nvPicPr>
        <p:blipFill>
          <a:blip r:embed="rId3"/>
          <a:srcRect l="18628" t="7983" r="18594" b="9308"/>
          <a:stretch>
            <a:fillRect/>
          </a:stretch>
        </p:blipFill>
        <p:spPr bwMode="auto">
          <a:xfrm>
            <a:off x="-37345" y="276225"/>
            <a:ext cx="1326921" cy="1308384"/>
          </a:xfrm>
          <a:prstGeom prst="rect">
            <a:avLst/>
          </a:prstGeom>
          <a:noFill/>
          <a:ln w="9525">
            <a:noFill/>
            <a:miter lim="800000"/>
            <a:headEnd/>
            <a:tailEnd/>
          </a:ln>
        </p:spPr>
      </p:pic>
      <p:graphicFrame>
        <p:nvGraphicFramePr>
          <p:cNvPr id="12" name="Chart 11"/>
          <p:cNvGraphicFramePr/>
          <p:nvPr/>
        </p:nvGraphicFramePr>
        <p:xfrm>
          <a:off x="38100" y="1933575"/>
          <a:ext cx="8995138" cy="4924425"/>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Connector 12"/>
          <p:cNvCxnSpPr/>
          <p:nvPr/>
        </p:nvCxnSpPr>
        <p:spPr>
          <a:xfrm>
            <a:off x="1606760" y="5252827"/>
            <a:ext cx="457200" cy="30480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2040147" y="5433802"/>
            <a:ext cx="3360215"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a:solidFill>
                  <a:prstClr val="white"/>
                </a:solidFill>
                <a:latin typeface="Trebuchet MS" pitchFamily="34" charset="0"/>
                <a:cs typeface="Arial" charset="0"/>
              </a:rPr>
              <a:t>First cohort of 5 year olds </a:t>
            </a:r>
            <a:r>
              <a:rPr lang="en-US" sz="1600" dirty="0" smtClean="0">
                <a:solidFill>
                  <a:prstClr val="white"/>
                </a:solidFill>
                <a:latin typeface="Trebuchet MS" pitchFamily="34" charset="0"/>
                <a:cs typeface="Arial" charset="0"/>
              </a:rPr>
              <a:t>benefit </a:t>
            </a:r>
          </a:p>
          <a:p>
            <a:pPr fontAlgn="base">
              <a:spcBef>
                <a:spcPct val="0"/>
              </a:spcBef>
              <a:spcAft>
                <a:spcPct val="0"/>
              </a:spcAft>
            </a:pPr>
            <a:r>
              <a:rPr lang="en-US" sz="1600" dirty="0" smtClean="0">
                <a:solidFill>
                  <a:prstClr val="white"/>
                </a:solidFill>
                <a:latin typeface="Trebuchet MS" pitchFamily="34" charset="0"/>
                <a:cs typeface="Arial" charset="0"/>
              </a:rPr>
              <a:t>from smart family policy</a:t>
            </a:r>
            <a:endParaRPr lang="en-US" sz="1600" dirty="0">
              <a:solidFill>
                <a:prstClr val="white"/>
              </a:solidFill>
              <a:latin typeface="Trebuchet MS" pitchFamily="34" charset="0"/>
              <a:cs typeface="Arial" charset="0"/>
            </a:endParaRPr>
          </a:p>
        </p:txBody>
      </p:sp>
      <p:cxnSp>
        <p:nvCxnSpPr>
          <p:cNvPr id="15" name="Straight Connector 14"/>
          <p:cNvCxnSpPr/>
          <p:nvPr/>
        </p:nvCxnSpPr>
        <p:spPr>
          <a:xfrm>
            <a:off x="3249171" y="4836661"/>
            <a:ext cx="210305" cy="145305"/>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3447217" y="4861899"/>
            <a:ext cx="2218877" cy="338554"/>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a:solidFill>
                  <a:prstClr val="white"/>
                </a:solidFill>
                <a:latin typeface="Trebuchet MS" pitchFamily="34" charset="0"/>
                <a:cs typeface="Arial" charset="0"/>
              </a:rPr>
              <a:t>First cohort graduates</a:t>
            </a:r>
          </a:p>
        </p:txBody>
      </p:sp>
      <p:sp>
        <p:nvSpPr>
          <p:cNvPr id="27" name="Rectangle 9"/>
          <p:cNvSpPr>
            <a:spLocks noChangeArrowheads="1"/>
          </p:cNvSpPr>
          <p:nvPr/>
        </p:nvSpPr>
        <p:spPr bwMode="auto">
          <a:xfrm>
            <a:off x="5702580" y="3734919"/>
            <a:ext cx="1866900" cy="58477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600" b="1" dirty="0">
                <a:solidFill>
                  <a:srgbClr val="738EC7"/>
                </a:solidFill>
                <a:effectLst>
                  <a:outerShdw blurRad="50800" dist="38100" dir="2700000" algn="tl" rotWithShape="0">
                    <a:prstClr val="black">
                      <a:alpha val="40000"/>
                    </a:prstClr>
                  </a:outerShdw>
                </a:effectLst>
                <a:latin typeface="Trebuchet MS" pitchFamily="34" charset="0"/>
                <a:cs typeface="Arial" charset="0"/>
              </a:rPr>
              <a:t>Status Quo </a:t>
            </a:r>
            <a:endParaRPr lang="en-US" sz="1600" b="1" dirty="0" smtClean="0">
              <a:solidFill>
                <a:srgbClr val="738EC7"/>
              </a:solidFill>
              <a:effectLst>
                <a:outerShdw blurRad="50800" dist="38100" dir="2700000" algn="tl" rotWithShape="0">
                  <a:prstClr val="black">
                    <a:alpha val="40000"/>
                  </a:prstClr>
                </a:outerShdw>
              </a:effectLst>
              <a:latin typeface="Trebuchet MS" pitchFamily="34" charset="0"/>
              <a:cs typeface="Arial" charset="0"/>
            </a:endParaRPr>
          </a:p>
          <a:p>
            <a:pPr algn="ctr" fontAlgn="base">
              <a:spcBef>
                <a:spcPct val="0"/>
              </a:spcBef>
              <a:spcAft>
                <a:spcPct val="0"/>
              </a:spcAft>
            </a:pPr>
            <a:r>
              <a:rPr lang="en-US" sz="1600" b="1" dirty="0" smtClean="0">
                <a:solidFill>
                  <a:srgbClr val="738EC7"/>
                </a:solidFill>
                <a:effectLst>
                  <a:outerShdw blurRad="50800" dist="38100" dir="2700000" algn="tl" rotWithShape="0">
                    <a:prstClr val="black">
                      <a:alpha val="40000"/>
                    </a:prstClr>
                  </a:outerShdw>
                </a:effectLst>
                <a:latin typeface="Trebuchet MS" pitchFamily="34" charset="0"/>
                <a:cs typeface="Arial" charset="0"/>
              </a:rPr>
              <a:t>(</a:t>
            </a:r>
            <a:r>
              <a:rPr lang="en-US" sz="1600" b="1" dirty="0">
                <a:solidFill>
                  <a:srgbClr val="738EC7"/>
                </a:solidFill>
                <a:effectLst>
                  <a:outerShdw blurRad="50800" dist="38100" dir="2700000" algn="tl" rotWithShape="0">
                    <a:prstClr val="black">
                      <a:alpha val="40000"/>
                    </a:prstClr>
                  </a:outerShdw>
                </a:effectLst>
                <a:latin typeface="Trebuchet MS" pitchFamily="34" charset="0"/>
                <a:cs typeface="Arial" charset="0"/>
              </a:rPr>
              <a:t>29</a:t>
            </a:r>
            <a:r>
              <a:rPr lang="en-US" sz="1600" b="1" dirty="0" smtClean="0">
                <a:solidFill>
                  <a:srgbClr val="738EC7"/>
                </a:solidFill>
                <a:effectLst>
                  <a:outerShdw blurRad="50800" dist="38100" dir="2700000" algn="tl" rotWithShape="0">
                    <a:prstClr val="black">
                      <a:alpha val="40000"/>
                    </a:prstClr>
                  </a:outerShdw>
                </a:effectLst>
                <a:latin typeface="Trebuchet MS" pitchFamily="34" charset="0"/>
                <a:cs typeface="Arial" charset="0"/>
              </a:rPr>
              <a:t>% vulnerable) </a:t>
            </a:r>
            <a:endParaRPr lang="en-US" sz="1600" b="1" dirty="0">
              <a:solidFill>
                <a:srgbClr val="738EC7"/>
              </a:solidFill>
              <a:effectLst>
                <a:outerShdw blurRad="50800" dist="38100" dir="2700000" algn="tl" rotWithShape="0">
                  <a:prstClr val="black">
                    <a:alpha val="40000"/>
                  </a:prstClr>
                </a:outerShdw>
              </a:effectLst>
              <a:latin typeface="Trebuchet MS" pitchFamily="34" charset="0"/>
              <a:cs typeface="Arial" charset="0"/>
            </a:endParaRPr>
          </a:p>
        </p:txBody>
      </p:sp>
      <p:sp>
        <p:nvSpPr>
          <p:cNvPr id="29" name="Rectangle 9"/>
          <p:cNvSpPr>
            <a:spLocks noChangeArrowheads="1"/>
          </p:cNvSpPr>
          <p:nvPr/>
        </p:nvSpPr>
        <p:spPr bwMode="auto">
          <a:xfrm>
            <a:off x="4633001" y="2057590"/>
            <a:ext cx="2172953" cy="830997"/>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600" b="1" dirty="0" smtClean="0">
                <a:solidFill>
                  <a:srgbClr val="92D050"/>
                </a:solidFill>
                <a:effectLst>
                  <a:outerShdw blurRad="50800" dist="38100" dir="2700000" algn="tl" rotWithShape="0">
                    <a:prstClr val="black">
                      <a:alpha val="40000"/>
                    </a:prstClr>
                  </a:outerShdw>
                </a:effectLst>
                <a:latin typeface="Trebuchet MS" pitchFamily="34" charset="0"/>
                <a:cs typeface="Arial" charset="0"/>
              </a:rPr>
              <a:t>Reduced vulnerability</a:t>
            </a:r>
          </a:p>
          <a:p>
            <a:pPr algn="r" fontAlgn="base">
              <a:spcBef>
                <a:spcPct val="0"/>
              </a:spcBef>
              <a:spcAft>
                <a:spcPct val="0"/>
              </a:spcAft>
            </a:pPr>
            <a:r>
              <a:rPr lang="en-US" sz="1600" b="1" dirty="0" smtClean="0">
                <a:solidFill>
                  <a:srgbClr val="92D050"/>
                </a:solidFill>
                <a:effectLst>
                  <a:outerShdw blurRad="50800" dist="38100" dir="2700000" algn="tl" rotWithShape="0">
                    <a:prstClr val="black">
                      <a:alpha val="40000"/>
                    </a:prstClr>
                  </a:outerShdw>
                </a:effectLst>
                <a:latin typeface="Trebuchet MS" pitchFamily="34" charset="0"/>
                <a:cs typeface="Arial" charset="0"/>
              </a:rPr>
              <a:t>(10%) </a:t>
            </a:r>
            <a:endParaRPr lang="en-US" sz="1600" b="1" dirty="0">
              <a:solidFill>
                <a:srgbClr val="92D050"/>
              </a:solidFill>
              <a:effectLst>
                <a:outerShdw blurRad="50800" dist="38100" dir="2700000" algn="tl" rotWithShape="0">
                  <a:prstClr val="black">
                    <a:alpha val="40000"/>
                  </a:prstClr>
                </a:outerShdw>
              </a:effectLst>
              <a:latin typeface="Trebuchet MS" pitchFamily="34" charset="0"/>
              <a:cs typeface="Arial" charset="0"/>
            </a:endParaRPr>
          </a:p>
        </p:txBody>
      </p:sp>
      <p:sp>
        <p:nvSpPr>
          <p:cNvPr id="31" name="Rectangle 30"/>
          <p:cNvSpPr>
            <a:spLocks noChangeArrowheads="1"/>
          </p:cNvSpPr>
          <p:nvPr/>
        </p:nvSpPr>
        <p:spPr bwMode="auto">
          <a:xfrm>
            <a:off x="2382592" y="2847103"/>
            <a:ext cx="2747981" cy="830997"/>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600" b="1" dirty="0" smtClean="0">
                <a:solidFill>
                  <a:srgbClr val="92D050"/>
                </a:solidFill>
                <a:latin typeface="Trebuchet MS" pitchFamily="34" charset="0"/>
                <a:cs typeface="Arial" charset="0"/>
              </a:rPr>
              <a:t>That’s throwing </a:t>
            </a:r>
            <a:r>
              <a:rPr lang="en-US" sz="1600" b="1" dirty="0">
                <a:solidFill>
                  <a:srgbClr val="92D050"/>
                </a:solidFill>
                <a:latin typeface="Trebuchet MS" pitchFamily="34" charset="0"/>
                <a:cs typeface="Arial" charset="0"/>
              </a:rPr>
              <a:t>away </a:t>
            </a:r>
            <a:r>
              <a:rPr lang="en-US" sz="1600" b="1" dirty="0" smtClean="0">
                <a:solidFill>
                  <a:srgbClr val="92D050"/>
                </a:solidFill>
                <a:latin typeface="Trebuchet MS" pitchFamily="34" charset="0"/>
                <a:cs typeface="Arial" charset="0"/>
              </a:rPr>
              <a:t> $2.2 -$3.4 trillion now </a:t>
            </a:r>
            <a:br>
              <a:rPr lang="en-US" sz="1600" b="1" dirty="0" smtClean="0">
                <a:solidFill>
                  <a:srgbClr val="92D050"/>
                </a:solidFill>
                <a:latin typeface="Trebuchet MS" pitchFamily="34" charset="0"/>
                <a:cs typeface="Arial" charset="0"/>
              </a:rPr>
            </a:br>
            <a:r>
              <a:rPr lang="en-US" sz="1600" b="1" dirty="0" smtClean="0">
                <a:solidFill>
                  <a:srgbClr val="92D050"/>
                </a:solidFill>
                <a:latin typeface="Trebuchet MS" pitchFamily="34" charset="0"/>
                <a:cs typeface="Arial" charset="0"/>
              </a:rPr>
              <a:t>+ interest </a:t>
            </a:r>
            <a:r>
              <a:rPr lang="en-US" sz="1600" b="1" dirty="0">
                <a:solidFill>
                  <a:srgbClr val="92D050"/>
                </a:solidFill>
                <a:latin typeface="Trebuchet MS" pitchFamily="34" charset="0"/>
                <a:cs typeface="Arial" charset="0"/>
              </a:rPr>
              <a:t>over 60 </a:t>
            </a:r>
            <a:r>
              <a:rPr lang="en-US" sz="1600" b="1" dirty="0" smtClean="0">
                <a:solidFill>
                  <a:srgbClr val="92D050"/>
                </a:solidFill>
                <a:latin typeface="Trebuchet MS" pitchFamily="34" charset="0"/>
                <a:cs typeface="Arial" charset="0"/>
              </a:rPr>
              <a:t>years!</a:t>
            </a:r>
            <a:endParaRPr lang="en-US" sz="1600" b="1" dirty="0">
              <a:solidFill>
                <a:srgbClr val="92D050"/>
              </a:solidFill>
              <a:latin typeface="Trebuchet MS" pitchFamily="34" charset="0"/>
              <a:cs typeface="Arial" charset="0"/>
            </a:endParaRPr>
          </a:p>
        </p:txBody>
      </p:sp>
      <p:sp>
        <p:nvSpPr>
          <p:cNvPr id="34" name="Right Arrow 33"/>
          <p:cNvSpPr/>
          <p:nvPr/>
        </p:nvSpPr>
        <p:spPr>
          <a:xfrm>
            <a:off x="5189126" y="2955144"/>
            <a:ext cx="1316794" cy="571083"/>
          </a:xfrm>
          <a:prstGeom prst="rightArrow">
            <a:avLst/>
          </a:prstGeom>
          <a:solidFill>
            <a:srgbClr val="92D050"/>
          </a:solidFill>
          <a:ln>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5" name="Freeform 34"/>
          <p:cNvSpPr/>
          <p:nvPr/>
        </p:nvSpPr>
        <p:spPr>
          <a:xfrm>
            <a:off x="2837227" y="2057400"/>
            <a:ext cx="4760622" cy="2895600"/>
          </a:xfrm>
          <a:custGeom>
            <a:avLst/>
            <a:gdLst>
              <a:gd name="connsiteX0" fmla="*/ 0 w 5133975"/>
              <a:gd name="connsiteY0" fmla="*/ 2895600 h 2895600"/>
              <a:gd name="connsiteX1" fmla="*/ 1000125 w 5133975"/>
              <a:gd name="connsiteY1" fmla="*/ 2647950 h 2895600"/>
              <a:gd name="connsiteX2" fmla="*/ 2047875 w 5133975"/>
              <a:gd name="connsiteY2" fmla="*/ 2295525 h 2895600"/>
              <a:gd name="connsiteX3" fmla="*/ 2981325 w 5133975"/>
              <a:gd name="connsiteY3" fmla="*/ 1905000 h 2895600"/>
              <a:gd name="connsiteX4" fmla="*/ 3743325 w 5133975"/>
              <a:gd name="connsiteY4" fmla="*/ 1543050 h 2895600"/>
              <a:gd name="connsiteX5" fmla="*/ 4619625 w 5133975"/>
              <a:gd name="connsiteY5" fmla="*/ 981075 h 2895600"/>
              <a:gd name="connsiteX6" fmla="*/ 5124450 w 5133975"/>
              <a:gd name="connsiteY6" fmla="*/ 619125 h 2895600"/>
              <a:gd name="connsiteX7" fmla="*/ 5133975 w 5133975"/>
              <a:gd name="connsiteY7" fmla="*/ 0 h 2895600"/>
              <a:gd name="connsiteX8" fmla="*/ 4572000 w 5133975"/>
              <a:gd name="connsiteY8" fmla="*/ 533400 h 2895600"/>
              <a:gd name="connsiteX9" fmla="*/ 3838575 w 5133975"/>
              <a:gd name="connsiteY9" fmla="*/ 1123950 h 2895600"/>
              <a:gd name="connsiteX10" fmla="*/ 3143250 w 5133975"/>
              <a:gd name="connsiteY10" fmla="*/ 1571625 h 2895600"/>
              <a:gd name="connsiteX11" fmla="*/ 2276475 w 5133975"/>
              <a:gd name="connsiteY11" fmla="*/ 2038350 h 2895600"/>
              <a:gd name="connsiteX12" fmla="*/ 1590675 w 5133975"/>
              <a:gd name="connsiteY12" fmla="*/ 2352675 h 2895600"/>
              <a:gd name="connsiteX13" fmla="*/ 762000 w 5133975"/>
              <a:gd name="connsiteY13" fmla="*/ 2657475 h 2895600"/>
              <a:gd name="connsiteX14" fmla="*/ 0 w 5133975"/>
              <a:gd name="connsiteY14" fmla="*/ 2895600 h 2895600"/>
              <a:gd name="connsiteX0" fmla="*/ 0 w 5348343"/>
              <a:gd name="connsiteY0" fmla="*/ 2895600 h 2895600"/>
              <a:gd name="connsiteX1" fmla="*/ 1000125 w 5348343"/>
              <a:gd name="connsiteY1" fmla="*/ 2647950 h 2895600"/>
              <a:gd name="connsiteX2" fmla="*/ 2047875 w 5348343"/>
              <a:gd name="connsiteY2" fmla="*/ 2295525 h 2895600"/>
              <a:gd name="connsiteX3" fmla="*/ 2981325 w 5348343"/>
              <a:gd name="connsiteY3" fmla="*/ 1905000 h 2895600"/>
              <a:gd name="connsiteX4" fmla="*/ 3743325 w 5348343"/>
              <a:gd name="connsiteY4" fmla="*/ 1543050 h 2895600"/>
              <a:gd name="connsiteX5" fmla="*/ 4619625 w 5348343"/>
              <a:gd name="connsiteY5" fmla="*/ 981075 h 2895600"/>
              <a:gd name="connsiteX6" fmla="*/ 5348343 w 5348343"/>
              <a:gd name="connsiteY6" fmla="*/ 619125 h 2895600"/>
              <a:gd name="connsiteX7" fmla="*/ 5133975 w 5348343"/>
              <a:gd name="connsiteY7" fmla="*/ 0 h 2895600"/>
              <a:gd name="connsiteX8" fmla="*/ 4572000 w 5348343"/>
              <a:gd name="connsiteY8" fmla="*/ 533400 h 2895600"/>
              <a:gd name="connsiteX9" fmla="*/ 3838575 w 5348343"/>
              <a:gd name="connsiteY9" fmla="*/ 1123950 h 2895600"/>
              <a:gd name="connsiteX10" fmla="*/ 3143250 w 5348343"/>
              <a:gd name="connsiteY10" fmla="*/ 1571625 h 2895600"/>
              <a:gd name="connsiteX11" fmla="*/ 2276475 w 5348343"/>
              <a:gd name="connsiteY11" fmla="*/ 2038350 h 2895600"/>
              <a:gd name="connsiteX12" fmla="*/ 1590675 w 5348343"/>
              <a:gd name="connsiteY12" fmla="*/ 2352675 h 2895600"/>
              <a:gd name="connsiteX13" fmla="*/ 762000 w 5348343"/>
              <a:gd name="connsiteY13" fmla="*/ 2657475 h 2895600"/>
              <a:gd name="connsiteX14" fmla="*/ 0 w 5348343"/>
              <a:gd name="connsiteY14" fmla="*/ 2895600 h 2895600"/>
              <a:gd name="connsiteX0" fmla="*/ 0 w 5142361"/>
              <a:gd name="connsiteY0" fmla="*/ 2895600 h 2895600"/>
              <a:gd name="connsiteX1" fmla="*/ 1000125 w 5142361"/>
              <a:gd name="connsiteY1" fmla="*/ 2647950 h 2895600"/>
              <a:gd name="connsiteX2" fmla="*/ 2047875 w 5142361"/>
              <a:gd name="connsiteY2" fmla="*/ 2295525 h 2895600"/>
              <a:gd name="connsiteX3" fmla="*/ 2981325 w 5142361"/>
              <a:gd name="connsiteY3" fmla="*/ 1905000 h 2895600"/>
              <a:gd name="connsiteX4" fmla="*/ 3743325 w 5142361"/>
              <a:gd name="connsiteY4" fmla="*/ 1543050 h 2895600"/>
              <a:gd name="connsiteX5" fmla="*/ 4619625 w 5142361"/>
              <a:gd name="connsiteY5" fmla="*/ 981075 h 2895600"/>
              <a:gd name="connsiteX6" fmla="*/ 5142361 w 5142361"/>
              <a:gd name="connsiteY6" fmla="*/ 619125 h 2895600"/>
              <a:gd name="connsiteX7" fmla="*/ 5133975 w 5142361"/>
              <a:gd name="connsiteY7" fmla="*/ 0 h 2895600"/>
              <a:gd name="connsiteX8" fmla="*/ 4572000 w 5142361"/>
              <a:gd name="connsiteY8" fmla="*/ 533400 h 2895600"/>
              <a:gd name="connsiteX9" fmla="*/ 3838575 w 5142361"/>
              <a:gd name="connsiteY9" fmla="*/ 1123950 h 2895600"/>
              <a:gd name="connsiteX10" fmla="*/ 3143250 w 5142361"/>
              <a:gd name="connsiteY10" fmla="*/ 1571625 h 2895600"/>
              <a:gd name="connsiteX11" fmla="*/ 2276475 w 5142361"/>
              <a:gd name="connsiteY11" fmla="*/ 2038350 h 2895600"/>
              <a:gd name="connsiteX12" fmla="*/ 1590675 w 5142361"/>
              <a:gd name="connsiteY12" fmla="*/ 2352675 h 2895600"/>
              <a:gd name="connsiteX13" fmla="*/ 762000 w 5142361"/>
              <a:gd name="connsiteY13" fmla="*/ 2657475 h 2895600"/>
              <a:gd name="connsiteX14" fmla="*/ 0 w 5142361"/>
              <a:gd name="connsiteY14" fmla="*/ 289560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2361" h="2895600">
                <a:moveTo>
                  <a:pt x="0" y="2895600"/>
                </a:moveTo>
                <a:lnTo>
                  <a:pt x="1000125" y="2647950"/>
                </a:lnTo>
                <a:lnTo>
                  <a:pt x="2047875" y="2295525"/>
                </a:lnTo>
                <a:lnTo>
                  <a:pt x="2981325" y="1905000"/>
                </a:lnTo>
                <a:lnTo>
                  <a:pt x="3743325" y="1543050"/>
                </a:lnTo>
                <a:lnTo>
                  <a:pt x="4619625" y="981075"/>
                </a:lnTo>
                <a:lnTo>
                  <a:pt x="5142361" y="619125"/>
                </a:lnTo>
                <a:lnTo>
                  <a:pt x="5133975" y="0"/>
                </a:lnTo>
                <a:lnTo>
                  <a:pt x="4572000" y="533400"/>
                </a:lnTo>
                <a:lnTo>
                  <a:pt x="3838575" y="1123950"/>
                </a:lnTo>
                <a:lnTo>
                  <a:pt x="3143250" y="1571625"/>
                </a:lnTo>
                <a:lnTo>
                  <a:pt x="2276475" y="2038350"/>
                </a:lnTo>
                <a:lnTo>
                  <a:pt x="1590675" y="2352675"/>
                </a:lnTo>
                <a:lnTo>
                  <a:pt x="762000" y="2657475"/>
                </a:lnTo>
                <a:lnTo>
                  <a:pt x="0" y="2895600"/>
                </a:lnTo>
                <a:close/>
              </a:path>
            </a:pathLst>
          </a:custGeom>
          <a:solidFill>
            <a:srgbClr val="92D05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pPr>
            <a:endParaRPr lang="en-US">
              <a:solidFill>
                <a:prstClr val="white"/>
              </a:solidFill>
            </a:endParaRPr>
          </a:p>
        </p:txBody>
      </p:sp>
      <p:sp>
        <p:nvSpPr>
          <p:cNvPr id="36" name="Right Arrow 35"/>
          <p:cNvSpPr/>
          <p:nvPr/>
        </p:nvSpPr>
        <p:spPr>
          <a:xfrm rot="18149746">
            <a:off x="1207832" y="5336040"/>
            <a:ext cx="489540" cy="320442"/>
          </a:xfrm>
          <a:prstGeom prst="rightArrow">
            <a:avLst/>
          </a:prstGeom>
          <a:solidFill>
            <a:srgbClr val="738EC7"/>
          </a:solidFill>
          <a:ln>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738EC7"/>
              </a:solidFill>
            </a:endParaRPr>
          </a:p>
        </p:txBody>
      </p:sp>
      <p:sp>
        <p:nvSpPr>
          <p:cNvPr id="37" name="Rectangle 36"/>
          <p:cNvSpPr>
            <a:spLocks noChangeArrowheads="1"/>
          </p:cNvSpPr>
          <p:nvPr/>
        </p:nvSpPr>
        <p:spPr bwMode="auto">
          <a:xfrm>
            <a:off x="-123667" y="5623221"/>
            <a:ext cx="1524001" cy="338554"/>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600" b="1" dirty="0" smtClean="0">
                <a:solidFill>
                  <a:srgbClr val="738EC7"/>
                </a:solidFill>
                <a:latin typeface="Trebuchet MS" pitchFamily="34" charset="0"/>
                <a:cs typeface="Arial" charset="0"/>
              </a:rPr>
              <a:t>We are here</a:t>
            </a:r>
            <a:endParaRPr lang="en-US" sz="1600" b="1" dirty="0">
              <a:solidFill>
                <a:srgbClr val="738EC7"/>
              </a:solidFill>
              <a:latin typeface="Trebuchet MS" pitchFamily="34" charset="0"/>
              <a:cs typeface="Arial" charset="0"/>
            </a:endParaRPr>
          </a:p>
        </p:txBody>
      </p:sp>
      <p:sp>
        <p:nvSpPr>
          <p:cNvPr id="38" name="Up-Down Arrow 37"/>
          <p:cNvSpPr/>
          <p:nvPr/>
        </p:nvSpPr>
        <p:spPr>
          <a:xfrm>
            <a:off x="7498130" y="2128929"/>
            <a:ext cx="198407" cy="517585"/>
          </a:xfrm>
          <a:prstGeom prst="upDownArrow">
            <a:avLst/>
          </a:prstGeom>
          <a:solidFill>
            <a:srgbClr val="92D050"/>
          </a:solidFill>
          <a:ln>
            <a:noFill/>
          </a:ln>
          <a:effectLst>
            <a:outerShdw blurRad="508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9" name="Rectangle 38"/>
          <p:cNvSpPr>
            <a:spLocks noChangeArrowheads="1"/>
          </p:cNvSpPr>
          <p:nvPr/>
        </p:nvSpPr>
        <p:spPr bwMode="auto">
          <a:xfrm>
            <a:off x="7634923" y="1999284"/>
            <a:ext cx="1625720" cy="1077218"/>
          </a:xfrm>
          <a:prstGeom prst="rect">
            <a:avLst/>
          </a:prstGeom>
          <a:noFill/>
          <a:ln w="9525">
            <a:noFill/>
            <a:miter lim="800000"/>
            <a:headEnd/>
            <a:tailEnd/>
          </a:ln>
        </p:spPr>
        <p:txBody>
          <a:bodyPr wrap="square">
            <a:spAutoFit/>
          </a:bodyPr>
          <a:lstStyle/>
          <a:p>
            <a:pPr fontAlgn="base">
              <a:spcBef>
                <a:spcPct val="0"/>
              </a:spcBef>
              <a:spcAft>
                <a:spcPct val="0"/>
              </a:spcAft>
            </a:pPr>
            <a:r>
              <a:rPr lang="en-US" sz="1600" b="1" dirty="0" smtClean="0">
                <a:solidFill>
                  <a:srgbClr val="92D050"/>
                </a:solidFill>
                <a:latin typeface="Trebuchet MS" pitchFamily="34" charset="0"/>
                <a:cs typeface="Arial" charset="0"/>
              </a:rPr>
              <a:t>Reduced early </a:t>
            </a:r>
          </a:p>
          <a:p>
            <a:pPr fontAlgn="base">
              <a:spcBef>
                <a:spcPct val="0"/>
              </a:spcBef>
              <a:spcAft>
                <a:spcPct val="0"/>
              </a:spcAft>
            </a:pPr>
            <a:r>
              <a:rPr lang="en-US" sz="1600" b="1" dirty="0" smtClean="0">
                <a:solidFill>
                  <a:srgbClr val="92D050"/>
                </a:solidFill>
                <a:latin typeface="Trebuchet MS" pitchFamily="34" charset="0"/>
                <a:cs typeface="Arial" charset="0"/>
              </a:rPr>
              <a:t>vulnerability</a:t>
            </a:r>
            <a:br>
              <a:rPr lang="en-US" sz="1600" b="1" dirty="0" smtClean="0">
                <a:solidFill>
                  <a:srgbClr val="92D050"/>
                </a:solidFill>
                <a:latin typeface="Trebuchet MS" pitchFamily="34" charset="0"/>
                <a:cs typeface="Arial" charset="0"/>
              </a:rPr>
            </a:br>
            <a:r>
              <a:rPr lang="en-US" sz="1600" b="1" dirty="0" smtClean="0">
                <a:solidFill>
                  <a:srgbClr val="92D050"/>
                </a:solidFill>
                <a:latin typeface="Trebuchet MS" pitchFamily="34" charset="0"/>
                <a:cs typeface="Arial" charset="0"/>
              </a:rPr>
              <a:t>increases GDP </a:t>
            </a:r>
          </a:p>
          <a:p>
            <a:pPr fontAlgn="base">
              <a:spcBef>
                <a:spcPct val="0"/>
              </a:spcBef>
              <a:spcAft>
                <a:spcPct val="0"/>
              </a:spcAft>
            </a:pPr>
            <a:r>
              <a:rPr lang="en-US" sz="1600" b="1" dirty="0" smtClean="0">
                <a:solidFill>
                  <a:srgbClr val="92D050"/>
                </a:solidFill>
                <a:latin typeface="Trebuchet MS" pitchFamily="34" charset="0"/>
                <a:cs typeface="Arial" charset="0"/>
              </a:rPr>
              <a:t>by </a:t>
            </a:r>
          </a:p>
        </p:txBody>
      </p:sp>
      <p:sp>
        <p:nvSpPr>
          <p:cNvPr id="40" name="Rectangle 39"/>
          <p:cNvSpPr/>
          <p:nvPr/>
        </p:nvSpPr>
        <p:spPr>
          <a:xfrm>
            <a:off x="7911519" y="2692543"/>
            <a:ext cx="899605" cy="553998"/>
          </a:xfrm>
          <a:prstGeom prst="rect">
            <a:avLst/>
          </a:prstGeom>
        </p:spPr>
        <p:txBody>
          <a:bodyPr wrap="none">
            <a:spAutoFit/>
          </a:bodyPr>
          <a:lstStyle/>
          <a:p>
            <a:pPr fontAlgn="base">
              <a:spcBef>
                <a:spcPct val="0"/>
              </a:spcBef>
              <a:spcAft>
                <a:spcPct val="0"/>
              </a:spcAft>
            </a:pPr>
            <a:r>
              <a:rPr lang="en-US" sz="3000" b="1" dirty="0" smtClean="0">
                <a:solidFill>
                  <a:srgbClr val="92D050"/>
                </a:solidFill>
                <a:latin typeface="Trebuchet MS" pitchFamily="34" charset="0"/>
                <a:cs typeface="Arial" charset="0"/>
              </a:rPr>
              <a:t>20%</a:t>
            </a:r>
            <a:endParaRPr lang="en-US" sz="3000" b="1" dirty="0">
              <a:solidFill>
                <a:srgbClr val="92D050"/>
              </a:solidFill>
              <a:latin typeface="Trebuchet MS" pitchFamily="34" charset="0"/>
              <a:cs typeface="Arial" charset="0"/>
            </a:endParaRPr>
          </a:p>
        </p:txBody>
      </p:sp>
      <p:sp>
        <p:nvSpPr>
          <p:cNvPr id="44" name="Rounded Rectangle 43"/>
          <p:cNvSpPr/>
          <p:nvPr/>
        </p:nvSpPr>
        <p:spPr>
          <a:xfrm>
            <a:off x="6610351" y="4562475"/>
            <a:ext cx="2381250" cy="1409700"/>
          </a:xfrm>
          <a:prstGeom prst="roundRect">
            <a:avLst/>
          </a:prstGeom>
          <a:solidFill>
            <a:schemeClr val="tx1">
              <a:lumMod val="50000"/>
              <a:lumOff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43" name="Straight Connector 42"/>
          <p:cNvCxnSpPr/>
          <p:nvPr/>
        </p:nvCxnSpPr>
        <p:spPr>
          <a:xfrm flipV="1">
            <a:off x="6799897" y="4868863"/>
            <a:ext cx="258128" cy="794"/>
          </a:xfrm>
          <a:prstGeom prst="line">
            <a:avLst/>
          </a:prstGeom>
          <a:ln w="38100">
            <a:solidFill>
              <a:srgbClr val="738EC7"/>
            </a:solidFill>
          </a:ln>
          <a:effectLst>
            <a:outerShdw blurRad="50800" dist="38100" dir="2700000" algn="tl"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063300" y="4686300"/>
            <a:ext cx="1747325" cy="338554"/>
          </a:xfrm>
          <a:prstGeom prst="rect">
            <a:avLst/>
          </a:prstGeom>
          <a:noFill/>
          <a:effectLst>
            <a:outerShdw blurRad="50800" dist="38100" dir="2700000" algn="tl" rotWithShape="0">
              <a:prstClr val="black">
                <a:alpha val="50000"/>
              </a:prstClr>
            </a:outerShdw>
          </a:effectLst>
        </p:spPr>
        <p:txBody>
          <a:bodyPr wrap="square" rtlCol="0">
            <a:spAutoFit/>
          </a:bodyPr>
          <a:lstStyle/>
          <a:p>
            <a:pPr fontAlgn="base">
              <a:spcBef>
                <a:spcPct val="0"/>
              </a:spcBef>
              <a:spcAft>
                <a:spcPct val="0"/>
              </a:spcAft>
            </a:pPr>
            <a:r>
              <a:rPr lang="en-US" sz="1600" b="1" dirty="0" smtClean="0">
                <a:solidFill>
                  <a:srgbClr val="738EC7"/>
                </a:solidFill>
                <a:latin typeface="Trebuchet MS" pitchFamily="34" charset="0"/>
                <a:cs typeface="Arial" charset="0"/>
              </a:rPr>
              <a:t>Baseline growth</a:t>
            </a:r>
            <a:endParaRPr lang="en-US" sz="1600" b="1" dirty="0">
              <a:solidFill>
                <a:srgbClr val="738EC7"/>
              </a:solidFill>
              <a:latin typeface="Trebuchet MS" pitchFamily="34" charset="0"/>
              <a:cs typeface="Arial" charset="0"/>
            </a:endParaRPr>
          </a:p>
        </p:txBody>
      </p:sp>
      <p:grpSp>
        <p:nvGrpSpPr>
          <p:cNvPr id="2" name="Group 51"/>
          <p:cNvGrpSpPr/>
          <p:nvPr/>
        </p:nvGrpSpPr>
        <p:grpSpPr>
          <a:xfrm>
            <a:off x="6799897" y="4981575"/>
            <a:ext cx="2010728" cy="830997"/>
            <a:chOff x="7085647" y="4886325"/>
            <a:chExt cx="2010728" cy="830997"/>
          </a:xfrm>
        </p:grpSpPr>
        <p:cxnSp>
          <p:nvCxnSpPr>
            <p:cNvPr id="46" name="Straight Connector 45"/>
            <p:cNvCxnSpPr/>
            <p:nvPr/>
          </p:nvCxnSpPr>
          <p:spPr>
            <a:xfrm flipV="1">
              <a:off x="7085647" y="5068888"/>
              <a:ext cx="258128" cy="794"/>
            </a:xfrm>
            <a:prstGeom prst="line">
              <a:avLst/>
            </a:prstGeom>
            <a:ln w="38100">
              <a:solidFill>
                <a:srgbClr val="92D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349050" y="4886325"/>
              <a:ext cx="1747325"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fontAlgn="base">
                <a:spcBef>
                  <a:spcPct val="0"/>
                </a:spcBef>
                <a:spcAft>
                  <a:spcPct val="0"/>
                </a:spcAft>
              </a:pPr>
              <a:r>
                <a:rPr lang="en-US" sz="1600" b="1" dirty="0" smtClean="0">
                  <a:solidFill>
                    <a:srgbClr val="92D050"/>
                  </a:solidFill>
                  <a:latin typeface="Trebuchet MS" pitchFamily="34" charset="0"/>
                  <a:cs typeface="Arial" charset="0"/>
                </a:rPr>
                <a:t>Baseline growth plus 0.63% GDP per year</a:t>
              </a:r>
              <a:endParaRPr lang="en-US" sz="1600" b="1" dirty="0">
                <a:solidFill>
                  <a:srgbClr val="92D050"/>
                </a:solidFill>
                <a:latin typeface="Trebuchet MS" pitchFamily="34" charset="0"/>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19" dur="500"/>
                                        <p:tgtEl>
                                          <p:spTgt spid="12">
                                            <p:graphicEl>
                                              <a:chart seriesIdx="1" categoryIdx="-4" bldStep="series"/>
                                            </p:graphicEl>
                                          </p:spTgt>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38"/>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39"/>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40"/>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animBg="0"/>
        </p:bldSub>
      </p:bldGraphic>
      <p:bldP spid="14" grpId="0"/>
      <p:bldP spid="18" grpId="0"/>
      <p:bldP spid="29" grpId="0"/>
      <p:bldP spid="31" grpId="0"/>
      <p:bldP spid="34" grpId="0" animBg="1"/>
      <p:bldP spid="35" grpId="0" animBg="1"/>
      <p:bldP spid="38" grpId="0" animBg="1"/>
      <p:bldP spid="38" grpId="1" animBg="1"/>
      <p:bldP spid="39" grpId="0"/>
      <p:bldP spid="39" grpId="1"/>
      <p:bldP spid="40" grpId="0"/>
      <p:bldP spid="40" grpId="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4" name="Title 1"/>
          <p:cNvSpPr txBox="1">
            <a:spLocks/>
          </p:cNvSpPr>
          <p:nvPr/>
        </p:nvSpPr>
        <p:spPr bwMode="auto">
          <a:xfrm>
            <a:off x="285749" y="523220"/>
            <a:ext cx="8237765" cy="549275"/>
          </a:xfrm>
          <a:prstGeom prst="rect">
            <a:avLst/>
          </a:prstGeom>
          <a:noFill/>
          <a:ln w="9525">
            <a:noFill/>
            <a:miter lim="800000"/>
            <a:headEnd/>
            <a:tailEnd/>
          </a:ln>
        </p:spPr>
        <p:txBody>
          <a:bodyPr anchor="ctr"/>
          <a:lstStyle/>
          <a:p>
            <a:pPr marL="2003425" indent="-2003425" algn="ctr"/>
            <a:r>
              <a:rPr lang="en-US" sz="4000" b="1" i="1" dirty="0">
                <a:solidFill>
                  <a:srgbClr val="FFFFFF"/>
                </a:solidFill>
              </a:rPr>
              <a:t>Smart Family </a:t>
            </a:r>
            <a:r>
              <a:rPr lang="en-US" sz="4000" b="1" i="1" dirty="0" smtClean="0">
                <a:solidFill>
                  <a:srgbClr val="FFFFFF"/>
                </a:solidFill>
              </a:rPr>
              <a:t>Policy</a:t>
            </a:r>
            <a:endParaRPr lang="en-US" sz="4000" b="1" i="1" dirty="0">
              <a:solidFill>
                <a:srgbClr val="FFFFFF"/>
              </a:solidFill>
            </a:endParaRPr>
          </a:p>
        </p:txBody>
      </p:sp>
      <p:sp>
        <p:nvSpPr>
          <p:cNvPr id="15" name="Title 1"/>
          <p:cNvSpPr txBox="1">
            <a:spLocks/>
          </p:cNvSpPr>
          <p:nvPr/>
        </p:nvSpPr>
        <p:spPr bwMode="auto">
          <a:xfrm>
            <a:off x="865188" y="1981189"/>
            <a:ext cx="7799841" cy="3509282"/>
          </a:xfrm>
          <a:prstGeom prst="rect">
            <a:avLst/>
          </a:prstGeom>
          <a:noFill/>
          <a:ln w="9525">
            <a:noFill/>
            <a:miter lim="800000"/>
            <a:headEnd/>
            <a:tailEnd/>
          </a:ln>
        </p:spPr>
        <p:txBody>
          <a:bodyPr anchor="ctr"/>
          <a:lstStyle/>
          <a:p>
            <a:pPr marL="514350" indent="-514350" algn="ctr">
              <a:spcAft>
                <a:spcPts val="600"/>
              </a:spcAft>
            </a:pPr>
            <a:endParaRPr lang="en-US" sz="2800" dirty="0" smtClean="0">
              <a:solidFill>
                <a:srgbClr val="FF9900"/>
              </a:solidFill>
            </a:endParaRPr>
          </a:p>
          <a:p>
            <a:pPr marL="514350" indent="-514350" algn="ctr">
              <a:spcAft>
                <a:spcPts val="600"/>
              </a:spcAft>
            </a:pPr>
            <a:r>
              <a:rPr lang="en-US" sz="2800" dirty="0" smtClean="0">
                <a:solidFill>
                  <a:srgbClr val="FF9900"/>
                </a:solidFill>
              </a:rPr>
              <a:t>0 to18 months</a:t>
            </a:r>
          </a:p>
          <a:p>
            <a:pPr marL="514350" indent="-514350">
              <a:spcAft>
                <a:spcPts val="600"/>
              </a:spcAft>
            </a:pPr>
            <a:r>
              <a:rPr lang="en-US" sz="2800" i="1" dirty="0" smtClean="0">
                <a:solidFill>
                  <a:srgbClr val="FFFFFF">
                    <a:lumMod val="65000"/>
                  </a:srgbClr>
                </a:solidFill>
              </a:rPr>
              <a:t>Time:</a:t>
            </a:r>
            <a:r>
              <a:rPr lang="en-US" sz="2800" dirty="0" smtClean="0">
                <a:solidFill>
                  <a:srgbClr val="FFFFFF">
                    <a:lumMod val="65000"/>
                  </a:srgbClr>
                </a:solidFill>
              </a:rPr>
              <a:t>  improve parental leave</a:t>
            </a:r>
          </a:p>
          <a:p>
            <a:pPr>
              <a:spcAft>
                <a:spcPts val="600"/>
              </a:spcAft>
            </a:pPr>
            <a:r>
              <a:rPr lang="en-US" sz="2800" i="1" dirty="0" smtClean="0">
                <a:solidFill>
                  <a:srgbClr val="FFFFFF">
                    <a:lumMod val="65000"/>
                  </a:srgbClr>
                </a:solidFill>
              </a:rPr>
              <a:t>Services:  </a:t>
            </a:r>
            <a:r>
              <a:rPr lang="en-US" sz="2800" dirty="0" smtClean="0">
                <a:solidFill>
                  <a:srgbClr val="FFFFFF">
                    <a:lumMod val="65000"/>
                  </a:srgbClr>
                </a:solidFill>
              </a:rPr>
              <a:t>monthly access to health check-ins and parenting support 0-18 months</a:t>
            </a:r>
          </a:p>
          <a:p>
            <a:pPr marL="514350" indent="-514350" algn="ctr">
              <a:spcAft>
                <a:spcPts val="600"/>
              </a:spcAft>
            </a:pPr>
            <a:r>
              <a:rPr lang="en-US" sz="2800" dirty="0" smtClean="0">
                <a:solidFill>
                  <a:srgbClr val="FF9900"/>
                </a:solidFill>
              </a:rPr>
              <a:t>18 months to six years</a:t>
            </a:r>
          </a:p>
          <a:p>
            <a:pPr marL="514350" indent="-514350">
              <a:spcAft>
                <a:spcPts val="600"/>
              </a:spcAft>
            </a:pPr>
            <a:r>
              <a:rPr lang="en-US" sz="2800" i="1" dirty="0" smtClean="0">
                <a:solidFill>
                  <a:srgbClr val="FFFFFF">
                    <a:lumMod val="65000"/>
                  </a:srgbClr>
                </a:solidFill>
              </a:rPr>
              <a:t>Time:</a:t>
            </a:r>
            <a:r>
              <a:rPr lang="en-US" sz="2800" dirty="0" smtClean="0">
                <a:solidFill>
                  <a:srgbClr val="FFFFFF">
                    <a:lumMod val="65000"/>
                  </a:srgbClr>
                </a:solidFill>
              </a:rPr>
              <a:t>  re-think ‘full-time’ work</a:t>
            </a:r>
            <a:endParaRPr lang="en-US" sz="2800" dirty="0">
              <a:solidFill>
                <a:srgbClr val="FFFFFF">
                  <a:lumMod val="65000"/>
                </a:srgbClr>
              </a:solidFill>
            </a:endParaRPr>
          </a:p>
          <a:p>
            <a:pPr>
              <a:spcAft>
                <a:spcPts val="600"/>
              </a:spcAft>
            </a:pPr>
            <a:r>
              <a:rPr lang="en-US" sz="2800" i="1" dirty="0" smtClean="0">
                <a:solidFill>
                  <a:srgbClr val="FFFFFF">
                    <a:lumMod val="65000"/>
                  </a:srgbClr>
                </a:solidFill>
              </a:rPr>
              <a:t>Services:</a:t>
            </a:r>
            <a:r>
              <a:rPr lang="en-US" sz="2800" dirty="0" smtClean="0">
                <a:solidFill>
                  <a:srgbClr val="FFFFFF">
                    <a:lumMod val="65000"/>
                  </a:srgbClr>
                </a:solidFill>
              </a:rPr>
              <a:t>  early learning and care 18 months to school entry</a:t>
            </a:r>
          </a:p>
          <a:p>
            <a:pPr marL="514350" indent="-514350" algn="ctr">
              <a:spcAft>
                <a:spcPts val="600"/>
              </a:spcAft>
            </a:pPr>
            <a:r>
              <a:rPr lang="en-US" sz="2800" dirty="0" smtClean="0">
                <a:solidFill>
                  <a:srgbClr val="FF9900"/>
                </a:solidFill>
              </a:rPr>
              <a:t>0 to six years</a:t>
            </a:r>
          </a:p>
          <a:p>
            <a:pPr marL="514350" indent="-514350">
              <a:spcAft>
                <a:spcPts val="600"/>
              </a:spcAft>
            </a:pPr>
            <a:r>
              <a:rPr lang="en-US" sz="2800" i="1" dirty="0" smtClean="0">
                <a:solidFill>
                  <a:srgbClr val="FFFFFF">
                    <a:lumMod val="65000"/>
                  </a:srgbClr>
                </a:solidFill>
              </a:rPr>
              <a:t>Low-income: </a:t>
            </a:r>
            <a:r>
              <a:rPr lang="en-US" sz="2800" dirty="0" smtClean="0">
                <a:solidFill>
                  <a:srgbClr val="FFFFFF">
                    <a:lumMod val="65000"/>
                  </a:srgbClr>
                </a:solidFill>
              </a:rPr>
              <a:t> make work pay</a:t>
            </a:r>
          </a:p>
          <a:p>
            <a:pPr marL="514350" indent="-514350">
              <a:spcAft>
                <a:spcPts val="600"/>
              </a:spcAft>
            </a:pPr>
            <a:r>
              <a:rPr lang="en-US" sz="2800" i="1" dirty="0" smtClean="0">
                <a:solidFill>
                  <a:srgbClr val="FFFFFF">
                    <a:lumMod val="65000"/>
                  </a:srgbClr>
                </a:solidFill>
              </a:rPr>
              <a:t>Low-income: </a:t>
            </a:r>
            <a:r>
              <a:rPr lang="en-US" sz="2800" dirty="0" smtClean="0">
                <a:solidFill>
                  <a:srgbClr val="FFFFFF">
                    <a:lumMod val="65000"/>
                  </a:srgbClr>
                </a:solidFill>
              </a:rPr>
              <a:t> eliminate family poverty </a:t>
            </a:r>
          </a:p>
          <a:p>
            <a:pPr marL="514350" indent="-514350">
              <a:spcAft>
                <a:spcPts val="600"/>
              </a:spcAft>
            </a:pPr>
            <a:endParaRPr lang="en-US" sz="3000" dirty="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7" name="Picture 3" descr="S:\HELP All\Research Units\ECD Mapping Unit\Presentations and Workshops\Presentation Resources\Images\Families\19619221_89c6fdadf1_o.jpg"/>
          <p:cNvPicPr>
            <a:picLocks noChangeAspect="1" noChangeArrowheads="1"/>
          </p:cNvPicPr>
          <p:nvPr/>
        </p:nvPicPr>
        <p:blipFill>
          <a:blip r:embed="rId2" cstate="print"/>
          <a:srcRect t="11765" r="11765"/>
          <a:stretch>
            <a:fillRect/>
          </a:stretch>
        </p:blipFill>
        <p:spPr bwMode="auto">
          <a:xfrm>
            <a:off x="0" y="0"/>
            <a:ext cx="9144000" cy="6858000"/>
          </a:xfrm>
          <a:prstGeom prst="rect">
            <a:avLst/>
          </a:prstGeom>
          <a:noFill/>
          <a:ln>
            <a:noFill/>
          </a:ln>
        </p:spPr>
      </p:pic>
      <p:pic>
        <p:nvPicPr>
          <p:cNvPr id="6148" name="Picture 4" descr="S:\HELP All\Research Units\ECD Mapping Unit\Presentations and Workshops\Fall Launch 2010\SLIDES\Ending Slide\End SlideWHITE-01.png"/>
          <p:cNvPicPr>
            <a:picLocks noChangeAspect="1" noChangeArrowheads="1"/>
          </p:cNvPicPr>
          <p:nvPr/>
        </p:nvPicPr>
        <p:blipFill>
          <a:blip r:embed="rId3" cstate="print"/>
          <a:stretch>
            <a:fillRect/>
          </a:stretch>
        </p:blipFill>
        <p:spPr bwMode="auto">
          <a:xfrm>
            <a:off x="0" y="-14"/>
            <a:ext cx="9144019" cy="6858014"/>
          </a:xfrm>
          <a:prstGeom prst="rect">
            <a:avLst/>
          </a:prstGeom>
          <a:noFill/>
          <a:ln>
            <a:noFill/>
          </a:ln>
        </p:spPr>
      </p:pic>
      <p:sp>
        <p:nvSpPr>
          <p:cNvPr id="6" name="Rectangle 5"/>
          <p:cNvSpPr/>
          <p:nvPr/>
        </p:nvSpPr>
        <p:spPr>
          <a:xfrm>
            <a:off x="76200" y="3581400"/>
            <a:ext cx="5867400" cy="646331"/>
          </a:xfrm>
          <a:prstGeom prst="rect">
            <a:avLst/>
          </a:prstGeom>
        </p:spPr>
        <p:txBody>
          <a:bodyPr wrap="square">
            <a:spAutoFit/>
          </a:bodyPr>
          <a:lstStyle/>
          <a:p>
            <a:pPr lvl="0" eaLnBrk="0" fontAlgn="base" hangingPunct="0">
              <a:spcBef>
                <a:spcPct val="0"/>
              </a:spcBef>
              <a:spcAft>
                <a:spcPct val="0"/>
              </a:spcAft>
            </a:pPr>
            <a:r>
              <a:rPr lang="en-US" altLang="zh-TW" sz="3600" dirty="0" smtClean="0">
                <a:effectLst>
                  <a:outerShdw blurRad="38100" dist="38100" dir="2700000" algn="tl">
                    <a:srgbClr val="000000">
                      <a:alpha val="43137"/>
                    </a:srgbClr>
                  </a:outerShdw>
                </a:effectLst>
                <a:ea typeface="Calibri" pitchFamily="34" charset="0"/>
                <a:cs typeface="Times New Roman" pitchFamily="18" charset="0"/>
              </a:rPr>
              <a:t>www.earlylearning.ubc.ca</a:t>
            </a:r>
            <a:endParaRPr lang="en-US" sz="3600" dirty="0">
              <a:effectLst>
                <a:outerShdw blurRad="38100" dist="38100" dir="2700000" algn="tl">
                  <a:srgbClr val="000000">
                    <a:alpha val="43137"/>
                  </a:srgbClr>
                </a:outerShdw>
              </a:effectLst>
            </a:endParaRPr>
          </a:p>
        </p:txBody>
      </p:sp>
      <p:sp>
        <p:nvSpPr>
          <p:cNvPr id="7" name="Rectangle 6"/>
          <p:cNvSpPr/>
          <p:nvPr/>
        </p:nvSpPr>
        <p:spPr>
          <a:xfrm>
            <a:off x="76200" y="411540"/>
            <a:ext cx="6858000" cy="1569660"/>
          </a:xfrm>
          <a:prstGeom prst="rect">
            <a:avLst/>
          </a:prstGeom>
        </p:spPr>
        <p:txBody>
          <a:bodyPr wrap="square">
            <a:spAutoFit/>
          </a:bodyPr>
          <a:lstStyle/>
          <a:p>
            <a:pPr lvl="0" eaLnBrk="0" fontAlgn="base" hangingPunct="0">
              <a:spcBef>
                <a:spcPct val="0"/>
              </a:spcBef>
              <a:spcAft>
                <a:spcPct val="0"/>
              </a:spcAft>
            </a:pPr>
            <a:r>
              <a:rPr lang="en-US" altLang="zh-TW" sz="9600" dirty="0" smtClean="0">
                <a:effectLst>
                  <a:outerShdw blurRad="38100" dist="38100" dir="2700000" algn="tl">
                    <a:srgbClr val="000000">
                      <a:alpha val="43137"/>
                    </a:srgbClr>
                  </a:outerShdw>
                </a:effectLst>
                <a:ea typeface="Calibri" pitchFamily="34" charset="0"/>
                <a:cs typeface="Times New Roman" pitchFamily="18" charset="0"/>
              </a:rPr>
              <a:t>Thank You</a:t>
            </a:r>
            <a:endParaRPr lang="en-US" sz="9600" dirty="0">
              <a:effectLst>
                <a:outerShdw blurRad="38100" dist="38100" dir="2700000" algn="tl">
                  <a:srgbClr val="000000">
                    <a:alpha val="43137"/>
                  </a:srgbClr>
                </a:outerShdw>
              </a:effectLst>
            </a:endParaRPr>
          </a:p>
        </p:txBody>
      </p:sp>
      <p:sp>
        <p:nvSpPr>
          <p:cNvPr id="8" name="Rectangle 7"/>
          <p:cNvSpPr/>
          <p:nvPr/>
        </p:nvSpPr>
        <p:spPr>
          <a:xfrm>
            <a:off x="76200" y="5329535"/>
            <a:ext cx="5867400" cy="461665"/>
          </a:xfrm>
          <a:prstGeom prst="rect">
            <a:avLst/>
          </a:prstGeom>
        </p:spPr>
        <p:txBody>
          <a:bodyPr wrap="square">
            <a:spAutoFit/>
          </a:bodyPr>
          <a:lstStyle/>
          <a:p>
            <a:pPr lvl="0" eaLnBrk="0" fontAlgn="base" hangingPunct="0">
              <a:spcBef>
                <a:spcPct val="0"/>
              </a:spcBef>
              <a:spcAft>
                <a:spcPct val="0"/>
              </a:spcAft>
            </a:pPr>
            <a:r>
              <a:rPr lang="en-US" altLang="zh-TW" sz="2400" dirty="0" smtClean="0">
                <a:effectLst>
                  <a:outerShdw blurRad="38100" dist="38100" dir="2700000" algn="tl">
                    <a:srgbClr val="000000">
                      <a:alpha val="43137"/>
                    </a:srgbClr>
                  </a:outerShdw>
                </a:effectLst>
                <a:ea typeface="Calibri" pitchFamily="34" charset="0"/>
                <a:cs typeface="Times New Roman" pitchFamily="18" charset="0"/>
              </a:rPr>
              <a:t>Our Funders:</a:t>
            </a:r>
            <a:endParaRPr lang="en-US" sz="24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6" name="Straight Connector 5"/>
          <p:cNvCxnSpPr/>
          <p:nvPr/>
        </p:nvCxnSpPr>
        <p:spPr>
          <a:xfrm>
            <a:off x="1143000" y="3280984"/>
            <a:ext cx="2286000" cy="1588"/>
          </a:xfrm>
          <a:prstGeom prst="line">
            <a:avLst/>
          </a:prstGeom>
          <a:ln w="76200">
            <a:solidFill>
              <a:schemeClr val="accent3"/>
            </a:solidFill>
            <a:headEnd type="oval" w="med" len="med"/>
            <a:tailEnd type="oval"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29000" y="3286542"/>
            <a:ext cx="2286000" cy="1588"/>
          </a:xfrm>
          <a:prstGeom prst="line">
            <a:avLst/>
          </a:prstGeom>
          <a:ln w="76200">
            <a:solidFill>
              <a:schemeClr val="accent3"/>
            </a:solidFill>
            <a:headEnd type="oval" w="med" len="med"/>
            <a:tailEnd type="oval"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15000" y="3286542"/>
            <a:ext cx="2286000" cy="1588"/>
          </a:xfrm>
          <a:prstGeom prst="line">
            <a:avLst/>
          </a:prstGeom>
          <a:ln w="76200">
            <a:solidFill>
              <a:schemeClr val="accent3"/>
            </a:solidFill>
            <a:headEnd type="oval" w="med" len="med"/>
            <a:tailEnd type="oval"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3289718"/>
            <a:ext cx="1295400" cy="1588"/>
          </a:xfrm>
          <a:prstGeom prst="line">
            <a:avLst/>
          </a:prstGeom>
          <a:ln w="76200">
            <a:solidFill>
              <a:schemeClr val="accent3"/>
            </a:solidFill>
            <a:headEnd type="none" w="med" len="med"/>
            <a:tailEnd type="oval"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Title 5"/>
          <p:cNvSpPr txBox="1">
            <a:spLocks/>
          </p:cNvSpPr>
          <p:nvPr/>
        </p:nvSpPr>
        <p:spPr bwMode="auto">
          <a:xfrm>
            <a:off x="0" y="274638"/>
            <a:ext cx="9144000" cy="1143000"/>
          </a:xfrm>
          <a:prstGeom prst="rect">
            <a:avLst/>
          </a:prstGeom>
          <a:noFill/>
          <a:ln w="9525">
            <a:noFill/>
            <a:miter lim="800000"/>
            <a:headEnd/>
            <a:tailEnd/>
          </a:ln>
        </p:spPr>
        <p:txBody>
          <a:bodyPr anchor="ctr"/>
          <a:lstStyle/>
          <a:p>
            <a:pPr algn="ctr" eaLnBrk="0" hangingPunct="0">
              <a:defRPr/>
            </a:pPr>
            <a:r>
              <a:rPr lang="en-US" sz="4400" b="1" dirty="0">
                <a:solidFill>
                  <a:schemeClr val="accent1"/>
                </a:solidFill>
                <a:effectLst>
                  <a:outerShdw blurRad="38100" dist="38100" dir="2700000" algn="tl">
                    <a:srgbClr val="000000">
                      <a:alpha val="43137"/>
                    </a:srgbClr>
                  </a:outerShdw>
                </a:effectLst>
                <a:latin typeface="+mj-lt"/>
                <a:ea typeface="+mj-ea"/>
                <a:cs typeface="+mj-cs"/>
              </a:rPr>
              <a:t>Life Course Problems Related to Early Life</a:t>
            </a:r>
            <a:r>
              <a:rPr lang="en-US" sz="4400" dirty="0">
                <a:solidFill>
                  <a:schemeClr val="accent1"/>
                </a:solidFill>
                <a:effectLst>
                  <a:outerShdw blurRad="38100" dist="38100" dir="2700000" algn="tl">
                    <a:srgbClr val="000000">
                      <a:alpha val="43137"/>
                    </a:srgbClr>
                  </a:outerShdw>
                </a:effectLst>
                <a:latin typeface="+mj-lt"/>
                <a:ea typeface="+mj-ea"/>
                <a:cs typeface="+mj-cs"/>
              </a:rPr>
              <a:t> </a:t>
            </a:r>
          </a:p>
        </p:txBody>
      </p:sp>
      <p:sp>
        <p:nvSpPr>
          <p:cNvPr id="12" name="TextBox 11"/>
          <p:cNvSpPr txBox="1">
            <a:spLocks noChangeArrowheads="1"/>
          </p:cNvSpPr>
          <p:nvPr/>
        </p:nvSpPr>
        <p:spPr bwMode="auto">
          <a:xfrm>
            <a:off x="381000" y="2219325"/>
            <a:ext cx="1524000" cy="954088"/>
          </a:xfrm>
          <a:prstGeom prst="rect">
            <a:avLst/>
          </a:prstGeom>
          <a:noFill/>
          <a:ln w="9525">
            <a:noFill/>
            <a:miter lim="800000"/>
            <a:headEnd/>
            <a:tailEnd/>
          </a:ln>
        </p:spPr>
        <p:txBody>
          <a:bodyPr>
            <a:spAutoFit/>
          </a:bodyPr>
          <a:lstStyle/>
          <a:p>
            <a:pPr algn="ctr"/>
            <a:r>
              <a:rPr lang="en-US" sz="2800">
                <a:solidFill>
                  <a:schemeClr val="bg1"/>
                </a:solidFill>
              </a:rPr>
              <a:t>2</a:t>
            </a:r>
            <a:r>
              <a:rPr lang="en-US" sz="2800" baseline="30000">
                <a:solidFill>
                  <a:schemeClr val="bg1"/>
                </a:solidFill>
              </a:rPr>
              <a:t>nd</a:t>
            </a:r>
            <a:r>
              <a:rPr lang="en-US" sz="2800">
                <a:solidFill>
                  <a:schemeClr val="bg1"/>
                </a:solidFill>
              </a:rPr>
              <a:t> Decade</a:t>
            </a:r>
          </a:p>
        </p:txBody>
      </p:sp>
      <p:sp>
        <p:nvSpPr>
          <p:cNvPr id="13" name="TextBox 12"/>
          <p:cNvSpPr txBox="1">
            <a:spLocks noChangeArrowheads="1"/>
          </p:cNvSpPr>
          <p:nvPr/>
        </p:nvSpPr>
        <p:spPr bwMode="auto">
          <a:xfrm>
            <a:off x="2590800" y="2219325"/>
            <a:ext cx="1524000" cy="954088"/>
          </a:xfrm>
          <a:prstGeom prst="rect">
            <a:avLst/>
          </a:prstGeom>
          <a:noFill/>
          <a:ln w="9525">
            <a:noFill/>
            <a:miter lim="800000"/>
            <a:headEnd/>
            <a:tailEnd/>
          </a:ln>
        </p:spPr>
        <p:txBody>
          <a:bodyPr>
            <a:spAutoFit/>
          </a:bodyPr>
          <a:lstStyle/>
          <a:p>
            <a:pPr algn="ctr"/>
            <a:r>
              <a:rPr lang="en-US" sz="2800">
                <a:solidFill>
                  <a:schemeClr val="bg1"/>
                </a:solidFill>
              </a:rPr>
              <a:t>3</a:t>
            </a:r>
            <a:r>
              <a:rPr lang="en-US" sz="2800" baseline="30000">
                <a:solidFill>
                  <a:schemeClr val="bg1"/>
                </a:solidFill>
              </a:rPr>
              <a:t>rd</a:t>
            </a:r>
            <a:r>
              <a:rPr lang="en-US" sz="2800">
                <a:solidFill>
                  <a:schemeClr val="bg1"/>
                </a:solidFill>
              </a:rPr>
              <a:t>/4</a:t>
            </a:r>
            <a:r>
              <a:rPr lang="en-US" sz="2800" baseline="30000">
                <a:solidFill>
                  <a:schemeClr val="bg1"/>
                </a:solidFill>
              </a:rPr>
              <a:t>th</a:t>
            </a:r>
            <a:r>
              <a:rPr lang="en-US" sz="2800">
                <a:solidFill>
                  <a:schemeClr val="bg1"/>
                </a:solidFill>
              </a:rPr>
              <a:t> Decade</a:t>
            </a:r>
          </a:p>
        </p:txBody>
      </p:sp>
      <p:sp>
        <p:nvSpPr>
          <p:cNvPr id="14" name="TextBox 13"/>
          <p:cNvSpPr txBox="1">
            <a:spLocks noChangeArrowheads="1"/>
          </p:cNvSpPr>
          <p:nvPr/>
        </p:nvSpPr>
        <p:spPr bwMode="auto">
          <a:xfrm>
            <a:off x="4953000" y="2219325"/>
            <a:ext cx="1524000" cy="954088"/>
          </a:xfrm>
          <a:prstGeom prst="rect">
            <a:avLst/>
          </a:prstGeom>
          <a:noFill/>
          <a:ln w="9525">
            <a:noFill/>
            <a:miter lim="800000"/>
            <a:headEnd/>
            <a:tailEnd/>
          </a:ln>
        </p:spPr>
        <p:txBody>
          <a:bodyPr>
            <a:spAutoFit/>
          </a:bodyPr>
          <a:lstStyle/>
          <a:p>
            <a:pPr algn="ctr"/>
            <a:r>
              <a:rPr lang="en-US" sz="2800">
                <a:solidFill>
                  <a:schemeClr val="bg1"/>
                </a:solidFill>
              </a:rPr>
              <a:t>5</a:t>
            </a:r>
            <a:r>
              <a:rPr lang="en-US" sz="2800" baseline="30000">
                <a:solidFill>
                  <a:schemeClr val="bg1"/>
                </a:solidFill>
              </a:rPr>
              <a:t>th</a:t>
            </a:r>
            <a:r>
              <a:rPr lang="en-US" sz="2800">
                <a:solidFill>
                  <a:schemeClr val="bg1"/>
                </a:solidFill>
              </a:rPr>
              <a:t>/6</a:t>
            </a:r>
            <a:r>
              <a:rPr lang="en-US" sz="2800" baseline="30000">
                <a:solidFill>
                  <a:schemeClr val="bg1"/>
                </a:solidFill>
              </a:rPr>
              <a:t>th</a:t>
            </a:r>
            <a:endParaRPr lang="en-US" sz="2800">
              <a:solidFill>
                <a:schemeClr val="bg1"/>
              </a:solidFill>
            </a:endParaRPr>
          </a:p>
          <a:p>
            <a:pPr algn="ctr"/>
            <a:r>
              <a:rPr lang="en-US" sz="2800">
                <a:solidFill>
                  <a:schemeClr val="bg1"/>
                </a:solidFill>
              </a:rPr>
              <a:t>Decade</a:t>
            </a:r>
          </a:p>
        </p:txBody>
      </p:sp>
      <p:sp>
        <p:nvSpPr>
          <p:cNvPr id="15" name="TextBox 14"/>
          <p:cNvSpPr txBox="1">
            <a:spLocks noChangeArrowheads="1"/>
          </p:cNvSpPr>
          <p:nvPr/>
        </p:nvSpPr>
        <p:spPr bwMode="auto">
          <a:xfrm>
            <a:off x="7239000" y="2649538"/>
            <a:ext cx="1524000" cy="523875"/>
          </a:xfrm>
          <a:prstGeom prst="rect">
            <a:avLst/>
          </a:prstGeom>
          <a:noFill/>
          <a:ln w="9525">
            <a:noFill/>
            <a:miter lim="800000"/>
            <a:headEnd/>
            <a:tailEnd/>
          </a:ln>
        </p:spPr>
        <p:txBody>
          <a:bodyPr>
            <a:spAutoFit/>
          </a:bodyPr>
          <a:lstStyle/>
          <a:p>
            <a:pPr algn="ctr"/>
            <a:r>
              <a:rPr lang="en-US" sz="2800">
                <a:solidFill>
                  <a:schemeClr val="bg1"/>
                </a:solidFill>
              </a:rPr>
              <a:t>Old Age</a:t>
            </a:r>
          </a:p>
        </p:txBody>
      </p:sp>
      <p:sp>
        <p:nvSpPr>
          <p:cNvPr id="16" name="TextBox 15"/>
          <p:cNvSpPr txBox="1">
            <a:spLocks noChangeArrowheads="1"/>
          </p:cNvSpPr>
          <p:nvPr/>
        </p:nvSpPr>
        <p:spPr bwMode="auto">
          <a:xfrm>
            <a:off x="0" y="3590925"/>
            <a:ext cx="2514600" cy="1785938"/>
          </a:xfrm>
          <a:prstGeom prst="rect">
            <a:avLst/>
          </a:prstGeom>
          <a:noFill/>
          <a:ln w="9525">
            <a:noFill/>
            <a:miter lim="800000"/>
            <a:headEnd/>
            <a:tailEnd/>
          </a:ln>
        </p:spPr>
        <p:txBody>
          <a:bodyPr>
            <a:spAutoFit/>
          </a:bodyPr>
          <a:lstStyle/>
          <a:p>
            <a:pPr>
              <a:buFont typeface="Arial" charset="0"/>
              <a:buChar char="•"/>
            </a:pPr>
            <a:r>
              <a:rPr lang="en-US" sz="2200">
                <a:solidFill>
                  <a:schemeClr val="bg1"/>
                </a:solidFill>
              </a:rPr>
              <a:t> School Failure</a:t>
            </a:r>
          </a:p>
          <a:p>
            <a:pPr>
              <a:buFont typeface="Arial" charset="0"/>
              <a:buChar char="•"/>
            </a:pPr>
            <a:endParaRPr lang="en-US" sz="2200">
              <a:solidFill>
                <a:schemeClr val="bg1"/>
              </a:solidFill>
            </a:endParaRPr>
          </a:p>
          <a:p>
            <a:pPr>
              <a:buFont typeface="Arial" charset="0"/>
              <a:buChar char="•"/>
            </a:pPr>
            <a:r>
              <a:rPr lang="en-US" sz="2200">
                <a:solidFill>
                  <a:schemeClr val="bg1"/>
                </a:solidFill>
              </a:rPr>
              <a:t> Teen Pregnancy</a:t>
            </a:r>
          </a:p>
          <a:p>
            <a:pPr>
              <a:buFont typeface="Arial" charset="0"/>
              <a:buChar char="•"/>
            </a:pPr>
            <a:endParaRPr lang="en-US" sz="2200">
              <a:solidFill>
                <a:schemeClr val="bg1"/>
              </a:solidFill>
            </a:endParaRPr>
          </a:p>
          <a:p>
            <a:pPr>
              <a:buFont typeface="Arial" charset="0"/>
              <a:buChar char="•"/>
            </a:pPr>
            <a:r>
              <a:rPr lang="en-US" sz="2200">
                <a:solidFill>
                  <a:schemeClr val="bg1"/>
                </a:solidFill>
              </a:rPr>
              <a:t> Criminality</a:t>
            </a:r>
          </a:p>
        </p:txBody>
      </p:sp>
      <p:sp>
        <p:nvSpPr>
          <p:cNvPr id="17" name="TextBox 16"/>
          <p:cNvSpPr txBox="1">
            <a:spLocks noChangeArrowheads="1"/>
          </p:cNvSpPr>
          <p:nvPr/>
        </p:nvSpPr>
        <p:spPr bwMode="auto">
          <a:xfrm>
            <a:off x="2362200" y="3590925"/>
            <a:ext cx="2362200" cy="2124075"/>
          </a:xfrm>
          <a:prstGeom prst="rect">
            <a:avLst/>
          </a:prstGeom>
          <a:noFill/>
          <a:ln w="9525">
            <a:noFill/>
            <a:miter lim="800000"/>
            <a:headEnd/>
            <a:tailEnd/>
          </a:ln>
        </p:spPr>
        <p:txBody>
          <a:bodyPr>
            <a:spAutoFit/>
          </a:bodyPr>
          <a:lstStyle/>
          <a:p>
            <a:pPr>
              <a:buFont typeface="Arial" charset="0"/>
              <a:buChar char="•"/>
            </a:pPr>
            <a:r>
              <a:rPr lang="en-US" sz="2200">
                <a:solidFill>
                  <a:schemeClr val="bg1"/>
                </a:solidFill>
              </a:rPr>
              <a:t> Obesity</a:t>
            </a:r>
          </a:p>
          <a:p>
            <a:pPr>
              <a:buFont typeface="Arial" charset="0"/>
              <a:buChar char="•"/>
            </a:pPr>
            <a:endParaRPr lang="en-US" sz="2200">
              <a:solidFill>
                <a:schemeClr val="bg1"/>
              </a:solidFill>
            </a:endParaRPr>
          </a:p>
          <a:p>
            <a:pPr>
              <a:buFont typeface="Arial" charset="0"/>
              <a:buChar char="•"/>
            </a:pPr>
            <a:r>
              <a:rPr lang="en-US" sz="2200">
                <a:solidFill>
                  <a:schemeClr val="bg1"/>
                </a:solidFill>
              </a:rPr>
              <a:t> Elevated Blood</a:t>
            </a:r>
          </a:p>
          <a:p>
            <a:r>
              <a:rPr lang="en-US" sz="2200">
                <a:solidFill>
                  <a:schemeClr val="bg1"/>
                </a:solidFill>
              </a:rPr>
              <a:t>  Pressure</a:t>
            </a:r>
          </a:p>
          <a:p>
            <a:pPr>
              <a:buFont typeface="Arial" charset="0"/>
              <a:buChar char="•"/>
            </a:pPr>
            <a:endParaRPr lang="en-US" sz="2200">
              <a:solidFill>
                <a:schemeClr val="bg1"/>
              </a:solidFill>
            </a:endParaRPr>
          </a:p>
          <a:p>
            <a:pPr>
              <a:buFont typeface="Arial" charset="0"/>
              <a:buChar char="•"/>
            </a:pPr>
            <a:r>
              <a:rPr lang="en-US" sz="2200">
                <a:solidFill>
                  <a:schemeClr val="bg1"/>
                </a:solidFill>
              </a:rPr>
              <a:t> Depression</a:t>
            </a:r>
          </a:p>
        </p:txBody>
      </p:sp>
      <p:sp>
        <p:nvSpPr>
          <p:cNvPr id="18" name="TextBox 17"/>
          <p:cNvSpPr txBox="1">
            <a:spLocks noChangeArrowheads="1"/>
          </p:cNvSpPr>
          <p:nvPr/>
        </p:nvSpPr>
        <p:spPr bwMode="auto">
          <a:xfrm>
            <a:off x="4648200" y="3590925"/>
            <a:ext cx="2362200" cy="1446213"/>
          </a:xfrm>
          <a:prstGeom prst="rect">
            <a:avLst/>
          </a:prstGeom>
          <a:noFill/>
          <a:ln w="9525">
            <a:noFill/>
            <a:miter lim="800000"/>
            <a:headEnd/>
            <a:tailEnd/>
          </a:ln>
        </p:spPr>
        <p:txBody>
          <a:bodyPr>
            <a:spAutoFit/>
          </a:bodyPr>
          <a:lstStyle/>
          <a:p>
            <a:pPr>
              <a:buFont typeface="Arial" charset="0"/>
              <a:buChar char="•"/>
            </a:pPr>
            <a:r>
              <a:rPr lang="en-US" sz="2200">
                <a:solidFill>
                  <a:schemeClr val="bg1"/>
                </a:solidFill>
              </a:rPr>
              <a:t> Coronary Heart</a:t>
            </a:r>
          </a:p>
          <a:p>
            <a:r>
              <a:rPr lang="en-US" sz="2200">
                <a:solidFill>
                  <a:schemeClr val="bg1"/>
                </a:solidFill>
              </a:rPr>
              <a:t>  Disease</a:t>
            </a:r>
          </a:p>
          <a:p>
            <a:pPr>
              <a:buFont typeface="Arial" charset="0"/>
              <a:buChar char="•"/>
            </a:pPr>
            <a:endParaRPr lang="en-US" sz="2200">
              <a:solidFill>
                <a:schemeClr val="bg1"/>
              </a:solidFill>
            </a:endParaRPr>
          </a:p>
          <a:p>
            <a:pPr>
              <a:buFont typeface="Arial" charset="0"/>
              <a:buChar char="•"/>
            </a:pPr>
            <a:r>
              <a:rPr lang="en-US" sz="2200">
                <a:solidFill>
                  <a:schemeClr val="bg1"/>
                </a:solidFill>
              </a:rPr>
              <a:t> Diabetes</a:t>
            </a:r>
          </a:p>
        </p:txBody>
      </p:sp>
      <p:sp>
        <p:nvSpPr>
          <p:cNvPr id="19" name="TextBox 18"/>
          <p:cNvSpPr txBox="1">
            <a:spLocks noChangeArrowheads="1"/>
          </p:cNvSpPr>
          <p:nvPr/>
        </p:nvSpPr>
        <p:spPr bwMode="auto">
          <a:xfrm>
            <a:off x="7010400" y="3590925"/>
            <a:ext cx="2133600" cy="1446213"/>
          </a:xfrm>
          <a:prstGeom prst="rect">
            <a:avLst/>
          </a:prstGeom>
          <a:noFill/>
          <a:ln w="9525">
            <a:noFill/>
            <a:miter lim="800000"/>
            <a:headEnd/>
            <a:tailEnd/>
          </a:ln>
        </p:spPr>
        <p:txBody>
          <a:bodyPr>
            <a:spAutoFit/>
          </a:bodyPr>
          <a:lstStyle/>
          <a:p>
            <a:pPr>
              <a:buFont typeface="Arial" charset="0"/>
              <a:buChar char="•"/>
            </a:pPr>
            <a:r>
              <a:rPr lang="en-US" sz="2200">
                <a:solidFill>
                  <a:schemeClr val="bg1"/>
                </a:solidFill>
              </a:rPr>
              <a:t> Premature</a:t>
            </a:r>
          </a:p>
          <a:p>
            <a:r>
              <a:rPr lang="en-US" sz="2200">
                <a:solidFill>
                  <a:schemeClr val="bg1"/>
                </a:solidFill>
              </a:rPr>
              <a:t>  Aging</a:t>
            </a:r>
          </a:p>
          <a:p>
            <a:pPr>
              <a:buFont typeface="Arial" charset="0"/>
              <a:buChar char="•"/>
            </a:pPr>
            <a:endParaRPr lang="en-US" sz="2200">
              <a:solidFill>
                <a:schemeClr val="bg1"/>
              </a:solidFill>
            </a:endParaRPr>
          </a:p>
          <a:p>
            <a:pPr>
              <a:buFont typeface="Arial" charset="0"/>
              <a:buChar char="•"/>
            </a:pPr>
            <a:r>
              <a:rPr lang="en-US" sz="2200">
                <a:solidFill>
                  <a:schemeClr val="bg1"/>
                </a:solidFill>
              </a:rPr>
              <a:t> Memory Loss</a:t>
            </a:r>
          </a:p>
        </p:txBody>
      </p:sp>
      <p:cxnSp>
        <p:nvCxnSpPr>
          <p:cNvPr id="24" name="Straight Connector 23"/>
          <p:cNvCxnSpPr/>
          <p:nvPr/>
        </p:nvCxnSpPr>
        <p:spPr>
          <a:xfrm>
            <a:off x="8001000" y="3291306"/>
            <a:ext cx="1295400" cy="1588"/>
          </a:xfrm>
          <a:prstGeom prst="line">
            <a:avLst/>
          </a:prstGeom>
          <a:ln w="76200">
            <a:solidFill>
              <a:schemeClr val="accent3"/>
            </a:solidFill>
            <a:headEnd type="oval"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500"/>
                                        <p:tgtEl>
                                          <p:spTgt spid="16">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4" end="4"/>
                                            </p:txEl>
                                          </p:spTgt>
                                        </p:tgtEl>
                                        <p:attrNameLst>
                                          <p:attrName>style.visibility</p:attrName>
                                        </p:attrNameLst>
                                      </p:cBhvr>
                                      <p:to>
                                        <p:strVal val="visible"/>
                                      </p:to>
                                    </p:set>
                                    <p:animEffect transition="in" filter="fade">
                                      <p:cBhvr>
                                        <p:cTn id="20" dur="500"/>
                                        <p:tgtEl>
                                          <p:spTgt spid="1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500"/>
                                        <p:tgtEl>
                                          <p:spTgt spid="17">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animEffect transition="in" filter="fade">
                                      <p:cBhvr>
                                        <p:cTn id="35" dur="500"/>
                                        <p:tgtEl>
                                          <p:spTgt spid="17">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500"/>
                                        <p:tgtEl>
                                          <p:spTgt spid="17">
                                            <p:txEl>
                                              <p:pRg st="3" end="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xEl>
                                              <p:pRg st="5" end="5"/>
                                            </p:txEl>
                                          </p:spTgt>
                                        </p:tgtEl>
                                        <p:attrNameLst>
                                          <p:attrName>style.visibility</p:attrName>
                                        </p:attrNameLst>
                                      </p:cBhvr>
                                      <p:to>
                                        <p:strVal val="visible"/>
                                      </p:to>
                                    </p:set>
                                    <p:animEffect transition="in" filter="fade">
                                      <p:cBhvr>
                                        <p:cTn id="41" dur="500"/>
                                        <p:tgtEl>
                                          <p:spTgt spid="17">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Effect transition="in" filter="fade">
                                      <p:cBhvr>
                                        <p:cTn id="53" dur="500"/>
                                        <p:tgtEl>
                                          <p:spTgt spid="18">
                                            <p:txEl>
                                              <p:pRg st="0" end="0"/>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8">
                                            <p:txEl>
                                              <p:pRg st="1" end="1"/>
                                            </p:txEl>
                                          </p:spTgt>
                                        </p:tgtEl>
                                        <p:attrNameLst>
                                          <p:attrName>style.visibility</p:attrName>
                                        </p:attrNameLst>
                                      </p:cBhvr>
                                      <p:to>
                                        <p:strVal val="visible"/>
                                      </p:to>
                                    </p:set>
                                    <p:animEffect transition="in" filter="fade">
                                      <p:cBhvr>
                                        <p:cTn id="56" dur="500"/>
                                        <p:tgtEl>
                                          <p:spTgt spid="18">
                                            <p:txEl>
                                              <p:pRg st="1" end="1"/>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8">
                                            <p:txEl>
                                              <p:pRg st="3" end="3"/>
                                            </p:txEl>
                                          </p:spTgt>
                                        </p:tgtEl>
                                        <p:attrNameLst>
                                          <p:attrName>style.visibility</p:attrName>
                                        </p:attrNameLst>
                                      </p:cBhvr>
                                      <p:to>
                                        <p:strVal val="visible"/>
                                      </p:to>
                                    </p:set>
                                    <p:animEffect transition="in" filter="fade">
                                      <p:cBhvr>
                                        <p:cTn id="59" dur="500"/>
                                        <p:tgtEl>
                                          <p:spTgt spid="18">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500"/>
                                        <p:tgtEl>
                                          <p:spTgt spid="24"/>
                                        </p:tgtEl>
                                      </p:cBhvr>
                                    </p:animEffect>
                                  </p:childTnLst>
                                </p:cTn>
                              </p:par>
                              <p:par>
                                <p:cTn id="72" presetID="10" presetClass="entr" presetSubtype="0" fill="hold" nodeType="withEffect">
                                  <p:stCondLst>
                                    <p:cond delay="0"/>
                                  </p:stCondLst>
                                  <p:childTnLst>
                                    <p:set>
                                      <p:cBhvr>
                                        <p:cTn id="73" dur="1" fill="hold">
                                          <p:stCondLst>
                                            <p:cond delay="0"/>
                                          </p:stCondLst>
                                        </p:cTn>
                                        <p:tgtEl>
                                          <p:spTgt spid="19">
                                            <p:txEl>
                                              <p:pRg st="0" end="0"/>
                                            </p:txEl>
                                          </p:spTgt>
                                        </p:tgtEl>
                                        <p:attrNameLst>
                                          <p:attrName>style.visibility</p:attrName>
                                        </p:attrNameLst>
                                      </p:cBhvr>
                                      <p:to>
                                        <p:strVal val="visible"/>
                                      </p:to>
                                    </p:set>
                                    <p:animEffect transition="in" filter="fade">
                                      <p:cBhvr>
                                        <p:cTn id="74" dur="500"/>
                                        <p:tgtEl>
                                          <p:spTgt spid="19">
                                            <p:txEl>
                                              <p:pRg st="0" end="0"/>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19">
                                            <p:txEl>
                                              <p:pRg st="1" end="1"/>
                                            </p:txEl>
                                          </p:spTgt>
                                        </p:tgtEl>
                                        <p:attrNameLst>
                                          <p:attrName>style.visibility</p:attrName>
                                        </p:attrNameLst>
                                      </p:cBhvr>
                                      <p:to>
                                        <p:strVal val="visible"/>
                                      </p:to>
                                    </p:set>
                                    <p:animEffect transition="in" filter="fade">
                                      <p:cBhvr>
                                        <p:cTn id="77" dur="500"/>
                                        <p:tgtEl>
                                          <p:spTgt spid="19">
                                            <p:txEl>
                                              <p:pRg st="1" end="1"/>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19">
                                            <p:txEl>
                                              <p:pRg st="3" end="3"/>
                                            </p:txEl>
                                          </p:spTgt>
                                        </p:tgtEl>
                                        <p:attrNameLst>
                                          <p:attrName>style.visibility</p:attrName>
                                        </p:attrNameLst>
                                      </p:cBhvr>
                                      <p:to>
                                        <p:strVal val="visible"/>
                                      </p:to>
                                    </p:set>
                                    <p:animEffect transition="in" filter="fade">
                                      <p:cBhvr>
                                        <p:cTn id="80"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Content Placeholder 8"/>
          <p:cNvSpPr>
            <a:spLocks noGrp="1"/>
          </p:cNvSpPr>
          <p:nvPr>
            <p:ph idx="4294967295"/>
          </p:nvPr>
        </p:nvSpPr>
        <p:spPr>
          <a:xfrm>
            <a:off x="5300663" y="304800"/>
            <a:ext cx="3843337" cy="6248400"/>
          </a:xfrm>
        </p:spPr>
        <p:txBody>
          <a:bodyPr anchor="ctr"/>
          <a:lstStyle/>
          <a:p>
            <a:pPr algn="ctr">
              <a:buFont typeface="Arial" charset="0"/>
              <a:buNone/>
              <a:defRPr/>
            </a:pPr>
            <a:endParaRPr lang="en-US" sz="3600" dirty="0" smtClean="0">
              <a:latin typeface="Trebuchet MS" pitchFamily="-32" charset="0"/>
              <a:cs typeface="+mn-cs"/>
            </a:endParaRPr>
          </a:p>
          <a:p>
            <a:pPr algn="ctr">
              <a:buFont typeface="Arial" charset="0"/>
              <a:buNone/>
              <a:defRPr/>
            </a:pPr>
            <a:endParaRPr lang="en-US" sz="3600" dirty="0" smtClean="0">
              <a:latin typeface="Trebuchet MS" pitchFamily="-32" charset="0"/>
              <a:cs typeface="+mn-cs"/>
            </a:endParaRPr>
          </a:p>
          <a:p>
            <a:pPr algn="ctr">
              <a:buFont typeface="Arial" charset="0"/>
              <a:buNone/>
              <a:defRPr/>
            </a:pPr>
            <a:endParaRPr lang="en-US" sz="3600" dirty="0" smtClean="0">
              <a:latin typeface="Trebuchet MS" pitchFamily="-32" charset="0"/>
              <a:cs typeface="+mn-cs"/>
            </a:endParaRPr>
          </a:p>
          <a:p>
            <a:pPr algn="ctr">
              <a:buFont typeface="Arial" charset="0"/>
              <a:buNone/>
              <a:defRPr/>
            </a:pPr>
            <a:r>
              <a:rPr lang="en-US" sz="3600" dirty="0" smtClean="0">
                <a:solidFill>
                  <a:srgbClr val="FFFF00"/>
                </a:solidFill>
                <a:latin typeface="Trebuchet MS" pitchFamily="-32" charset="0"/>
                <a:cs typeface="+mn-cs"/>
              </a:rPr>
              <a:t>The experiences</a:t>
            </a:r>
          </a:p>
          <a:p>
            <a:pPr algn="ctr">
              <a:buFont typeface="Arial" charset="0"/>
              <a:buNone/>
              <a:defRPr/>
            </a:pPr>
            <a:r>
              <a:rPr lang="en-US" sz="3600" dirty="0" smtClean="0">
                <a:solidFill>
                  <a:srgbClr val="FFFF00"/>
                </a:solidFill>
                <a:latin typeface="Trebuchet MS" pitchFamily="-32" charset="0"/>
                <a:cs typeface="+mn-cs"/>
              </a:rPr>
              <a:t>children have in </a:t>
            </a:r>
          </a:p>
          <a:p>
            <a:pPr algn="ctr">
              <a:buFont typeface="Arial" charset="0"/>
              <a:buNone/>
              <a:defRPr/>
            </a:pPr>
            <a:r>
              <a:rPr lang="en-US" sz="3600" dirty="0" smtClean="0">
                <a:solidFill>
                  <a:srgbClr val="FFFF00"/>
                </a:solidFill>
                <a:latin typeface="Trebuchet MS" pitchFamily="-32" charset="0"/>
                <a:cs typeface="+mn-cs"/>
              </a:rPr>
              <a:t>the environments</a:t>
            </a:r>
          </a:p>
          <a:p>
            <a:pPr algn="ctr">
              <a:buFont typeface="Arial" charset="0"/>
              <a:buNone/>
              <a:defRPr/>
            </a:pPr>
            <a:r>
              <a:rPr lang="en-US" sz="3600" dirty="0" smtClean="0">
                <a:solidFill>
                  <a:srgbClr val="FFFF00"/>
                </a:solidFill>
                <a:latin typeface="Trebuchet MS" pitchFamily="-32" charset="0"/>
                <a:cs typeface="+mn-cs"/>
              </a:rPr>
              <a:t>where they grow up, live and </a:t>
            </a:r>
          </a:p>
          <a:p>
            <a:pPr algn="ctr">
              <a:buFont typeface="Arial" charset="0"/>
              <a:buNone/>
              <a:defRPr/>
            </a:pPr>
            <a:r>
              <a:rPr lang="en-US" sz="3600" dirty="0" smtClean="0">
                <a:solidFill>
                  <a:srgbClr val="FFFF00"/>
                </a:solidFill>
                <a:latin typeface="Trebuchet MS" pitchFamily="-32" charset="0"/>
                <a:cs typeface="+mn-cs"/>
              </a:rPr>
              <a:t>learn</a:t>
            </a:r>
            <a:r>
              <a:rPr lang="en-US" sz="3600" b="1" dirty="0" smtClean="0">
                <a:solidFill>
                  <a:srgbClr val="FFFF00"/>
                </a:solidFill>
                <a:latin typeface="Trebuchet MS" pitchFamily="-32" charset="0"/>
                <a:cs typeface="+mn-cs"/>
              </a:rPr>
              <a:t>.</a:t>
            </a:r>
            <a:endParaRPr lang="en-US" sz="3600" dirty="0" smtClean="0">
              <a:solidFill>
                <a:srgbClr val="FFFF00"/>
              </a:solidFill>
              <a:latin typeface="Trebuchet MS" pitchFamily="-32" charset="0"/>
              <a:cs typeface="+mn-cs"/>
            </a:endParaRPr>
          </a:p>
        </p:txBody>
      </p:sp>
      <p:pic>
        <p:nvPicPr>
          <p:cNvPr id="21507" name="Picture 4" descr="S:\HELP All\Research Units\ECD Mapping Unit\Presentations and Workshops\Fall Launch 2009\istock images\9789241563703_eng.png"/>
          <p:cNvPicPr>
            <a:picLocks noChangeAspect="1" noChangeArrowheads="1"/>
          </p:cNvPicPr>
          <p:nvPr/>
        </p:nvPicPr>
        <p:blipFill>
          <a:blip r:embed="rId3"/>
          <a:srcRect/>
          <a:stretch>
            <a:fillRect/>
          </a:stretch>
        </p:blipFill>
        <p:spPr bwMode="auto">
          <a:xfrm>
            <a:off x="0" y="0"/>
            <a:ext cx="5300663" cy="6858000"/>
          </a:xfrm>
          <a:prstGeom prst="rect">
            <a:avLst/>
          </a:prstGeom>
          <a:noFill/>
          <a:ln w="9525">
            <a:noFill/>
            <a:miter lim="800000"/>
            <a:headEnd/>
            <a:tailEnd/>
          </a:ln>
        </p:spPr>
      </p:pic>
      <p:sp>
        <p:nvSpPr>
          <p:cNvPr id="21508" name="TextBox 3"/>
          <p:cNvSpPr txBox="1">
            <a:spLocks noChangeArrowheads="1"/>
          </p:cNvSpPr>
          <p:nvPr/>
        </p:nvSpPr>
        <p:spPr bwMode="auto">
          <a:xfrm>
            <a:off x="5181600" y="228600"/>
            <a:ext cx="3962400" cy="1323975"/>
          </a:xfrm>
          <a:prstGeom prst="rect">
            <a:avLst/>
          </a:prstGeom>
          <a:noFill/>
          <a:ln w="9525">
            <a:noFill/>
            <a:miter lim="800000"/>
            <a:headEnd/>
            <a:tailEnd/>
          </a:ln>
        </p:spPr>
        <p:txBody>
          <a:bodyPr>
            <a:prstTxWarp prst="textNoShape">
              <a:avLst/>
            </a:prstTxWarp>
            <a:spAutoFit/>
          </a:bodyPr>
          <a:lstStyle/>
          <a:p>
            <a:pPr algn="ctr"/>
            <a:r>
              <a:rPr lang="en-US" sz="4000"/>
              <a:t>What drives ECD?</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7" name="Rectangle 2"/>
          <p:cNvSpPr>
            <a:spLocks noGrp="1"/>
          </p:cNvSpPr>
          <p:nvPr>
            <p:ph type="title"/>
          </p:nvPr>
        </p:nvSpPr>
        <p:spPr>
          <a:xfrm>
            <a:off x="0" y="609600"/>
            <a:ext cx="9144000" cy="2865438"/>
          </a:xfrm>
        </p:spPr>
        <p:txBody>
          <a:bodyPr>
            <a:normAutofit fontScale="90000"/>
          </a:bodyPr>
          <a:lstStyle/>
          <a:p>
            <a:r>
              <a:rPr lang="en-GB" sz="4800" b="1" dirty="0" smtClean="0">
                <a:solidFill>
                  <a:schemeClr val="accent1"/>
                </a:solidFill>
                <a:effectLst>
                  <a:outerShdw blurRad="38100" dist="38100" dir="2700000" algn="tl">
                    <a:srgbClr val="000000">
                      <a:alpha val="43137"/>
                    </a:srgbClr>
                  </a:outerShdw>
                </a:effectLst>
                <a:latin typeface="Trebuchet MS" pitchFamily="48" charset="0"/>
              </a:rPr>
              <a:t>Monitoring the state of development at the level of the population and how it changes over time</a:t>
            </a:r>
            <a:endParaRPr lang="en-US" sz="4800" i="1" dirty="0" smtClean="0">
              <a:solidFill>
                <a:schemeClr val="accent1"/>
              </a:solidFill>
              <a:effectLst>
                <a:outerShdw blurRad="38100" dist="38100" dir="2700000" algn="tl">
                  <a:srgbClr val="000000">
                    <a:alpha val="43137"/>
                  </a:srgbClr>
                </a:outerShdw>
              </a:effectLst>
            </a:endParaRPr>
          </a:p>
        </p:txBody>
      </p:sp>
      <p:grpSp>
        <p:nvGrpSpPr>
          <p:cNvPr id="2" name="Group 6"/>
          <p:cNvGrpSpPr/>
          <p:nvPr/>
        </p:nvGrpSpPr>
        <p:grpSpPr>
          <a:xfrm>
            <a:off x="0" y="3611610"/>
            <a:ext cx="9144000" cy="3246390"/>
            <a:chOff x="0" y="3611610"/>
            <a:chExt cx="9144000" cy="3246390"/>
          </a:xfrm>
          <a:effectLst>
            <a:outerShdw blurRad="50800" dist="38100" dir="2700000" algn="tl" rotWithShape="0">
              <a:prstClr val="black">
                <a:alpha val="40000"/>
              </a:prstClr>
            </a:outerShdw>
          </a:effectLst>
        </p:grpSpPr>
        <p:pic>
          <p:nvPicPr>
            <p:cNvPr id="225281" name="Picture 1" descr="S:\HELP All\Research Units\ECD Mapping Unit\Presentations and Workshops\Presentation Resources\Images\Children Only\3239625217_475ab229b3_o.jpg"/>
            <p:cNvPicPr>
              <a:picLocks noChangeAspect="1" noChangeArrowheads="1"/>
            </p:cNvPicPr>
            <p:nvPr/>
          </p:nvPicPr>
          <p:blipFill>
            <a:blip r:embed="rId3" cstate="print"/>
            <a:srcRect l="5625" t="28750" r="28757" b="15000"/>
            <a:stretch>
              <a:fillRect/>
            </a:stretch>
          </p:blipFill>
          <p:spPr bwMode="auto">
            <a:xfrm>
              <a:off x="4572000" y="3918857"/>
              <a:ext cx="2286000" cy="2939143"/>
            </a:xfrm>
            <a:prstGeom prst="rect">
              <a:avLst/>
            </a:prstGeom>
            <a:noFill/>
            <a:effectLst/>
          </p:spPr>
        </p:pic>
        <p:pic>
          <p:nvPicPr>
            <p:cNvPr id="225282" name="Picture 2" descr="S:\HELP All\Research Units\ECD Mapping Unit\Presentations and Workshops\Presentation Resources\Images\Children Only\iStock_000006639035XSmall.jpg"/>
            <p:cNvPicPr>
              <a:picLocks noChangeAspect="1" noChangeArrowheads="1"/>
            </p:cNvPicPr>
            <p:nvPr/>
          </p:nvPicPr>
          <p:blipFill>
            <a:blip r:embed="rId4"/>
            <a:srcRect l="32692"/>
            <a:stretch>
              <a:fillRect/>
            </a:stretch>
          </p:blipFill>
          <p:spPr bwMode="auto">
            <a:xfrm>
              <a:off x="2286000" y="4606259"/>
              <a:ext cx="2286000" cy="2251741"/>
            </a:xfrm>
            <a:prstGeom prst="rect">
              <a:avLst/>
            </a:prstGeom>
            <a:noFill/>
            <a:effectLst/>
          </p:spPr>
        </p:pic>
        <p:pic>
          <p:nvPicPr>
            <p:cNvPr id="225283" name="Picture 3" descr="S:\HELP All\Research Units\ECD Mapping Unit\Presentations and Workshops\Presentation Resources\Images\Children Only\j0202010.jpg"/>
            <p:cNvPicPr>
              <a:picLocks noChangeAspect="1" noChangeArrowheads="1"/>
            </p:cNvPicPr>
            <p:nvPr/>
          </p:nvPicPr>
          <p:blipFill>
            <a:blip r:embed="rId5"/>
            <a:srcRect l="7222" r="45833"/>
            <a:stretch>
              <a:fillRect/>
            </a:stretch>
          </p:blipFill>
          <p:spPr bwMode="auto">
            <a:xfrm>
              <a:off x="0" y="3611610"/>
              <a:ext cx="2286000" cy="3246390"/>
            </a:xfrm>
            <a:prstGeom prst="rect">
              <a:avLst/>
            </a:prstGeom>
            <a:noFill/>
            <a:effectLst/>
          </p:spPr>
        </p:pic>
        <p:pic>
          <p:nvPicPr>
            <p:cNvPr id="225284" name="Picture 4" descr="S:\HELP All\Research Units\ECD Mapping Unit\Presentations and Workshops\Presentation Resources\Images\Children Only\1186542_71833909.jpg"/>
            <p:cNvPicPr>
              <a:picLocks noChangeAspect="1" noChangeArrowheads="1"/>
            </p:cNvPicPr>
            <p:nvPr/>
          </p:nvPicPr>
          <p:blipFill>
            <a:blip r:embed="rId6" cstate="print"/>
            <a:srcRect l="36944"/>
            <a:stretch>
              <a:fillRect/>
            </a:stretch>
          </p:blipFill>
          <p:spPr bwMode="auto">
            <a:xfrm>
              <a:off x="6858000" y="4376559"/>
              <a:ext cx="2286000" cy="2481441"/>
            </a:xfrm>
            <a:prstGeom prst="rect">
              <a:avLst/>
            </a:prstGeom>
            <a:noFill/>
            <a:effectLst/>
          </p:spPr>
        </p:pic>
      </p:gr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3" descr="S:\HELP All\Research Units\ECD Mapping Unit\Presentations and Workshops\Presentation Resources\Images\Children Only\3590356862_05f839b3d9_o.jpg"/>
          <p:cNvPicPr>
            <a:picLocks noChangeAspect="1" noChangeArrowheads="1"/>
          </p:cNvPicPr>
          <p:nvPr/>
        </p:nvPicPr>
        <p:blipFill>
          <a:blip r:embed="rId3"/>
          <a:srcRect/>
          <a:stretch>
            <a:fillRect/>
          </a:stretch>
        </p:blipFill>
        <p:spPr bwMode="auto">
          <a:xfrm>
            <a:off x="4100513" y="-3438525"/>
            <a:ext cx="7481887" cy="11058525"/>
          </a:xfrm>
          <a:prstGeom prst="rect">
            <a:avLst/>
          </a:prstGeom>
          <a:noFill/>
          <a:ln w="9525">
            <a:noFill/>
            <a:miter lim="800000"/>
            <a:headEnd/>
            <a:tailEnd/>
          </a:ln>
        </p:spPr>
      </p:pic>
      <p:sp>
        <p:nvSpPr>
          <p:cNvPr id="7" name="Rectangle 6"/>
          <p:cNvSpPr/>
          <p:nvPr/>
        </p:nvSpPr>
        <p:spPr bwMode="auto">
          <a:xfrm>
            <a:off x="990600" y="0"/>
            <a:ext cx="6858000" cy="6858000"/>
          </a:xfrm>
          <a:prstGeom prst="rect">
            <a:avLst/>
          </a:prstGeom>
          <a:gradFill>
            <a:gsLst>
              <a:gs pos="0">
                <a:srgbClr val="000000">
                  <a:alpha val="0"/>
                </a:srgbClr>
              </a:gs>
              <a:gs pos="50000">
                <a:srgbClr val="000000"/>
              </a:gs>
              <a:gs pos="100000">
                <a:srgbClr val="000000"/>
              </a:gs>
            </a:gsLst>
            <a:lin ang="10800000" scaled="0"/>
          </a:gradFill>
          <a:ln w="9525" cap="flat" cmpd="sng" algn="ctr">
            <a:noFill/>
            <a:prstDash val="solid"/>
            <a:round/>
            <a:headEnd type="none" w="med" len="med"/>
            <a:tailEnd type="none" w="med" len="med"/>
          </a:ln>
          <a:effectLst/>
        </p:spPr>
        <p:txBody>
          <a:bodyPr>
            <a:prstTxWarp prst="textNoShape">
              <a:avLst/>
            </a:prstTxWarp>
          </a:bodyPr>
          <a:lstStyle/>
          <a:p>
            <a:pPr eaLnBrk="0" hangingPunct="0">
              <a:defRPr/>
            </a:pPr>
            <a:endParaRPr lang="en-US" sz="1800">
              <a:latin typeface="Arial" charset="0"/>
              <a:ea typeface="ＭＳ Ｐゴシック" pitchFamily="34" charset="-128"/>
              <a:cs typeface="+mn-cs"/>
            </a:endParaRPr>
          </a:p>
        </p:txBody>
      </p:sp>
      <p:sp>
        <p:nvSpPr>
          <p:cNvPr id="26630" name="TextBox 1"/>
          <p:cNvSpPr txBox="1">
            <a:spLocks noChangeArrowheads="1"/>
          </p:cNvSpPr>
          <p:nvPr/>
        </p:nvSpPr>
        <p:spPr bwMode="auto">
          <a:xfrm>
            <a:off x="523875" y="338138"/>
            <a:ext cx="6029325" cy="2862262"/>
          </a:xfrm>
          <a:prstGeom prst="rect">
            <a:avLst/>
          </a:prstGeom>
          <a:noFill/>
          <a:ln w="9525">
            <a:noFill/>
            <a:miter lim="800000"/>
            <a:headEnd/>
            <a:tailEnd/>
          </a:ln>
        </p:spPr>
        <p:txBody>
          <a:bodyPr>
            <a:prstTxWarp prst="textNoShape">
              <a:avLst/>
            </a:prstTxWarp>
            <a:spAutoFit/>
          </a:bodyPr>
          <a:lstStyle/>
          <a:p>
            <a:pPr eaLnBrk="0" hangingPunct="0"/>
            <a:r>
              <a:rPr lang="en-US" sz="6000" b="1">
                <a:solidFill>
                  <a:srgbClr val="87BE55"/>
                </a:solidFill>
                <a:latin typeface="Rockwell" pitchFamily="-110" charset="0"/>
              </a:rPr>
              <a:t>Early Development Instrument</a:t>
            </a:r>
          </a:p>
        </p:txBody>
      </p:sp>
      <p:sp>
        <p:nvSpPr>
          <p:cNvPr id="26631" name="Rectangle 4"/>
          <p:cNvSpPr>
            <a:spLocks noChangeArrowheads="1"/>
          </p:cNvSpPr>
          <p:nvPr/>
        </p:nvSpPr>
        <p:spPr bwMode="auto">
          <a:xfrm>
            <a:off x="500063" y="3962400"/>
            <a:ext cx="5824537" cy="590550"/>
          </a:xfrm>
          <a:prstGeom prst="rect">
            <a:avLst/>
          </a:prstGeom>
          <a:noFill/>
          <a:ln w="9525">
            <a:noFill/>
            <a:miter lim="800000"/>
            <a:headEnd/>
            <a:tailEnd/>
          </a:ln>
        </p:spPr>
        <p:txBody>
          <a:bodyPr>
            <a:prstTxWarp prst="textNoShape">
              <a:avLst/>
            </a:prstTxWarp>
            <a:spAutoFit/>
          </a:bodyPr>
          <a:lstStyle/>
          <a:p>
            <a:pPr eaLnBrk="0" hangingPunct="0">
              <a:lnSpc>
                <a:spcPct val="90000"/>
              </a:lnSpc>
              <a:buClr>
                <a:srgbClr val="738EC7"/>
              </a:buClr>
              <a:buSzPct val="80000"/>
            </a:pPr>
            <a:r>
              <a:rPr lang="en-US" sz="3600">
                <a:latin typeface="Trebuchet MS" pitchFamily="-110" charset="0"/>
                <a:ea typeface="Calibri" pitchFamily="-110" charset="0"/>
                <a:cs typeface="Calibri" pitchFamily="-110" charset="0"/>
              </a:rPr>
              <a:t>104 items</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3" descr="S:\HELP All\Research Units\ECD Mapping Unit\Presentations and Workshops\Presentation Resources\Images\Children Only\3590356862_05f839b3d9_o.jpg"/>
          <p:cNvPicPr>
            <a:picLocks noChangeAspect="1" noChangeArrowheads="1"/>
          </p:cNvPicPr>
          <p:nvPr/>
        </p:nvPicPr>
        <p:blipFill>
          <a:blip r:embed="rId3"/>
          <a:srcRect/>
          <a:stretch>
            <a:fillRect/>
          </a:stretch>
        </p:blipFill>
        <p:spPr bwMode="auto">
          <a:xfrm>
            <a:off x="4100513" y="-3438525"/>
            <a:ext cx="7481887" cy="11058525"/>
          </a:xfrm>
          <a:prstGeom prst="rect">
            <a:avLst/>
          </a:prstGeom>
          <a:noFill/>
          <a:ln w="9525">
            <a:noFill/>
            <a:miter lim="800000"/>
            <a:headEnd/>
            <a:tailEnd/>
          </a:ln>
        </p:spPr>
      </p:pic>
      <p:sp>
        <p:nvSpPr>
          <p:cNvPr id="7" name="Rectangle 6"/>
          <p:cNvSpPr/>
          <p:nvPr/>
        </p:nvSpPr>
        <p:spPr bwMode="auto">
          <a:xfrm>
            <a:off x="990600" y="0"/>
            <a:ext cx="6858000" cy="6858000"/>
          </a:xfrm>
          <a:prstGeom prst="rect">
            <a:avLst/>
          </a:prstGeom>
          <a:gradFill>
            <a:gsLst>
              <a:gs pos="0">
                <a:srgbClr val="000000">
                  <a:alpha val="0"/>
                </a:srgbClr>
              </a:gs>
              <a:gs pos="50000">
                <a:srgbClr val="000000"/>
              </a:gs>
              <a:gs pos="100000">
                <a:srgbClr val="000000"/>
              </a:gs>
            </a:gsLst>
            <a:lin ang="10800000" scaled="0"/>
          </a:gradFill>
          <a:ln w="9525" cap="flat" cmpd="sng" algn="ctr">
            <a:noFill/>
            <a:prstDash val="solid"/>
            <a:round/>
            <a:headEnd type="none" w="med" len="med"/>
            <a:tailEnd type="none" w="med" len="med"/>
          </a:ln>
          <a:effectLst/>
        </p:spPr>
        <p:txBody>
          <a:bodyPr>
            <a:prstTxWarp prst="textNoShape">
              <a:avLst/>
            </a:prstTxWarp>
          </a:bodyPr>
          <a:lstStyle/>
          <a:p>
            <a:pPr eaLnBrk="0" hangingPunct="0">
              <a:defRPr/>
            </a:pPr>
            <a:endParaRPr lang="en-US" sz="1800">
              <a:latin typeface="Arial" charset="0"/>
              <a:ea typeface="ＭＳ Ｐゴシック" pitchFamily="34" charset="-128"/>
              <a:cs typeface="+mn-cs"/>
            </a:endParaRPr>
          </a:p>
        </p:txBody>
      </p:sp>
      <p:sp>
        <p:nvSpPr>
          <p:cNvPr id="32774" name="TextBox 1"/>
          <p:cNvSpPr txBox="1">
            <a:spLocks noChangeArrowheads="1"/>
          </p:cNvSpPr>
          <p:nvPr/>
        </p:nvSpPr>
        <p:spPr bwMode="auto">
          <a:xfrm>
            <a:off x="523875" y="338138"/>
            <a:ext cx="6029325" cy="2862262"/>
          </a:xfrm>
          <a:prstGeom prst="rect">
            <a:avLst/>
          </a:prstGeom>
          <a:noFill/>
          <a:ln w="9525">
            <a:noFill/>
            <a:miter lim="800000"/>
            <a:headEnd/>
            <a:tailEnd/>
          </a:ln>
        </p:spPr>
        <p:txBody>
          <a:bodyPr>
            <a:prstTxWarp prst="textNoShape">
              <a:avLst/>
            </a:prstTxWarp>
            <a:spAutoFit/>
          </a:bodyPr>
          <a:lstStyle/>
          <a:p>
            <a:pPr eaLnBrk="0" hangingPunct="0"/>
            <a:r>
              <a:rPr lang="en-US" sz="6000" b="1">
                <a:solidFill>
                  <a:srgbClr val="87BE55"/>
                </a:solidFill>
                <a:latin typeface="Rockwell" pitchFamily="-110" charset="0"/>
              </a:rPr>
              <a:t>Early Development Instrument</a:t>
            </a:r>
          </a:p>
        </p:txBody>
      </p:sp>
      <p:sp>
        <p:nvSpPr>
          <p:cNvPr id="32775" name="Rectangle 4"/>
          <p:cNvSpPr>
            <a:spLocks noChangeArrowheads="1"/>
          </p:cNvSpPr>
          <p:nvPr/>
        </p:nvSpPr>
        <p:spPr bwMode="auto">
          <a:xfrm>
            <a:off x="500063" y="3962400"/>
            <a:ext cx="5824537" cy="1089025"/>
          </a:xfrm>
          <a:prstGeom prst="rect">
            <a:avLst/>
          </a:prstGeom>
          <a:noFill/>
          <a:ln w="9525">
            <a:noFill/>
            <a:miter lim="800000"/>
            <a:headEnd/>
            <a:tailEnd/>
          </a:ln>
        </p:spPr>
        <p:txBody>
          <a:bodyPr>
            <a:prstTxWarp prst="textNoShape">
              <a:avLst/>
            </a:prstTxWarp>
            <a:spAutoFit/>
          </a:bodyPr>
          <a:lstStyle/>
          <a:p>
            <a:pPr eaLnBrk="0" hangingPunct="0">
              <a:lnSpc>
                <a:spcPct val="90000"/>
              </a:lnSpc>
              <a:buClr>
                <a:srgbClr val="738EC7"/>
              </a:buClr>
              <a:buSzPct val="80000"/>
            </a:pPr>
            <a:r>
              <a:rPr lang="en-US" sz="3600">
                <a:latin typeface="Trebuchet MS" pitchFamily="-110" charset="0"/>
                <a:ea typeface="Calibri" pitchFamily="-110" charset="0"/>
                <a:cs typeface="Calibri" pitchFamily="-110" charset="0"/>
              </a:rPr>
              <a:t>Teacher at age 5 is respondent</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3" descr="S:\HELP All\Research Units\ECD Mapping Unit\Presentations and Workshops\Presentation Resources\Images\Children Only\3590356862_05f839b3d9_o.jpg"/>
          <p:cNvPicPr>
            <a:picLocks noChangeAspect="1" noChangeArrowheads="1"/>
          </p:cNvPicPr>
          <p:nvPr/>
        </p:nvPicPr>
        <p:blipFill>
          <a:blip r:embed="rId3"/>
          <a:srcRect/>
          <a:stretch>
            <a:fillRect/>
          </a:stretch>
        </p:blipFill>
        <p:spPr bwMode="auto">
          <a:xfrm>
            <a:off x="4100513" y="-3438525"/>
            <a:ext cx="7481887" cy="11058525"/>
          </a:xfrm>
          <a:prstGeom prst="rect">
            <a:avLst/>
          </a:prstGeom>
          <a:noFill/>
          <a:ln w="9525">
            <a:noFill/>
            <a:miter lim="800000"/>
            <a:headEnd/>
            <a:tailEnd/>
          </a:ln>
        </p:spPr>
      </p:pic>
      <p:sp>
        <p:nvSpPr>
          <p:cNvPr id="7" name="Rectangle 6"/>
          <p:cNvSpPr/>
          <p:nvPr/>
        </p:nvSpPr>
        <p:spPr bwMode="auto">
          <a:xfrm>
            <a:off x="990600" y="0"/>
            <a:ext cx="6858000" cy="6858000"/>
          </a:xfrm>
          <a:prstGeom prst="rect">
            <a:avLst/>
          </a:prstGeom>
          <a:gradFill>
            <a:gsLst>
              <a:gs pos="0">
                <a:srgbClr val="000000">
                  <a:alpha val="0"/>
                </a:srgbClr>
              </a:gs>
              <a:gs pos="50000">
                <a:srgbClr val="000000"/>
              </a:gs>
              <a:gs pos="100000">
                <a:srgbClr val="000000"/>
              </a:gs>
            </a:gsLst>
            <a:lin ang="10800000" scaled="0"/>
          </a:gradFill>
          <a:ln w="9525" cap="flat" cmpd="sng" algn="ctr">
            <a:noFill/>
            <a:prstDash val="solid"/>
            <a:round/>
            <a:headEnd type="none" w="med" len="med"/>
            <a:tailEnd type="none" w="med" len="med"/>
          </a:ln>
          <a:effectLst/>
        </p:spPr>
        <p:txBody>
          <a:bodyPr>
            <a:prstTxWarp prst="textNoShape">
              <a:avLst/>
            </a:prstTxWarp>
          </a:bodyPr>
          <a:lstStyle/>
          <a:p>
            <a:pPr eaLnBrk="0" hangingPunct="0">
              <a:defRPr/>
            </a:pPr>
            <a:endParaRPr lang="en-US" sz="1800">
              <a:latin typeface="Arial" charset="0"/>
              <a:ea typeface="ＭＳ Ｐゴシック" pitchFamily="34" charset="-128"/>
              <a:cs typeface="+mn-cs"/>
            </a:endParaRPr>
          </a:p>
        </p:txBody>
      </p:sp>
      <p:sp>
        <p:nvSpPr>
          <p:cNvPr id="28678" name="TextBox 1"/>
          <p:cNvSpPr txBox="1">
            <a:spLocks noChangeArrowheads="1"/>
          </p:cNvSpPr>
          <p:nvPr/>
        </p:nvSpPr>
        <p:spPr bwMode="auto">
          <a:xfrm>
            <a:off x="523875" y="338138"/>
            <a:ext cx="6029325" cy="2862262"/>
          </a:xfrm>
          <a:prstGeom prst="rect">
            <a:avLst/>
          </a:prstGeom>
          <a:noFill/>
          <a:ln w="9525">
            <a:noFill/>
            <a:miter lim="800000"/>
            <a:headEnd/>
            <a:tailEnd/>
          </a:ln>
        </p:spPr>
        <p:txBody>
          <a:bodyPr>
            <a:prstTxWarp prst="textNoShape">
              <a:avLst/>
            </a:prstTxWarp>
            <a:spAutoFit/>
          </a:bodyPr>
          <a:lstStyle/>
          <a:p>
            <a:pPr eaLnBrk="0" hangingPunct="0"/>
            <a:r>
              <a:rPr lang="en-US" sz="6000" b="1">
                <a:solidFill>
                  <a:srgbClr val="87BE55"/>
                </a:solidFill>
                <a:latin typeface="Rockwell" pitchFamily="-110" charset="0"/>
              </a:rPr>
              <a:t>Early Development Instrument</a:t>
            </a:r>
          </a:p>
        </p:txBody>
      </p:sp>
      <p:sp>
        <p:nvSpPr>
          <p:cNvPr id="28679" name="Rectangle 4"/>
          <p:cNvSpPr>
            <a:spLocks noChangeArrowheads="1"/>
          </p:cNvSpPr>
          <p:nvPr/>
        </p:nvSpPr>
        <p:spPr bwMode="auto">
          <a:xfrm>
            <a:off x="500063" y="3962400"/>
            <a:ext cx="5824537" cy="1587500"/>
          </a:xfrm>
          <a:prstGeom prst="rect">
            <a:avLst/>
          </a:prstGeom>
          <a:noFill/>
          <a:ln w="9525">
            <a:noFill/>
            <a:miter lim="800000"/>
            <a:headEnd/>
            <a:tailEnd/>
          </a:ln>
        </p:spPr>
        <p:txBody>
          <a:bodyPr>
            <a:prstTxWarp prst="textNoShape">
              <a:avLst/>
            </a:prstTxWarp>
            <a:spAutoFit/>
          </a:bodyPr>
          <a:lstStyle/>
          <a:p>
            <a:pPr eaLnBrk="0" hangingPunct="0">
              <a:lnSpc>
                <a:spcPct val="90000"/>
              </a:lnSpc>
              <a:buClr>
                <a:srgbClr val="738EC7"/>
              </a:buClr>
              <a:buSzPct val="80000"/>
            </a:pPr>
            <a:r>
              <a:rPr lang="en-US" sz="3600">
                <a:latin typeface="Trebuchet MS" pitchFamily="-110" charset="0"/>
                <a:ea typeface="Calibri" pitchFamily="-110" charset="0"/>
                <a:cs typeface="Calibri" pitchFamily="-110" charset="0"/>
              </a:rPr>
              <a:t>5 developmental </a:t>
            </a:r>
          </a:p>
          <a:p>
            <a:pPr eaLnBrk="0" hangingPunct="0">
              <a:lnSpc>
                <a:spcPct val="90000"/>
              </a:lnSpc>
              <a:buClr>
                <a:srgbClr val="738EC7"/>
              </a:buClr>
              <a:buSzPct val="80000"/>
            </a:pPr>
            <a:r>
              <a:rPr lang="en-US" sz="3600">
                <a:latin typeface="Trebuchet MS" pitchFamily="-110" charset="0"/>
                <a:ea typeface="Calibri" pitchFamily="-110" charset="0"/>
                <a:cs typeface="Calibri" pitchFamily="-110" charset="0"/>
              </a:rPr>
              <a:t>domains, with 16 subdomains</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3" descr="S:\HELP All\Research Units\ECD Mapping Unit\Presentations and Workshops\Fall Launch 2009\Slides\Star Plots\scales_of_edi-01.png"/>
          <p:cNvPicPr>
            <a:picLocks noChangeAspect="1" noChangeArrowheads="1"/>
          </p:cNvPicPr>
          <p:nvPr/>
        </p:nvPicPr>
        <p:blipFill>
          <a:blip r:embed="rId3"/>
          <a:srcRect b="4445"/>
          <a:stretch>
            <a:fillRect/>
          </a:stretch>
        </p:blipFill>
        <p:spPr bwMode="auto">
          <a:xfrm>
            <a:off x="-152400" y="762000"/>
            <a:ext cx="9144000" cy="6553200"/>
          </a:xfrm>
          <a:prstGeom prst="rect">
            <a:avLst/>
          </a:prstGeom>
          <a:noFill/>
          <a:ln w="9525">
            <a:noFill/>
            <a:miter lim="800000"/>
            <a:headEnd/>
            <a:tailEnd/>
          </a:ln>
        </p:spPr>
      </p:pic>
      <p:sp>
        <p:nvSpPr>
          <p:cNvPr id="30723" name="Text Box 3"/>
          <p:cNvSpPr txBox="1">
            <a:spLocks noChangeArrowheads="1"/>
          </p:cNvSpPr>
          <p:nvPr/>
        </p:nvSpPr>
        <p:spPr bwMode="auto">
          <a:xfrm>
            <a:off x="0" y="0"/>
            <a:ext cx="9144000" cy="1938338"/>
          </a:xfrm>
          <a:prstGeom prst="rect">
            <a:avLst/>
          </a:prstGeom>
          <a:noFill/>
          <a:ln w="9525">
            <a:noFill/>
            <a:miter lim="800000"/>
            <a:headEnd/>
            <a:tailEnd/>
          </a:ln>
        </p:spPr>
        <p:txBody>
          <a:bodyPr>
            <a:prstTxWarp prst="textNoShape">
              <a:avLst/>
            </a:prstTxWarp>
            <a:spAutoFit/>
          </a:bodyPr>
          <a:lstStyle/>
          <a:p>
            <a:pPr algn="ctr" eaLnBrk="0" hangingPunct="0"/>
            <a:r>
              <a:rPr lang="en-US" sz="6000" b="1">
                <a:solidFill>
                  <a:srgbClr val="87BE55"/>
                </a:solidFill>
                <a:latin typeface="Rockwell" pitchFamily="-110" charset="0"/>
              </a:rPr>
              <a:t>What Does the EDI Measure?</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HELP Presentation Theme">
      <a:dk1>
        <a:srgbClr val="FFFFFF"/>
      </a:dk1>
      <a:lt1>
        <a:srgbClr val="FFFFFF"/>
      </a:lt1>
      <a:dk2>
        <a:srgbClr val="262626"/>
      </a:dk2>
      <a:lt2>
        <a:srgbClr val="8F8F8F"/>
      </a:lt2>
      <a:accent1>
        <a:srgbClr val="738EC7"/>
      </a:accent1>
      <a:accent2>
        <a:srgbClr val="C0504D"/>
      </a:accent2>
      <a:accent3>
        <a:srgbClr val="92D050"/>
      </a:accent3>
      <a:accent4>
        <a:srgbClr val="8064A2"/>
      </a:accent4>
      <a:accent5>
        <a:srgbClr val="8F8F8F"/>
      </a:accent5>
      <a:accent6>
        <a:srgbClr val="F79646"/>
      </a:accent6>
      <a:hlink>
        <a:srgbClr val="92D050"/>
      </a:hlink>
      <a:folHlink>
        <a:srgbClr val="738EC7"/>
      </a:folHlink>
    </a:clrScheme>
    <a:fontScheme name="Custom 1">
      <a:majorFont>
        <a:latin typeface="Rockwell"/>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HELP Presentation Theme">
      <a:dk1>
        <a:srgbClr val="FFFFFF"/>
      </a:dk1>
      <a:lt1>
        <a:srgbClr val="FFFFFF"/>
      </a:lt1>
      <a:dk2>
        <a:srgbClr val="262626"/>
      </a:dk2>
      <a:lt2>
        <a:srgbClr val="8F8F8F"/>
      </a:lt2>
      <a:accent1>
        <a:srgbClr val="738EC7"/>
      </a:accent1>
      <a:accent2>
        <a:srgbClr val="C0504D"/>
      </a:accent2>
      <a:accent3>
        <a:srgbClr val="92D050"/>
      </a:accent3>
      <a:accent4>
        <a:srgbClr val="8064A2"/>
      </a:accent4>
      <a:accent5>
        <a:srgbClr val="8F8F8F"/>
      </a:accent5>
      <a:accent6>
        <a:srgbClr val="F79646"/>
      </a:accent6>
      <a:hlink>
        <a:srgbClr val="92D050"/>
      </a:hlink>
      <a:folHlink>
        <a:srgbClr val="738EC7"/>
      </a:folHlink>
    </a:clrScheme>
    <a:fontScheme name="Custom 1">
      <a:majorFont>
        <a:latin typeface="Rockwell"/>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HELP Presentation Theme">
      <a:dk1>
        <a:srgbClr val="FFFFFF"/>
      </a:dk1>
      <a:lt1>
        <a:srgbClr val="FFFFFF"/>
      </a:lt1>
      <a:dk2>
        <a:srgbClr val="262626"/>
      </a:dk2>
      <a:lt2>
        <a:srgbClr val="8F8F8F"/>
      </a:lt2>
      <a:accent1>
        <a:srgbClr val="738EC7"/>
      </a:accent1>
      <a:accent2>
        <a:srgbClr val="C0504D"/>
      </a:accent2>
      <a:accent3>
        <a:srgbClr val="92D050"/>
      </a:accent3>
      <a:accent4>
        <a:srgbClr val="8064A2"/>
      </a:accent4>
      <a:accent5>
        <a:srgbClr val="8F8F8F"/>
      </a:accent5>
      <a:accent6>
        <a:srgbClr val="F79646"/>
      </a:accent6>
      <a:hlink>
        <a:srgbClr val="92D050"/>
      </a:hlink>
      <a:folHlink>
        <a:srgbClr val="738EC7"/>
      </a:folHlink>
    </a:clrScheme>
    <a:fontScheme name="Custom 1">
      <a:majorFont>
        <a:latin typeface="Rockwell"/>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esentation_Initial_MonthDD_YYYY">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TotalTime>
  <Words>2292</Words>
  <Application>Microsoft Macintosh PowerPoint</Application>
  <PresentationFormat>On-screen Show (4:3)</PresentationFormat>
  <Paragraphs>222</Paragraphs>
  <Slides>29</Slides>
  <Notes>23</Notes>
  <HiddenSlides>0</HiddenSlides>
  <MMClips>0</MMClips>
  <ScaleCrop>false</ScaleCrop>
  <HeadingPairs>
    <vt:vector size="4" baseType="variant">
      <vt:variant>
        <vt:lpstr>Design Template</vt:lpstr>
      </vt:variant>
      <vt:variant>
        <vt:i4>4</vt:i4>
      </vt:variant>
      <vt:variant>
        <vt:lpstr>Slide Titles</vt:lpstr>
      </vt:variant>
      <vt:variant>
        <vt:i4>29</vt:i4>
      </vt:variant>
    </vt:vector>
  </HeadingPairs>
  <TitlesOfParts>
    <vt:vector size="33" baseType="lpstr">
      <vt:lpstr>1_Office Theme</vt:lpstr>
      <vt:lpstr>2_Office Theme</vt:lpstr>
      <vt:lpstr>3_Office Theme</vt:lpstr>
      <vt:lpstr>Presentation_Initial_MonthDD_YYYY</vt:lpstr>
      <vt:lpstr>  Clyde Hertzman Human Early Learning Partnership University of British Columbia, Vancouver</vt:lpstr>
      <vt:lpstr>Sensitive Periods in Early Brain Development</vt:lpstr>
      <vt:lpstr>Slide 3</vt:lpstr>
      <vt:lpstr>Slide 4</vt:lpstr>
      <vt:lpstr>Monitoring the state of development at the level of the population and how it changes over time</vt:lpstr>
      <vt:lpstr>Slide 6</vt:lpstr>
      <vt:lpstr>Slide 7</vt:lpstr>
      <vt:lpstr>Slide 8</vt:lpstr>
      <vt:lpstr>Slide 9</vt:lpstr>
      <vt:lpstr>Slide 10</vt:lpstr>
      <vt:lpstr>Slide 11</vt:lpstr>
      <vt:lpstr>Slide 12</vt:lpstr>
      <vt:lpstr>Slide 13</vt:lpstr>
      <vt:lpstr>Slide 14</vt:lpstr>
      <vt:lpstr>Slide 15</vt:lpstr>
      <vt:lpstr>What the maps  reveal…</vt:lpstr>
      <vt:lpstr>What the maps  reveal…</vt:lpstr>
      <vt:lpstr>What the maps  reveal…</vt:lpstr>
      <vt:lpstr>Slide 19</vt:lpstr>
      <vt:lpstr>Slide 20</vt:lpstr>
      <vt:lpstr>Slide 21</vt:lpstr>
      <vt:lpstr>Barriers of Access to Quality Programs</vt:lpstr>
      <vt:lpstr>Slide 23</vt:lpstr>
      <vt:lpstr>Slide 24</vt:lpstr>
      <vt:lpstr>Slide 25</vt:lpstr>
      <vt:lpstr>Slide 26</vt:lpstr>
      <vt:lpstr>Slide 27</vt:lpstr>
      <vt:lpstr>Slide 28</vt:lpstr>
      <vt:lpstr>Slide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Vision for the  Forum for ECDM</dc:title>
  <dc:creator>jalexander</dc:creator>
  <cp:lastModifiedBy>Clyde Hertzman</cp:lastModifiedBy>
  <cp:revision>17</cp:revision>
  <dcterms:created xsi:type="dcterms:W3CDTF">2011-01-31T16:41:14Z</dcterms:created>
  <dcterms:modified xsi:type="dcterms:W3CDTF">2011-01-31T16:53:24Z</dcterms:modified>
</cp:coreProperties>
</file>