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60" r:id="rId3"/>
    <p:sldId id="270" r:id="rId4"/>
    <p:sldId id="261" r:id="rId5"/>
    <p:sldId id="273" r:id="rId6"/>
    <p:sldId id="266" r:id="rId7"/>
    <p:sldId id="275" r:id="rId8"/>
    <p:sldId id="267" r:id="rId9"/>
    <p:sldId id="268" r:id="rId10"/>
    <p:sldId id="277" r:id="rId11"/>
    <p:sldId id="269" r:id="rId12"/>
    <p:sldId id="280" r:id="rId13"/>
    <p:sldId id="281" r:id="rId14"/>
    <p:sldId id="27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B1B1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01" autoAdjust="0"/>
    <p:restoredTop sz="91398" autoAdjust="0"/>
  </p:normalViewPr>
  <p:slideViewPr>
    <p:cSldViewPr>
      <p:cViewPr varScale="1">
        <p:scale>
          <a:sx n="63" d="100"/>
          <a:sy n="63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4136DC-CCE8-45EE-962B-75CD4C495C8E}" type="datetimeFigureOut">
              <a:rPr lang="en-CA" smtClean="0"/>
              <a:pPr/>
              <a:t>2015-10-20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375604-D0CA-44DC-B291-0D4DEFCBA969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CA" dirty="0" smtClean="0"/>
              <a:t>Dais – Présidence</a:t>
            </a:r>
          </a:p>
          <a:p>
            <a:r>
              <a:rPr lang="fr-CA" dirty="0" smtClean="0"/>
              <a:t>On</a:t>
            </a:r>
            <a:r>
              <a:rPr lang="fr-CA" baseline="0" dirty="0" smtClean="0"/>
              <a:t> the </a:t>
            </a:r>
            <a:r>
              <a:rPr lang="fr-CA" baseline="0" dirty="0" err="1" smtClean="0"/>
              <a:t>floor</a:t>
            </a:r>
            <a:r>
              <a:rPr lang="fr-CA" baseline="0" dirty="0" smtClean="0"/>
              <a:t> – avoir la parole </a:t>
            </a:r>
          </a:p>
          <a:p>
            <a:r>
              <a:rPr lang="fr-CA" baseline="0" dirty="0" smtClean="0"/>
              <a:t>On the </a:t>
            </a:r>
            <a:r>
              <a:rPr lang="fr-CA" baseline="0" dirty="0" err="1" smtClean="0"/>
              <a:t>floor</a:t>
            </a:r>
            <a:r>
              <a:rPr lang="fr-CA" baseline="0" dirty="0" smtClean="0"/>
              <a:t> – </a:t>
            </a:r>
            <a:r>
              <a:rPr lang="fr-CA" baseline="0" dirty="0" err="1" smtClean="0"/>
              <a:t>resolution</a:t>
            </a:r>
            <a:r>
              <a:rPr lang="fr-CA" baseline="0" dirty="0" smtClean="0"/>
              <a:t> - dépôt</a:t>
            </a:r>
          </a:p>
          <a:p>
            <a:r>
              <a:rPr lang="fr-CA" baseline="0" dirty="0" err="1" smtClean="0"/>
              <a:t>Formal</a:t>
            </a:r>
            <a:r>
              <a:rPr lang="fr-CA" baseline="0" dirty="0" smtClean="0"/>
              <a:t> session – session formelle</a:t>
            </a:r>
          </a:p>
          <a:p>
            <a:r>
              <a:rPr lang="fr-CA" baseline="0" dirty="0" err="1" smtClean="0"/>
              <a:t>Informal</a:t>
            </a:r>
            <a:r>
              <a:rPr lang="fr-CA" baseline="0" dirty="0" smtClean="0"/>
              <a:t> session – session informelle</a:t>
            </a:r>
          </a:p>
          <a:p>
            <a:r>
              <a:rPr lang="fr-CA" baseline="0" dirty="0" smtClean="0"/>
              <a:t>Procédural</a:t>
            </a:r>
          </a:p>
          <a:p>
            <a:r>
              <a:rPr lang="fr-CA" baseline="0" dirty="0" smtClean="0"/>
              <a:t>substantiel</a:t>
            </a:r>
            <a:endParaRPr lang="fr-CA" dirty="0" smtClean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375604-D0CA-44DC-B291-0D4DEFCBA969}" type="slidenum">
              <a:rPr lang="en-CA" smtClean="0"/>
              <a:pPr/>
              <a:t>2</a:t>
            </a:fld>
            <a:endParaRPr lang="en-CA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CA" dirty="0" smtClean="0"/>
              <a:t>Ajournement la séance</a:t>
            </a:r>
          </a:p>
          <a:p>
            <a:r>
              <a:rPr lang="fr-CA" dirty="0" smtClean="0"/>
              <a:t>Clôture</a:t>
            </a:r>
            <a:r>
              <a:rPr lang="fr-CA" baseline="0" dirty="0" smtClean="0"/>
              <a:t> du débat ou de la liste des orateurs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375604-D0CA-44DC-B291-0D4DEFCBA969}" type="slidenum">
              <a:rPr lang="en-CA" smtClean="0"/>
              <a:pPr/>
              <a:t>11</a:t>
            </a:fld>
            <a:endParaRPr lang="en-CA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CA" dirty="0" smtClean="0"/>
              <a:t>Droit de réponse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375604-D0CA-44DC-B291-0D4DEFCBA969}" type="slidenum">
              <a:rPr lang="en-CA" smtClean="0"/>
              <a:pPr/>
              <a:t>12</a:t>
            </a:fld>
            <a:endParaRPr lang="en-CA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CA" dirty="0" smtClean="0"/>
              <a:t>Droit de réponse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375604-D0CA-44DC-B291-0D4DEFCBA969}" type="slidenum">
              <a:rPr lang="en-CA" smtClean="0"/>
              <a:pPr/>
              <a:t>13</a:t>
            </a:fld>
            <a:endParaRPr lang="en-CA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375604-D0CA-44DC-B291-0D4DEFCBA969}" type="slidenum">
              <a:rPr lang="en-CA" smtClean="0"/>
              <a:pPr/>
              <a:t>14</a:t>
            </a:fld>
            <a:endParaRPr lang="en-C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CA" dirty="0" smtClean="0"/>
              <a:t>Ordre des motions</a:t>
            </a:r>
          </a:p>
          <a:p>
            <a:r>
              <a:rPr lang="fr-CA" dirty="0" smtClean="0"/>
              <a:t>À la discrétion</a:t>
            </a:r>
            <a:r>
              <a:rPr lang="fr-CA" baseline="0" dirty="0" smtClean="0"/>
              <a:t> du Présidence </a:t>
            </a:r>
            <a:endParaRPr lang="fr-CA" dirty="0" smtClean="0"/>
          </a:p>
          <a:p>
            <a:r>
              <a:rPr lang="fr-CA" dirty="0" smtClean="0"/>
              <a:t>Décorum</a:t>
            </a:r>
          </a:p>
          <a:p>
            <a:r>
              <a:rPr lang="fr-CA" dirty="0" smtClean="0"/>
              <a:t>Irrecevable </a:t>
            </a:r>
          </a:p>
          <a:p>
            <a:r>
              <a:rPr lang="fr-CA" dirty="0" smtClean="0"/>
              <a:t>dilatoire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375604-D0CA-44DC-B291-0D4DEFCBA969}" type="slidenum">
              <a:rPr lang="en-CA" smtClean="0"/>
              <a:pPr/>
              <a:t>3</a:t>
            </a:fld>
            <a:endParaRPr lang="en-C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CA" dirty="0" smtClean="0"/>
              <a:t>Roll call – appel </a:t>
            </a:r>
          </a:p>
          <a:p>
            <a:r>
              <a:rPr lang="fr-CA" dirty="0" smtClean="0"/>
              <a:t>Ouverture de</a:t>
            </a:r>
            <a:r>
              <a:rPr lang="fr-CA" baseline="0" dirty="0" smtClean="0"/>
              <a:t> la séance</a:t>
            </a:r>
            <a:endParaRPr lang="fr-CA" dirty="0" smtClean="0"/>
          </a:p>
          <a:p>
            <a:r>
              <a:rPr lang="fr-CA" dirty="0" smtClean="0"/>
              <a:t>Présent(</a:t>
            </a:r>
            <a:r>
              <a:rPr lang="fr-CA" baseline="0" dirty="0" smtClean="0"/>
              <a:t> e)</a:t>
            </a:r>
            <a:r>
              <a:rPr lang="fr-CA" dirty="0" smtClean="0"/>
              <a:t> et votant(e)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375604-D0CA-44DC-B291-0D4DEFCBA969}" type="slidenum">
              <a:rPr lang="en-CA" smtClean="0"/>
              <a:pPr/>
              <a:t>4</a:t>
            </a:fld>
            <a:endParaRPr lang="en-CA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375604-D0CA-44DC-B291-0D4DEFCBA969}" type="slidenum">
              <a:rPr lang="en-CA" smtClean="0"/>
              <a:pPr/>
              <a:t>5</a:t>
            </a:fld>
            <a:endParaRPr lang="en-CA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CA" dirty="0" smtClean="0"/>
              <a:t>Liste des discours </a:t>
            </a:r>
            <a:r>
              <a:rPr lang="en-US" dirty="0" smtClean="0"/>
              <a:t>/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liste</a:t>
            </a:r>
            <a:r>
              <a:rPr lang="en-US" baseline="0" dirty="0" smtClean="0"/>
              <a:t> des </a:t>
            </a:r>
            <a:r>
              <a:rPr lang="en-US" baseline="0" dirty="0" err="1" smtClean="0"/>
              <a:t>orateurs</a:t>
            </a:r>
            <a:endParaRPr lang="en-US" baseline="0" dirty="0" smtClean="0"/>
          </a:p>
          <a:p>
            <a:r>
              <a:rPr lang="en-US" baseline="0" dirty="0" smtClean="0"/>
              <a:t>Session </a:t>
            </a:r>
            <a:r>
              <a:rPr lang="en-US" baseline="0" dirty="0" err="1" smtClean="0"/>
              <a:t>formelle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375604-D0CA-44DC-B291-0D4DEFCBA969}" type="slidenum">
              <a:rPr lang="en-CA" smtClean="0"/>
              <a:pPr/>
              <a:t>6</a:t>
            </a:fld>
            <a:endParaRPr lang="en-CA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CA" dirty="0" smtClean="0"/>
              <a:t>Temps de parole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375604-D0CA-44DC-B291-0D4DEFCBA969}" type="slidenum">
              <a:rPr lang="en-CA" smtClean="0"/>
              <a:pPr/>
              <a:t>7</a:t>
            </a:fld>
            <a:endParaRPr lang="en-CA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CA" dirty="0" smtClean="0"/>
              <a:t>Suspension de la séance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375604-D0CA-44DC-B291-0D4DEFCBA969}" type="slidenum">
              <a:rPr lang="en-CA" smtClean="0"/>
              <a:pPr/>
              <a:t>8</a:t>
            </a:fld>
            <a:endParaRPr lang="en-CA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CA" dirty="0" smtClean="0"/>
              <a:t>Motion d’ordre</a:t>
            </a:r>
          </a:p>
          <a:p>
            <a:r>
              <a:rPr lang="fr-CA" dirty="0" smtClean="0"/>
              <a:t>Motion</a:t>
            </a:r>
            <a:r>
              <a:rPr lang="fr-CA" baseline="0" dirty="0" smtClean="0"/>
              <a:t> d’information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375604-D0CA-44DC-B291-0D4DEFCBA969}" type="slidenum">
              <a:rPr lang="en-CA" smtClean="0"/>
              <a:pPr/>
              <a:t>9</a:t>
            </a:fld>
            <a:endParaRPr lang="en-CA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CA" dirty="0" smtClean="0"/>
              <a:t>Droit de réponse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375604-D0CA-44DC-B291-0D4DEFCBA969}" type="slidenum">
              <a:rPr lang="en-CA" smtClean="0"/>
              <a:pPr/>
              <a:t>10</a:t>
            </a:fld>
            <a:endParaRPr lang="en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0C17B-1625-4680-9477-40B0B640924C}" type="datetimeFigureOut">
              <a:rPr lang="en-CA" smtClean="0"/>
              <a:pPr/>
              <a:t>2015-10-20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3EDB0-9157-4712-B2C8-72668BE1FB4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0C17B-1625-4680-9477-40B0B640924C}" type="datetimeFigureOut">
              <a:rPr lang="en-CA" smtClean="0"/>
              <a:pPr/>
              <a:t>2015-10-20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3EDB0-9157-4712-B2C8-72668BE1FB4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0C17B-1625-4680-9477-40B0B640924C}" type="datetimeFigureOut">
              <a:rPr lang="en-CA" smtClean="0"/>
              <a:pPr/>
              <a:t>2015-10-20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3EDB0-9157-4712-B2C8-72668BE1FB4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0C17B-1625-4680-9477-40B0B640924C}" type="datetimeFigureOut">
              <a:rPr lang="en-CA" smtClean="0"/>
              <a:pPr/>
              <a:t>2015-10-20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3EDB0-9157-4712-B2C8-72668BE1FB4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0C17B-1625-4680-9477-40B0B640924C}" type="datetimeFigureOut">
              <a:rPr lang="en-CA" smtClean="0"/>
              <a:pPr/>
              <a:t>2015-10-20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3EDB0-9157-4712-B2C8-72668BE1FB4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0C17B-1625-4680-9477-40B0B640924C}" type="datetimeFigureOut">
              <a:rPr lang="en-CA" smtClean="0"/>
              <a:pPr/>
              <a:t>2015-10-20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3EDB0-9157-4712-B2C8-72668BE1FB4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0C17B-1625-4680-9477-40B0B640924C}" type="datetimeFigureOut">
              <a:rPr lang="en-CA" smtClean="0"/>
              <a:pPr/>
              <a:t>2015-10-20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3EDB0-9157-4712-B2C8-72668BE1FB4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0C17B-1625-4680-9477-40B0B640924C}" type="datetimeFigureOut">
              <a:rPr lang="en-CA" smtClean="0"/>
              <a:pPr/>
              <a:t>2015-10-20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3EDB0-9157-4712-B2C8-72668BE1FB4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0C17B-1625-4680-9477-40B0B640924C}" type="datetimeFigureOut">
              <a:rPr lang="en-CA" smtClean="0"/>
              <a:pPr/>
              <a:t>2015-10-20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3EDB0-9157-4712-B2C8-72668BE1FB4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0C17B-1625-4680-9477-40B0B640924C}" type="datetimeFigureOut">
              <a:rPr lang="en-CA" smtClean="0"/>
              <a:pPr/>
              <a:t>2015-10-20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3EDB0-9157-4712-B2C8-72668BE1FB4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0C17B-1625-4680-9477-40B0B640924C}" type="datetimeFigureOut">
              <a:rPr lang="en-CA" smtClean="0"/>
              <a:pPr/>
              <a:t>2015-10-20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3EDB0-9157-4712-B2C8-72668BE1FB4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30000"/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A0C17B-1625-4680-9477-40B0B640924C}" type="datetimeFigureOut">
              <a:rPr lang="en-CA" smtClean="0"/>
              <a:pPr/>
              <a:t>2015-10-20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3EDB0-9157-4712-B2C8-72668BE1FB47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1775478"/>
            <a:ext cx="9144000" cy="1512168"/>
          </a:xfrm>
          <a:prstGeom prst="rect">
            <a:avLst/>
          </a:prstGeom>
          <a:solidFill>
            <a:srgbClr val="DB1B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1844824"/>
            <a:ext cx="8276456" cy="1470025"/>
          </a:xfrm>
        </p:spPr>
        <p:txBody>
          <a:bodyPr/>
          <a:lstStyle/>
          <a:p>
            <a:r>
              <a:rPr lang="fr-CA" b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 Narrow" pitchFamily="34" charset="0"/>
                <a:cs typeface="Times New Roman" pitchFamily="18" charset="0"/>
              </a:rPr>
              <a:t>Rules</a:t>
            </a:r>
            <a:r>
              <a:rPr lang="fr-CA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 Narrow" pitchFamily="34" charset="0"/>
                <a:cs typeface="Times New Roman" pitchFamily="18" charset="0"/>
              </a:rPr>
              <a:t> </a:t>
            </a:r>
            <a:r>
              <a:rPr lang="fr-CA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 Narrow" pitchFamily="34" charset="0"/>
                <a:cs typeface="Times New Roman" pitchFamily="18" charset="0"/>
              </a:rPr>
              <a:t>of </a:t>
            </a:r>
            <a:r>
              <a:rPr lang="fr-CA" b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 Narrow" pitchFamily="34" charset="0"/>
                <a:cs typeface="Times New Roman" pitchFamily="18" charset="0"/>
              </a:rPr>
              <a:t>Procedure</a:t>
            </a:r>
            <a:endParaRPr lang="en-CA" b="1" dirty="0">
              <a:solidFill>
                <a:schemeClr val="accent1">
                  <a:lumMod val="20000"/>
                  <a:lumOff val="80000"/>
                </a:schemeClr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4725144"/>
            <a:ext cx="6400800" cy="17526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fr-CA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Treaty</a:t>
            </a:r>
            <a:r>
              <a:rPr lang="fr-CA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of Lausanne : </a:t>
            </a:r>
            <a:r>
              <a:rPr lang="fr-CA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Take</a:t>
            </a:r>
            <a:r>
              <a:rPr lang="fr-CA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II</a:t>
            </a:r>
            <a:br>
              <a:rPr lang="fr-CA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fr-CA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Hist</a:t>
            </a:r>
            <a:r>
              <a:rPr lang="fr-CA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402A</a:t>
            </a:r>
            <a:endParaRPr lang="en-CA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3284984"/>
            <a:ext cx="9144000" cy="14401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5805264"/>
            <a:ext cx="9144000" cy="1052736"/>
          </a:xfrm>
          <a:prstGeom prst="rect">
            <a:avLst/>
          </a:prstGeom>
          <a:solidFill>
            <a:srgbClr val="DB1B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5534933"/>
            <a:ext cx="8276456" cy="1398017"/>
          </a:xfrm>
        </p:spPr>
        <p:txBody>
          <a:bodyPr>
            <a:normAutofit/>
          </a:bodyPr>
          <a:lstStyle/>
          <a:p>
            <a:r>
              <a:rPr lang="fr-CA" sz="32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Arial Narrow" pitchFamily="34" charset="0"/>
                <a:cs typeface="Times New Roman" pitchFamily="18" charset="0"/>
              </a:rPr>
              <a:t>Important Points and Motions </a:t>
            </a:r>
            <a:r>
              <a:rPr lang="fr-CA" sz="3200" b="1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Arial Narrow" pitchFamily="34" charset="0"/>
                <a:cs typeface="Times New Roman" pitchFamily="18" charset="0"/>
              </a:rPr>
              <a:t>Outside</a:t>
            </a:r>
            <a:r>
              <a:rPr lang="fr-CA" sz="32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Arial Narrow" pitchFamily="34" charset="0"/>
                <a:cs typeface="Times New Roman" pitchFamily="18" charset="0"/>
              </a:rPr>
              <a:t> of </a:t>
            </a:r>
            <a:r>
              <a:rPr lang="fr-CA" sz="3200" b="1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Arial Narrow" pitchFamily="34" charset="0"/>
                <a:cs typeface="Times New Roman" pitchFamily="18" charset="0"/>
              </a:rPr>
              <a:t>Debate</a:t>
            </a:r>
            <a:endParaRPr lang="en-CA" sz="3200" b="1" dirty="0">
              <a:solidFill>
                <a:schemeClr val="accent2">
                  <a:lumMod val="20000"/>
                  <a:lumOff val="80000"/>
                </a:schemeClr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1268760"/>
            <a:ext cx="7848872" cy="4248472"/>
          </a:xfrm>
        </p:spPr>
        <p:txBody>
          <a:bodyPr>
            <a:noAutofit/>
          </a:bodyPr>
          <a:lstStyle/>
          <a:p>
            <a:pPr lvl="1" algn="l">
              <a:buFont typeface="Arial" pitchFamily="34" charset="0"/>
              <a:buChar char="•"/>
            </a:pPr>
            <a:r>
              <a:rPr lang="fr-CA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Right of </a:t>
            </a:r>
            <a:r>
              <a:rPr lang="fr-CA" sz="24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reply</a:t>
            </a:r>
            <a:r>
              <a:rPr lang="fr-CA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fr-CA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– This </a:t>
            </a:r>
            <a:r>
              <a:rPr lang="fr-CA" sz="24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is</a:t>
            </a:r>
            <a:r>
              <a:rPr lang="fr-CA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for </a:t>
            </a:r>
            <a:r>
              <a:rPr lang="fr-CA" sz="24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whenever</a:t>
            </a:r>
            <a:r>
              <a:rPr lang="fr-CA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a </a:t>
            </a:r>
            <a:r>
              <a:rPr lang="fr-CA" sz="24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delegate</a:t>
            </a:r>
            <a:r>
              <a:rPr lang="fr-CA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fr-CA" sz="24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feels</a:t>
            </a:r>
            <a:r>
              <a:rPr lang="fr-CA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fr-CA" sz="24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like</a:t>
            </a:r>
            <a:r>
              <a:rPr lang="fr-CA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fr-CA" sz="24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their</a:t>
            </a:r>
            <a:r>
              <a:rPr lang="fr-CA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fr-CA" sz="24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integrity</a:t>
            </a:r>
            <a:r>
              <a:rPr lang="fr-CA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has been </a:t>
            </a:r>
            <a:r>
              <a:rPr lang="fr-CA" sz="24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impugned</a:t>
            </a:r>
            <a:r>
              <a:rPr lang="fr-CA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, or </a:t>
            </a:r>
            <a:r>
              <a:rPr lang="fr-CA" sz="24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their</a:t>
            </a:r>
            <a:r>
              <a:rPr lang="fr-CA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country has been </a:t>
            </a:r>
            <a:r>
              <a:rPr lang="fr-CA" sz="24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portrayed</a:t>
            </a:r>
            <a:r>
              <a:rPr lang="fr-CA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fr-CA" sz="24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inaccurately</a:t>
            </a:r>
            <a:r>
              <a:rPr lang="fr-CA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by </a:t>
            </a:r>
            <a:r>
              <a:rPr lang="fr-CA" sz="24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another</a:t>
            </a:r>
            <a:r>
              <a:rPr lang="fr-CA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fr-CA" sz="24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delegate’s</a:t>
            </a:r>
            <a:r>
              <a:rPr lang="fr-CA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speech. For </a:t>
            </a:r>
            <a:r>
              <a:rPr lang="fr-CA" sz="24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this</a:t>
            </a:r>
            <a:r>
              <a:rPr lang="fr-CA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to </a:t>
            </a:r>
            <a:r>
              <a:rPr lang="fr-CA" sz="24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occur</a:t>
            </a:r>
            <a:r>
              <a:rPr lang="fr-CA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, a </a:t>
            </a:r>
            <a:r>
              <a:rPr lang="fr-CA" sz="24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delegate</a:t>
            </a:r>
            <a:r>
              <a:rPr lang="fr-CA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must </a:t>
            </a:r>
            <a:r>
              <a:rPr lang="fr-CA" sz="24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send</a:t>
            </a:r>
            <a:r>
              <a:rPr lang="fr-CA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a note up to the dais </a:t>
            </a:r>
            <a:r>
              <a:rPr lang="fr-CA" sz="24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asking</a:t>
            </a:r>
            <a:r>
              <a:rPr lang="fr-CA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for the right of </a:t>
            </a:r>
            <a:r>
              <a:rPr lang="fr-CA" sz="24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reply</a:t>
            </a:r>
            <a:r>
              <a:rPr lang="fr-CA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. It </a:t>
            </a:r>
            <a:r>
              <a:rPr lang="fr-CA" sz="24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is</a:t>
            </a:r>
            <a:r>
              <a:rPr lang="fr-CA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up to the dais to call on the </a:t>
            </a:r>
            <a:r>
              <a:rPr lang="fr-CA" sz="24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delegate</a:t>
            </a:r>
            <a:r>
              <a:rPr lang="fr-CA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to </a:t>
            </a:r>
            <a:r>
              <a:rPr lang="fr-CA" sz="24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make</a:t>
            </a:r>
            <a:r>
              <a:rPr lang="fr-CA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fr-CA" sz="24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this</a:t>
            </a:r>
            <a:r>
              <a:rPr lang="fr-CA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fr-CA" sz="24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reply</a:t>
            </a:r>
            <a:r>
              <a:rPr lang="fr-CA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in </a:t>
            </a:r>
            <a:r>
              <a:rPr lang="fr-CA" sz="24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between</a:t>
            </a:r>
            <a:r>
              <a:rPr lang="fr-CA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speeches. </a:t>
            </a:r>
            <a:endParaRPr lang="fr-CA" sz="2400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6713984"/>
            <a:ext cx="9144000" cy="14401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5805264"/>
            <a:ext cx="9144000" cy="1052736"/>
          </a:xfrm>
          <a:prstGeom prst="rect">
            <a:avLst/>
          </a:prstGeom>
          <a:solidFill>
            <a:srgbClr val="DB1B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5534933"/>
            <a:ext cx="8276456" cy="1398017"/>
          </a:xfrm>
        </p:spPr>
        <p:txBody>
          <a:bodyPr>
            <a:normAutofit/>
          </a:bodyPr>
          <a:lstStyle/>
          <a:p>
            <a:r>
              <a:rPr lang="fr-CA" sz="3200" b="1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Arial Narrow" pitchFamily="34" charset="0"/>
                <a:cs typeface="Times New Roman" pitchFamily="18" charset="0"/>
              </a:rPr>
              <a:t>Closing</a:t>
            </a:r>
            <a:r>
              <a:rPr lang="fr-CA" sz="32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Arial Narrow" pitchFamily="34" charset="0"/>
                <a:cs typeface="Times New Roman" pitchFamily="18" charset="0"/>
              </a:rPr>
              <a:t> </a:t>
            </a:r>
            <a:r>
              <a:rPr lang="fr-CA" sz="3200" b="1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Arial Narrow" pitchFamily="34" charset="0"/>
                <a:cs typeface="Times New Roman" pitchFamily="18" charset="0"/>
              </a:rPr>
              <a:t>Committee</a:t>
            </a:r>
            <a:endParaRPr lang="en-CA" sz="3200" b="1" dirty="0">
              <a:solidFill>
                <a:schemeClr val="accent2">
                  <a:lumMod val="20000"/>
                  <a:lumOff val="80000"/>
                </a:schemeClr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1268760"/>
            <a:ext cx="7848872" cy="4248472"/>
          </a:xfrm>
        </p:spPr>
        <p:txBody>
          <a:bodyPr>
            <a:noAutofit/>
          </a:bodyPr>
          <a:lstStyle/>
          <a:p>
            <a:pPr algn="l">
              <a:buFont typeface="Arial" pitchFamily="34" charset="0"/>
              <a:buChar char="•"/>
            </a:pPr>
            <a:r>
              <a:rPr lang="fr-CA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There are </a:t>
            </a:r>
            <a:r>
              <a:rPr lang="fr-CA" sz="24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various</a:t>
            </a:r>
            <a:r>
              <a:rPr lang="fr-CA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fr-CA" sz="24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terms</a:t>
            </a:r>
            <a:r>
              <a:rPr lang="fr-CA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fr-CA" sz="24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that</a:t>
            </a:r>
            <a:r>
              <a:rPr lang="fr-CA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fr-CA" sz="24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may</a:t>
            </a:r>
            <a:r>
              <a:rPr lang="fr-CA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fr-CA" sz="24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mean</a:t>
            </a:r>
            <a:r>
              <a:rPr lang="fr-CA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fr-CA" sz="24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closing</a:t>
            </a:r>
            <a:r>
              <a:rPr lang="fr-CA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the </a:t>
            </a:r>
            <a:r>
              <a:rPr lang="fr-CA" sz="24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committee</a:t>
            </a:r>
            <a:r>
              <a:rPr lang="fr-CA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fr-CA" sz="24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that</a:t>
            </a:r>
            <a:r>
              <a:rPr lang="fr-CA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fr-CA" sz="24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may</a:t>
            </a:r>
            <a:r>
              <a:rPr lang="fr-CA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fr-CA" sz="24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be</a:t>
            </a:r>
            <a:r>
              <a:rPr lang="fr-CA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fr-CA" sz="24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confusing</a:t>
            </a:r>
            <a:r>
              <a:rPr lang="fr-CA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. </a:t>
            </a:r>
            <a:r>
              <a:rPr lang="fr-CA" sz="24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Here</a:t>
            </a:r>
            <a:r>
              <a:rPr lang="fr-CA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are the </a:t>
            </a:r>
            <a:r>
              <a:rPr lang="fr-CA" sz="24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differences</a:t>
            </a:r>
            <a:r>
              <a:rPr lang="fr-CA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:</a:t>
            </a:r>
          </a:p>
          <a:p>
            <a:pPr lvl="1" algn="l">
              <a:buFont typeface="Arial" pitchFamily="34" charset="0"/>
              <a:buChar char="•"/>
            </a:pPr>
            <a:r>
              <a:rPr lang="fr-CA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Motion to </a:t>
            </a:r>
            <a:r>
              <a:rPr lang="fr-CA" sz="24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adjourn</a:t>
            </a:r>
            <a:r>
              <a:rPr lang="fr-CA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the meeting </a:t>
            </a:r>
            <a:r>
              <a:rPr lang="fr-CA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– This motion </a:t>
            </a:r>
            <a:r>
              <a:rPr lang="fr-CA" sz="24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is</a:t>
            </a:r>
            <a:r>
              <a:rPr lang="fr-CA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made </a:t>
            </a:r>
            <a:r>
              <a:rPr lang="fr-CA" sz="24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only</a:t>
            </a:r>
            <a:r>
              <a:rPr lang="fr-CA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fr-CA" sz="24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twice</a:t>
            </a:r>
            <a:r>
              <a:rPr lang="fr-CA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in </a:t>
            </a:r>
            <a:r>
              <a:rPr lang="fr-CA" sz="24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our</a:t>
            </a:r>
            <a:r>
              <a:rPr lang="fr-CA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simulations,  </a:t>
            </a:r>
            <a:r>
              <a:rPr lang="fr-CA" sz="24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either</a:t>
            </a:r>
            <a:r>
              <a:rPr lang="fr-CA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fr-CA" sz="24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before</a:t>
            </a:r>
            <a:r>
              <a:rPr lang="fr-CA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the class break</a:t>
            </a:r>
            <a:r>
              <a:rPr lang="fr-CA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, or </a:t>
            </a:r>
            <a:r>
              <a:rPr lang="fr-CA" sz="24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at</a:t>
            </a:r>
            <a:r>
              <a:rPr lang="fr-CA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the </a:t>
            </a:r>
            <a:r>
              <a:rPr lang="fr-CA" sz="24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very</a:t>
            </a:r>
            <a:r>
              <a:rPr lang="fr-CA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fr-CA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end of class </a:t>
            </a:r>
            <a:r>
              <a:rPr lang="fr-CA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for a </a:t>
            </a:r>
            <a:r>
              <a:rPr lang="fr-CA" sz="24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hypothetical</a:t>
            </a:r>
            <a:r>
              <a:rPr lang="fr-CA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fr-CA" sz="24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next</a:t>
            </a:r>
            <a:r>
              <a:rPr lang="fr-CA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fr-CA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time</a:t>
            </a:r>
            <a:endParaRPr lang="fr-CA" sz="2400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lvl="1" algn="l">
              <a:buFont typeface="Arial" pitchFamily="34" charset="0"/>
              <a:buChar char="•"/>
            </a:pPr>
            <a:r>
              <a:rPr lang="fr-CA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Motion to close </a:t>
            </a:r>
            <a:r>
              <a:rPr lang="fr-CA" sz="24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debate</a:t>
            </a:r>
            <a:r>
              <a:rPr lang="fr-CA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– This </a:t>
            </a:r>
            <a:r>
              <a:rPr lang="fr-CA" sz="24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is</a:t>
            </a:r>
            <a:r>
              <a:rPr lang="fr-CA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the motion to </a:t>
            </a:r>
            <a:r>
              <a:rPr lang="fr-CA" sz="24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make</a:t>
            </a:r>
            <a:r>
              <a:rPr lang="fr-CA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fr-CA" sz="24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when</a:t>
            </a:r>
            <a:r>
              <a:rPr lang="fr-CA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fr-CA" sz="24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delegates</a:t>
            </a:r>
            <a:r>
              <a:rPr lang="fr-CA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fr-CA" sz="24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wish</a:t>
            </a:r>
            <a:r>
              <a:rPr lang="fr-CA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to move </a:t>
            </a:r>
            <a:r>
              <a:rPr lang="fr-CA" sz="24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into</a:t>
            </a:r>
            <a:r>
              <a:rPr lang="fr-CA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fr-CA" sz="24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voting</a:t>
            </a:r>
            <a:r>
              <a:rPr lang="fr-CA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bloc. </a:t>
            </a:r>
            <a:r>
              <a:rPr lang="fr-CA" sz="24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Before</a:t>
            </a:r>
            <a:r>
              <a:rPr lang="fr-CA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fr-CA" sz="24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voting</a:t>
            </a:r>
            <a:r>
              <a:rPr lang="fr-CA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, </a:t>
            </a:r>
            <a:r>
              <a:rPr lang="fr-CA" sz="24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two</a:t>
            </a:r>
            <a:r>
              <a:rPr lang="fr-CA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fr-CA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speakers </a:t>
            </a:r>
            <a:r>
              <a:rPr lang="fr-CA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must </a:t>
            </a:r>
            <a:r>
              <a:rPr lang="fr-CA" sz="24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speak</a:t>
            </a:r>
            <a:r>
              <a:rPr lang="fr-CA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fr-CA" sz="24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against</a:t>
            </a:r>
            <a:r>
              <a:rPr lang="fr-CA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, and </a:t>
            </a:r>
            <a:r>
              <a:rPr lang="fr-CA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2/3 </a:t>
            </a:r>
            <a:r>
              <a:rPr lang="fr-CA" sz="24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majority</a:t>
            </a:r>
            <a:r>
              <a:rPr lang="fr-CA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must vote </a:t>
            </a:r>
            <a:r>
              <a:rPr lang="fr-CA" sz="24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yes</a:t>
            </a:r>
            <a:r>
              <a:rPr lang="fr-CA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.</a:t>
            </a:r>
            <a:endParaRPr lang="fr-CA" sz="2400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6713984"/>
            <a:ext cx="9144000" cy="14401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5805264"/>
            <a:ext cx="9144000" cy="1052736"/>
          </a:xfrm>
          <a:prstGeom prst="rect">
            <a:avLst/>
          </a:prstGeom>
          <a:solidFill>
            <a:srgbClr val="DB1B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5534933"/>
            <a:ext cx="8276456" cy="1398017"/>
          </a:xfrm>
        </p:spPr>
        <p:txBody>
          <a:bodyPr>
            <a:normAutofit/>
          </a:bodyPr>
          <a:lstStyle/>
          <a:p>
            <a:r>
              <a:rPr lang="fr-CA" sz="3200" b="1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Arial Narrow" pitchFamily="34" charset="0"/>
                <a:cs typeface="Times New Roman" pitchFamily="18" charset="0"/>
              </a:rPr>
              <a:t>Voting</a:t>
            </a:r>
            <a:r>
              <a:rPr lang="fr-CA" sz="32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Arial Narrow" pitchFamily="34" charset="0"/>
                <a:cs typeface="Times New Roman" pitchFamily="18" charset="0"/>
              </a:rPr>
              <a:t> Bloc</a:t>
            </a:r>
            <a:endParaRPr lang="en-CA" sz="3200" b="1" dirty="0">
              <a:solidFill>
                <a:schemeClr val="accent2">
                  <a:lumMod val="20000"/>
                  <a:lumOff val="80000"/>
                </a:schemeClr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1268760"/>
            <a:ext cx="7848872" cy="4248472"/>
          </a:xfrm>
        </p:spPr>
        <p:txBody>
          <a:bodyPr>
            <a:noAutofit/>
          </a:bodyPr>
          <a:lstStyle/>
          <a:p>
            <a:pPr lvl="1" algn="l">
              <a:buFont typeface="Arial" pitchFamily="34" charset="0"/>
              <a:buChar char="•"/>
            </a:pPr>
            <a:r>
              <a:rPr lang="fr-CA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Once </a:t>
            </a:r>
            <a:r>
              <a:rPr lang="fr-CA" sz="24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debate</a:t>
            </a:r>
            <a:r>
              <a:rPr lang="fr-CA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fr-CA" sz="24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is</a:t>
            </a:r>
            <a:r>
              <a:rPr lang="fr-CA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fr-CA" sz="24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closed</a:t>
            </a:r>
            <a:r>
              <a:rPr lang="fr-CA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, and the </a:t>
            </a:r>
            <a:r>
              <a:rPr lang="fr-CA" sz="24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committee</a:t>
            </a:r>
            <a:r>
              <a:rPr lang="fr-CA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moves </a:t>
            </a:r>
            <a:r>
              <a:rPr lang="fr-CA" sz="24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into</a:t>
            </a:r>
            <a:r>
              <a:rPr lang="fr-CA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fr-CA" sz="24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voting</a:t>
            </a:r>
            <a:r>
              <a:rPr lang="fr-CA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bloc, the room </a:t>
            </a:r>
            <a:r>
              <a:rPr lang="fr-CA" sz="24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will</a:t>
            </a:r>
            <a:r>
              <a:rPr lang="fr-CA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fr-CA" sz="24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be</a:t>
            </a:r>
            <a:r>
              <a:rPr lang="fr-CA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fr-CA" sz="24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locked</a:t>
            </a:r>
            <a:r>
              <a:rPr lang="fr-CA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, </a:t>
            </a:r>
            <a:r>
              <a:rPr lang="fr-CA" sz="24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nobody</a:t>
            </a:r>
            <a:r>
              <a:rPr lang="fr-CA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fr-CA" sz="24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is</a:t>
            </a:r>
            <a:r>
              <a:rPr lang="fr-CA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fr-CA" sz="24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allowed</a:t>
            </a:r>
            <a:r>
              <a:rPr lang="fr-CA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in and out, and no notes are to </a:t>
            </a:r>
            <a:r>
              <a:rPr lang="fr-CA" sz="24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be</a:t>
            </a:r>
            <a:r>
              <a:rPr lang="fr-CA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fr-CA" sz="24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passed</a:t>
            </a:r>
            <a:r>
              <a:rPr lang="fr-CA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. </a:t>
            </a:r>
            <a:r>
              <a:rPr lang="fr-CA" sz="24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Delegates</a:t>
            </a:r>
            <a:r>
              <a:rPr lang="fr-CA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, </a:t>
            </a:r>
            <a:r>
              <a:rPr lang="fr-CA" sz="24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except</a:t>
            </a:r>
            <a:r>
              <a:rPr lang="fr-CA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fr-CA" sz="24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within</a:t>
            </a:r>
            <a:r>
              <a:rPr lang="fr-CA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the </a:t>
            </a:r>
            <a:r>
              <a:rPr lang="fr-CA" sz="24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same</a:t>
            </a:r>
            <a:r>
              <a:rPr lang="fr-CA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fr-CA" sz="24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delegation</a:t>
            </a:r>
            <a:r>
              <a:rPr lang="fr-CA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, are no longer </a:t>
            </a:r>
            <a:r>
              <a:rPr lang="fr-CA" sz="24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allowed</a:t>
            </a:r>
            <a:r>
              <a:rPr lang="fr-CA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to </a:t>
            </a:r>
            <a:r>
              <a:rPr lang="fr-CA" sz="24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communicate</a:t>
            </a:r>
            <a:r>
              <a:rPr lang="fr-CA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fr-CA" sz="24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with</a:t>
            </a:r>
            <a:r>
              <a:rPr lang="fr-CA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fr-CA" sz="24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each</a:t>
            </a:r>
            <a:r>
              <a:rPr lang="fr-CA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fr-CA" sz="24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other</a:t>
            </a:r>
            <a:r>
              <a:rPr lang="fr-CA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.</a:t>
            </a:r>
          </a:p>
          <a:p>
            <a:pPr lvl="1" algn="l">
              <a:buFont typeface="Arial" pitchFamily="34" charset="0"/>
              <a:buChar char="•"/>
            </a:pPr>
            <a:endParaRPr lang="fr-CA" sz="2400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6713984"/>
            <a:ext cx="9144000" cy="14401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5805264"/>
            <a:ext cx="9144000" cy="1052736"/>
          </a:xfrm>
          <a:prstGeom prst="rect">
            <a:avLst/>
          </a:prstGeom>
          <a:solidFill>
            <a:srgbClr val="DB1B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5534933"/>
            <a:ext cx="8276456" cy="1398017"/>
          </a:xfrm>
        </p:spPr>
        <p:txBody>
          <a:bodyPr>
            <a:normAutofit/>
          </a:bodyPr>
          <a:lstStyle/>
          <a:p>
            <a:r>
              <a:rPr lang="fr-CA" sz="3200" b="1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Arial Narrow" pitchFamily="34" charset="0"/>
                <a:cs typeface="Times New Roman" pitchFamily="18" charset="0"/>
              </a:rPr>
              <a:t>Voting</a:t>
            </a:r>
            <a:r>
              <a:rPr lang="fr-CA" sz="32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Arial Narrow" pitchFamily="34" charset="0"/>
                <a:cs typeface="Times New Roman" pitchFamily="18" charset="0"/>
              </a:rPr>
              <a:t> Bloc</a:t>
            </a:r>
            <a:endParaRPr lang="en-CA" sz="3200" b="1" dirty="0">
              <a:solidFill>
                <a:schemeClr val="accent2">
                  <a:lumMod val="20000"/>
                  <a:lumOff val="80000"/>
                </a:schemeClr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1268760"/>
            <a:ext cx="7848872" cy="4248472"/>
          </a:xfrm>
        </p:spPr>
        <p:txBody>
          <a:bodyPr>
            <a:noAutofit/>
          </a:bodyPr>
          <a:lstStyle/>
          <a:p>
            <a:pPr lvl="1" algn="l">
              <a:buFont typeface="Arial" pitchFamily="34" charset="0"/>
              <a:buChar char="•"/>
            </a:pPr>
            <a:r>
              <a:rPr lang="fr-CA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Votes </a:t>
            </a:r>
            <a:r>
              <a:rPr lang="fr-CA" sz="20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will</a:t>
            </a:r>
            <a:r>
              <a:rPr lang="fr-CA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fr-CA" sz="20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automatically</a:t>
            </a:r>
            <a:r>
              <a:rPr lang="fr-CA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fr-CA" sz="20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be</a:t>
            </a:r>
            <a:r>
              <a:rPr lang="fr-CA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fr-CA" sz="20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taken</a:t>
            </a:r>
            <a:r>
              <a:rPr lang="fr-CA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on a </a:t>
            </a:r>
            <a:r>
              <a:rPr lang="fr-CA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roll call basis, in </a:t>
            </a:r>
            <a:r>
              <a:rPr lang="fr-CA" sz="20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alphabetical</a:t>
            </a:r>
            <a:r>
              <a:rPr lang="fr-CA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fr-CA" sz="20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order</a:t>
            </a:r>
            <a:r>
              <a:rPr lang="fr-CA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. </a:t>
            </a:r>
            <a:r>
              <a:rPr lang="fr-CA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The roll call </a:t>
            </a:r>
            <a:r>
              <a:rPr lang="fr-CA" sz="20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will</a:t>
            </a:r>
            <a:r>
              <a:rPr lang="fr-CA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fr-CA" sz="20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be</a:t>
            </a:r>
            <a:r>
              <a:rPr lang="fr-CA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fr-CA" sz="20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called</a:t>
            </a:r>
            <a:r>
              <a:rPr lang="fr-CA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out </a:t>
            </a:r>
            <a:r>
              <a:rPr lang="fr-CA" sz="20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twice</a:t>
            </a:r>
            <a:r>
              <a:rPr lang="fr-CA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. A </a:t>
            </a:r>
            <a:r>
              <a:rPr lang="fr-CA" sz="20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delegate</a:t>
            </a:r>
            <a:r>
              <a:rPr lang="fr-CA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fr-CA" sz="20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can</a:t>
            </a:r>
            <a:r>
              <a:rPr lang="fr-CA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fr-CA" sz="20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say</a:t>
            </a:r>
            <a:r>
              <a:rPr lang="fr-CA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one of the </a:t>
            </a:r>
            <a:r>
              <a:rPr lang="fr-CA" sz="20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following</a:t>
            </a:r>
            <a:r>
              <a:rPr lang="fr-CA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:</a:t>
            </a:r>
          </a:p>
          <a:p>
            <a:pPr marL="914400" lvl="1" indent="-457200" algn="l">
              <a:buFont typeface="+mj-lt"/>
              <a:buAutoNum type="arabicPeriod"/>
            </a:pPr>
            <a:r>
              <a:rPr lang="fr-CA" sz="20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Yes</a:t>
            </a:r>
            <a:endParaRPr lang="fr-CA" sz="2000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marL="914400" lvl="1" indent="-457200" algn="l">
              <a:buFont typeface="+mj-lt"/>
              <a:buAutoNum type="arabicPeriod"/>
            </a:pPr>
            <a:r>
              <a:rPr lang="fr-CA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No</a:t>
            </a:r>
          </a:p>
          <a:p>
            <a:pPr marL="914400" lvl="1" indent="-457200" algn="l">
              <a:buFont typeface="+mj-lt"/>
              <a:buAutoNum type="arabicPeriod"/>
            </a:pPr>
            <a:r>
              <a:rPr lang="fr-CA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No </a:t>
            </a:r>
            <a:r>
              <a:rPr lang="fr-CA" sz="20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with</a:t>
            </a:r>
            <a:r>
              <a:rPr lang="fr-CA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fr-CA" sz="20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rights</a:t>
            </a:r>
            <a:r>
              <a:rPr lang="fr-CA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– </a:t>
            </a:r>
            <a:r>
              <a:rPr lang="fr-CA" sz="20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only</a:t>
            </a:r>
            <a:r>
              <a:rPr lang="fr-CA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fr-CA" sz="20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say</a:t>
            </a:r>
            <a:r>
              <a:rPr lang="fr-CA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fr-CA" sz="20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this</a:t>
            </a:r>
            <a:r>
              <a:rPr lang="fr-CA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if </a:t>
            </a:r>
            <a:r>
              <a:rPr lang="fr-CA" sz="20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voting</a:t>
            </a:r>
            <a:r>
              <a:rPr lang="fr-CA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No </a:t>
            </a:r>
            <a:r>
              <a:rPr lang="fr-CA" sz="20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is</a:t>
            </a:r>
            <a:r>
              <a:rPr lang="fr-CA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fr-CA" sz="20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uncharacteristic</a:t>
            </a:r>
            <a:r>
              <a:rPr lang="fr-CA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of </a:t>
            </a:r>
            <a:r>
              <a:rPr lang="fr-CA" sz="20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your</a:t>
            </a:r>
            <a:r>
              <a:rPr lang="fr-CA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country. You </a:t>
            </a:r>
            <a:r>
              <a:rPr lang="fr-CA" sz="20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will</a:t>
            </a:r>
            <a:r>
              <a:rPr lang="fr-CA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fr-CA" sz="20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be</a:t>
            </a:r>
            <a:r>
              <a:rPr lang="fr-CA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fr-CA" sz="20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given</a:t>
            </a:r>
            <a:r>
              <a:rPr lang="fr-CA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one minute </a:t>
            </a:r>
            <a:r>
              <a:rPr lang="fr-CA" sz="20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after</a:t>
            </a:r>
            <a:r>
              <a:rPr lang="fr-CA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fr-CA" sz="20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both</a:t>
            </a:r>
            <a:r>
              <a:rPr lang="fr-CA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roll calls to </a:t>
            </a:r>
            <a:r>
              <a:rPr lang="fr-CA" sz="20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explain</a:t>
            </a:r>
            <a:r>
              <a:rPr lang="fr-CA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fr-CA" sz="20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why</a:t>
            </a:r>
            <a:r>
              <a:rPr lang="fr-CA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fr-CA" sz="20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you</a:t>
            </a:r>
            <a:r>
              <a:rPr lang="fr-CA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fr-CA" sz="20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voted</a:t>
            </a:r>
            <a:r>
              <a:rPr lang="fr-CA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the </a:t>
            </a:r>
            <a:r>
              <a:rPr lang="fr-CA" sz="20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way</a:t>
            </a:r>
            <a:r>
              <a:rPr lang="fr-CA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fr-CA" sz="20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you</a:t>
            </a:r>
            <a:r>
              <a:rPr lang="fr-CA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fr-CA" sz="20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did</a:t>
            </a:r>
            <a:r>
              <a:rPr lang="fr-CA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.</a:t>
            </a:r>
          </a:p>
          <a:p>
            <a:pPr marL="914400" lvl="1" indent="-457200" algn="l">
              <a:buFont typeface="+mj-lt"/>
              <a:buAutoNum type="arabicPeriod"/>
            </a:pPr>
            <a:r>
              <a:rPr lang="fr-CA" sz="20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Pass</a:t>
            </a:r>
            <a:r>
              <a:rPr lang="fr-CA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– </a:t>
            </a:r>
            <a:r>
              <a:rPr lang="fr-CA" sz="20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this</a:t>
            </a:r>
            <a:r>
              <a:rPr lang="fr-CA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fr-CA" sz="20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means</a:t>
            </a:r>
            <a:r>
              <a:rPr lang="fr-CA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fr-CA" sz="20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that</a:t>
            </a:r>
            <a:r>
              <a:rPr lang="fr-CA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fr-CA" sz="20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you</a:t>
            </a:r>
            <a:r>
              <a:rPr lang="fr-CA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fr-CA" sz="20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need</a:t>
            </a:r>
            <a:r>
              <a:rPr lang="fr-CA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more time to </a:t>
            </a:r>
            <a:r>
              <a:rPr lang="fr-CA" sz="20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think</a:t>
            </a:r>
            <a:r>
              <a:rPr lang="fr-CA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about </a:t>
            </a:r>
            <a:r>
              <a:rPr lang="fr-CA" sz="20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it</a:t>
            </a:r>
            <a:r>
              <a:rPr lang="fr-CA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and </a:t>
            </a:r>
            <a:r>
              <a:rPr lang="fr-CA" sz="20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will</a:t>
            </a:r>
            <a:r>
              <a:rPr lang="fr-CA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vote </a:t>
            </a:r>
            <a:r>
              <a:rPr lang="fr-CA" sz="20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Yes</a:t>
            </a:r>
            <a:r>
              <a:rPr lang="fr-CA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or No the 2</a:t>
            </a:r>
            <a:r>
              <a:rPr lang="fr-CA" sz="2000" baseline="30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nd</a:t>
            </a:r>
            <a:r>
              <a:rPr lang="fr-CA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time</a:t>
            </a:r>
          </a:p>
          <a:p>
            <a:pPr marL="914400" lvl="1" indent="-457200" algn="l">
              <a:buFont typeface="+mj-lt"/>
              <a:buAutoNum type="arabicPeriod"/>
            </a:pPr>
            <a:r>
              <a:rPr lang="fr-CA" sz="20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Abstain</a:t>
            </a:r>
            <a:r>
              <a:rPr lang="fr-CA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– </a:t>
            </a:r>
            <a:r>
              <a:rPr lang="fr-CA" sz="20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only</a:t>
            </a:r>
            <a:r>
              <a:rPr lang="fr-CA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if </a:t>
            </a:r>
            <a:r>
              <a:rPr lang="fr-CA" sz="20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you</a:t>
            </a:r>
            <a:r>
              <a:rPr lang="fr-CA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fr-CA" sz="20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did</a:t>
            </a:r>
            <a:r>
              <a:rPr lang="fr-CA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not </a:t>
            </a:r>
            <a:r>
              <a:rPr lang="fr-CA" sz="20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say</a:t>
            </a:r>
            <a:r>
              <a:rPr lang="fr-CA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fr-CA" sz="20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Present</a:t>
            </a:r>
            <a:r>
              <a:rPr lang="fr-CA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or </a:t>
            </a:r>
            <a:r>
              <a:rPr lang="fr-CA" sz="20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Voting</a:t>
            </a:r>
            <a:r>
              <a:rPr lang="fr-CA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fr-CA" sz="20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at</a:t>
            </a:r>
            <a:r>
              <a:rPr lang="fr-CA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the </a:t>
            </a:r>
            <a:r>
              <a:rPr lang="fr-CA" sz="20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beginning</a:t>
            </a:r>
            <a:endParaRPr lang="fr-CA" sz="2000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6713984"/>
            <a:ext cx="9144000" cy="14401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5805264"/>
            <a:ext cx="9144000" cy="1052736"/>
          </a:xfrm>
          <a:prstGeom prst="rect">
            <a:avLst/>
          </a:prstGeom>
          <a:solidFill>
            <a:srgbClr val="DB1B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5534933"/>
            <a:ext cx="8276456" cy="1398017"/>
          </a:xfrm>
        </p:spPr>
        <p:txBody>
          <a:bodyPr>
            <a:normAutofit/>
          </a:bodyPr>
          <a:lstStyle/>
          <a:p>
            <a:r>
              <a:rPr lang="fr-CA" sz="32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Arial Narrow" pitchFamily="34" charset="0"/>
                <a:cs typeface="Times New Roman" pitchFamily="18" charset="0"/>
              </a:rPr>
              <a:t>A few more notes</a:t>
            </a:r>
            <a:endParaRPr lang="en-CA" sz="3200" b="1" dirty="0">
              <a:solidFill>
                <a:schemeClr val="accent2">
                  <a:lumMod val="20000"/>
                  <a:lumOff val="80000"/>
                </a:schemeClr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1268760"/>
            <a:ext cx="7848872" cy="4248472"/>
          </a:xfrm>
        </p:spPr>
        <p:txBody>
          <a:bodyPr>
            <a:noAutofit/>
          </a:bodyPr>
          <a:lstStyle/>
          <a:p>
            <a:pPr algn="l">
              <a:buFont typeface="Arial" pitchFamily="34" charset="0"/>
              <a:buChar char="•"/>
            </a:pPr>
            <a:r>
              <a:rPr lang="fr-CA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No point or motion </a:t>
            </a:r>
            <a:r>
              <a:rPr lang="fr-CA" sz="20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can</a:t>
            </a:r>
            <a:r>
              <a:rPr lang="fr-CA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fr-CA" sz="20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interrupt</a:t>
            </a:r>
            <a:r>
              <a:rPr lang="fr-CA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a speaker.  </a:t>
            </a:r>
          </a:p>
          <a:p>
            <a:pPr algn="l">
              <a:buFont typeface="Arial" pitchFamily="34" charset="0"/>
              <a:buChar char="•"/>
            </a:pPr>
            <a:r>
              <a:rPr lang="fr-CA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Most </a:t>
            </a:r>
            <a:r>
              <a:rPr lang="fr-CA" sz="20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procedural</a:t>
            </a:r>
            <a:r>
              <a:rPr lang="fr-CA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votes </a:t>
            </a:r>
            <a:r>
              <a:rPr lang="fr-CA" sz="20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require</a:t>
            </a:r>
            <a:r>
              <a:rPr lang="fr-CA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a </a:t>
            </a:r>
            <a:r>
              <a:rPr lang="fr-CA" sz="20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majority</a:t>
            </a:r>
            <a:r>
              <a:rPr lang="fr-CA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to </a:t>
            </a:r>
            <a:r>
              <a:rPr lang="fr-CA" sz="20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pass</a:t>
            </a:r>
            <a:r>
              <a:rPr lang="fr-CA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. </a:t>
            </a:r>
            <a:r>
              <a:rPr lang="fr-CA" sz="20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Delegates</a:t>
            </a:r>
            <a:r>
              <a:rPr lang="fr-CA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fr-CA" sz="20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need</a:t>
            </a:r>
            <a:r>
              <a:rPr lang="fr-CA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to vote on ALL </a:t>
            </a:r>
            <a:r>
              <a:rPr lang="fr-CA" sz="20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procedural</a:t>
            </a:r>
            <a:r>
              <a:rPr lang="fr-CA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votes, no </a:t>
            </a:r>
            <a:r>
              <a:rPr lang="fr-CA" sz="20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matter</a:t>
            </a:r>
            <a:r>
              <a:rPr lang="fr-CA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fr-CA" sz="20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what</a:t>
            </a:r>
            <a:r>
              <a:rPr lang="fr-CA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fr-CA" sz="20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their</a:t>
            </a:r>
            <a:r>
              <a:rPr lang="fr-CA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fr-CA" sz="20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voting</a:t>
            </a:r>
            <a:r>
              <a:rPr lang="fr-CA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fr-CA" sz="20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status</a:t>
            </a:r>
            <a:r>
              <a:rPr lang="fr-CA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fr-CA" sz="20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is</a:t>
            </a:r>
            <a:r>
              <a:rPr lang="fr-CA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. </a:t>
            </a:r>
            <a:endParaRPr lang="fr-CA" sz="2000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algn="l">
              <a:buFont typeface="Arial" pitchFamily="34" charset="0"/>
              <a:buChar char="•"/>
            </a:pPr>
            <a:r>
              <a:rPr lang="fr-CA" sz="20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Delegates</a:t>
            </a:r>
            <a:r>
              <a:rPr lang="fr-CA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fr-CA" sz="20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can</a:t>
            </a:r>
            <a:r>
              <a:rPr lang="fr-CA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fr-CA" sz="20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only</a:t>
            </a:r>
            <a:r>
              <a:rPr lang="fr-CA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fr-CA" sz="20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speak</a:t>
            </a:r>
            <a:r>
              <a:rPr lang="fr-CA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/</a:t>
            </a:r>
            <a:r>
              <a:rPr lang="fr-CA" sz="20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be</a:t>
            </a:r>
            <a:r>
              <a:rPr lang="fr-CA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fr-CA" sz="20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recognized</a:t>
            </a:r>
            <a:r>
              <a:rPr lang="fr-CA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/vote </a:t>
            </a:r>
            <a:r>
              <a:rPr lang="fr-CA" sz="20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upon</a:t>
            </a:r>
            <a:r>
              <a:rPr lang="fr-CA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recognition of the dais, </a:t>
            </a:r>
            <a:r>
              <a:rPr lang="fr-CA" sz="20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except</a:t>
            </a:r>
            <a:r>
              <a:rPr lang="fr-CA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for suspension of the meeting. </a:t>
            </a:r>
            <a:r>
              <a:rPr lang="fr-CA" sz="20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Delegates</a:t>
            </a:r>
            <a:r>
              <a:rPr lang="fr-CA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fr-CA" sz="20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can</a:t>
            </a:r>
            <a:r>
              <a:rPr lang="fr-CA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fr-CA" sz="20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only</a:t>
            </a:r>
            <a:r>
              <a:rPr lang="fr-CA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fr-CA" sz="20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speak</a:t>
            </a:r>
            <a:r>
              <a:rPr lang="fr-CA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fr-CA" sz="20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when</a:t>
            </a:r>
            <a:r>
              <a:rPr lang="fr-CA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the dais </a:t>
            </a:r>
            <a:r>
              <a:rPr lang="fr-CA" sz="20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recognizes</a:t>
            </a:r>
            <a:r>
              <a:rPr lang="fr-CA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fr-CA" sz="20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them</a:t>
            </a:r>
            <a:r>
              <a:rPr lang="fr-CA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. The </a:t>
            </a:r>
            <a:r>
              <a:rPr lang="fr-CA" sz="20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same</a:t>
            </a:r>
            <a:r>
              <a:rPr lang="fr-CA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fr-CA" sz="20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goes</a:t>
            </a:r>
            <a:r>
              <a:rPr lang="fr-CA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for </a:t>
            </a:r>
            <a:r>
              <a:rPr lang="fr-CA" sz="20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voting</a:t>
            </a:r>
            <a:r>
              <a:rPr lang="fr-CA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– placards </a:t>
            </a:r>
            <a:r>
              <a:rPr lang="fr-CA" sz="20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should</a:t>
            </a:r>
            <a:r>
              <a:rPr lang="fr-CA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not </a:t>
            </a:r>
            <a:r>
              <a:rPr lang="fr-CA" sz="20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be</a:t>
            </a:r>
            <a:r>
              <a:rPr lang="fr-CA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fr-CA" sz="20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going</a:t>
            </a:r>
            <a:r>
              <a:rPr lang="fr-CA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up </a:t>
            </a:r>
            <a:r>
              <a:rPr lang="fr-CA" sz="20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when</a:t>
            </a:r>
            <a:r>
              <a:rPr lang="fr-CA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fr-CA" sz="20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you</a:t>
            </a:r>
            <a:r>
              <a:rPr lang="fr-CA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are not </a:t>
            </a:r>
            <a:r>
              <a:rPr lang="fr-CA" sz="20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even</a:t>
            </a:r>
            <a:r>
              <a:rPr lang="fr-CA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fr-CA" sz="20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finished</a:t>
            </a:r>
            <a:r>
              <a:rPr lang="fr-CA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fr-CA" sz="20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talking</a:t>
            </a:r>
            <a:r>
              <a:rPr lang="fr-CA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. </a:t>
            </a:r>
            <a:r>
              <a:rPr lang="fr-CA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</a:p>
          <a:p>
            <a:pPr algn="l">
              <a:buFont typeface="Arial" pitchFamily="34" charset="0"/>
              <a:buChar char="•"/>
            </a:pPr>
            <a:r>
              <a:rPr lang="fr-CA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You </a:t>
            </a:r>
            <a:r>
              <a:rPr lang="fr-CA" sz="20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can</a:t>
            </a:r>
            <a:r>
              <a:rPr lang="fr-CA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fr-CA" sz="20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pass</a:t>
            </a:r>
            <a:r>
              <a:rPr lang="fr-CA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notes to </a:t>
            </a:r>
            <a:r>
              <a:rPr lang="fr-CA" sz="20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each</a:t>
            </a:r>
            <a:r>
              <a:rPr lang="fr-CA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fr-CA" sz="20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other</a:t>
            </a:r>
            <a:r>
              <a:rPr lang="fr-CA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fr-CA" sz="20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both</a:t>
            </a:r>
            <a:r>
              <a:rPr lang="fr-CA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during </a:t>
            </a:r>
            <a:r>
              <a:rPr lang="fr-CA" sz="20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Speaker’s</a:t>
            </a:r>
            <a:r>
              <a:rPr lang="fr-CA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fr-CA" sz="20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list</a:t>
            </a:r>
            <a:r>
              <a:rPr lang="fr-CA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and </a:t>
            </a:r>
            <a:r>
              <a:rPr lang="fr-CA" sz="20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moderated</a:t>
            </a:r>
            <a:r>
              <a:rPr lang="fr-CA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caucus. </a:t>
            </a:r>
            <a:endParaRPr lang="fr-CA" sz="2000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algn="l">
              <a:buFont typeface="Arial" pitchFamily="34" charset="0"/>
              <a:buChar char="•"/>
            </a:pPr>
            <a:endParaRPr lang="fr-CA" sz="2000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6713984"/>
            <a:ext cx="9144000" cy="14401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5805264"/>
            <a:ext cx="9144000" cy="1052736"/>
          </a:xfrm>
          <a:prstGeom prst="rect">
            <a:avLst/>
          </a:prstGeom>
          <a:solidFill>
            <a:srgbClr val="DB1B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5534933"/>
            <a:ext cx="8276456" cy="1398017"/>
          </a:xfrm>
        </p:spPr>
        <p:txBody>
          <a:bodyPr>
            <a:normAutofit/>
          </a:bodyPr>
          <a:lstStyle/>
          <a:p>
            <a:r>
              <a:rPr lang="fr-CA" sz="3600" b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 Narrow" pitchFamily="34" charset="0"/>
                <a:cs typeface="Times New Roman" pitchFamily="18" charset="0"/>
              </a:rPr>
              <a:t>Vocabulary</a:t>
            </a:r>
            <a:endParaRPr lang="en-CA" sz="3600" b="1" dirty="0">
              <a:solidFill>
                <a:schemeClr val="accent1">
                  <a:lumMod val="20000"/>
                  <a:lumOff val="80000"/>
                </a:schemeClr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1268760"/>
            <a:ext cx="7848872" cy="4248472"/>
          </a:xfrm>
        </p:spPr>
        <p:txBody>
          <a:bodyPr>
            <a:no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sz="17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Dais </a:t>
            </a:r>
            <a:r>
              <a:rPr lang="en-US" sz="17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– </a:t>
            </a:r>
            <a:r>
              <a:rPr lang="en-US" sz="17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A more formal name for the committee chair</a:t>
            </a:r>
          </a:p>
          <a:p>
            <a:pPr algn="l">
              <a:buFont typeface="Arial" pitchFamily="34" charset="0"/>
              <a:buChar char="•"/>
            </a:pPr>
            <a:r>
              <a:rPr lang="en-US" sz="17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Delegates/delegation - </a:t>
            </a:r>
            <a:r>
              <a:rPr lang="en-US" sz="17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That’s you and your partner</a:t>
            </a:r>
            <a:endParaRPr lang="en-US" sz="1700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algn="l">
              <a:buFont typeface="Arial" pitchFamily="34" charset="0"/>
              <a:buChar char="•"/>
            </a:pPr>
            <a:r>
              <a:rPr lang="en-US" sz="17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On the floor </a:t>
            </a:r>
            <a:r>
              <a:rPr lang="en-US" sz="17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– Used to describe when a motion or draft resolution is being considered for voting.</a:t>
            </a:r>
            <a:endParaRPr lang="en-US" sz="1700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algn="l">
              <a:buFont typeface="Arial" pitchFamily="34" charset="0"/>
              <a:buChar char="•"/>
            </a:pPr>
            <a:r>
              <a:rPr lang="en-US" sz="17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Formal session – </a:t>
            </a:r>
            <a:r>
              <a:rPr lang="en-US" sz="17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Time in the committee where formal </a:t>
            </a:r>
            <a:r>
              <a:rPr lang="en-US" sz="17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speeches are taking place </a:t>
            </a:r>
            <a:r>
              <a:rPr lang="en-US" sz="17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moderated entirely by the dais.</a:t>
            </a:r>
            <a:endParaRPr lang="en-US" sz="1700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algn="l">
              <a:buFont typeface="Arial" pitchFamily="34" charset="0"/>
              <a:buChar char="•"/>
            </a:pPr>
            <a:r>
              <a:rPr lang="en-US" sz="17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Informal session – </a:t>
            </a:r>
            <a:r>
              <a:rPr lang="en-US" sz="17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Time in the committee where informal debate is taking place, usually through an suspension of </a:t>
            </a:r>
            <a:r>
              <a:rPr lang="en-US" sz="17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debate</a:t>
            </a:r>
            <a:endParaRPr lang="en-US" sz="1700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algn="l">
              <a:buFont typeface="Arial" pitchFamily="34" charset="0"/>
              <a:buChar char="•"/>
            </a:pPr>
            <a:r>
              <a:rPr lang="en-US" sz="17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Decorum – </a:t>
            </a:r>
            <a:r>
              <a:rPr lang="en-US" sz="17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The maintenance of proper, respectful </a:t>
            </a:r>
            <a:r>
              <a:rPr lang="en-US" sz="17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behaviour</a:t>
            </a:r>
            <a:r>
              <a:rPr lang="en-US" sz="17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during formal session.</a:t>
            </a:r>
            <a:endParaRPr lang="en-US" sz="1700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algn="l">
              <a:buFont typeface="Arial" pitchFamily="34" charset="0"/>
              <a:buChar char="•"/>
            </a:pPr>
            <a:r>
              <a:rPr lang="en-US" sz="17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Voting bloc </a:t>
            </a:r>
            <a:r>
              <a:rPr lang="en-US" sz="17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– The last part of any committee session where voting for draft resolutions takes place. </a:t>
            </a:r>
            <a:endParaRPr lang="en-US" sz="1700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algn="l">
              <a:buFont typeface="Arial" pitchFamily="34" charset="0"/>
              <a:buChar char="•"/>
            </a:pPr>
            <a:r>
              <a:rPr lang="en-US" sz="17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Procedural </a:t>
            </a:r>
            <a:r>
              <a:rPr lang="en-US" sz="17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– Anything pertaining to the management and the flow of the committee</a:t>
            </a:r>
            <a:endParaRPr lang="en-US" sz="1700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algn="l">
              <a:buFont typeface="Arial" pitchFamily="34" charset="0"/>
              <a:buChar char="•"/>
            </a:pPr>
            <a:r>
              <a:rPr lang="en-US" sz="17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Substantive- </a:t>
            </a:r>
            <a:r>
              <a:rPr lang="en-US" sz="17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Anything pertaining to the academic aspects of the </a:t>
            </a:r>
            <a:r>
              <a:rPr lang="en-US" sz="17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comimittee</a:t>
            </a:r>
            <a:r>
              <a:rPr lang="en-US" sz="17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i.e. committee topics, draft resolutions</a:t>
            </a:r>
            <a:endParaRPr lang="en-US" sz="1700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algn="l">
              <a:buFont typeface="Arial" pitchFamily="34" charset="0"/>
              <a:buChar char="•"/>
            </a:pPr>
            <a:endParaRPr lang="en-US" sz="1700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6713984"/>
            <a:ext cx="9144000" cy="14401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5805264"/>
            <a:ext cx="9144000" cy="1052736"/>
          </a:xfrm>
          <a:prstGeom prst="rect">
            <a:avLst/>
          </a:prstGeom>
          <a:solidFill>
            <a:srgbClr val="DB1B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5534933"/>
            <a:ext cx="8276456" cy="1398017"/>
          </a:xfrm>
        </p:spPr>
        <p:txBody>
          <a:bodyPr>
            <a:normAutofit/>
          </a:bodyPr>
          <a:lstStyle/>
          <a:p>
            <a:r>
              <a:rPr lang="fr-CA" sz="3200" b="1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Arial Narrow" pitchFamily="34" charset="0"/>
                <a:cs typeface="Times New Roman" pitchFamily="18" charset="0"/>
              </a:rPr>
              <a:t>Vocabulary</a:t>
            </a:r>
            <a:endParaRPr lang="en-CA" sz="3200" b="1" dirty="0">
              <a:solidFill>
                <a:schemeClr val="accent2">
                  <a:lumMod val="20000"/>
                  <a:lumOff val="80000"/>
                </a:schemeClr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1268760"/>
            <a:ext cx="7848872" cy="4248472"/>
          </a:xfrm>
        </p:spPr>
        <p:txBody>
          <a:bodyPr>
            <a:noAutofit/>
          </a:bodyPr>
          <a:lstStyle/>
          <a:p>
            <a:pPr algn="l">
              <a:buFont typeface="Arial" pitchFamily="34" charset="0"/>
              <a:buChar char="•"/>
            </a:pPr>
            <a:r>
              <a:rPr lang="fr-CA" sz="1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fr-CA" sz="18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Order</a:t>
            </a:r>
            <a:r>
              <a:rPr lang="fr-CA" sz="1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of </a:t>
            </a:r>
            <a:r>
              <a:rPr lang="fr-CA" sz="18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precedence</a:t>
            </a:r>
            <a:r>
              <a:rPr lang="fr-CA" sz="1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fr-CA" sz="1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–This </a:t>
            </a:r>
            <a:r>
              <a:rPr lang="fr-CA" sz="18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is</a:t>
            </a:r>
            <a:r>
              <a:rPr lang="fr-CA" sz="1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for the chair to </a:t>
            </a:r>
            <a:r>
              <a:rPr lang="fr-CA" sz="18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worry</a:t>
            </a:r>
            <a:r>
              <a:rPr lang="fr-CA" sz="1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about </a:t>
            </a:r>
            <a:r>
              <a:rPr lang="fr-CA" sz="1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, but </a:t>
            </a:r>
            <a:r>
              <a:rPr lang="fr-CA" sz="18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this</a:t>
            </a:r>
            <a:r>
              <a:rPr lang="fr-CA" sz="1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fr-CA" sz="18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basically</a:t>
            </a:r>
            <a:r>
              <a:rPr lang="fr-CA" sz="1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fr-CA" sz="18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means</a:t>
            </a:r>
            <a:r>
              <a:rPr lang="fr-CA" sz="1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fr-CA" sz="18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that</a:t>
            </a:r>
            <a:r>
              <a:rPr lang="fr-CA" sz="1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fr-CA" sz="18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there</a:t>
            </a:r>
            <a:r>
              <a:rPr lang="fr-CA" sz="1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fr-CA" sz="18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is</a:t>
            </a:r>
            <a:r>
              <a:rPr lang="fr-CA" sz="1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a </a:t>
            </a:r>
            <a:r>
              <a:rPr lang="fr-CA" sz="18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predetermined</a:t>
            </a:r>
            <a:r>
              <a:rPr lang="fr-CA" sz="1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fr-CA" sz="18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order</a:t>
            </a:r>
            <a:r>
              <a:rPr lang="fr-CA" sz="1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for motions to </a:t>
            </a:r>
            <a:r>
              <a:rPr lang="fr-CA" sz="18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be</a:t>
            </a:r>
            <a:r>
              <a:rPr lang="fr-CA" sz="1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fr-CA" sz="18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voted</a:t>
            </a:r>
            <a:r>
              <a:rPr lang="fr-CA" sz="1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on, no </a:t>
            </a:r>
            <a:r>
              <a:rPr lang="fr-CA" sz="18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matter</a:t>
            </a:r>
            <a:r>
              <a:rPr lang="fr-CA" sz="1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the </a:t>
            </a:r>
            <a:r>
              <a:rPr lang="fr-CA" sz="18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order</a:t>
            </a:r>
            <a:r>
              <a:rPr lang="fr-CA" sz="1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in </a:t>
            </a:r>
            <a:r>
              <a:rPr lang="fr-CA" sz="18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which</a:t>
            </a:r>
            <a:r>
              <a:rPr lang="fr-CA" sz="1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fr-CA" sz="18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they</a:t>
            </a:r>
            <a:r>
              <a:rPr lang="fr-CA" sz="1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are </a:t>
            </a:r>
            <a:r>
              <a:rPr lang="fr-CA" sz="18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proposed</a:t>
            </a:r>
            <a:r>
              <a:rPr lang="fr-CA" sz="1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by </a:t>
            </a:r>
            <a:r>
              <a:rPr lang="fr-CA" sz="18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delegates</a:t>
            </a:r>
            <a:r>
              <a:rPr lang="fr-CA" sz="1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.</a:t>
            </a:r>
            <a:endParaRPr lang="fr-CA" sz="1800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algn="l">
              <a:buFont typeface="Arial" pitchFamily="34" charset="0"/>
              <a:buChar char="•"/>
            </a:pPr>
            <a:r>
              <a:rPr lang="fr-CA" sz="1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fr-CA" sz="18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Chair’s</a:t>
            </a:r>
            <a:r>
              <a:rPr lang="fr-CA" sz="1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1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/ dais’ discretion </a:t>
            </a:r>
            <a:r>
              <a:rPr lang="en-US" sz="1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– To tell a delegate that you are doing something under dais discretion is your reasoning for why </a:t>
            </a:r>
            <a:r>
              <a:rPr lang="en-US" sz="1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a chair decide </a:t>
            </a:r>
            <a:r>
              <a:rPr lang="en-US" sz="1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on doing things a certain </a:t>
            </a:r>
            <a:r>
              <a:rPr lang="en-US" sz="1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way. This </a:t>
            </a:r>
            <a:r>
              <a:rPr lang="en-US" sz="1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reaffirms that the dais has final say on the matter. </a:t>
            </a:r>
            <a:endParaRPr lang="en-US" sz="1800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algn="l"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Out </a:t>
            </a:r>
            <a:r>
              <a:rPr lang="en-US" sz="1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of order – </a:t>
            </a:r>
            <a:r>
              <a:rPr lang="en-US" sz="1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A point or motion can be out of order if it goes against Rules of Procedure – basically if it is being made at the wrong time, or if they are using the wrong terms. </a:t>
            </a:r>
            <a:endParaRPr lang="en-US" sz="1800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algn="l"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Dilatory </a:t>
            </a:r>
            <a:r>
              <a:rPr lang="en-US" sz="1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– A point or motion is dilatory if it is redundant. </a:t>
            </a:r>
            <a:endParaRPr lang="fr-CA" sz="1800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6713984"/>
            <a:ext cx="9144000" cy="14401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 err="1" smtClean="0"/>
              <a:t>dil</a:t>
            </a:r>
            <a:endParaRPr lang="en-C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5805264"/>
            <a:ext cx="9144000" cy="1052736"/>
          </a:xfrm>
          <a:prstGeom prst="rect">
            <a:avLst/>
          </a:prstGeom>
          <a:solidFill>
            <a:srgbClr val="DB1B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5534933"/>
            <a:ext cx="8276456" cy="1398017"/>
          </a:xfrm>
        </p:spPr>
        <p:txBody>
          <a:bodyPr>
            <a:normAutofit/>
          </a:bodyPr>
          <a:lstStyle/>
          <a:p>
            <a:r>
              <a:rPr lang="fr-CA" sz="3600" b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 Narrow" pitchFamily="34" charset="0"/>
                <a:cs typeface="Times New Roman" pitchFamily="18" charset="0"/>
              </a:rPr>
              <a:t>Opening</a:t>
            </a:r>
            <a:r>
              <a:rPr lang="fr-CA" sz="36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 Narrow" pitchFamily="34" charset="0"/>
                <a:cs typeface="Times New Roman" pitchFamily="18" charset="0"/>
              </a:rPr>
              <a:t> </a:t>
            </a:r>
            <a:r>
              <a:rPr lang="fr-CA" sz="3600" b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 Narrow" pitchFamily="34" charset="0"/>
                <a:cs typeface="Times New Roman" pitchFamily="18" charset="0"/>
              </a:rPr>
              <a:t>Committee</a:t>
            </a:r>
            <a:endParaRPr lang="en-CA" sz="3600" b="1" dirty="0">
              <a:solidFill>
                <a:schemeClr val="accent1">
                  <a:lumMod val="20000"/>
                  <a:lumOff val="80000"/>
                </a:schemeClr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1268760"/>
            <a:ext cx="7848872" cy="4248472"/>
          </a:xfrm>
        </p:spPr>
        <p:txBody>
          <a:bodyPr>
            <a:no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The chair/dais </a:t>
            </a: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declares the session to be open. Then, </a:t>
            </a:r>
            <a:r>
              <a:rPr lang="en-US" sz="2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roll call is done</a:t>
            </a: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, in alphabetical order by country name, to take attendance and to see each country’s voting status.</a:t>
            </a:r>
          </a:p>
          <a:p>
            <a:pPr algn="l">
              <a:buFont typeface="Arial" pitchFamily="34" charset="0"/>
              <a:buChar char="•"/>
            </a:pP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A country can either reply with </a:t>
            </a:r>
            <a:r>
              <a:rPr lang="en-US" sz="2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Present </a:t>
            </a: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or </a:t>
            </a:r>
            <a:r>
              <a:rPr lang="en-US" sz="2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Present and voting.  </a:t>
            </a:r>
            <a:endParaRPr lang="en-US" sz="2200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lvl="1" algn="l">
              <a:buFont typeface="Arial" pitchFamily="34" charset="0"/>
              <a:buChar char="•"/>
            </a:pP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The only difference is that </a:t>
            </a:r>
            <a:r>
              <a:rPr lang="en-US" sz="2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Present and voting</a:t>
            </a:r>
            <a:r>
              <a:rPr lang="en-US" sz="22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CANNOT abstain during voting bloc. </a:t>
            </a:r>
            <a:endParaRPr lang="en-US" sz="1800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6713984"/>
            <a:ext cx="9144000" cy="14401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5805264"/>
            <a:ext cx="9144000" cy="1052736"/>
          </a:xfrm>
          <a:prstGeom prst="rect">
            <a:avLst/>
          </a:prstGeom>
          <a:solidFill>
            <a:srgbClr val="DB1B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5534933"/>
            <a:ext cx="8276456" cy="1398017"/>
          </a:xfrm>
        </p:spPr>
        <p:txBody>
          <a:bodyPr>
            <a:normAutofit/>
          </a:bodyPr>
          <a:lstStyle/>
          <a:p>
            <a:r>
              <a:rPr lang="fr-CA" sz="3600" b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 Narrow" pitchFamily="34" charset="0"/>
                <a:cs typeface="Times New Roman" pitchFamily="18" charset="0"/>
              </a:rPr>
              <a:t>Opening</a:t>
            </a:r>
            <a:r>
              <a:rPr lang="fr-CA" sz="36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 Narrow" pitchFamily="34" charset="0"/>
                <a:cs typeface="Times New Roman" pitchFamily="18" charset="0"/>
              </a:rPr>
              <a:t> </a:t>
            </a:r>
            <a:r>
              <a:rPr lang="fr-CA" sz="3600" b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 Narrow" pitchFamily="34" charset="0"/>
                <a:cs typeface="Times New Roman" pitchFamily="18" charset="0"/>
              </a:rPr>
              <a:t>Committee</a:t>
            </a:r>
            <a:endParaRPr lang="en-CA" sz="3600" b="1" dirty="0">
              <a:solidFill>
                <a:schemeClr val="accent1">
                  <a:lumMod val="20000"/>
                  <a:lumOff val="80000"/>
                </a:schemeClr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1268760"/>
            <a:ext cx="7848872" cy="4248472"/>
          </a:xfrm>
        </p:spPr>
        <p:txBody>
          <a:bodyPr>
            <a:no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Debate 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can only move forward with 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at least 1 representative from each delegation. </a:t>
            </a:r>
            <a:endParaRPr lang="en-US" sz="2400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lvl="1" algn="l">
              <a:buFont typeface="Arial" pitchFamily="34" charset="0"/>
              <a:buChar char="•"/>
            </a:pPr>
            <a:r>
              <a:rPr lang="en-US" sz="24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The chair may declare many </a:t>
            </a:r>
            <a:r>
              <a:rPr lang="en-US" sz="24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delegates would make for a majority and 2/3 </a:t>
            </a:r>
            <a:r>
              <a:rPr lang="en-US" sz="24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majority</a:t>
            </a:r>
            <a:r>
              <a:rPr lang="en-US" sz="24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for voting reasons.</a:t>
            </a:r>
          </a:p>
          <a:p>
            <a:pPr lvl="1" algn="l">
              <a:buFont typeface="Arial" pitchFamily="34" charset="0"/>
              <a:buChar char="•"/>
            </a:pPr>
            <a:r>
              <a:rPr lang="en-US" sz="24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Procedural votes need a majority to pass.</a:t>
            </a:r>
          </a:p>
          <a:p>
            <a:pPr lvl="1" algn="l">
              <a:buFont typeface="Arial" pitchFamily="34" charset="0"/>
              <a:buChar char="•"/>
            </a:pPr>
            <a:r>
              <a:rPr lang="en-US" sz="24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Closing debate needs 2/3 majority to pass.</a:t>
            </a:r>
          </a:p>
          <a:p>
            <a:pPr lvl="1" algn="l">
              <a:buFont typeface="Arial" pitchFamily="34" charset="0"/>
              <a:buChar char="•"/>
            </a:pPr>
            <a:r>
              <a:rPr lang="en-US" sz="24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For the treaty to pass – there needs to be consensus.</a:t>
            </a:r>
            <a:endParaRPr lang="en-US" sz="2400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algn="l">
              <a:buFont typeface="Arial" pitchFamily="34" charset="0"/>
              <a:buChar char="•"/>
            </a:pPr>
            <a:endParaRPr lang="en-US" sz="2400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</p:txBody>
      </p:sp>
      <p:pic>
        <p:nvPicPr>
          <p:cNvPr id="4" name="Picture 3" descr="United Nations Association In Canada"/>
          <p:cNvPicPr/>
          <p:nvPr/>
        </p:nvPicPr>
        <p:blipFill>
          <a:blip r:embed="rId3" cstate="print">
            <a:lum/>
          </a:blip>
          <a:srcRect/>
          <a:stretch>
            <a:fillRect/>
          </a:stretch>
        </p:blipFill>
        <p:spPr bwMode="auto">
          <a:xfrm>
            <a:off x="2195736" y="188640"/>
            <a:ext cx="272415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CANIMUN Logo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88978" y="188640"/>
            <a:ext cx="1704975" cy="638175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0" y="6713984"/>
            <a:ext cx="9144000" cy="14401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5805264"/>
            <a:ext cx="9144000" cy="1052736"/>
          </a:xfrm>
          <a:prstGeom prst="rect">
            <a:avLst/>
          </a:prstGeom>
          <a:solidFill>
            <a:srgbClr val="DB1B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5534933"/>
            <a:ext cx="8276456" cy="1398017"/>
          </a:xfrm>
        </p:spPr>
        <p:txBody>
          <a:bodyPr>
            <a:normAutofit/>
          </a:bodyPr>
          <a:lstStyle/>
          <a:p>
            <a:r>
              <a:rPr lang="fr-CA" sz="3600" b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 Narrow" pitchFamily="34" charset="0"/>
                <a:cs typeface="Times New Roman" pitchFamily="18" charset="0"/>
              </a:rPr>
              <a:t>Formal</a:t>
            </a:r>
            <a:r>
              <a:rPr lang="fr-CA" sz="36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 Narrow" pitchFamily="34" charset="0"/>
                <a:cs typeface="Times New Roman" pitchFamily="18" charset="0"/>
              </a:rPr>
              <a:t> Session</a:t>
            </a:r>
            <a:endParaRPr lang="en-CA" sz="3600" b="1" dirty="0">
              <a:solidFill>
                <a:schemeClr val="accent1">
                  <a:lumMod val="20000"/>
                  <a:lumOff val="80000"/>
                </a:schemeClr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1268760"/>
            <a:ext cx="7848872" cy="4248472"/>
          </a:xfrm>
        </p:spPr>
        <p:txBody>
          <a:bodyPr>
            <a:noAutofit/>
          </a:bodyPr>
          <a:lstStyle/>
          <a:p>
            <a:pPr algn="l">
              <a:buFont typeface="Arial" pitchFamily="34" charset="0"/>
              <a:buChar char="•"/>
            </a:pPr>
            <a:r>
              <a:rPr lang="fr-CA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The </a:t>
            </a:r>
            <a:r>
              <a:rPr lang="fr-CA" sz="20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formal</a:t>
            </a:r>
            <a:r>
              <a:rPr lang="fr-CA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session </a:t>
            </a:r>
            <a:r>
              <a:rPr lang="fr-CA" sz="20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is</a:t>
            </a:r>
            <a:r>
              <a:rPr lang="fr-CA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the </a:t>
            </a:r>
            <a:r>
              <a:rPr lang="fr-CA" sz="20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period</a:t>
            </a:r>
            <a:r>
              <a:rPr lang="fr-CA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of time in </a:t>
            </a:r>
            <a:r>
              <a:rPr lang="fr-CA" sz="20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which</a:t>
            </a:r>
            <a:r>
              <a:rPr lang="fr-CA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the dais </a:t>
            </a:r>
            <a:r>
              <a:rPr lang="fr-CA" sz="20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is</a:t>
            </a:r>
            <a:r>
              <a:rPr lang="fr-CA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in charge of </a:t>
            </a:r>
            <a:r>
              <a:rPr lang="fr-CA" sz="20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moderating</a:t>
            </a:r>
            <a:r>
              <a:rPr lang="fr-CA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the </a:t>
            </a:r>
            <a:r>
              <a:rPr lang="fr-CA" sz="20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committee</a:t>
            </a:r>
            <a:r>
              <a:rPr lang="fr-CA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. </a:t>
            </a:r>
            <a:r>
              <a:rPr lang="fr-CA" sz="20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Majority</a:t>
            </a:r>
            <a:r>
              <a:rPr lang="fr-CA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of </a:t>
            </a:r>
            <a:r>
              <a:rPr lang="fr-CA" sz="20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formal</a:t>
            </a:r>
            <a:r>
              <a:rPr lang="fr-CA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session </a:t>
            </a:r>
            <a:r>
              <a:rPr lang="fr-CA" sz="20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consists</a:t>
            </a:r>
            <a:r>
              <a:rPr lang="fr-CA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of </a:t>
            </a:r>
            <a:r>
              <a:rPr lang="fr-CA" sz="20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going</a:t>
            </a:r>
            <a:r>
              <a:rPr lang="fr-CA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fr-CA" sz="20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through</a:t>
            </a:r>
            <a:r>
              <a:rPr lang="fr-CA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the </a:t>
            </a:r>
            <a:r>
              <a:rPr lang="fr-CA" sz="20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Speaker’s</a:t>
            </a:r>
            <a:r>
              <a:rPr lang="fr-CA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List. </a:t>
            </a:r>
            <a:r>
              <a:rPr lang="fr-CA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fr-CA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This </a:t>
            </a:r>
            <a:r>
              <a:rPr lang="fr-CA" sz="20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is</a:t>
            </a:r>
            <a:r>
              <a:rPr lang="fr-CA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the first </a:t>
            </a:r>
            <a:r>
              <a:rPr lang="fr-CA" sz="20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thing</a:t>
            </a:r>
            <a:r>
              <a:rPr lang="fr-CA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fr-CA" sz="20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that</a:t>
            </a:r>
            <a:r>
              <a:rPr lang="fr-CA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fr-CA" sz="20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will</a:t>
            </a:r>
            <a:r>
              <a:rPr lang="fr-CA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fr-CA" sz="20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happen</a:t>
            </a:r>
            <a:r>
              <a:rPr lang="fr-CA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fr-CA" sz="20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when</a:t>
            </a:r>
            <a:r>
              <a:rPr lang="fr-CA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fr-CA" sz="20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we</a:t>
            </a:r>
            <a:r>
              <a:rPr lang="fr-CA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fr-CA" sz="20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begin</a:t>
            </a:r>
            <a:r>
              <a:rPr lang="fr-CA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! </a:t>
            </a:r>
            <a:endParaRPr lang="fr-CA" sz="2000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algn="l">
              <a:buFont typeface="Arial" pitchFamily="34" charset="0"/>
              <a:buChar char="•"/>
            </a:pPr>
            <a:r>
              <a:rPr lang="fr-CA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The dais moves for the </a:t>
            </a:r>
            <a:r>
              <a:rPr lang="fr-CA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Motion to Open the </a:t>
            </a:r>
            <a:r>
              <a:rPr lang="fr-CA" sz="20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Speaker’s</a:t>
            </a:r>
            <a:r>
              <a:rPr lang="fr-CA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List</a:t>
            </a:r>
            <a:r>
              <a:rPr lang="fr-CA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. </a:t>
            </a:r>
            <a:r>
              <a:rPr lang="fr-CA" sz="20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Then</a:t>
            </a:r>
            <a:r>
              <a:rPr lang="fr-CA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dais </a:t>
            </a:r>
            <a:r>
              <a:rPr lang="fr-CA" sz="20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asks</a:t>
            </a:r>
            <a:r>
              <a:rPr lang="fr-CA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if </a:t>
            </a:r>
            <a:r>
              <a:rPr lang="fr-CA" sz="20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any</a:t>
            </a:r>
            <a:r>
              <a:rPr lang="fr-CA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fr-CA" sz="20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delegates</a:t>
            </a:r>
            <a:r>
              <a:rPr lang="fr-CA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fr-CA" sz="20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wish</a:t>
            </a:r>
            <a:r>
              <a:rPr lang="fr-CA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to </a:t>
            </a:r>
            <a:r>
              <a:rPr lang="fr-CA" sz="20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be</a:t>
            </a:r>
            <a:r>
              <a:rPr lang="fr-CA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put on the </a:t>
            </a:r>
            <a:r>
              <a:rPr lang="fr-CA" sz="20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Speaker’s</a:t>
            </a:r>
            <a:r>
              <a:rPr lang="fr-CA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List. </a:t>
            </a:r>
            <a:r>
              <a:rPr lang="fr-CA" sz="20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Any</a:t>
            </a:r>
            <a:r>
              <a:rPr lang="fr-CA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fr-CA" sz="20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delegate</a:t>
            </a:r>
            <a:r>
              <a:rPr lang="fr-CA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fr-CA" sz="20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that</a:t>
            </a:r>
            <a:r>
              <a:rPr lang="fr-CA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fr-CA" sz="20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wants</a:t>
            </a:r>
            <a:r>
              <a:rPr lang="fr-CA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to do </a:t>
            </a:r>
            <a:r>
              <a:rPr lang="fr-CA" sz="20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so</a:t>
            </a:r>
            <a:r>
              <a:rPr lang="fr-CA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fr-CA" sz="20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will</a:t>
            </a:r>
            <a:r>
              <a:rPr lang="fr-CA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put up </a:t>
            </a:r>
            <a:r>
              <a:rPr lang="fr-CA" sz="20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their</a:t>
            </a:r>
            <a:r>
              <a:rPr lang="fr-CA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placards, and the dais </a:t>
            </a:r>
            <a:r>
              <a:rPr lang="fr-CA" sz="20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will</a:t>
            </a:r>
            <a:r>
              <a:rPr lang="fr-CA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call on </a:t>
            </a:r>
            <a:r>
              <a:rPr lang="fr-CA" sz="20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delegates</a:t>
            </a:r>
            <a:r>
              <a:rPr lang="fr-CA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as </a:t>
            </a:r>
            <a:r>
              <a:rPr lang="fr-CA" sz="20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they</a:t>
            </a:r>
            <a:r>
              <a:rPr lang="fr-CA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place </a:t>
            </a:r>
            <a:r>
              <a:rPr lang="fr-CA" sz="20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names</a:t>
            </a:r>
            <a:r>
              <a:rPr lang="fr-CA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on the </a:t>
            </a:r>
            <a:r>
              <a:rPr lang="fr-CA" sz="20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Speaker’s</a:t>
            </a:r>
            <a:r>
              <a:rPr lang="fr-CA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List document. </a:t>
            </a:r>
          </a:p>
          <a:p>
            <a:pPr algn="l">
              <a:buFont typeface="Arial" pitchFamily="34" charset="0"/>
              <a:buChar char="•"/>
            </a:pPr>
            <a:r>
              <a:rPr lang="fr-CA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Once the dais </a:t>
            </a:r>
            <a:r>
              <a:rPr lang="fr-CA" sz="20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is</a:t>
            </a:r>
            <a:r>
              <a:rPr lang="fr-CA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no longer </a:t>
            </a:r>
            <a:r>
              <a:rPr lang="fr-CA" sz="20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taking</a:t>
            </a:r>
            <a:r>
              <a:rPr lang="fr-CA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fr-CA" sz="20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names</a:t>
            </a:r>
            <a:r>
              <a:rPr lang="fr-CA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by placard, </a:t>
            </a:r>
            <a:r>
              <a:rPr lang="fr-CA" sz="20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delegates</a:t>
            </a:r>
            <a:r>
              <a:rPr lang="fr-CA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fr-CA" sz="20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can</a:t>
            </a:r>
            <a:r>
              <a:rPr lang="fr-CA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fr-CA" sz="20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add</a:t>
            </a:r>
            <a:r>
              <a:rPr lang="fr-CA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fr-CA" sz="20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their</a:t>
            </a:r>
            <a:r>
              <a:rPr lang="fr-CA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fr-CA" sz="20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names</a:t>
            </a:r>
            <a:r>
              <a:rPr lang="fr-CA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to the </a:t>
            </a:r>
            <a:r>
              <a:rPr lang="fr-CA" sz="20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list</a:t>
            </a:r>
            <a:r>
              <a:rPr lang="fr-CA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by </a:t>
            </a:r>
            <a:r>
              <a:rPr lang="fr-CA" sz="20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sending</a:t>
            </a:r>
            <a:r>
              <a:rPr lang="fr-CA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a note to the </a:t>
            </a:r>
            <a:r>
              <a:rPr lang="fr-CA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dais, or by </a:t>
            </a:r>
            <a:r>
              <a:rPr lang="fr-CA" sz="20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raising</a:t>
            </a:r>
            <a:r>
              <a:rPr lang="fr-CA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fr-CA" sz="20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their</a:t>
            </a:r>
            <a:r>
              <a:rPr lang="fr-CA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placard </a:t>
            </a:r>
            <a:r>
              <a:rPr lang="fr-CA" sz="20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again</a:t>
            </a:r>
            <a:r>
              <a:rPr lang="fr-CA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fr-CA" sz="20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when</a:t>
            </a:r>
            <a:r>
              <a:rPr lang="fr-CA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the chair </a:t>
            </a:r>
            <a:r>
              <a:rPr lang="fr-CA" sz="20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asks</a:t>
            </a:r>
            <a:r>
              <a:rPr lang="fr-CA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for </a:t>
            </a:r>
            <a:r>
              <a:rPr lang="fr-CA" sz="20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it</a:t>
            </a:r>
            <a:r>
              <a:rPr lang="fr-CA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. </a:t>
            </a:r>
            <a:r>
              <a:rPr lang="fr-CA" sz="20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fr-CA" sz="20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Delegates</a:t>
            </a:r>
            <a:r>
              <a:rPr lang="fr-CA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fr-CA" sz="20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can</a:t>
            </a:r>
            <a:r>
              <a:rPr lang="fr-CA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fr-CA" sz="20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only</a:t>
            </a:r>
            <a:r>
              <a:rPr lang="fr-CA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fr-CA" sz="20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be</a:t>
            </a:r>
            <a:r>
              <a:rPr lang="fr-CA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fr-CA" sz="20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added</a:t>
            </a:r>
            <a:r>
              <a:rPr lang="fr-CA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fr-CA" sz="20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again</a:t>
            </a:r>
            <a:r>
              <a:rPr lang="fr-CA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once </a:t>
            </a:r>
            <a:r>
              <a:rPr lang="fr-CA" sz="20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they</a:t>
            </a:r>
            <a:r>
              <a:rPr lang="fr-CA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have </a:t>
            </a:r>
            <a:r>
              <a:rPr lang="fr-CA" sz="20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already</a:t>
            </a:r>
            <a:r>
              <a:rPr lang="fr-CA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fr-CA" sz="20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spoken</a:t>
            </a:r>
            <a:r>
              <a:rPr lang="fr-CA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.</a:t>
            </a:r>
            <a:endParaRPr lang="fr-CA" sz="2000" b="1" i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algn="l">
              <a:buFont typeface="Arial" pitchFamily="34" charset="0"/>
              <a:buChar char="•"/>
            </a:pPr>
            <a:endParaRPr lang="fr-CA" sz="2000" b="1" i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6713984"/>
            <a:ext cx="9144000" cy="14401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5805264"/>
            <a:ext cx="9144000" cy="1052736"/>
          </a:xfrm>
          <a:prstGeom prst="rect">
            <a:avLst/>
          </a:prstGeom>
          <a:solidFill>
            <a:srgbClr val="DB1B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5534933"/>
            <a:ext cx="8276456" cy="1398017"/>
          </a:xfrm>
        </p:spPr>
        <p:txBody>
          <a:bodyPr>
            <a:normAutofit/>
          </a:bodyPr>
          <a:lstStyle/>
          <a:p>
            <a:r>
              <a:rPr lang="fr-CA" sz="3600" b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 Narrow" pitchFamily="34" charset="0"/>
                <a:cs typeface="Times New Roman" pitchFamily="18" charset="0"/>
              </a:rPr>
              <a:t>Formal</a:t>
            </a:r>
            <a:r>
              <a:rPr lang="fr-CA" sz="36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 Narrow" pitchFamily="34" charset="0"/>
                <a:cs typeface="Times New Roman" pitchFamily="18" charset="0"/>
              </a:rPr>
              <a:t> Session</a:t>
            </a:r>
            <a:endParaRPr lang="en-CA" sz="3600" b="1" dirty="0">
              <a:solidFill>
                <a:schemeClr val="accent1">
                  <a:lumMod val="20000"/>
                  <a:lumOff val="80000"/>
                </a:schemeClr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1268760"/>
            <a:ext cx="7848872" cy="4248472"/>
          </a:xfrm>
        </p:spPr>
        <p:txBody>
          <a:bodyPr>
            <a:noAutofit/>
          </a:bodyPr>
          <a:lstStyle/>
          <a:p>
            <a:pPr algn="l">
              <a:buFont typeface="Arial" pitchFamily="34" charset="0"/>
              <a:buChar char="•"/>
            </a:pPr>
            <a:r>
              <a:rPr lang="fr-CA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Once the </a:t>
            </a:r>
            <a:r>
              <a:rPr lang="fr-CA" sz="24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Speaker’s</a:t>
            </a:r>
            <a:r>
              <a:rPr lang="fr-CA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List has been set, the dais </a:t>
            </a:r>
            <a:r>
              <a:rPr lang="fr-CA" sz="24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will</a:t>
            </a:r>
            <a:r>
              <a:rPr lang="fr-CA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go </a:t>
            </a:r>
            <a:r>
              <a:rPr lang="fr-CA" sz="24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through</a:t>
            </a:r>
            <a:r>
              <a:rPr lang="fr-CA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the </a:t>
            </a:r>
            <a:r>
              <a:rPr lang="fr-CA" sz="24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list</a:t>
            </a:r>
            <a:r>
              <a:rPr lang="fr-CA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, </a:t>
            </a:r>
            <a:r>
              <a:rPr lang="fr-CA" sz="24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with</a:t>
            </a:r>
            <a:r>
              <a:rPr lang="fr-CA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fr-CA" sz="24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each</a:t>
            </a:r>
            <a:r>
              <a:rPr lang="fr-CA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speaker standing up to </a:t>
            </a:r>
            <a:r>
              <a:rPr lang="fr-CA" sz="24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speak</a:t>
            </a:r>
            <a:r>
              <a:rPr lang="fr-CA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for a set </a:t>
            </a:r>
            <a:r>
              <a:rPr lang="fr-CA" sz="24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amount</a:t>
            </a:r>
            <a:r>
              <a:rPr lang="fr-CA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of time (</a:t>
            </a:r>
            <a:r>
              <a:rPr lang="fr-CA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default time: 1 minute)</a:t>
            </a:r>
            <a:r>
              <a:rPr lang="fr-CA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. </a:t>
            </a:r>
          </a:p>
          <a:p>
            <a:pPr algn="l">
              <a:buFont typeface="Arial" pitchFamily="34" charset="0"/>
              <a:buChar char="•"/>
            </a:pPr>
            <a:r>
              <a:rPr lang="fr-CA" sz="24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You </a:t>
            </a:r>
            <a:r>
              <a:rPr lang="fr-CA" sz="2400" b="1" i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can</a:t>
            </a:r>
            <a:r>
              <a:rPr lang="fr-CA" sz="24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propose a </a:t>
            </a:r>
            <a:r>
              <a:rPr lang="fr-CA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Motion to change the </a:t>
            </a:r>
            <a:r>
              <a:rPr lang="fr-CA" sz="24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speaker’s</a:t>
            </a:r>
            <a:r>
              <a:rPr lang="fr-CA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fr-CA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time. </a:t>
            </a:r>
            <a:endParaRPr lang="fr-CA" sz="2400" b="1" i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algn="l">
              <a:buFont typeface="Arial" pitchFamily="34" charset="0"/>
              <a:buChar char="•"/>
            </a:pPr>
            <a:r>
              <a:rPr lang="fr-CA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All </a:t>
            </a:r>
            <a:r>
              <a:rPr lang="fr-CA" sz="24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committee</a:t>
            </a:r>
            <a:r>
              <a:rPr lang="fr-CA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sessions </a:t>
            </a:r>
            <a:r>
              <a:rPr lang="fr-CA" sz="24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should</a:t>
            </a:r>
            <a:r>
              <a:rPr lang="fr-CA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fr-CA" sz="24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begin</a:t>
            </a:r>
            <a:r>
              <a:rPr lang="fr-CA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and end </a:t>
            </a:r>
            <a:r>
              <a:rPr lang="fr-CA" sz="24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formally</a:t>
            </a:r>
            <a:r>
              <a:rPr lang="fr-CA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. </a:t>
            </a:r>
            <a:r>
              <a:rPr lang="fr-CA" sz="24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Formal</a:t>
            </a:r>
            <a:r>
              <a:rPr lang="fr-CA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session </a:t>
            </a:r>
            <a:r>
              <a:rPr lang="fr-CA" sz="24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is</a:t>
            </a:r>
            <a:r>
              <a:rPr lang="fr-CA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fr-CA" sz="24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also</a:t>
            </a:r>
            <a:r>
              <a:rPr lang="fr-CA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fr-CA" sz="24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automatic</a:t>
            </a:r>
            <a:r>
              <a:rPr lang="fr-CA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fr-CA" sz="24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when</a:t>
            </a:r>
            <a:r>
              <a:rPr lang="fr-CA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time for </a:t>
            </a:r>
            <a:r>
              <a:rPr lang="fr-CA" sz="24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informal</a:t>
            </a:r>
            <a:r>
              <a:rPr lang="fr-CA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session </a:t>
            </a:r>
            <a:r>
              <a:rPr lang="fr-CA" sz="24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elapses</a:t>
            </a:r>
            <a:r>
              <a:rPr lang="fr-CA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.</a:t>
            </a:r>
          </a:p>
          <a:p>
            <a:pPr algn="l">
              <a:buFont typeface="Arial" pitchFamily="34" charset="0"/>
              <a:buChar char="•"/>
            </a:pPr>
            <a:endParaRPr lang="fr-CA" sz="2400" b="1" i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6713984"/>
            <a:ext cx="9144000" cy="14401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5805264"/>
            <a:ext cx="9144000" cy="1052736"/>
          </a:xfrm>
          <a:prstGeom prst="rect">
            <a:avLst/>
          </a:prstGeom>
          <a:solidFill>
            <a:srgbClr val="DB1B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5534933"/>
            <a:ext cx="8276456" cy="1398017"/>
          </a:xfrm>
        </p:spPr>
        <p:txBody>
          <a:bodyPr>
            <a:normAutofit/>
          </a:bodyPr>
          <a:lstStyle/>
          <a:p>
            <a:r>
              <a:rPr lang="fr-CA" sz="3600" b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 Narrow" pitchFamily="34" charset="0"/>
                <a:cs typeface="Times New Roman" pitchFamily="18" charset="0"/>
              </a:rPr>
              <a:t>Informal</a:t>
            </a:r>
            <a:r>
              <a:rPr lang="fr-CA" sz="36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 Narrow" pitchFamily="34" charset="0"/>
                <a:cs typeface="Times New Roman" pitchFamily="18" charset="0"/>
              </a:rPr>
              <a:t> Session</a:t>
            </a:r>
            <a:endParaRPr lang="en-CA" sz="3600" b="1" dirty="0">
              <a:solidFill>
                <a:schemeClr val="accent1">
                  <a:lumMod val="20000"/>
                  <a:lumOff val="80000"/>
                </a:schemeClr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620688"/>
            <a:ext cx="7848872" cy="5112568"/>
          </a:xfrm>
        </p:spPr>
        <p:txBody>
          <a:bodyPr>
            <a:noAutofit/>
          </a:bodyPr>
          <a:lstStyle/>
          <a:p>
            <a:pPr algn="l">
              <a:buFont typeface="Arial" pitchFamily="34" charset="0"/>
              <a:buChar char="•"/>
            </a:pPr>
            <a:r>
              <a:rPr lang="fr-CA" sz="1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An </a:t>
            </a:r>
            <a:r>
              <a:rPr lang="fr-CA" sz="18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informal</a:t>
            </a:r>
            <a:r>
              <a:rPr lang="fr-CA" sz="1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session </a:t>
            </a:r>
            <a:r>
              <a:rPr lang="fr-CA" sz="18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is</a:t>
            </a:r>
            <a:r>
              <a:rPr lang="fr-CA" sz="1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a session </a:t>
            </a:r>
            <a:r>
              <a:rPr lang="fr-CA" sz="18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with</a:t>
            </a:r>
            <a:r>
              <a:rPr lang="fr-CA" sz="1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fr-CA" sz="18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less</a:t>
            </a:r>
            <a:r>
              <a:rPr lang="fr-CA" sz="1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fr-CA" sz="18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pomp</a:t>
            </a:r>
            <a:r>
              <a:rPr lang="fr-CA" sz="1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and </a:t>
            </a:r>
            <a:r>
              <a:rPr lang="fr-CA" sz="18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circumstance</a:t>
            </a:r>
            <a:r>
              <a:rPr lang="fr-CA" sz="1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– the </a:t>
            </a:r>
            <a:r>
              <a:rPr lang="fr-CA" sz="18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rules</a:t>
            </a:r>
            <a:r>
              <a:rPr lang="fr-CA" sz="1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are </a:t>
            </a:r>
            <a:r>
              <a:rPr lang="fr-CA" sz="18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less</a:t>
            </a:r>
            <a:r>
              <a:rPr lang="fr-CA" sz="1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strict, the </a:t>
            </a:r>
            <a:r>
              <a:rPr lang="fr-CA" sz="18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delegates</a:t>
            </a:r>
            <a:r>
              <a:rPr lang="fr-CA" sz="1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fr-CA" sz="18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can</a:t>
            </a:r>
            <a:r>
              <a:rPr lang="fr-CA" sz="1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talk in first </a:t>
            </a:r>
            <a:r>
              <a:rPr lang="fr-CA" sz="18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person</a:t>
            </a:r>
            <a:r>
              <a:rPr lang="fr-CA" sz="1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, </a:t>
            </a:r>
            <a:r>
              <a:rPr lang="fr-CA" sz="1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fr-CA" sz="18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refer</a:t>
            </a:r>
            <a:r>
              <a:rPr lang="fr-CA" sz="1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to </a:t>
            </a:r>
            <a:r>
              <a:rPr lang="fr-CA" sz="18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each</a:t>
            </a:r>
            <a:r>
              <a:rPr lang="fr-CA" sz="1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fr-CA" sz="18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other</a:t>
            </a:r>
            <a:r>
              <a:rPr lang="fr-CA" sz="1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fr-CA" sz="18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personally</a:t>
            </a:r>
            <a:r>
              <a:rPr lang="fr-CA" sz="1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fr-CA" sz="18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instead</a:t>
            </a:r>
            <a:r>
              <a:rPr lang="fr-CA" sz="1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of </a:t>
            </a:r>
            <a:r>
              <a:rPr lang="fr-CA" sz="18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saying</a:t>
            </a:r>
            <a:r>
              <a:rPr lang="fr-CA" sz="1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« </a:t>
            </a:r>
            <a:r>
              <a:rPr lang="fr-CA" sz="18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delegation</a:t>
            </a:r>
            <a:r>
              <a:rPr lang="fr-CA" sz="1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of </a:t>
            </a:r>
            <a:r>
              <a:rPr lang="fr-CA" sz="18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this</a:t>
            </a:r>
            <a:r>
              <a:rPr lang="fr-CA" sz="1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country » </a:t>
            </a:r>
            <a:r>
              <a:rPr lang="fr-CA" sz="1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etc</a:t>
            </a:r>
            <a:r>
              <a:rPr lang="fr-CA" sz="1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. </a:t>
            </a:r>
          </a:p>
          <a:p>
            <a:pPr algn="l">
              <a:buFont typeface="Arial" pitchFamily="34" charset="0"/>
              <a:buChar char="•"/>
            </a:pPr>
            <a:r>
              <a:rPr lang="fr-CA" sz="1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To move to </a:t>
            </a:r>
            <a:r>
              <a:rPr lang="fr-CA" sz="18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informal</a:t>
            </a:r>
            <a:r>
              <a:rPr lang="fr-CA" sz="1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session, a </a:t>
            </a:r>
            <a:r>
              <a:rPr lang="fr-CA" sz="1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motion to suspend the meeting </a:t>
            </a:r>
            <a:r>
              <a:rPr lang="fr-CA" sz="1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for a </a:t>
            </a:r>
            <a:r>
              <a:rPr lang="fr-CA" sz="18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specified</a:t>
            </a:r>
            <a:r>
              <a:rPr lang="fr-CA" sz="1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fr-CA" sz="18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amount</a:t>
            </a:r>
            <a:r>
              <a:rPr lang="fr-CA" sz="1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of time must </a:t>
            </a:r>
            <a:r>
              <a:rPr lang="fr-CA" sz="18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be</a:t>
            </a:r>
            <a:r>
              <a:rPr lang="fr-CA" sz="1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fr-CA" sz="18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moved</a:t>
            </a:r>
            <a:r>
              <a:rPr lang="fr-CA" sz="1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for and </a:t>
            </a:r>
            <a:r>
              <a:rPr lang="fr-CA" sz="18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voted</a:t>
            </a:r>
            <a:r>
              <a:rPr lang="fr-CA" sz="1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on. </a:t>
            </a:r>
            <a:r>
              <a:rPr lang="fr-CA" sz="18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Majority</a:t>
            </a:r>
            <a:r>
              <a:rPr lang="fr-CA" sz="1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vote </a:t>
            </a:r>
            <a:r>
              <a:rPr lang="fr-CA" sz="18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is</a:t>
            </a:r>
            <a:r>
              <a:rPr lang="fr-CA" sz="1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fr-CA" sz="18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required</a:t>
            </a:r>
            <a:r>
              <a:rPr lang="fr-CA" sz="1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for </a:t>
            </a:r>
            <a:r>
              <a:rPr lang="fr-CA" sz="18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this</a:t>
            </a:r>
            <a:r>
              <a:rPr lang="fr-CA" sz="1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to </a:t>
            </a:r>
            <a:r>
              <a:rPr lang="fr-CA" sz="18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pass</a:t>
            </a:r>
            <a:r>
              <a:rPr lang="fr-CA" sz="1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.</a:t>
            </a:r>
            <a:endParaRPr lang="fr-CA" sz="1800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lvl="1" algn="l">
              <a:buFont typeface="Arial" pitchFamily="34" charset="0"/>
              <a:buChar char="•"/>
            </a:pPr>
            <a:r>
              <a:rPr lang="fr-CA" sz="1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2 </a:t>
            </a:r>
            <a:r>
              <a:rPr lang="fr-CA" sz="18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kinds</a:t>
            </a:r>
            <a:r>
              <a:rPr lang="fr-CA" sz="1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of suspensions</a:t>
            </a:r>
          </a:p>
          <a:p>
            <a:pPr lvl="2" algn="l">
              <a:buFont typeface="Arial" pitchFamily="34" charset="0"/>
              <a:buChar char="•"/>
            </a:pPr>
            <a:r>
              <a:rPr lang="fr-CA" sz="1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Suspend the meeting – </a:t>
            </a:r>
            <a:r>
              <a:rPr lang="fr-CA" sz="18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this</a:t>
            </a:r>
            <a:r>
              <a:rPr lang="fr-CA" sz="1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fr-CA" sz="18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is</a:t>
            </a:r>
            <a:r>
              <a:rPr lang="fr-CA" sz="1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for </a:t>
            </a:r>
            <a:r>
              <a:rPr lang="fr-CA" sz="18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informal</a:t>
            </a:r>
            <a:r>
              <a:rPr lang="fr-CA" sz="1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fr-CA" sz="18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negotiations</a:t>
            </a:r>
            <a:r>
              <a:rPr lang="fr-CA" sz="1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. The dais </a:t>
            </a:r>
            <a:r>
              <a:rPr lang="fr-CA" sz="18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will</a:t>
            </a:r>
            <a:r>
              <a:rPr lang="fr-CA" sz="1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not </a:t>
            </a:r>
            <a:r>
              <a:rPr lang="fr-CA" sz="18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be</a:t>
            </a:r>
            <a:r>
              <a:rPr lang="fr-CA" sz="1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fr-CA" sz="18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involved</a:t>
            </a:r>
            <a:r>
              <a:rPr lang="fr-CA" sz="1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and </a:t>
            </a:r>
            <a:r>
              <a:rPr lang="fr-CA" sz="18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this</a:t>
            </a:r>
            <a:r>
              <a:rPr lang="fr-CA" sz="1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time </a:t>
            </a:r>
            <a:r>
              <a:rPr lang="fr-CA" sz="18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is</a:t>
            </a:r>
            <a:r>
              <a:rPr lang="fr-CA" sz="1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fr-CA" sz="18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often</a:t>
            </a:r>
            <a:r>
              <a:rPr lang="fr-CA" sz="1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fr-CA" sz="18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used</a:t>
            </a:r>
            <a:r>
              <a:rPr lang="fr-CA" sz="1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to </a:t>
            </a:r>
            <a:r>
              <a:rPr lang="fr-CA" sz="18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negotiate</a:t>
            </a:r>
            <a:r>
              <a:rPr lang="fr-CA" sz="1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, </a:t>
            </a:r>
            <a:r>
              <a:rPr lang="fr-CA" sz="18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form</a:t>
            </a:r>
            <a:r>
              <a:rPr lang="fr-CA" sz="1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blocs, and </a:t>
            </a:r>
            <a:r>
              <a:rPr lang="fr-CA" sz="18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write</a:t>
            </a:r>
            <a:r>
              <a:rPr lang="fr-CA" sz="1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fr-CA" sz="18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papers</a:t>
            </a:r>
            <a:r>
              <a:rPr lang="fr-CA" sz="1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. </a:t>
            </a:r>
            <a:r>
              <a:rPr lang="fr-CA" sz="18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When</a:t>
            </a:r>
            <a:r>
              <a:rPr lang="fr-CA" sz="1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fr-CA" sz="18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proposing</a:t>
            </a:r>
            <a:r>
              <a:rPr lang="fr-CA" sz="1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fr-CA" sz="18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this</a:t>
            </a:r>
            <a:r>
              <a:rPr lang="fr-CA" sz="1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motion, </a:t>
            </a:r>
            <a:r>
              <a:rPr lang="fr-CA" sz="18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please</a:t>
            </a:r>
            <a:r>
              <a:rPr lang="fr-CA" sz="1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state how long </a:t>
            </a:r>
            <a:r>
              <a:rPr lang="fr-CA" sz="18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you</a:t>
            </a:r>
            <a:r>
              <a:rPr lang="fr-CA" sz="1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fr-CA" sz="18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want</a:t>
            </a:r>
            <a:r>
              <a:rPr lang="fr-CA" sz="1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the suspension to </a:t>
            </a:r>
            <a:r>
              <a:rPr lang="fr-CA" sz="18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be</a:t>
            </a:r>
            <a:r>
              <a:rPr lang="fr-CA" sz="1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. The </a:t>
            </a:r>
            <a:r>
              <a:rPr lang="fr-CA" sz="18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norm</a:t>
            </a:r>
            <a:r>
              <a:rPr lang="fr-CA" sz="1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fr-CA" sz="18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is</a:t>
            </a:r>
            <a:r>
              <a:rPr lang="fr-CA" sz="1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fr-CA" sz="18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usually</a:t>
            </a:r>
            <a:r>
              <a:rPr lang="fr-CA" sz="1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10-20 minutes. </a:t>
            </a:r>
            <a:endParaRPr lang="fr-CA" sz="1800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lvl="2" algn="l">
              <a:buFont typeface="Arial" pitchFamily="34" charset="0"/>
              <a:buChar char="•"/>
            </a:pPr>
            <a:r>
              <a:rPr lang="fr-CA" sz="1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Suspend the meeting for a </a:t>
            </a:r>
            <a:r>
              <a:rPr lang="fr-CA" sz="18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moderated</a:t>
            </a:r>
            <a:r>
              <a:rPr lang="fr-CA" sz="1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caucus </a:t>
            </a:r>
            <a:r>
              <a:rPr lang="fr-CA" sz="1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– </a:t>
            </a:r>
            <a:r>
              <a:rPr lang="fr-CA" sz="18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this</a:t>
            </a:r>
            <a:r>
              <a:rPr lang="fr-CA" sz="1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fr-CA" sz="18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is</a:t>
            </a:r>
            <a:r>
              <a:rPr lang="fr-CA" sz="1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for a more </a:t>
            </a:r>
            <a:r>
              <a:rPr lang="fr-CA" sz="18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informal</a:t>
            </a:r>
            <a:r>
              <a:rPr lang="fr-CA" sz="1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fr-CA" sz="18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debate</a:t>
            </a:r>
            <a:r>
              <a:rPr lang="fr-CA" sz="1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on a </a:t>
            </a:r>
            <a:r>
              <a:rPr lang="fr-CA" sz="18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specific</a:t>
            </a:r>
            <a:r>
              <a:rPr lang="fr-CA" sz="1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fr-CA" sz="18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topic</a:t>
            </a:r>
            <a:r>
              <a:rPr lang="fr-CA" sz="1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. </a:t>
            </a:r>
            <a:r>
              <a:rPr lang="fr-CA" sz="1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The dais </a:t>
            </a:r>
            <a:r>
              <a:rPr lang="fr-CA" sz="18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will</a:t>
            </a:r>
            <a:r>
              <a:rPr lang="fr-CA" sz="1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fr-CA" sz="18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still</a:t>
            </a:r>
            <a:r>
              <a:rPr lang="fr-CA" sz="1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fr-CA" sz="18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moderate</a:t>
            </a:r>
            <a:r>
              <a:rPr lang="fr-CA" sz="1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the </a:t>
            </a:r>
            <a:r>
              <a:rPr lang="fr-CA" sz="18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debate</a:t>
            </a:r>
            <a:r>
              <a:rPr lang="fr-CA" sz="1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and </a:t>
            </a:r>
            <a:r>
              <a:rPr lang="fr-CA" sz="18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keep</a:t>
            </a:r>
            <a:r>
              <a:rPr lang="fr-CA" sz="1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time, but the </a:t>
            </a:r>
            <a:r>
              <a:rPr lang="fr-CA" sz="18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delegates</a:t>
            </a:r>
            <a:r>
              <a:rPr lang="fr-CA" sz="1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fr-CA" sz="18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can</a:t>
            </a:r>
            <a:r>
              <a:rPr lang="fr-CA" sz="1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fr-CA" sz="18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directly</a:t>
            </a:r>
            <a:r>
              <a:rPr lang="fr-CA" sz="1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fr-CA" sz="18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speak</a:t>
            </a:r>
            <a:r>
              <a:rPr lang="fr-CA" sz="1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to </a:t>
            </a:r>
            <a:r>
              <a:rPr lang="fr-CA" sz="18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each</a:t>
            </a:r>
            <a:r>
              <a:rPr lang="fr-CA" sz="1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fr-CA" sz="18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other</a:t>
            </a:r>
            <a:r>
              <a:rPr lang="fr-CA" sz="1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, use first </a:t>
            </a:r>
            <a:r>
              <a:rPr lang="fr-CA" sz="18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person</a:t>
            </a:r>
            <a:r>
              <a:rPr lang="fr-CA" sz="1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, etc</a:t>
            </a:r>
            <a:r>
              <a:rPr lang="fr-CA" sz="1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. </a:t>
            </a:r>
            <a:r>
              <a:rPr lang="fr-CA" sz="18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When</a:t>
            </a:r>
            <a:r>
              <a:rPr lang="fr-CA" sz="1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fr-CA" sz="18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proposing</a:t>
            </a:r>
            <a:r>
              <a:rPr lang="fr-CA" sz="1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fr-CA" sz="18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this</a:t>
            </a:r>
            <a:r>
              <a:rPr lang="fr-CA" sz="1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, </a:t>
            </a:r>
            <a:r>
              <a:rPr lang="fr-CA" sz="18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please</a:t>
            </a:r>
            <a:r>
              <a:rPr lang="fr-CA" sz="1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state how long </a:t>
            </a:r>
            <a:r>
              <a:rPr lang="fr-CA" sz="18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you</a:t>
            </a:r>
            <a:r>
              <a:rPr lang="fr-CA" sz="1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fr-CA" sz="18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would</a:t>
            </a:r>
            <a:r>
              <a:rPr lang="fr-CA" sz="1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fr-CA" sz="18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like</a:t>
            </a:r>
            <a:r>
              <a:rPr lang="fr-CA" sz="1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fr-CA" sz="18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it</a:t>
            </a:r>
            <a:r>
              <a:rPr lang="fr-CA" sz="1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to </a:t>
            </a:r>
            <a:r>
              <a:rPr lang="fr-CA" sz="18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be</a:t>
            </a:r>
            <a:r>
              <a:rPr lang="fr-CA" sz="1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, on </a:t>
            </a:r>
            <a:r>
              <a:rPr lang="fr-CA" sz="18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which</a:t>
            </a:r>
            <a:r>
              <a:rPr lang="fr-CA" sz="1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fr-CA" sz="18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topic</a:t>
            </a:r>
            <a:r>
              <a:rPr lang="fr-CA" sz="1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, and how long the </a:t>
            </a:r>
            <a:r>
              <a:rPr lang="fr-CA" sz="18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speaking</a:t>
            </a:r>
            <a:r>
              <a:rPr lang="fr-CA" sz="1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time </a:t>
            </a:r>
            <a:r>
              <a:rPr lang="fr-CA" sz="18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will</a:t>
            </a:r>
            <a:r>
              <a:rPr lang="fr-CA" sz="1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fr-CA" sz="18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be</a:t>
            </a:r>
            <a:r>
              <a:rPr lang="fr-CA" sz="1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. </a:t>
            </a:r>
            <a:endParaRPr lang="fr-CA" sz="1800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6713984"/>
            <a:ext cx="9144000" cy="14401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5805264"/>
            <a:ext cx="9144000" cy="1052736"/>
          </a:xfrm>
          <a:prstGeom prst="rect">
            <a:avLst/>
          </a:prstGeom>
          <a:solidFill>
            <a:srgbClr val="DB1B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5534933"/>
            <a:ext cx="8276456" cy="1398017"/>
          </a:xfrm>
        </p:spPr>
        <p:txBody>
          <a:bodyPr>
            <a:normAutofit/>
          </a:bodyPr>
          <a:lstStyle/>
          <a:p>
            <a:r>
              <a:rPr lang="fr-CA" sz="32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Arial Narrow" pitchFamily="34" charset="0"/>
                <a:cs typeface="Times New Roman" pitchFamily="18" charset="0"/>
              </a:rPr>
              <a:t>Important Points and Motions </a:t>
            </a:r>
            <a:r>
              <a:rPr lang="fr-CA" sz="3200" b="1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Arial Narrow" pitchFamily="34" charset="0"/>
                <a:cs typeface="Times New Roman" pitchFamily="18" charset="0"/>
              </a:rPr>
              <a:t>Outside</a:t>
            </a:r>
            <a:r>
              <a:rPr lang="fr-CA" sz="32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Arial Narrow" pitchFamily="34" charset="0"/>
                <a:cs typeface="Times New Roman" pitchFamily="18" charset="0"/>
              </a:rPr>
              <a:t> of </a:t>
            </a:r>
            <a:r>
              <a:rPr lang="fr-CA" sz="3200" b="1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Arial Narrow" pitchFamily="34" charset="0"/>
                <a:cs typeface="Times New Roman" pitchFamily="18" charset="0"/>
              </a:rPr>
              <a:t>Debate</a:t>
            </a:r>
            <a:endParaRPr lang="en-CA" sz="3200" b="1" dirty="0">
              <a:solidFill>
                <a:schemeClr val="accent2">
                  <a:lumMod val="20000"/>
                  <a:lumOff val="80000"/>
                </a:schemeClr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1268760"/>
            <a:ext cx="7848872" cy="4248472"/>
          </a:xfrm>
        </p:spPr>
        <p:txBody>
          <a:bodyPr>
            <a:noAutofit/>
          </a:bodyPr>
          <a:lstStyle/>
          <a:p>
            <a:pPr algn="l">
              <a:buFont typeface="Arial" pitchFamily="34" charset="0"/>
              <a:buChar char="•"/>
            </a:pPr>
            <a:r>
              <a:rPr lang="fr-CA" sz="24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These</a:t>
            </a:r>
            <a:r>
              <a:rPr lang="fr-CA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points and motions </a:t>
            </a:r>
            <a:r>
              <a:rPr lang="fr-CA" sz="24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may</a:t>
            </a:r>
            <a:r>
              <a:rPr lang="fr-CA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fr-CA" sz="24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interrupt</a:t>
            </a:r>
            <a:r>
              <a:rPr lang="fr-CA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fr-CA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the chair  (NOT a </a:t>
            </a:r>
            <a:r>
              <a:rPr lang="fr-CA" sz="24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delegate</a:t>
            </a:r>
            <a:r>
              <a:rPr lang="fr-CA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) as </a:t>
            </a:r>
            <a:r>
              <a:rPr lang="fr-CA" sz="24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they</a:t>
            </a:r>
            <a:r>
              <a:rPr lang="fr-CA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fr-CA" sz="24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usually</a:t>
            </a:r>
            <a:r>
              <a:rPr lang="fr-CA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fr-CA" sz="24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pertain</a:t>
            </a:r>
            <a:r>
              <a:rPr lang="fr-CA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to </a:t>
            </a:r>
            <a:r>
              <a:rPr lang="fr-CA" sz="24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diplomatic</a:t>
            </a:r>
            <a:r>
              <a:rPr lang="fr-CA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fr-CA" sz="24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grievances</a:t>
            </a:r>
            <a:r>
              <a:rPr lang="fr-CA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or corrections of </a:t>
            </a:r>
            <a:r>
              <a:rPr lang="fr-CA" sz="24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procedural</a:t>
            </a:r>
            <a:r>
              <a:rPr lang="fr-CA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fr-CA" sz="24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matters</a:t>
            </a:r>
            <a:r>
              <a:rPr lang="fr-CA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.</a:t>
            </a:r>
          </a:p>
          <a:p>
            <a:pPr lvl="1" algn="l">
              <a:buFont typeface="Arial" pitchFamily="34" charset="0"/>
              <a:buChar char="•"/>
            </a:pPr>
            <a:r>
              <a:rPr lang="fr-CA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Point of </a:t>
            </a:r>
            <a:r>
              <a:rPr lang="fr-CA" sz="24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order</a:t>
            </a:r>
            <a:r>
              <a:rPr lang="fr-CA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fr-CA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– This </a:t>
            </a:r>
            <a:r>
              <a:rPr lang="fr-CA" sz="24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can</a:t>
            </a:r>
            <a:r>
              <a:rPr lang="fr-CA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fr-CA" sz="24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be</a:t>
            </a:r>
            <a:r>
              <a:rPr lang="fr-CA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made by a </a:t>
            </a:r>
            <a:r>
              <a:rPr lang="fr-CA" sz="24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delegate</a:t>
            </a:r>
            <a:r>
              <a:rPr lang="fr-CA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fr-CA" sz="24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that</a:t>
            </a:r>
            <a:r>
              <a:rPr lang="fr-CA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fr-CA" sz="24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basically</a:t>
            </a:r>
            <a:r>
              <a:rPr lang="fr-CA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has a correction of the </a:t>
            </a:r>
            <a:r>
              <a:rPr lang="fr-CA" sz="24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dais’s</a:t>
            </a:r>
            <a:r>
              <a:rPr lang="fr-CA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fr-CA" sz="24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interpretation</a:t>
            </a:r>
            <a:r>
              <a:rPr lang="fr-CA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of the </a:t>
            </a:r>
            <a:r>
              <a:rPr lang="fr-CA" sz="24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Rules</a:t>
            </a:r>
            <a:r>
              <a:rPr lang="fr-CA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of </a:t>
            </a:r>
            <a:r>
              <a:rPr lang="fr-CA" sz="24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Procedure</a:t>
            </a:r>
            <a:r>
              <a:rPr lang="fr-CA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. This CANNOT </a:t>
            </a:r>
            <a:r>
              <a:rPr lang="fr-CA" sz="24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be</a:t>
            </a:r>
            <a:r>
              <a:rPr lang="fr-CA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about </a:t>
            </a:r>
            <a:r>
              <a:rPr lang="fr-CA" sz="24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any</a:t>
            </a:r>
            <a:r>
              <a:rPr lang="fr-CA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substantive </a:t>
            </a:r>
            <a:r>
              <a:rPr lang="fr-CA" sz="24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matter</a:t>
            </a:r>
            <a:r>
              <a:rPr lang="fr-CA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. </a:t>
            </a:r>
            <a:r>
              <a:rPr lang="fr-CA" sz="24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Any</a:t>
            </a:r>
            <a:r>
              <a:rPr lang="fr-CA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fr-CA" sz="24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appeal</a:t>
            </a:r>
            <a:r>
              <a:rPr lang="fr-CA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on the dais </a:t>
            </a:r>
            <a:r>
              <a:rPr lang="fr-CA" sz="24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decision</a:t>
            </a:r>
            <a:r>
              <a:rPr lang="fr-CA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fr-CA" sz="24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can</a:t>
            </a:r>
            <a:r>
              <a:rPr lang="fr-CA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fr-CA" sz="24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be</a:t>
            </a:r>
            <a:r>
              <a:rPr lang="fr-CA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fr-CA" sz="24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passed</a:t>
            </a:r>
            <a:r>
              <a:rPr lang="fr-CA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fr-CA" sz="24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with</a:t>
            </a:r>
            <a:r>
              <a:rPr lang="fr-CA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a 2/3 vote. </a:t>
            </a:r>
            <a:endParaRPr lang="fr-CA" sz="2400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lvl="1" algn="l">
              <a:buFont typeface="Arial" pitchFamily="34" charset="0"/>
              <a:buChar char="•"/>
            </a:pPr>
            <a:r>
              <a:rPr lang="fr-CA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Point of information – </a:t>
            </a:r>
            <a:r>
              <a:rPr lang="fr-CA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This </a:t>
            </a:r>
            <a:r>
              <a:rPr lang="fr-CA" sz="24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can</a:t>
            </a:r>
            <a:r>
              <a:rPr lang="fr-CA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fr-CA" sz="24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be</a:t>
            </a:r>
            <a:r>
              <a:rPr lang="fr-CA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made by a </a:t>
            </a:r>
            <a:r>
              <a:rPr lang="fr-CA" sz="24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delegate</a:t>
            </a:r>
            <a:r>
              <a:rPr lang="fr-CA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fr-CA" sz="24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who</a:t>
            </a:r>
            <a:r>
              <a:rPr lang="fr-CA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has a question about </a:t>
            </a:r>
            <a:r>
              <a:rPr lang="fr-CA" sz="24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both</a:t>
            </a:r>
            <a:r>
              <a:rPr lang="fr-CA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fr-CA" sz="24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procedural</a:t>
            </a:r>
            <a:r>
              <a:rPr lang="fr-CA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and substantive </a:t>
            </a:r>
            <a:r>
              <a:rPr lang="fr-CA" sz="24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matters</a:t>
            </a:r>
            <a:r>
              <a:rPr lang="fr-CA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. It </a:t>
            </a:r>
            <a:r>
              <a:rPr lang="fr-CA" sz="24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cannot</a:t>
            </a:r>
            <a:r>
              <a:rPr lang="fr-CA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fr-CA" sz="24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be</a:t>
            </a:r>
            <a:r>
              <a:rPr lang="fr-CA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, </a:t>
            </a:r>
            <a:r>
              <a:rPr lang="fr-CA" sz="24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however</a:t>
            </a:r>
            <a:r>
              <a:rPr lang="fr-CA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, about a </a:t>
            </a:r>
            <a:r>
              <a:rPr lang="fr-CA" sz="24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delegate’s</a:t>
            </a:r>
            <a:r>
              <a:rPr lang="fr-CA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speech.</a:t>
            </a:r>
            <a:endParaRPr lang="fr-CA" sz="2400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algn="l">
              <a:buFont typeface="Arial" pitchFamily="34" charset="0"/>
              <a:buChar char="•"/>
            </a:pPr>
            <a:endParaRPr lang="fr-CA" sz="2400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algn="l">
              <a:buFont typeface="Arial" pitchFamily="34" charset="0"/>
              <a:buChar char="•"/>
            </a:pPr>
            <a:endParaRPr lang="fr-CA" sz="2400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6713984"/>
            <a:ext cx="9144000" cy="14401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E99C92"/>
      </a:hlink>
      <a:folHlink>
        <a:srgbClr val="96A9A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6336</TotalTime>
  <Words>1340</Words>
  <Application>Microsoft Office PowerPoint</Application>
  <PresentationFormat>On-screen Show (4:3)</PresentationFormat>
  <Paragraphs>105</Paragraphs>
  <Slides>14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Rules of Procedure</vt:lpstr>
      <vt:lpstr>Vocabulary</vt:lpstr>
      <vt:lpstr>Vocabulary</vt:lpstr>
      <vt:lpstr>Opening Committee</vt:lpstr>
      <vt:lpstr>Opening Committee</vt:lpstr>
      <vt:lpstr>Formal Session</vt:lpstr>
      <vt:lpstr>Formal Session</vt:lpstr>
      <vt:lpstr>Informal Session</vt:lpstr>
      <vt:lpstr>Important Points and Motions Outside of Debate</vt:lpstr>
      <vt:lpstr>Important Points and Motions Outside of Debate</vt:lpstr>
      <vt:lpstr>Closing Committee</vt:lpstr>
      <vt:lpstr>Voting Bloc</vt:lpstr>
      <vt:lpstr>Voting Bloc</vt:lpstr>
      <vt:lpstr>A few more notes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jennine punzalan</dc:creator>
  <cp:lastModifiedBy>jennine punzalan</cp:lastModifiedBy>
  <cp:revision>260</cp:revision>
  <dcterms:created xsi:type="dcterms:W3CDTF">2014-12-21T03:03:09Z</dcterms:created>
  <dcterms:modified xsi:type="dcterms:W3CDTF">2015-10-20T16:17:28Z</dcterms:modified>
</cp:coreProperties>
</file>