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70" r:id="rId4"/>
    <p:sldId id="261" r:id="rId5"/>
    <p:sldId id="273" r:id="rId6"/>
    <p:sldId id="266" r:id="rId7"/>
    <p:sldId id="275" r:id="rId8"/>
    <p:sldId id="267" r:id="rId9"/>
    <p:sldId id="268" r:id="rId10"/>
    <p:sldId id="277" r:id="rId11"/>
    <p:sldId id="269" r:id="rId12"/>
    <p:sldId id="280" r:id="rId13"/>
    <p:sldId id="281" r:id="rId14"/>
    <p:sldId id="27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1B1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1" autoAdjust="0"/>
    <p:restoredTop sz="91398" autoAdjust="0"/>
  </p:normalViewPr>
  <p:slideViewPr>
    <p:cSldViewPr>
      <p:cViewPr varScale="1">
        <p:scale>
          <a:sx n="63" d="100"/>
          <a:sy n="63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136DC-CCE8-45EE-962B-75CD4C495C8E}" type="datetimeFigureOut">
              <a:rPr lang="en-CA" smtClean="0"/>
              <a:pPr/>
              <a:t>2015-10-20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75604-D0CA-44DC-B291-0D4DEFCBA969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Dais – Présidence</a:t>
            </a:r>
          </a:p>
          <a:p>
            <a:r>
              <a:rPr lang="fr-CA" dirty="0" smtClean="0"/>
              <a:t>On</a:t>
            </a:r>
            <a:r>
              <a:rPr lang="fr-CA" baseline="0" dirty="0" smtClean="0"/>
              <a:t> the </a:t>
            </a:r>
            <a:r>
              <a:rPr lang="fr-CA" baseline="0" dirty="0" err="1" smtClean="0"/>
              <a:t>floor</a:t>
            </a:r>
            <a:r>
              <a:rPr lang="fr-CA" baseline="0" dirty="0" smtClean="0"/>
              <a:t> – avoir la parole </a:t>
            </a:r>
          </a:p>
          <a:p>
            <a:r>
              <a:rPr lang="fr-CA" baseline="0" dirty="0" smtClean="0"/>
              <a:t>On the </a:t>
            </a:r>
            <a:r>
              <a:rPr lang="fr-CA" baseline="0" dirty="0" err="1" smtClean="0"/>
              <a:t>floor</a:t>
            </a:r>
            <a:r>
              <a:rPr lang="fr-CA" baseline="0" dirty="0" smtClean="0"/>
              <a:t> – </a:t>
            </a:r>
            <a:r>
              <a:rPr lang="fr-CA" baseline="0" dirty="0" err="1" smtClean="0"/>
              <a:t>resolution</a:t>
            </a:r>
            <a:r>
              <a:rPr lang="fr-CA" baseline="0" dirty="0" smtClean="0"/>
              <a:t> - dépôt</a:t>
            </a:r>
          </a:p>
          <a:p>
            <a:r>
              <a:rPr lang="fr-CA" baseline="0" dirty="0" err="1" smtClean="0"/>
              <a:t>Formal</a:t>
            </a:r>
            <a:r>
              <a:rPr lang="fr-CA" baseline="0" dirty="0" smtClean="0"/>
              <a:t> session – session formelle</a:t>
            </a:r>
          </a:p>
          <a:p>
            <a:r>
              <a:rPr lang="fr-CA" baseline="0" dirty="0" err="1" smtClean="0"/>
              <a:t>Informal</a:t>
            </a:r>
            <a:r>
              <a:rPr lang="fr-CA" baseline="0" dirty="0" smtClean="0"/>
              <a:t> session – session informelle</a:t>
            </a:r>
          </a:p>
          <a:p>
            <a:r>
              <a:rPr lang="fr-CA" baseline="0" dirty="0" smtClean="0"/>
              <a:t>Procédural</a:t>
            </a:r>
          </a:p>
          <a:p>
            <a:r>
              <a:rPr lang="fr-CA" baseline="0" dirty="0" smtClean="0"/>
              <a:t>substantiel</a:t>
            </a:r>
            <a:endParaRPr lang="fr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604-D0CA-44DC-B291-0D4DEFCBA969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Ajournement la séance</a:t>
            </a:r>
          </a:p>
          <a:p>
            <a:r>
              <a:rPr lang="fr-CA" dirty="0" smtClean="0"/>
              <a:t>Clôture</a:t>
            </a:r>
            <a:r>
              <a:rPr lang="fr-CA" baseline="0" dirty="0" smtClean="0"/>
              <a:t> du débat ou de la liste des orateurs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604-D0CA-44DC-B291-0D4DEFCBA969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Droit de réponse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604-D0CA-44DC-B291-0D4DEFCBA969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Droit de réponse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604-D0CA-44DC-B291-0D4DEFCBA969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604-D0CA-44DC-B291-0D4DEFCBA969}" type="slidenum">
              <a:rPr lang="en-CA" smtClean="0"/>
              <a:pPr/>
              <a:t>14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Ordre des motions</a:t>
            </a:r>
          </a:p>
          <a:p>
            <a:r>
              <a:rPr lang="fr-CA" dirty="0" smtClean="0"/>
              <a:t>À la discrétion</a:t>
            </a:r>
            <a:r>
              <a:rPr lang="fr-CA" baseline="0" dirty="0" smtClean="0"/>
              <a:t> du Présidence </a:t>
            </a:r>
            <a:endParaRPr lang="fr-CA" dirty="0" smtClean="0"/>
          </a:p>
          <a:p>
            <a:r>
              <a:rPr lang="fr-CA" dirty="0" smtClean="0"/>
              <a:t>Décorum</a:t>
            </a:r>
          </a:p>
          <a:p>
            <a:r>
              <a:rPr lang="fr-CA" dirty="0" smtClean="0"/>
              <a:t>Irrecevable </a:t>
            </a:r>
          </a:p>
          <a:p>
            <a:r>
              <a:rPr lang="fr-CA" dirty="0" smtClean="0"/>
              <a:t>dilatoire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604-D0CA-44DC-B291-0D4DEFCBA969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Roll call – appel </a:t>
            </a:r>
          </a:p>
          <a:p>
            <a:r>
              <a:rPr lang="fr-CA" dirty="0" smtClean="0"/>
              <a:t>Ouverture de</a:t>
            </a:r>
            <a:r>
              <a:rPr lang="fr-CA" baseline="0" dirty="0" smtClean="0"/>
              <a:t> la séance</a:t>
            </a:r>
            <a:endParaRPr lang="fr-CA" dirty="0" smtClean="0"/>
          </a:p>
          <a:p>
            <a:r>
              <a:rPr lang="fr-CA" dirty="0" smtClean="0"/>
              <a:t>Présent(</a:t>
            </a:r>
            <a:r>
              <a:rPr lang="fr-CA" baseline="0" dirty="0" smtClean="0"/>
              <a:t> e)</a:t>
            </a:r>
            <a:r>
              <a:rPr lang="fr-CA" dirty="0" smtClean="0"/>
              <a:t> et votant(e)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604-D0CA-44DC-B291-0D4DEFCBA969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604-D0CA-44DC-B291-0D4DEFCBA969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Liste des discours </a:t>
            </a:r>
            <a:r>
              <a:rPr lang="en-US" dirty="0" smtClean="0"/>
              <a:t>/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liste</a:t>
            </a:r>
            <a:r>
              <a:rPr lang="en-US" baseline="0" dirty="0" smtClean="0"/>
              <a:t> des </a:t>
            </a:r>
            <a:r>
              <a:rPr lang="en-US" baseline="0" dirty="0" err="1" smtClean="0"/>
              <a:t>orateurs</a:t>
            </a:r>
            <a:endParaRPr lang="en-US" baseline="0" dirty="0" smtClean="0"/>
          </a:p>
          <a:p>
            <a:r>
              <a:rPr lang="en-US" baseline="0" dirty="0" smtClean="0"/>
              <a:t>Session </a:t>
            </a:r>
            <a:r>
              <a:rPr lang="en-US" baseline="0" dirty="0" err="1" smtClean="0"/>
              <a:t>formelle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604-D0CA-44DC-B291-0D4DEFCBA969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Temps de parole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604-D0CA-44DC-B291-0D4DEFCBA969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Suspension de la séance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604-D0CA-44DC-B291-0D4DEFCBA969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Motion d’ordre</a:t>
            </a:r>
          </a:p>
          <a:p>
            <a:r>
              <a:rPr lang="fr-CA" dirty="0" smtClean="0"/>
              <a:t>Motion</a:t>
            </a:r>
            <a:r>
              <a:rPr lang="fr-CA" baseline="0" dirty="0" smtClean="0"/>
              <a:t> d’information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604-D0CA-44DC-B291-0D4DEFCBA969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Droit de réponse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604-D0CA-44DC-B291-0D4DEFCBA969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C17B-1625-4680-9477-40B0B640924C}" type="datetimeFigureOut">
              <a:rPr lang="en-CA" smtClean="0"/>
              <a:pPr/>
              <a:t>2015-10-20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EDB0-9157-4712-B2C8-72668BE1FB4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C17B-1625-4680-9477-40B0B640924C}" type="datetimeFigureOut">
              <a:rPr lang="en-CA" smtClean="0"/>
              <a:pPr/>
              <a:t>2015-10-20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EDB0-9157-4712-B2C8-72668BE1FB4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C17B-1625-4680-9477-40B0B640924C}" type="datetimeFigureOut">
              <a:rPr lang="en-CA" smtClean="0"/>
              <a:pPr/>
              <a:t>2015-10-20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EDB0-9157-4712-B2C8-72668BE1FB4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C17B-1625-4680-9477-40B0B640924C}" type="datetimeFigureOut">
              <a:rPr lang="en-CA" smtClean="0"/>
              <a:pPr/>
              <a:t>2015-10-20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EDB0-9157-4712-B2C8-72668BE1FB4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C17B-1625-4680-9477-40B0B640924C}" type="datetimeFigureOut">
              <a:rPr lang="en-CA" smtClean="0"/>
              <a:pPr/>
              <a:t>2015-10-20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EDB0-9157-4712-B2C8-72668BE1FB4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C17B-1625-4680-9477-40B0B640924C}" type="datetimeFigureOut">
              <a:rPr lang="en-CA" smtClean="0"/>
              <a:pPr/>
              <a:t>2015-10-20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EDB0-9157-4712-B2C8-72668BE1FB4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C17B-1625-4680-9477-40B0B640924C}" type="datetimeFigureOut">
              <a:rPr lang="en-CA" smtClean="0"/>
              <a:pPr/>
              <a:t>2015-10-20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EDB0-9157-4712-B2C8-72668BE1FB4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C17B-1625-4680-9477-40B0B640924C}" type="datetimeFigureOut">
              <a:rPr lang="en-CA" smtClean="0"/>
              <a:pPr/>
              <a:t>2015-10-20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EDB0-9157-4712-B2C8-72668BE1FB4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C17B-1625-4680-9477-40B0B640924C}" type="datetimeFigureOut">
              <a:rPr lang="en-CA" smtClean="0"/>
              <a:pPr/>
              <a:t>2015-10-20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EDB0-9157-4712-B2C8-72668BE1FB4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C17B-1625-4680-9477-40B0B640924C}" type="datetimeFigureOut">
              <a:rPr lang="en-CA" smtClean="0"/>
              <a:pPr/>
              <a:t>2015-10-20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EDB0-9157-4712-B2C8-72668BE1FB4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C17B-1625-4680-9477-40B0B640924C}" type="datetimeFigureOut">
              <a:rPr lang="en-CA" smtClean="0"/>
              <a:pPr/>
              <a:t>2015-10-20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EDB0-9157-4712-B2C8-72668BE1FB4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0C17B-1625-4680-9477-40B0B640924C}" type="datetimeFigureOut">
              <a:rPr lang="en-CA" smtClean="0"/>
              <a:pPr/>
              <a:t>2015-10-20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3EDB0-9157-4712-B2C8-72668BE1FB4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775478"/>
            <a:ext cx="9144000" cy="1512168"/>
          </a:xfrm>
          <a:prstGeom prst="rect">
            <a:avLst/>
          </a:prstGeom>
          <a:solidFill>
            <a:srgbClr val="DB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8276456" cy="1470025"/>
          </a:xfrm>
        </p:spPr>
        <p:txBody>
          <a:bodyPr/>
          <a:lstStyle/>
          <a:p>
            <a:r>
              <a:rPr lang="fr-CA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Rules</a:t>
            </a:r>
            <a:r>
              <a:rPr lang="fr-CA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fr-CA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of </a:t>
            </a:r>
            <a:r>
              <a:rPr lang="fr-CA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Procedure</a:t>
            </a:r>
            <a:endParaRPr lang="en-CA" b="1" dirty="0">
              <a:solidFill>
                <a:schemeClr val="accent1">
                  <a:lumMod val="20000"/>
                  <a:lumOff val="8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725144"/>
            <a:ext cx="6400800" cy="1752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r-CA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Treaty</a:t>
            </a:r>
            <a:r>
              <a:rPr lang="fr-CA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Lausanne : </a:t>
            </a:r>
            <a:r>
              <a:rPr lang="fr-CA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fr-CA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II</a:t>
            </a:r>
            <a:br>
              <a:rPr lang="fr-CA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CA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Hist</a:t>
            </a:r>
            <a:r>
              <a:rPr lang="fr-CA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402A</a:t>
            </a:r>
            <a:endParaRPr lang="en-CA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284984"/>
            <a:ext cx="9144000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rgbClr val="DB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534933"/>
            <a:ext cx="8276456" cy="1398017"/>
          </a:xfrm>
        </p:spPr>
        <p:txBody>
          <a:bodyPr>
            <a:normAutofit/>
          </a:bodyPr>
          <a:lstStyle/>
          <a:p>
            <a:r>
              <a:rPr lang="fr-CA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Important Points and Motions </a:t>
            </a:r>
            <a:r>
              <a:rPr lang="fr-CA" sz="32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Outside</a:t>
            </a:r>
            <a:r>
              <a:rPr lang="fr-CA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 of </a:t>
            </a:r>
            <a:r>
              <a:rPr lang="fr-CA" sz="32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Debate</a:t>
            </a:r>
            <a:endParaRPr lang="en-CA" sz="3200" b="1" dirty="0">
              <a:solidFill>
                <a:schemeClr val="accent2">
                  <a:lumMod val="20000"/>
                  <a:lumOff val="8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848872" cy="4248472"/>
          </a:xfrm>
        </p:spPr>
        <p:txBody>
          <a:bodyPr>
            <a:noAutofit/>
          </a:bodyPr>
          <a:lstStyle/>
          <a:p>
            <a:pPr lvl="1" algn="l">
              <a:buFont typeface="Arial" pitchFamily="34" charset="0"/>
              <a:buChar char="•"/>
            </a:pPr>
            <a:r>
              <a:rPr lang="fr-CA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Right of </a:t>
            </a:r>
            <a:r>
              <a:rPr lang="fr-CA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reply</a:t>
            </a:r>
            <a:r>
              <a:rPr lang="fr-CA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– This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for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whenever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feels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like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their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integrity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has been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impugned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, or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their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country has been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portrayed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inaccurately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by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another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delegate’s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speech. For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to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occur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a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must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send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 note up to the dais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asking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for the right of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reply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It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up to the dais to call on the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to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make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reply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in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between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speeches. </a:t>
            </a:r>
            <a:endParaRPr lang="fr-CA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713984"/>
            <a:ext cx="9144000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rgbClr val="DB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534933"/>
            <a:ext cx="8276456" cy="1398017"/>
          </a:xfrm>
        </p:spPr>
        <p:txBody>
          <a:bodyPr>
            <a:normAutofit/>
          </a:bodyPr>
          <a:lstStyle/>
          <a:p>
            <a:r>
              <a:rPr lang="fr-CA" sz="32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Closing</a:t>
            </a:r>
            <a:r>
              <a:rPr lang="fr-CA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fr-CA" sz="32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Committee</a:t>
            </a:r>
            <a:endParaRPr lang="en-CA" sz="3200" b="1" dirty="0">
              <a:solidFill>
                <a:schemeClr val="accent2">
                  <a:lumMod val="20000"/>
                  <a:lumOff val="8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848872" cy="4248472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There are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various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terms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that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mean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closing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committee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that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confusing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Here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are the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differences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</a:p>
          <a:p>
            <a:pPr lvl="1" algn="l">
              <a:buFont typeface="Arial" pitchFamily="34" charset="0"/>
              <a:buChar char="•"/>
            </a:pPr>
            <a:r>
              <a:rPr lang="fr-CA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Motion to </a:t>
            </a:r>
            <a:r>
              <a:rPr lang="fr-CA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adjourn</a:t>
            </a:r>
            <a:r>
              <a:rPr lang="fr-CA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meeting 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– This motion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made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only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twice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in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our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simulations, 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either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before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class break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or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at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very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end of class 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for a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hypothetical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next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time</a:t>
            </a:r>
            <a:endParaRPr lang="fr-CA" sz="2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1" algn="l">
              <a:buFont typeface="Arial" pitchFamily="34" charset="0"/>
              <a:buChar char="•"/>
            </a:pPr>
            <a:r>
              <a:rPr lang="fr-CA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Motion to close </a:t>
            </a:r>
            <a:r>
              <a:rPr lang="fr-CA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debate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– This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motion to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make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when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wish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to move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into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voting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bloc.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Before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voting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two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speakers 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must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speak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against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and 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2/3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majority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must vote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yes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fr-CA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713984"/>
            <a:ext cx="9144000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rgbClr val="DB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534933"/>
            <a:ext cx="8276456" cy="1398017"/>
          </a:xfrm>
        </p:spPr>
        <p:txBody>
          <a:bodyPr>
            <a:normAutofit/>
          </a:bodyPr>
          <a:lstStyle/>
          <a:p>
            <a:r>
              <a:rPr lang="fr-CA" sz="32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Voting</a:t>
            </a:r>
            <a:r>
              <a:rPr lang="fr-CA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 Bloc</a:t>
            </a:r>
            <a:endParaRPr lang="en-CA" sz="3200" b="1" dirty="0">
              <a:solidFill>
                <a:schemeClr val="accent2">
                  <a:lumMod val="20000"/>
                  <a:lumOff val="8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848872" cy="4248472"/>
          </a:xfrm>
        </p:spPr>
        <p:txBody>
          <a:bodyPr>
            <a:noAutofit/>
          </a:bodyPr>
          <a:lstStyle/>
          <a:p>
            <a:pPr lvl="1" algn="l">
              <a:buFont typeface="Arial" pitchFamily="34" charset="0"/>
              <a:buChar char="•"/>
            </a:pPr>
            <a:r>
              <a:rPr lang="fr-CA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Once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debate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closed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and the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committee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moves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into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voting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bloc, the room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will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locked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nobody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allowed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in and out, and no notes are to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passed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except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within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same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delegation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are no longer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allowed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to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communicate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with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each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other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lvl="1" algn="l">
              <a:buFont typeface="Arial" pitchFamily="34" charset="0"/>
              <a:buChar char="•"/>
            </a:pPr>
            <a:endParaRPr lang="fr-CA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713984"/>
            <a:ext cx="9144000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rgbClr val="DB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534933"/>
            <a:ext cx="8276456" cy="1398017"/>
          </a:xfrm>
        </p:spPr>
        <p:txBody>
          <a:bodyPr>
            <a:normAutofit/>
          </a:bodyPr>
          <a:lstStyle/>
          <a:p>
            <a:r>
              <a:rPr lang="fr-CA" sz="32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Voting</a:t>
            </a:r>
            <a:r>
              <a:rPr lang="fr-CA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 Bloc</a:t>
            </a:r>
            <a:endParaRPr lang="en-CA" sz="3200" b="1" dirty="0">
              <a:solidFill>
                <a:schemeClr val="accent2">
                  <a:lumMod val="20000"/>
                  <a:lumOff val="8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848872" cy="4248472"/>
          </a:xfrm>
        </p:spPr>
        <p:txBody>
          <a:bodyPr>
            <a:noAutofit/>
          </a:bodyPr>
          <a:lstStyle/>
          <a:p>
            <a:pPr lvl="1" algn="l">
              <a:buFont typeface="Arial" pitchFamily="34" charset="0"/>
              <a:buChar char="•"/>
            </a:pP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Votes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will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automatically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taken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on a 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roll call basis, in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alphabetical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order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 roll call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will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called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out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twice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A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say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one of the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following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Yes</a:t>
            </a:r>
            <a:endParaRPr lang="fr-CA" sz="2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No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No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with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rights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–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only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say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if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voting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No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uncharacteristic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of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your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country. You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will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given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one minute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after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both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roll calls to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explain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why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you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voted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way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you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did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Pass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–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means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that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you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need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more time to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think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about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it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and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will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vote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Yes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or No the 2</a:t>
            </a:r>
            <a:r>
              <a:rPr lang="fr-CA" sz="2000" baseline="30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nd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time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Abstain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–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only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if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you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did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not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say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Present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or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Voting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at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beginning</a:t>
            </a:r>
            <a:endParaRPr lang="fr-CA" sz="2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713984"/>
            <a:ext cx="9144000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rgbClr val="DB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534933"/>
            <a:ext cx="8276456" cy="1398017"/>
          </a:xfrm>
        </p:spPr>
        <p:txBody>
          <a:bodyPr>
            <a:normAutofit/>
          </a:bodyPr>
          <a:lstStyle/>
          <a:p>
            <a:r>
              <a:rPr lang="fr-CA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A few more notes</a:t>
            </a:r>
            <a:endParaRPr lang="en-CA" sz="3200" b="1" dirty="0">
              <a:solidFill>
                <a:schemeClr val="accent2">
                  <a:lumMod val="20000"/>
                  <a:lumOff val="8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848872" cy="4248472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No point or motion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can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interrupt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 speaker.  </a:t>
            </a:r>
          </a:p>
          <a:p>
            <a:pPr algn="l">
              <a:buFont typeface="Arial" pitchFamily="34" charset="0"/>
              <a:buChar char="•"/>
            </a:pP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Most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procedural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votes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require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majority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to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pass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need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to vote on ALL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procedural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votes, no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matter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what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their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voting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status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endParaRPr lang="fr-CA" sz="2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Delegates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can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only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speak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/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recognized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/vote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upon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recognition of the dais,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except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for suspension of the meeting.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only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speak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when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dais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recognizes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them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The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same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goes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for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voting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– placards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should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not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going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up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when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you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are not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even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finished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talking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You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pass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notes to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each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other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both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during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Speaker’s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list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and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moderated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caucus. </a:t>
            </a:r>
            <a:endParaRPr lang="fr-CA" sz="2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endParaRPr lang="fr-CA" sz="2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713984"/>
            <a:ext cx="9144000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rgbClr val="DB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534933"/>
            <a:ext cx="8276456" cy="1398017"/>
          </a:xfrm>
        </p:spPr>
        <p:txBody>
          <a:bodyPr>
            <a:normAutofit/>
          </a:bodyPr>
          <a:lstStyle/>
          <a:p>
            <a:r>
              <a:rPr lang="fr-CA" sz="36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Vocabulary</a:t>
            </a:r>
            <a:endParaRPr lang="en-CA" sz="3600" b="1" dirty="0">
              <a:solidFill>
                <a:schemeClr val="accent1">
                  <a:lumMod val="20000"/>
                  <a:lumOff val="8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848872" cy="4248472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Dais 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– 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 more formal name for the committee chair</a:t>
            </a:r>
          </a:p>
          <a:p>
            <a:pPr algn="l">
              <a:buFont typeface="Arial" pitchFamily="34" charset="0"/>
              <a:buChar char="•"/>
            </a:pPr>
            <a:r>
              <a:rPr lang="en-US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Delegates/delegation - 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That’s you and your partner</a:t>
            </a:r>
            <a:endParaRPr lang="en-US" sz="17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On the floor 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– Used to describe when a motion or draft resolution is being considered for voting.</a:t>
            </a:r>
            <a:endParaRPr lang="en-US" sz="17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Formal session – 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Time in the committee where formal 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speeches are taking place 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moderated entirely by the dais.</a:t>
            </a:r>
            <a:endParaRPr lang="en-US" sz="17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Informal session – 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Time in the committee where informal debate is taking place, usually through an suspension of 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debate</a:t>
            </a:r>
            <a:endParaRPr lang="en-US" sz="17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Decorum – 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 maintenance of proper, respectful </a:t>
            </a: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behaviour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during formal session.</a:t>
            </a:r>
            <a:endParaRPr lang="en-US" sz="17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Voting bloc 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– The last part of any committee session where voting for draft resolutions takes place. </a:t>
            </a:r>
            <a:endParaRPr lang="en-US" sz="17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Procedural 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– Anything pertaining to the management and the flow of the committee</a:t>
            </a:r>
            <a:endParaRPr lang="en-US" sz="17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Substantive- 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Anything pertaining to the academic aspects of the </a:t>
            </a: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comimittee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i.e. committee topics, draft resolutions</a:t>
            </a:r>
            <a:endParaRPr lang="en-US" sz="17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endParaRPr lang="en-US" sz="17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713984"/>
            <a:ext cx="9144000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rgbClr val="DB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534933"/>
            <a:ext cx="8276456" cy="1398017"/>
          </a:xfrm>
        </p:spPr>
        <p:txBody>
          <a:bodyPr>
            <a:normAutofit/>
          </a:bodyPr>
          <a:lstStyle/>
          <a:p>
            <a:r>
              <a:rPr lang="fr-CA" sz="32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Vocabulary</a:t>
            </a:r>
            <a:endParaRPr lang="en-CA" sz="3200" b="1" dirty="0">
              <a:solidFill>
                <a:schemeClr val="accent2">
                  <a:lumMod val="20000"/>
                  <a:lumOff val="8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848872" cy="4248472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fr-CA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Order</a:t>
            </a:r>
            <a:r>
              <a:rPr lang="fr-CA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of </a:t>
            </a:r>
            <a:r>
              <a:rPr lang="fr-CA" sz="1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precedence</a:t>
            </a:r>
            <a:r>
              <a:rPr lang="fr-CA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–This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for the chair to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worry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about 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but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basically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means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that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there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predetermined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order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for motions to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voted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on, no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matter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order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in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which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they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are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proposed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by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fr-CA" sz="18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r>
              <a:rPr lang="fr-CA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Chair’s</a:t>
            </a:r>
            <a:r>
              <a:rPr lang="fr-CA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/ dais’ discretion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– To tell a delegate that you are doing something under dais discretion is your reasoning for why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 chair decide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on doing things a certain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way. This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reaffirms that the dais has final say on the matter. </a:t>
            </a:r>
            <a:endParaRPr lang="en-US" sz="18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Out </a:t>
            </a: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of order –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 point or motion can be out of order if it goes against Rules of Procedure – basically if it is being made at the wrong time, or if they are using the wrong terms. </a:t>
            </a:r>
            <a:endParaRPr lang="en-US" sz="18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Dilatory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– A point or motion is dilatory if it is redundant. </a:t>
            </a:r>
            <a:endParaRPr lang="fr-CA" sz="18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713984"/>
            <a:ext cx="9144000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err="1" smtClean="0"/>
              <a:t>dil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rgbClr val="DB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534933"/>
            <a:ext cx="8276456" cy="1398017"/>
          </a:xfrm>
        </p:spPr>
        <p:txBody>
          <a:bodyPr>
            <a:normAutofit/>
          </a:bodyPr>
          <a:lstStyle/>
          <a:p>
            <a:r>
              <a:rPr lang="fr-CA" sz="36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Opening</a:t>
            </a:r>
            <a:r>
              <a:rPr lang="fr-CA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fr-CA" sz="36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Committee</a:t>
            </a:r>
            <a:endParaRPr lang="en-CA" sz="3600" b="1" dirty="0">
              <a:solidFill>
                <a:schemeClr val="accent1">
                  <a:lumMod val="20000"/>
                  <a:lumOff val="8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848872" cy="4248472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chair/dais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declares the session to be open. Then, 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roll call is done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in alphabetical order by country name, to take attendance and to see each country’s voting status.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 country can either reply with 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Present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or 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Present and voting.  </a:t>
            </a:r>
            <a:endParaRPr lang="en-US" sz="22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 only difference is that 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Present and voting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CANNOT abstain during voting bloc. </a:t>
            </a:r>
            <a:endParaRPr lang="en-US" sz="18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713984"/>
            <a:ext cx="9144000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rgbClr val="DB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534933"/>
            <a:ext cx="8276456" cy="1398017"/>
          </a:xfrm>
        </p:spPr>
        <p:txBody>
          <a:bodyPr>
            <a:normAutofit/>
          </a:bodyPr>
          <a:lstStyle/>
          <a:p>
            <a:r>
              <a:rPr lang="fr-CA" sz="36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Opening</a:t>
            </a:r>
            <a:r>
              <a:rPr lang="fr-CA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fr-CA" sz="36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Committee</a:t>
            </a:r>
            <a:endParaRPr lang="en-CA" sz="3600" b="1" dirty="0">
              <a:solidFill>
                <a:schemeClr val="accent1">
                  <a:lumMod val="20000"/>
                  <a:lumOff val="8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848872" cy="4248472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Debate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can only move forward with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at least 1 representative from each delegation.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 chair may declare many </a:t>
            </a: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delegates would make for a majority and 2/3 </a:t>
            </a: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majority</a:t>
            </a: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for voting reasons.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Procedural votes need a majority to pass.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Closing debate needs 2/3 majority to pass.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For the treaty to pass – there needs to be consensus.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pic>
        <p:nvPicPr>
          <p:cNvPr id="4" name="Picture 3" descr="United Nations Association In Canada"/>
          <p:cNvPicPr/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2195736" y="188640"/>
            <a:ext cx="27241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ANIMUN Logo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8978" y="188640"/>
            <a:ext cx="1704975" cy="63817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6713984"/>
            <a:ext cx="9144000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rgbClr val="DB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534933"/>
            <a:ext cx="8276456" cy="1398017"/>
          </a:xfrm>
        </p:spPr>
        <p:txBody>
          <a:bodyPr>
            <a:normAutofit/>
          </a:bodyPr>
          <a:lstStyle/>
          <a:p>
            <a:r>
              <a:rPr lang="fr-CA" sz="36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Formal</a:t>
            </a:r>
            <a:r>
              <a:rPr lang="fr-CA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 Session</a:t>
            </a:r>
            <a:endParaRPr lang="en-CA" sz="3600" b="1" dirty="0">
              <a:solidFill>
                <a:schemeClr val="accent1">
                  <a:lumMod val="20000"/>
                  <a:lumOff val="8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848872" cy="4248472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formal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session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period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of time in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which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dais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in charge of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moderating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committee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Majority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of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formal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session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consists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of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going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through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Speaker’s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List. 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first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thing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that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will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happen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when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we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begin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! </a:t>
            </a:r>
            <a:endParaRPr lang="fr-CA" sz="2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 dais moves for the 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Motion to Open the </a:t>
            </a:r>
            <a:r>
              <a:rPr lang="fr-CA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Speaker’s</a:t>
            </a:r>
            <a:r>
              <a:rPr lang="fr-C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List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dais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asks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if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any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wish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to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put on the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Speaker’s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List.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Any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that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wants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to do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so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will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put up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their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placards, and the dais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will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call on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as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they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place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names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on the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Speaker’s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List document. </a:t>
            </a:r>
          </a:p>
          <a:p>
            <a:pPr algn="l">
              <a:buFont typeface="Arial" pitchFamily="34" charset="0"/>
              <a:buChar char="•"/>
            </a:pP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Once the dais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no longer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taking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names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by placard,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add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their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names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to the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list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by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sending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 note to the 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dais, or by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raising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their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placard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again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when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chair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asks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for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it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fr-CA" sz="2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Delegates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only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added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again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once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they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have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already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spoken</a:t>
            </a:r>
            <a:r>
              <a:rPr lang="fr-CA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fr-CA" sz="20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endParaRPr lang="fr-CA" sz="20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713984"/>
            <a:ext cx="9144000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rgbClr val="DB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534933"/>
            <a:ext cx="8276456" cy="1398017"/>
          </a:xfrm>
        </p:spPr>
        <p:txBody>
          <a:bodyPr>
            <a:normAutofit/>
          </a:bodyPr>
          <a:lstStyle/>
          <a:p>
            <a:r>
              <a:rPr lang="fr-CA" sz="36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Formal</a:t>
            </a:r>
            <a:r>
              <a:rPr lang="fr-CA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 Session</a:t>
            </a:r>
            <a:endParaRPr lang="en-CA" sz="3600" b="1" dirty="0">
              <a:solidFill>
                <a:schemeClr val="accent1">
                  <a:lumMod val="20000"/>
                  <a:lumOff val="8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848872" cy="4248472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Once the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Speaker’s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List has been set, the dais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will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go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through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list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with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each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speaker standing up to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speak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for a set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amount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of time (</a:t>
            </a:r>
            <a:r>
              <a:rPr lang="fr-CA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default time: 1 minute)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</a:p>
          <a:p>
            <a:pPr algn="l">
              <a:buFont typeface="Arial" pitchFamily="34" charset="0"/>
              <a:buChar char="•"/>
            </a:pPr>
            <a:r>
              <a:rPr lang="fr-CA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You </a:t>
            </a:r>
            <a:r>
              <a:rPr lang="fr-CA" sz="24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can</a:t>
            </a:r>
            <a:r>
              <a:rPr lang="fr-CA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propose a </a:t>
            </a:r>
            <a:r>
              <a:rPr lang="fr-CA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Motion to change the </a:t>
            </a:r>
            <a:r>
              <a:rPr lang="fr-CA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speaker’s</a:t>
            </a:r>
            <a:r>
              <a:rPr lang="fr-CA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time. </a:t>
            </a:r>
            <a:endParaRPr lang="fr-CA" sz="24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All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committee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sessions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should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begin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and end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formally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Formal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session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also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automatic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when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time for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informal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session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elapses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endParaRPr lang="fr-CA" sz="24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713984"/>
            <a:ext cx="9144000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rgbClr val="DB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534933"/>
            <a:ext cx="8276456" cy="1398017"/>
          </a:xfrm>
        </p:spPr>
        <p:txBody>
          <a:bodyPr>
            <a:normAutofit/>
          </a:bodyPr>
          <a:lstStyle/>
          <a:p>
            <a:r>
              <a:rPr lang="fr-CA" sz="36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Informal</a:t>
            </a:r>
            <a:r>
              <a:rPr lang="fr-CA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 Session</a:t>
            </a:r>
            <a:endParaRPr lang="en-CA" sz="3600" b="1" dirty="0">
              <a:solidFill>
                <a:schemeClr val="accent1">
                  <a:lumMod val="20000"/>
                  <a:lumOff val="8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620688"/>
            <a:ext cx="7848872" cy="5112568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informal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session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 session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with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less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pomp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and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circumstance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– the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rules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are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less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strict, the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can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talk in first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person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refer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to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each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other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personally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instead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of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saying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« 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delegation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of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country » 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etc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</a:p>
          <a:p>
            <a:pPr algn="l">
              <a:buFont typeface="Arial" pitchFamily="34" charset="0"/>
              <a:buChar char="•"/>
            </a:pP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 move to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informal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session, a </a:t>
            </a:r>
            <a:r>
              <a:rPr lang="fr-CA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motion to suspend the meeting 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for a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specified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amount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of time must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moved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for and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voted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on.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Majority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vote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required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for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to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pass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fr-CA" sz="18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1" algn="l">
              <a:buFont typeface="Arial" pitchFamily="34" charset="0"/>
              <a:buChar char="•"/>
            </a:pP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kinds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of suspensions</a:t>
            </a:r>
          </a:p>
          <a:p>
            <a:pPr lvl="2" algn="l">
              <a:buFont typeface="Arial" pitchFamily="34" charset="0"/>
              <a:buChar char="•"/>
            </a:pP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Suspend the meeting –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for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informal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negotiations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The dais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will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not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involved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and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time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often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used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to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negotiate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form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blocs, and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write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papers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When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proposing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motion,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please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state how long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you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want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suspension to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The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norm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usually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10-20 minutes. </a:t>
            </a:r>
            <a:endParaRPr lang="fr-CA" sz="18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2" algn="l">
              <a:buFont typeface="Arial" pitchFamily="34" charset="0"/>
              <a:buChar char="•"/>
            </a:pP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Suspend the meeting for a </a:t>
            </a:r>
            <a:r>
              <a:rPr lang="fr-CA" sz="1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moderated</a:t>
            </a:r>
            <a:r>
              <a:rPr lang="fr-CA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caucus 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–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for a more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informal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debate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on a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specific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topic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 dais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will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still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moderate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the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debate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and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keep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time, but the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can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directly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speak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to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each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other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, use first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person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etc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When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proposing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please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state how long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you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would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like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it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to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on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which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topic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and how long the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speaking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time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will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endParaRPr lang="fr-CA" sz="18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713984"/>
            <a:ext cx="9144000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rgbClr val="DB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534933"/>
            <a:ext cx="8276456" cy="1398017"/>
          </a:xfrm>
        </p:spPr>
        <p:txBody>
          <a:bodyPr>
            <a:normAutofit/>
          </a:bodyPr>
          <a:lstStyle/>
          <a:p>
            <a:r>
              <a:rPr lang="fr-CA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Important Points and Motions </a:t>
            </a:r>
            <a:r>
              <a:rPr lang="fr-CA" sz="32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Outside</a:t>
            </a:r>
            <a:r>
              <a:rPr lang="fr-CA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 of </a:t>
            </a:r>
            <a:r>
              <a:rPr lang="fr-CA" sz="32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 Narrow" pitchFamily="34" charset="0"/>
                <a:cs typeface="Times New Roman" pitchFamily="18" charset="0"/>
              </a:rPr>
              <a:t>Debate</a:t>
            </a:r>
            <a:endParaRPr lang="en-CA" sz="3200" b="1" dirty="0">
              <a:solidFill>
                <a:schemeClr val="accent2">
                  <a:lumMod val="20000"/>
                  <a:lumOff val="8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848872" cy="4248472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These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points and motions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interrupt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 chair  (NOT a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 as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usually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pertain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to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diplomatic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grievances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or corrections of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procedural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matters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lvl="1" algn="l">
              <a:buFont typeface="Arial" pitchFamily="34" charset="0"/>
              <a:buChar char="•"/>
            </a:pPr>
            <a:r>
              <a:rPr lang="fr-CA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Point of </a:t>
            </a:r>
            <a:r>
              <a:rPr lang="fr-CA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order</a:t>
            </a:r>
            <a:r>
              <a:rPr lang="fr-CA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– This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can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made by a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that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basically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has a correction of the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dais’s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interpretation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of the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Rules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of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Procedure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This CANNOT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about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substantive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matter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Any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appeal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on the dais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decision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can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passed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with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 2/3 vote. </a:t>
            </a:r>
            <a:endParaRPr lang="fr-CA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1" algn="l">
              <a:buFont typeface="Arial" pitchFamily="34" charset="0"/>
              <a:buChar char="•"/>
            </a:pPr>
            <a:r>
              <a:rPr lang="fr-CA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Point of information – 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can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made by a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who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has a question about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both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procedural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and substantive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matters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It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cannot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however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about a </a:t>
            </a:r>
            <a:r>
              <a:rPr lang="fr-CA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delegate’s</a:t>
            </a:r>
            <a:r>
              <a:rPr lang="fr-C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speech.</a:t>
            </a:r>
            <a:endParaRPr lang="fr-CA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endParaRPr lang="fr-CA" sz="2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endParaRPr lang="fr-CA" sz="2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713984"/>
            <a:ext cx="9144000" cy="1440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E99C92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6336</TotalTime>
  <Words>1340</Words>
  <Application>Microsoft Office PowerPoint</Application>
  <PresentationFormat>On-screen Show (4:3)</PresentationFormat>
  <Paragraphs>105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Rules of Procedure</vt:lpstr>
      <vt:lpstr>Vocabulary</vt:lpstr>
      <vt:lpstr>Vocabulary</vt:lpstr>
      <vt:lpstr>Opening Committee</vt:lpstr>
      <vt:lpstr>Opening Committee</vt:lpstr>
      <vt:lpstr>Formal Session</vt:lpstr>
      <vt:lpstr>Formal Session</vt:lpstr>
      <vt:lpstr>Informal Session</vt:lpstr>
      <vt:lpstr>Important Points and Motions Outside of Debate</vt:lpstr>
      <vt:lpstr>Important Points and Motions Outside of Debate</vt:lpstr>
      <vt:lpstr>Closing Committee</vt:lpstr>
      <vt:lpstr>Voting Bloc</vt:lpstr>
      <vt:lpstr>Voting Bloc</vt:lpstr>
      <vt:lpstr>A few more notes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jennine punzalan</dc:creator>
  <cp:lastModifiedBy>jennine punzalan</cp:lastModifiedBy>
  <cp:revision>260</cp:revision>
  <dcterms:created xsi:type="dcterms:W3CDTF">2014-12-21T03:03:09Z</dcterms:created>
  <dcterms:modified xsi:type="dcterms:W3CDTF">2015-10-20T16:17:28Z</dcterms:modified>
</cp:coreProperties>
</file>