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98" autoAdjust="0"/>
  </p:normalViewPr>
  <p:slideViewPr>
    <p:cSldViewPr snapToGrid="0" snapToObjects="1">
      <p:cViewPr>
        <p:scale>
          <a:sx n="103" d="100"/>
          <a:sy n="103" d="100"/>
        </p:scale>
        <p:origin x="-2576" y="-1256"/>
      </p:cViewPr>
      <p:guideLst>
        <p:guide orient="horz" pos="2942"/>
        <p:guide pos="2880"/>
      </p:guideLst>
    </p:cSldViewPr>
  </p:slideViewPr>
  <p:notesTextViewPr>
    <p:cViewPr>
      <p:scale>
        <a:sx n="100" d="100"/>
        <a:sy n="100" d="100"/>
      </p:scale>
      <p:origin x="0" y="3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093F0-F655-F24D-B2EE-AC1783650F55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E4D81-6DAA-9A4A-A2D7-7E43E3A4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1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ArialMT"/>
              </a:rPr>
              <a:t>For more information about how to use this document, view the</a:t>
            </a:r>
            <a:r>
              <a:rPr lang="en-US" sz="1200" baseline="0" dirty="0" smtClean="0">
                <a:solidFill>
                  <a:prstClr val="black"/>
                </a:solidFill>
                <a:latin typeface="ArialMT"/>
              </a:rPr>
              <a:t> screencast</a:t>
            </a:r>
            <a:r>
              <a:rPr lang="en-US" sz="1200" dirty="0" smtClean="0">
                <a:solidFill>
                  <a:prstClr val="black"/>
                </a:solidFill>
                <a:latin typeface="ArialMT"/>
              </a:rPr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www.youtube.com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watch?v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=YK8kMnvmbRk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>
              <a:effectLst/>
            </a:endParaRPr>
          </a:p>
          <a:p>
            <a:endParaRPr lang="en-US" sz="1200" dirty="0" smtClean="0">
              <a:solidFill>
                <a:prstClr val="black"/>
              </a:solidFill>
              <a:latin typeface="ArialMT"/>
            </a:endParaRPr>
          </a:p>
          <a:p>
            <a:r>
              <a:rPr lang="en-US" sz="1200" dirty="0" smtClean="0">
                <a:solidFill>
                  <a:prstClr val="black"/>
                </a:solidFill>
                <a:latin typeface="ArialMT"/>
              </a:rPr>
              <a:t>Or,</a:t>
            </a:r>
            <a:r>
              <a:rPr lang="en-US" sz="1200" baseline="0" dirty="0" smtClean="0">
                <a:solidFill>
                  <a:prstClr val="black"/>
                </a:solidFill>
                <a:latin typeface="ArialMT"/>
              </a:rPr>
              <a:t> you may contact:</a:t>
            </a:r>
          </a:p>
          <a:p>
            <a:endParaRPr lang="en-US" sz="1200" baseline="0" dirty="0" smtClean="0">
              <a:solidFill>
                <a:prstClr val="black"/>
              </a:solidFill>
              <a:latin typeface="ArialMT"/>
            </a:endParaRPr>
          </a:p>
          <a:p>
            <a:r>
              <a:rPr lang="en-US" sz="1200" dirty="0" smtClean="0">
                <a:solidFill>
                  <a:prstClr val="black"/>
                </a:solidFill>
                <a:latin typeface="ArialMT"/>
              </a:rPr>
              <a:t>Dr.</a:t>
            </a:r>
            <a:r>
              <a:rPr lang="en-US" sz="1200" baseline="0" dirty="0" smtClean="0">
                <a:solidFill>
                  <a:prstClr val="black"/>
                </a:solidFill>
                <a:latin typeface="ArialMT"/>
              </a:rPr>
              <a:t> Simon Bates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Senior Advisor Teaching and Learning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Academic Director, Centre for Teaching, Learning &amp; Technology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University of British Columbia,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Vancouver Campus 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@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simonpbates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simon.bates</a:t>
            </a:r>
            <a:r>
              <a:rPr lang="it-IT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@ubc.ca</a:t>
            </a:r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dirty="0" smtClean="0">
              <a:solidFill>
                <a:prstClr val="black"/>
              </a:solidFill>
              <a:latin typeface="ArialMT"/>
            </a:endParaRPr>
          </a:p>
          <a:p>
            <a:endParaRPr lang="en-US" sz="1200" dirty="0" smtClean="0">
              <a:solidFill>
                <a:prstClr val="black"/>
              </a:solidFill>
              <a:latin typeface="ArialMT"/>
            </a:endParaRPr>
          </a:p>
          <a:p>
            <a:r>
              <a:rPr lang="en-US" sz="1200" dirty="0" smtClean="0">
                <a:solidFill>
                  <a:prstClr val="black"/>
                </a:solidFill>
                <a:latin typeface="ArialMT"/>
              </a:rPr>
              <a:t>This work is licensed under a Creative Commons Attribution-</a:t>
            </a:r>
            <a:r>
              <a:rPr lang="en-US" sz="1200" dirty="0" err="1" smtClean="0">
                <a:solidFill>
                  <a:prstClr val="black"/>
                </a:solidFill>
                <a:latin typeface="ArialMT"/>
              </a:rPr>
              <a:t>NonCommercial</a:t>
            </a:r>
            <a:r>
              <a:rPr lang="en-US" sz="1200" dirty="0" smtClean="0">
                <a:solidFill>
                  <a:prstClr val="black"/>
                </a:solidFill>
                <a:latin typeface="ArialMT"/>
              </a:rPr>
              <a:t>-</a:t>
            </a:r>
            <a:r>
              <a:rPr lang="en-US" sz="1200" dirty="0" err="1" smtClean="0">
                <a:solidFill>
                  <a:prstClr val="black"/>
                </a:solidFill>
                <a:latin typeface="ArialMT"/>
              </a:rPr>
              <a:t>ShareAlike</a:t>
            </a:r>
            <a:r>
              <a:rPr lang="en-US" sz="1200" dirty="0" smtClean="0">
                <a:solidFill>
                  <a:prstClr val="black"/>
                </a:solidFill>
                <a:latin typeface="ArialMT"/>
              </a:rPr>
              <a:t> 4.0 International License</a:t>
            </a:r>
          </a:p>
          <a:p>
            <a:endParaRPr lang="en-US" sz="1200" dirty="0" smtClean="0">
              <a:solidFill>
                <a:prstClr val="black"/>
              </a:solidFill>
              <a:latin typeface="ArialMT"/>
            </a:endParaRPr>
          </a:p>
          <a:p>
            <a:endParaRPr lang="en-US" sz="1200" dirty="0" smtClean="0">
              <a:solidFill>
                <a:prstClr val="black"/>
              </a:solidFill>
              <a:latin typeface="Arial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E4D81-6DAA-9A4A-A2D7-7E43E3A4D6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7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5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5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1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6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2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0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6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1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5BD15-9300-D949-999A-9961ED5E4752}" type="datetimeFigureOut">
              <a:rPr lang="en-US" smtClean="0"/>
              <a:t>16-06-15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6F1E5-8877-B543-B965-2CD6B884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3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actment-ico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48" y="241640"/>
            <a:ext cx="1301649" cy="433883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2444269" y="4498531"/>
            <a:ext cx="5884334" cy="25400"/>
          </a:xfrm>
          <a:prstGeom prst="straightConnector1">
            <a:avLst/>
          </a:prstGeom>
          <a:ln>
            <a:solidFill>
              <a:srgbClr val="002145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2420370" y="241640"/>
            <a:ext cx="18031" cy="4256891"/>
          </a:xfrm>
          <a:prstGeom prst="straightConnector1">
            <a:avLst/>
          </a:prstGeom>
          <a:ln>
            <a:solidFill>
              <a:srgbClr val="002145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17438" y="6445231"/>
            <a:ext cx="2377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Dimensions of teaching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-239841" y="2364086"/>
            <a:ext cx="199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7375E"/>
                </a:solidFill>
              </a:rPr>
              <a:t>Form of enactment </a:t>
            </a:r>
            <a:endParaRPr lang="en-US" dirty="0">
              <a:solidFill>
                <a:srgbClr val="17375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94468" y="5619642"/>
            <a:ext cx="1456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</a:t>
            </a:r>
            <a:r>
              <a:rPr lang="en-US" sz="1200" dirty="0" smtClean="0"/>
              <a:t>ctivities to facilitate and support learning</a:t>
            </a:r>
          </a:p>
          <a:p>
            <a:pPr algn="ctr"/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deliver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4978" y="5619642"/>
            <a:ext cx="1456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Course / program design / development </a:t>
            </a:r>
          </a:p>
          <a:p>
            <a:pPr algn="ctr"/>
            <a:r>
              <a:rPr lang="en-US" sz="1200" dirty="0" smtClean="0">
                <a:solidFill>
                  <a:srgbClr val="17375E"/>
                </a:solidFill>
              </a:rPr>
              <a:t>(</a:t>
            </a:r>
            <a:r>
              <a:rPr lang="en-US" sz="1200" i="1" dirty="0" smtClean="0">
                <a:solidFill>
                  <a:srgbClr val="17375E"/>
                </a:solidFill>
              </a:rPr>
              <a:t>design</a:t>
            </a:r>
            <a:r>
              <a:rPr lang="en-US" sz="1200" dirty="0" smtClean="0">
                <a:solidFill>
                  <a:srgbClr val="17375E"/>
                </a:solidFill>
              </a:rPr>
              <a:t>)</a:t>
            </a:r>
            <a:endParaRPr lang="en-US" sz="1200" dirty="0">
              <a:solidFill>
                <a:srgbClr val="17375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338" y="5619642"/>
            <a:ext cx="1456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Scholarly reflection, professional development</a:t>
            </a:r>
          </a:p>
          <a:p>
            <a:pPr algn="ctr"/>
            <a:r>
              <a:rPr lang="en-US" sz="1200" dirty="0" smtClean="0">
                <a:solidFill>
                  <a:srgbClr val="17375E"/>
                </a:solidFill>
              </a:rPr>
              <a:t>(</a:t>
            </a:r>
            <a:r>
              <a:rPr lang="en-US" sz="1200" i="1" dirty="0" smtClean="0">
                <a:solidFill>
                  <a:srgbClr val="17375E"/>
                </a:solidFill>
              </a:rPr>
              <a:t>develop</a:t>
            </a:r>
            <a:r>
              <a:rPr lang="en-US" sz="1200" dirty="0" smtClean="0">
                <a:solidFill>
                  <a:srgbClr val="17375E"/>
                </a:solidFill>
              </a:rPr>
              <a:t>)</a:t>
            </a:r>
            <a:endParaRPr lang="en-US" sz="1200" dirty="0">
              <a:solidFill>
                <a:srgbClr val="17375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73574" y="5619642"/>
            <a:ext cx="1456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</a:t>
            </a:r>
            <a:r>
              <a:rPr lang="en-US" sz="1200" dirty="0" smtClean="0"/>
              <a:t>cholarship and public </a:t>
            </a:r>
          </a:p>
          <a:p>
            <a:pPr algn="ctr"/>
            <a:r>
              <a:rPr lang="en-US" sz="1200" dirty="0" smtClean="0"/>
              <a:t>dissemination </a:t>
            </a:r>
          </a:p>
          <a:p>
            <a:pPr algn="ctr"/>
            <a:r>
              <a:rPr lang="en-US" sz="1200" dirty="0" smtClean="0">
                <a:solidFill>
                  <a:srgbClr val="17375E"/>
                </a:solidFill>
              </a:rPr>
              <a:t>(</a:t>
            </a:r>
            <a:r>
              <a:rPr lang="en-US" sz="1200" i="1" dirty="0" smtClean="0">
                <a:solidFill>
                  <a:srgbClr val="17375E"/>
                </a:solidFill>
              </a:rPr>
              <a:t>disseminate</a:t>
            </a:r>
            <a:r>
              <a:rPr lang="en-US" sz="1200" dirty="0" smtClean="0">
                <a:solidFill>
                  <a:srgbClr val="17375E"/>
                </a:solidFill>
              </a:rPr>
              <a:t>)</a:t>
            </a:r>
            <a:endParaRPr lang="en-US" sz="1200" dirty="0">
              <a:solidFill>
                <a:srgbClr val="17375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1649" y="3226379"/>
            <a:ext cx="1279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Practitioner </a:t>
            </a:r>
            <a:r>
              <a:rPr lang="en-US" sz="1200" dirty="0" smtClean="0">
                <a:solidFill>
                  <a:srgbClr val="17375E"/>
                </a:solidFill>
              </a:rPr>
              <a:t>(</a:t>
            </a:r>
            <a:r>
              <a:rPr lang="en-US" sz="1200" i="1" dirty="0" smtClean="0">
                <a:solidFill>
                  <a:srgbClr val="17375E"/>
                </a:solidFill>
              </a:rPr>
              <a:t>do</a:t>
            </a:r>
            <a:r>
              <a:rPr lang="en-US" sz="1200" dirty="0" smtClean="0">
                <a:solidFill>
                  <a:srgbClr val="17375E"/>
                </a:solidFill>
              </a:rPr>
              <a:t>)</a:t>
            </a:r>
          </a:p>
          <a:p>
            <a:pPr algn="ctr"/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961649" y="1864453"/>
            <a:ext cx="1279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Manager </a:t>
            </a:r>
            <a:r>
              <a:rPr lang="en-US" sz="1200" dirty="0" smtClean="0">
                <a:solidFill>
                  <a:srgbClr val="17375E"/>
                </a:solidFill>
              </a:rPr>
              <a:t>(</a:t>
            </a:r>
            <a:r>
              <a:rPr lang="en-US" sz="1200" i="1" dirty="0" smtClean="0">
                <a:solidFill>
                  <a:srgbClr val="17375E"/>
                </a:solidFill>
              </a:rPr>
              <a:t>enable</a:t>
            </a:r>
            <a:r>
              <a:rPr lang="en-US" sz="1200" dirty="0" smtClean="0">
                <a:solidFill>
                  <a:srgbClr val="17375E"/>
                </a:solidFill>
              </a:rPr>
              <a:t>)</a:t>
            </a:r>
          </a:p>
          <a:p>
            <a:pPr algn="ctr"/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961648" y="537531"/>
            <a:ext cx="133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Leader</a:t>
            </a:r>
            <a:r>
              <a:rPr lang="en-US" sz="1200" dirty="0" smtClean="0">
                <a:solidFill>
                  <a:srgbClr val="17375E"/>
                </a:solidFill>
              </a:rPr>
              <a:t> (</a:t>
            </a:r>
            <a:r>
              <a:rPr lang="en-US" sz="1200" i="1" dirty="0" smtClean="0">
                <a:solidFill>
                  <a:srgbClr val="17375E"/>
                </a:solidFill>
              </a:rPr>
              <a:t>influence</a:t>
            </a:r>
            <a:r>
              <a:rPr lang="en-US" sz="1200" dirty="0" smtClean="0"/>
              <a:t>)</a:t>
            </a:r>
          </a:p>
          <a:p>
            <a:endParaRPr lang="en-US" sz="1200" dirty="0"/>
          </a:p>
        </p:txBody>
      </p:sp>
      <p:pic>
        <p:nvPicPr>
          <p:cNvPr id="13" name="Picture 12" descr="CC-BY-NC-SA-2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17" y="5741320"/>
            <a:ext cx="924725" cy="3250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9890" y="64850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UBC 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17" y="6327658"/>
            <a:ext cx="2517766" cy="388250"/>
          </a:xfrm>
          <a:prstGeom prst="rect">
            <a:avLst/>
          </a:prstGeom>
        </p:spPr>
      </p:pic>
      <p:pic>
        <p:nvPicPr>
          <p:cNvPr id="17" name="Picture 16" descr="teaching-icon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370" y="4580470"/>
            <a:ext cx="5890202" cy="93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6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92</Words>
  <Application>Microsoft Macintosh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Bates</dc:creator>
  <cp:lastModifiedBy>Simon Bates</cp:lastModifiedBy>
  <cp:revision>21</cp:revision>
  <dcterms:created xsi:type="dcterms:W3CDTF">2016-04-25T21:11:12Z</dcterms:created>
  <dcterms:modified xsi:type="dcterms:W3CDTF">2016-06-15T19:53:08Z</dcterms:modified>
</cp:coreProperties>
</file>