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405" r:id="rId2"/>
    <p:sldId id="404" r:id="rId3"/>
    <p:sldId id="377" r:id="rId4"/>
    <p:sldId id="378" r:id="rId5"/>
    <p:sldId id="375" r:id="rId6"/>
    <p:sldId id="350" r:id="rId7"/>
    <p:sldId id="362" r:id="rId8"/>
    <p:sldId id="363" r:id="rId9"/>
    <p:sldId id="379" r:id="rId10"/>
    <p:sldId id="380" r:id="rId11"/>
    <p:sldId id="294" r:id="rId12"/>
    <p:sldId id="305" r:id="rId13"/>
    <p:sldId id="387" r:id="rId14"/>
    <p:sldId id="386" r:id="rId15"/>
    <p:sldId id="392" r:id="rId16"/>
    <p:sldId id="393" r:id="rId17"/>
    <p:sldId id="388" r:id="rId18"/>
    <p:sldId id="385" r:id="rId19"/>
    <p:sldId id="296" r:id="rId20"/>
    <p:sldId id="310" r:id="rId21"/>
    <p:sldId id="365" r:id="rId22"/>
    <p:sldId id="364" r:id="rId23"/>
    <p:sldId id="390" r:id="rId24"/>
    <p:sldId id="395" r:id="rId25"/>
    <p:sldId id="372" r:id="rId26"/>
    <p:sldId id="373" r:id="rId27"/>
    <p:sldId id="360" r:id="rId28"/>
    <p:sldId id="361" r:id="rId29"/>
    <p:sldId id="291" r:id="rId30"/>
    <p:sldId id="308" r:id="rId31"/>
    <p:sldId id="297" r:id="rId32"/>
    <p:sldId id="313" r:id="rId33"/>
    <p:sldId id="399" r:id="rId34"/>
    <p:sldId id="400" r:id="rId35"/>
    <p:sldId id="391" r:id="rId36"/>
    <p:sldId id="394" r:id="rId37"/>
    <p:sldId id="389" r:id="rId38"/>
    <p:sldId id="396" r:id="rId39"/>
    <p:sldId id="397" r:id="rId40"/>
    <p:sldId id="398" r:id="rId41"/>
    <p:sldId id="290" r:id="rId42"/>
    <p:sldId id="306" r:id="rId43"/>
    <p:sldId id="367" r:id="rId44"/>
    <p:sldId id="368" r:id="rId45"/>
    <p:sldId id="298" r:id="rId46"/>
    <p:sldId id="316" r:id="rId47"/>
    <p:sldId id="301" r:id="rId48"/>
    <p:sldId id="317" r:id="rId49"/>
    <p:sldId id="369" r:id="rId50"/>
    <p:sldId id="371" r:id="rId51"/>
    <p:sldId id="354" r:id="rId52"/>
    <p:sldId id="356" r:id="rId53"/>
    <p:sldId id="357" r:id="rId54"/>
    <p:sldId id="402" r:id="rId55"/>
    <p:sldId id="401" r:id="rId56"/>
    <p:sldId id="403" r:id="rId57"/>
    <p:sldId id="359" r:id="rId58"/>
    <p:sldId id="406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38C"/>
    <a:srgbClr val="8CC63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02" autoAdjust="0"/>
    <p:restoredTop sz="94733" autoAdjust="0"/>
  </p:normalViewPr>
  <p:slideViewPr>
    <p:cSldViewPr>
      <p:cViewPr varScale="1">
        <p:scale>
          <a:sx n="124" d="100"/>
          <a:sy n="124" d="100"/>
        </p:scale>
        <p:origin x="3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89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006FE85-5778-4518-BA47-5523E503C8C7}" type="datetimeFigureOut">
              <a:rPr lang="en-US"/>
              <a:pPr>
                <a:defRPr/>
              </a:pPr>
              <a:t>7/24/18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4A289B4-116B-4F59-8390-7FC235EADBE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80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ACB0F-8589-4A25-9398-DA35C37A9661}" type="datetimeFigureOut">
              <a:rPr lang="en-US"/>
              <a:pPr>
                <a:defRPr/>
              </a:pPr>
              <a:t>7/24/18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91DC-C761-4ABF-9F19-BF1BD0231610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  <p:transition spd="slow" advClick="0" advTm="5000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6AB-4D0F-403B-B4EF-EC53B6B40E43}" type="datetimeFigureOut">
              <a:rPr lang="en-US"/>
              <a:pPr>
                <a:defRPr/>
              </a:pPr>
              <a:t>7/24/18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0AD6-0543-48E3-A886-78A17EAB2943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  <p:transition spd="slow" advClick="0" advTm="5000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3E55-0075-4E04-8B78-1FA3F156E8D5}" type="datetimeFigureOut">
              <a:rPr lang="en-US"/>
              <a:pPr>
                <a:defRPr/>
              </a:pPr>
              <a:t>7/24/18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01892-1F62-4689-A592-B6E14DBED877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  <p:transition spd="slow" advClick="0" advTm="5000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C4E5-5524-4844-8BDA-A580DB12CFEF}" type="datetimeFigureOut">
              <a:rPr lang="en-US"/>
              <a:pPr>
                <a:defRPr/>
              </a:pPr>
              <a:t>7/24/18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F55F-E291-44E3-AF91-4F1BAC3D7FD7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  <p:transition spd="slow" advClick="0" advTm="5000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59A6-60B2-4D7B-BA20-3A7C184E9C06}" type="datetimeFigureOut">
              <a:rPr lang="en-US"/>
              <a:pPr>
                <a:defRPr/>
              </a:pPr>
              <a:t>7/24/18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8B5C-192D-4C2A-A225-AF431605C99D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  <p:transition spd="slow" advClick="0" advTm="5000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F382-DBE6-405D-92B5-FAA37DA99005}" type="datetimeFigureOut">
              <a:rPr lang="en-US"/>
              <a:pPr>
                <a:defRPr/>
              </a:pPr>
              <a:t>7/24/18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E5F32-3398-44EF-B9F8-AC1D4A68964C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  <p:transition spd="slow" advClick="0" advTm="5000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F02F-0EA0-46CD-992F-8E73383D725F}" type="datetimeFigureOut">
              <a:rPr lang="en-US"/>
              <a:pPr>
                <a:defRPr/>
              </a:pPr>
              <a:t>7/24/18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CDAD-723C-4B5F-86CE-1CF85F618D56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  <p:transition spd="slow" advClick="0" advTm="5000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A59BC-43D1-4943-99CF-6D1BCF4871E2}" type="datetimeFigureOut">
              <a:rPr lang="en-US"/>
              <a:pPr>
                <a:defRPr/>
              </a:pPr>
              <a:t>7/24/18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6B7CC-4E05-498E-B24C-3A8A808673D4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  <p:transition spd="slow" advClick="0" advTm="5000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CB980-B5C1-4BBE-8E99-FC2166A4E213}" type="datetimeFigureOut">
              <a:rPr lang="en-US"/>
              <a:pPr>
                <a:defRPr/>
              </a:pPr>
              <a:t>7/24/18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D5A9-1333-429F-AAEA-F477E0303DF0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  <p:transition spd="slow" advClick="0" advTm="5000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DD47E-950E-40E6-8B3E-16B1F211E721}" type="datetimeFigureOut">
              <a:rPr lang="en-US"/>
              <a:pPr>
                <a:defRPr/>
              </a:pPr>
              <a:t>7/24/18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15882-69DD-4667-9A13-B977A7C843D6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  <p:transition spd="slow" advClick="0" advTm="5000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4606-9577-4D26-864C-4A204BCF5BB3}" type="datetimeFigureOut">
              <a:rPr lang="en-US"/>
              <a:pPr>
                <a:defRPr/>
              </a:pPr>
              <a:t>7/24/18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7A4D-D3ED-41E1-8615-4CADD8E98FA7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  <p:transition spd="slow" advClick="0" advTm="5000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4B47F4-4E16-41B8-B1B6-A7DB0B17691F}" type="datetimeFigureOut">
              <a:rPr lang="en-US"/>
              <a:pPr>
                <a:defRPr/>
              </a:pPr>
              <a:t>7/24/18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DEC534-D2CD-44E3-8269-ED9AB4DDCA5B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  <p:pic>
        <p:nvPicPr>
          <p:cNvPr id="2" name="Picture 1" descr="Logo FPA BLANC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107445"/>
            <a:ext cx="2801143" cy="15922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wmf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ressio.fr/expressions/casser-la-croute-la-graine.php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://www.linternaute.com/expression/langue-francaise/65/faire-le-mur/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ternaute.com/expression/langue-francaise/831/c-est-la-fin-des-haricots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ternaute.com/expression/langue-francaise/49/se-mettre-sur-son-31/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7272807" cy="1080120"/>
          </a:xfrm>
        </p:spPr>
        <p:txBody>
          <a:bodyPr>
            <a:noAutofit/>
          </a:bodyPr>
          <a:lstStyle/>
          <a:p>
            <a:pPr algn="l"/>
            <a:r>
              <a:rPr lang="fr-CA" sz="2400" b="1" dirty="0">
                <a:solidFill>
                  <a:srgbClr val="FFFFFF"/>
                </a:solidFill>
                <a:latin typeface="+mn-lt"/>
                <a:cs typeface="Century Gothic"/>
              </a:rPr>
              <a:t>Bienvenue au jeu-questionnaire </a:t>
            </a:r>
            <a:br>
              <a:rPr lang="fr-CA" sz="2400" b="1" dirty="0">
                <a:solidFill>
                  <a:srgbClr val="FFFFFF"/>
                </a:solidFill>
                <a:latin typeface="+mn-lt"/>
                <a:cs typeface="Century Gothic"/>
              </a:rPr>
            </a:br>
            <a:r>
              <a:rPr lang="fr-CA" sz="2400" b="1" dirty="0">
                <a:solidFill>
                  <a:srgbClr val="FFFFFF"/>
                </a:solidFill>
                <a:latin typeface="+mn-lt"/>
                <a:cs typeface="Century Gothic"/>
              </a:rPr>
              <a:t>Session </a:t>
            </a:r>
            <a:r>
              <a:rPr lang="fr-CA" sz="2400" b="1" dirty="0" err="1">
                <a:solidFill>
                  <a:srgbClr val="FFFFFF"/>
                </a:solidFill>
                <a:latin typeface="+mn-lt"/>
                <a:cs typeface="Century Gothic"/>
              </a:rPr>
              <a:t>franconnexion</a:t>
            </a:r>
            <a:r>
              <a:rPr lang="fr-CA" sz="2400" b="1" dirty="0">
                <a:solidFill>
                  <a:srgbClr val="FFFFFF"/>
                </a:solidFill>
                <a:latin typeface="+mn-lt"/>
                <a:cs typeface="Century Gothic"/>
              </a:rPr>
              <a:t> : Les expressions francophones !</a:t>
            </a:r>
            <a:br>
              <a:rPr lang="fr-CA" sz="2400" b="1" dirty="0">
                <a:solidFill>
                  <a:srgbClr val="FFFFFF"/>
                </a:solidFill>
                <a:latin typeface="+mn-lt"/>
                <a:cs typeface="Century Gothic"/>
              </a:rPr>
            </a:br>
            <a:r>
              <a:rPr lang="fr-CA" sz="2400" b="1" dirty="0">
                <a:solidFill>
                  <a:srgbClr val="05258D"/>
                </a:solidFill>
                <a:latin typeface="+mn-lt"/>
                <a:cs typeface="Century Gothic"/>
              </a:rPr>
              <a:t>  </a:t>
            </a:r>
            <a:br>
              <a:rPr lang="fr-CA" sz="2800" b="1" dirty="0">
                <a:solidFill>
                  <a:srgbClr val="05258D"/>
                </a:solidFill>
                <a:latin typeface="+mn-lt"/>
                <a:cs typeface="Century Gothic"/>
              </a:rPr>
            </a:br>
            <a:r>
              <a:rPr lang="fr-CA" sz="2000" dirty="0">
                <a:latin typeface="+mn-lt"/>
                <a:cs typeface="Century Gothic"/>
              </a:rPr>
              <a:t>Le but du jeu est d’obtenir le plus de points possible pour votre équipe !</a:t>
            </a:r>
            <a:endParaRPr lang="fr-CA" sz="1800" dirty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5612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sz="2000" b="1" dirty="0"/>
              <a:t>Ce qu’il vous faut</a:t>
            </a:r>
          </a:p>
          <a:p>
            <a:pPr>
              <a:buSzPct val="80000"/>
              <a:buFont typeface="Arial"/>
              <a:buChar char="•"/>
            </a:pPr>
            <a:r>
              <a:rPr lang="fr-CA" sz="2000" dirty="0"/>
              <a:t>1 marqueur par équipe</a:t>
            </a:r>
          </a:p>
          <a:p>
            <a:pPr>
              <a:buSzPct val="80000"/>
              <a:buFont typeface="Arial"/>
              <a:buChar char="•"/>
            </a:pPr>
            <a:r>
              <a:rPr lang="fr-CA" sz="2000" dirty="0"/>
              <a:t>15 feuilles de papier brouillon par équipe, déchirées en 2 (pour économiser du papier!)</a:t>
            </a:r>
          </a:p>
          <a:p>
            <a:pPr>
              <a:buNone/>
            </a:pPr>
            <a:r>
              <a:rPr lang="fr-CA" sz="2000" b="1" dirty="0"/>
              <a:t>Ce qu’il faut faire</a:t>
            </a:r>
          </a:p>
          <a:p>
            <a:pPr>
              <a:buSzPct val="80000"/>
              <a:buFont typeface="Arial"/>
              <a:buChar char="•"/>
            </a:pPr>
            <a:r>
              <a:rPr lang="fr-CA" sz="2000" dirty="0"/>
              <a:t>En équipe de 3 ou 4, vous devez noter votre réponse pour chaque question sur une feuille.</a:t>
            </a:r>
          </a:p>
          <a:p>
            <a:pPr>
              <a:buSzPct val="80000"/>
              <a:buFont typeface="Arial"/>
              <a:buChar char="•"/>
            </a:pPr>
            <a:r>
              <a:rPr lang="fr-CA" sz="2000" dirty="0"/>
              <a:t>Au signal de l’enseignant, montrez votre réponse aux autres.</a:t>
            </a:r>
          </a:p>
          <a:p>
            <a:pPr>
              <a:buSzPct val="80000"/>
              <a:buFont typeface="Arial"/>
              <a:buChar char="•"/>
            </a:pPr>
            <a:r>
              <a:rPr lang="fr-CA" sz="2000" dirty="0"/>
              <a:t>Chaque bonne réponse vaut 10 points.  L’équipe avec le plus de points gagne!</a:t>
            </a:r>
          </a:p>
          <a:p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1455380181"/>
      </p:ext>
    </p:extLst>
  </p:cSld>
  <p:clrMapOvr>
    <a:masterClrMapping/>
  </p:clrMapOvr>
  <p:transition spd="slow" advClick="0" advTm="5000"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571500" y="5467871"/>
            <a:ext cx="8143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fr-CA" sz="4400" b="1" dirty="0">
                <a:solidFill>
                  <a:srgbClr val="FFFFFF"/>
                </a:solidFill>
                <a:latin typeface="Bebas Neue" pitchFamily="2" charset="77"/>
              </a:rPr>
              <a:t>a) « Quel est ton problème? »</a:t>
            </a:r>
          </a:p>
        </p:txBody>
      </p:sp>
      <p:pic>
        <p:nvPicPr>
          <p:cNvPr id="13" name="Image 12" descr="davidp-beurk-mouch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4968552" cy="49685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643938" cy="2232248"/>
          </a:xfrm>
        </p:spPr>
        <p:txBody>
          <a:bodyPr/>
          <a:lstStyle/>
          <a:p>
            <a: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  <a:t>Que signifie l’expression : « Avoir l’estomac dans les talons » ?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427985" y="3429000"/>
            <a:ext cx="47073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Avoir trop mangé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Avoir faim après avoir marché pendant longtemps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Avoir extrêmement faim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Être obsédé par les chaussures</a:t>
            </a:r>
          </a:p>
        </p:txBody>
      </p:sp>
      <p:pic>
        <p:nvPicPr>
          <p:cNvPr id="2" name="Image 1" descr="600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8" y="3645024"/>
            <a:ext cx="389232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0063" y="1484784"/>
            <a:ext cx="8143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  <a:t>c) Avoir extrêmement faim.</a:t>
            </a:r>
          </a:p>
        </p:txBody>
      </p:sp>
      <p:pic>
        <p:nvPicPr>
          <p:cNvPr id="9" name="Picture 8" descr="C:\Users\Michelle\AppData\Local\Microsoft\Windows\Temporary Internet Files\Content.IE5\LYXNRM1K\MP900442709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19405"/>
            <a:ext cx="4320480" cy="3101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27584" y="6218728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rgbClr val="FFFFFF"/>
                </a:solidFill>
                <a:latin typeface="+mn-lt"/>
              </a:rPr>
              <a:t>En anglais on dirait : </a:t>
            </a:r>
            <a:r>
              <a:rPr lang="fr-CA" sz="2400" i="1" dirty="0">
                <a:solidFill>
                  <a:srgbClr val="FFFFFF"/>
                </a:solidFill>
                <a:latin typeface="+mn-lt"/>
              </a:rPr>
              <a:t>To </a:t>
            </a:r>
            <a:r>
              <a:rPr lang="fr-CA" sz="2400" i="1" dirty="0" err="1">
                <a:solidFill>
                  <a:srgbClr val="FFFFFF"/>
                </a:solidFill>
                <a:latin typeface="+mn-lt"/>
              </a:rPr>
              <a:t>be</a:t>
            </a:r>
            <a:r>
              <a:rPr lang="fr-CA" sz="2400" i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fr-CA" sz="2400" i="1" dirty="0" err="1">
                <a:solidFill>
                  <a:srgbClr val="FFFFFF"/>
                </a:solidFill>
                <a:latin typeface="+mn-lt"/>
              </a:rPr>
              <a:t>hungry</a:t>
            </a:r>
            <a:r>
              <a:rPr lang="fr-CA" sz="2400" i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fr-CA" sz="2400" i="1" dirty="0" err="1">
                <a:solidFill>
                  <a:srgbClr val="FFFFFF"/>
                </a:solidFill>
                <a:latin typeface="+mn-lt"/>
              </a:rPr>
              <a:t>enough</a:t>
            </a:r>
            <a:r>
              <a:rPr lang="fr-CA" sz="2400" i="1" dirty="0">
                <a:solidFill>
                  <a:srgbClr val="FFFFFF"/>
                </a:solidFill>
                <a:latin typeface="+mn-lt"/>
              </a:rPr>
              <a:t> to </a:t>
            </a:r>
            <a:r>
              <a:rPr lang="fr-CA" sz="2400" i="1" dirty="0" err="1">
                <a:solidFill>
                  <a:srgbClr val="FFFFFF"/>
                </a:solidFill>
                <a:latin typeface="+mn-lt"/>
              </a:rPr>
              <a:t>eat</a:t>
            </a:r>
            <a:r>
              <a:rPr lang="fr-CA" sz="2400" i="1" dirty="0">
                <a:solidFill>
                  <a:srgbClr val="FFFFFF"/>
                </a:solidFill>
                <a:latin typeface="+mn-lt"/>
              </a:rPr>
              <a:t> a horse.</a:t>
            </a:r>
            <a:endParaRPr lang="fr-CA" sz="2400" dirty="0">
              <a:solidFill>
                <a:srgbClr val="FFFFFF"/>
              </a:solidFill>
              <a:latin typeface="+mn-lt"/>
            </a:endParaRPr>
          </a:p>
          <a:p>
            <a:endParaRPr lang="fr-CA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280920" cy="2376264"/>
          </a:xfrm>
        </p:spPr>
        <p:txBody>
          <a:bodyPr/>
          <a:lstStyle/>
          <a:p>
            <a: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  <a:t>Pendant ta présentation dans ton cours de français, tu commences à perdre la voix. Tu as :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9552" y="4293096"/>
            <a:ext cx="532859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Un chat dans la gorge.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Une grenouille dans la bouche.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Des papillons dans l’estomac.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Le coup de foudre</a:t>
            </a:r>
            <a:r>
              <a:rPr lang="fr-CA" sz="32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 descr="144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64" y="3985344"/>
            <a:ext cx="254000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1568986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fr-CA" sz="4800" b="1" dirty="0">
                <a:solidFill>
                  <a:srgbClr val="FFFFFF"/>
                </a:solidFill>
                <a:latin typeface="Bebas Neue" pitchFamily="2" charset="77"/>
              </a:rPr>
              <a:t>a) un chat dans la gorge!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617749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dirty="0">
                <a:solidFill>
                  <a:srgbClr val="FFFFFF"/>
                </a:solidFill>
                <a:latin typeface="+mn-lt"/>
              </a:rPr>
              <a:t>L’expression équivalente en anglais : </a:t>
            </a:r>
            <a:r>
              <a:rPr lang="fr-CA" sz="2200" i="1" dirty="0">
                <a:solidFill>
                  <a:srgbClr val="FFFFFF"/>
                </a:solidFill>
                <a:latin typeface="+mn-lt"/>
              </a:rPr>
              <a:t>To have a </a:t>
            </a:r>
            <a:r>
              <a:rPr lang="fr-CA" sz="2200" i="1" dirty="0" err="1">
                <a:solidFill>
                  <a:srgbClr val="FFFFFF"/>
                </a:solidFill>
                <a:latin typeface="+mn-lt"/>
              </a:rPr>
              <a:t>frog</a:t>
            </a:r>
            <a:r>
              <a:rPr lang="fr-CA" sz="2200" i="1" dirty="0">
                <a:solidFill>
                  <a:srgbClr val="FFFFFF"/>
                </a:solidFill>
                <a:latin typeface="+mn-lt"/>
              </a:rPr>
              <a:t> in </a:t>
            </a:r>
            <a:r>
              <a:rPr lang="fr-CA" sz="2200" i="1" dirty="0" err="1">
                <a:solidFill>
                  <a:srgbClr val="FFFFFF"/>
                </a:solidFill>
                <a:latin typeface="+mn-lt"/>
              </a:rPr>
              <a:t>one’s</a:t>
            </a:r>
            <a:r>
              <a:rPr lang="fr-CA" sz="2200" i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fr-CA" sz="2200" i="1" dirty="0" err="1">
                <a:solidFill>
                  <a:srgbClr val="FFFFFF"/>
                </a:solidFill>
                <a:latin typeface="+mn-lt"/>
              </a:rPr>
              <a:t>throat</a:t>
            </a:r>
            <a:r>
              <a:rPr lang="fr-CA" sz="2200" i="1" dirty="0">
                <a:solidFill>
                  <a:srgbClr val="FFFFFF"/>
                </a:solidFill>
                <a:latin typeface="+mn-lt"/>
              </a:rPr>
              <a:t>.</a:t>
            </a:r>
            <a:endParaRPr lang="fr-CA" sz="2200" dirty="0">
              <a:solidFill>
                <a:srgbClr val="FFFFFF"/>
              </a:solidFill>
              <a:latin typeface="+mn-lt"/>
            </a:endParaRPr>
          </a:p>
          <a:p>
            <a:endParaRPr lang="fr-CA" dirty="0">
              <a:solidFill>
                <a:srgbClr val="FFFFFF"/>
              </a:solidFill>
            </a:endParaRPr>
          </a:p>
        </p:txBody>
      </p:sp>
      <p:pic>
        <p:nvPicPr>
          <p:cNvPr id="2" name="Image 1" descr="328740-avoir-un-chat-dans-la-go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64904"/>
            <a:ext cx="3879144" cy="3327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643938" cy="2592288"/>
          </a:xfrm>
        </p:spPr>
        <p:txBody>
          <a:bodyPr/>
          <a:lstStyle/>
          <a:p>
            <a:pPr eaLnBrk="1" hangingPunct="1"/>
            <a: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  <a:t>Lorsque tu tombes amoureux instantanément de quelqu’un que tu viens juste de rencontrer, on dit que tu as :</a:t>
            </a:r>
            <a:endParaRPr lang="en-CA" sz="4000" b="1" dirty="0">
              <a:solidFill>
                <a:srgbClr val="FFFFFF"/>
              </a:solidFill>
              <a:latin typeface="Bebas Neue" pitchFamily="2" charset="7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16016" y="4221088"/>
            <a:ext cx="47525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Un chat dans la gorge.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Une faim de loup.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Le coup de foudre. 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Les dents longues.</a:t>
            </a:r>
          </a:p>
        </p:txBody>
      </p:sp>
      <p:pic>
        <p:nvPicPr>
          <p:cNvPr id="2" name="Image 1" descr="lo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4162533" cy="2492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1569566"/>
            <a:ext cx="8143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fr-CA" sz="5400" b="1" dirty="0">
                <a:solidFill>
                  <a:srgbClr val="FFFFFF"/>
                </a:solidFill>
                <a:latin typeface="Bebas Neue" pitchFamily="2" charset="77"/>
              </a:rPr>
              <a:t>c) Le coup de foudre!</a:t>
            </a:r>
          </a:p>
        </p:txBody>
      </p:sp>
      <p:pic>
        <p:nvPicPr>
          <p:cNvPr id="15" name="Image 14" descr="lo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80928"/>
            <a:ext cx="6048672" cy="3622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51520" y="1303040"/>
            <a:ext cx="8643938" cy="2924944"/>
          </a:xfrm>
        </p:spPr>
        <p:txBody>
          <a:bodyPr/>
          <a:lstStyle/>
          <a:p>
            <a:pPr eaLnBrk="1" hangingPunct="1"/>
            <a:r>
              <a:rPr lang="fr-CA" b="1" dirty="0">
                <a:solidFill>
                  <a:srgbClr val="FFFFFF"/>
                </a:solidFill>
                <a:latin typeface="Bebas Neue" pitchFamily="2" charset="77"/>
              </a:rPr>
              <a:t>Cette expression signifie « avoir des frissons, avoir peur. » </a:t>
            </a:r>
            <a:br>
              <a:rPr lang="fr-CA" b="1" dirty="0">
                <a:solidFill>
                  <a:srgbClr val="FFFFFF"/>
                </a:solidFill>
                <a:latin typeface="Bebas Neue" pitchFamily="2" charset="77"/>
              </a:rPr>
            </a:br>
            <a:r>
              <a:rPr lang="fr-CA" b="1" dirty="0">
                <a:solidFill>
                  <a:srgbClr val="FFFFFF"/>
                </a:solidFill>
                <a:latin typeface="Bebas Neue" pitchFamily="2" charset="77"/>
              </a:rPr>
              <a:t>De quelle expression s’agit-il?</a:t>
            </a:r>
            <a:endParaRPr lang="en-CA" b="1" dirty="0">
              <a:solidFill>
                <a:srgbClr val="FFFFFF"/>
              </a:solidFill>
              <a:latin typeface="Bebas Neue" pitchFamily="2" charset="77"/>
            </a:endParaRPr>
          </a:p>
        </p:txBody>
      </p:sp>
      <p:pic>
        <p:nvPicPr>
          <p:cNvPr id="16" name="Picture 15" descr="C:\Users\Michelle\AppData\Local\Microsoft\Windows\Temporary Internet Files\Content.IE5\5HXXZ6OR\MC900339166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15408"/>
            <a:ext cx="1800200" cy="183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Michelle\AppData\Local\Microsoft\Windows\Temporary Internet Files\Content.IE5\TQDM60SJ\MC900368532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975448"/>
            <a:ext cx="1224136" cy="130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Michelle\AppData\Local\Microsoft\Windows\Temporary Internet Files\Content.IE5\YHBSK2E4\MM900178298[1]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047456"/>
            <a:ext cx="1296144" cy="130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Michelle\AppData\Local\Microsoft\Windows\Temporary Internet Files\Content.IE5\LYXNRM1K\MC900038516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399384"/>
            <a:ext cx="1368152" cy="200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771800" y="5407497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>
                <a:solidFill>
                  <a:srgbClr val="FFFFFF"/>
                </a:solidFill>
                <a:latin typeface="Segoe Print" pitchFamily="2" charset="0"/>
              </a:rPr>
              <a:t>+</a:t>
            </a:r>
            <a:endParaRPr lang="fr-CA" sz="4400" b="1" dirty="0">
              <a:solidFill>
                <a:srgbClr val="FFFFFF"/>
              </a:solidFill>
              <a:latin typeface="Segoe Print" pitchFamily="2" charset="0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804AF6B6-B54B-1048-A6A5-6F6D3B054E0D}"/>
              </a:ext>
            </a:extLst>
          </p:cNvPr>
          <p:cNvSpPr txBox="1"/>
          <p:nvPr/>
        </p:nvSpPr>
        <p:spPr>
          <a:xfrm>
            <a:off x="4572000" y="5390239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>
                <a:solidFill>
                  <a:srgbClr val="FFFFFF"/>
                </a:solidFill>
                <a:latin typeface="Segoe Print" pitchFamily="2" charset="0"/>
              </a:rPr>
              <a:t>+</a:t>
            </a:r>
            <a:endParaRPr lang="fr-CA" sz="4400" b="1" dirty="0">
              <a:solidFill>
                <a:srgbClr val="FFFFFF"/>
              </a:solidFill>
              <a:latin typeface="Segoe Print" pitchFamily="2" charset="0"/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CA8A5EA7-439B-1246-9F48-7504B0D292AA}"/>
              </a:ext>
            </a:extLst>
          </p:cNvPr>
          <p:cNvSpPr txBox="1"/>
          <p:nvPr/>
        </p:nvSpPr>
        <p:spPr>
          <a:xfrm>
            <a:off x="6516216" y="5313858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>
                <a:solidFill>
                  <a:srgbClr val="FFFFFF"/>
                </a:solidFill>
                <a:latin typeface="Segoe Print" pitchFamily="2" charset="0"/>
              </a:rPr>
              <a:t>+</a:t>
            </a:r>
            <a:endParaRPr lang="fr-CA" sz="4400" b="1" dirty="0">
              <a:solidFill>
                <a:srgbClr val="FFFFFF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17583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r>
              <a:rPr lang="fr-CA" sz="5600" b="1" dirty="0">
                <a:solidFill>
                  <a:srgbClr val="FFFFFF"/>
                </a:solidFill>
                <a:latin typeface="Bebas Neue" pitchFamily="2" charset="77"/>
              </a:rPr>
              <a:t>« Avoir la chair de poule »</a:t>
            </a:r>
          </a:p>
        </p:txBody>
      </p:sp>
      <p:pic>
        <p:nvPicPr>
          <p:cNvPr id="2" name="Image 1" descr="chairdepoulegr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54" y="2636912"/>
            <a:ext cx="378989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285750" y="1733430"/>
            <a:ext cx="8643938" cy="1470025"/>
          </a:xfrm>
        </p:spPr>
        <p:txBody>
          <a:bodyPr/>
          <a:lstStyle/>
          <a:p>
            <a:pPr eaLnBrk="1" hangingPunct="1"/>
            <a:r>
              <a:rPr lang="fr-CA" sz="5400" b="1" dirty="0">
                <a:solidFill>
                  <a:srgbClr val="FFFFFF"/>
                </a:solidFill>
                <a:latin typeface="Bebas Neue" pitchFamily="2" charset="77"/>
              </a:rPr>
              <a:t>Si quelqu’un est </a:t>
            </a:r>
            <a:br>
              <a:rPr lang="fr-CA" sz="5400" b="1" dirty="0">
                <a:solidFill>
                  <a:srgbClr val="FFFFFF"/>
                </a:solidFill>
                <a:latin typeface="Bebas Neue" pitchFamily="2" charset="77"/>
              </a:rPr>
            </a:br>
            <a:r>
              <a:rPr lang="fr-CA" sz="5400" b="1" dirty="0">
                <a:solidFill>
                  <a:srgbClr val="FFFFFF"/>
                </a:solidFill>
                <a:latin typeface="Bebas Neue" pitchFamily="2" charset="77"/>
              </a:rPr>
              <a:t>« fou de rage », il est :</a:t>
            </a:r>
            <a:endParaRPr lang="en-CA" sz="5400" b="1" dirty="0">
              <a:solidFill>
                <a:srgbClr val="FFFFFF"/>
              </a:solidFill>
              <a:latin typeface="Bebas Neue" pitchFamily="2" charset="7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3874273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lphaLcParenR"/>
            </a:pPr>
            <a:r>
              <a:rPr lang="fr-CA" sz="3600" dirty="0">
                <a:solidFill>
                  <a:srgbClr val="FFFFFF"/>
                </a:solidFill>
                <a:latin typeface="+mn-lt"/>
              </a:rPr>
              <a:t>Très ambitieux</a:t>
            </a:r>
          </a:p>
          <a:p>
            <a:pPr marL="742950" lvl="0" indent="-742950">
              <a:buFont typeface="+mj-lt"/>
              <a:buAutoNum type="alphaLcParenR"/>
            </a:pPr>
            <a:r>
              <a:rPr lang="fr-CA" sz="3600" dirty="0">
                <a:solidFill>
                  <a:srgbClr val="FFFFFF"/>
                </a:solidFill>
                <a:latin typeface="+mn-lt"/>
              </a:rPr>
              <a:t>Très heureux</a:t>
            </a:r>
          </a:p>
          <a:p>
            <a:pPr marL="742950" lvl="0" indent="-742950">
              <a:buFont typeface="+mj-lt"/>
              <a:buAutoNum type="alphaLcParenR"/>
            </a:pPr>
            <a:r>
              <a:rPr lang="fr-CA" sz="3600" dirty="0">
                <a:solidFill>
                  <a:srgbClr val="FFFFFF"/>
                </a:solidFill>
                <a:latin typeface="+mn-lt"/>
              </a:rPr>
              <a:t>Très étrange</a:t>
            </a:r>
          </a:p>
          <a:p>
            <a:pPr marL="742950" lvl="0" indent="-742950">
              <a:buFont typeface="+mj-lt"/>
              <a:buAutoNum type="alphaLcParenR"/>
            </a:pPr>
            <a:r>
              <a:rPr lang="fr-CA" sz="3600" dirty="0">
                <a:solidFill>
                  <a:srgbClr val="FFFFFF"/>
                </a:solidFill>
                <a:latin typeface="+mn-lt"/>
              </a:rPr>
              <a:t>Très en colère</a:t>
            </a:r>
          </a:p>
          <a:p>
            <a:endParaRPr lang="fr-CA" dirty="0">
              <a:solidFill>
                <a:srgbClr val="FFFFFF"/>
              </a:solidFill>
            </a:endParaRPr>
          </a:p>
        </p:txBody>
      </p:sp>
      <p:pic>
        <p:nvPicPr>
          <p:cNvPr id="2" name="Image 1" descr="FILLE+QUES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3888432" cy="2595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916832"/>
            <a:ext cx="8928992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bas Neue" pitchFamily="2" charset="77"/>
              </a:rPr>
              <a:t>Questions</a:t>
            </a:r>
          </a:p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bas Neue Light" pitchFamily="2" charset="77"/>
              </a:rPr>
              <a:t>Pour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bas Neue Light" pitchFamily="2" charset="77"/>
              </a:rPr>
              <a:t>une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bas Neue Light" pitchFamily="2" charset="77"/>
            </a:endParaRPr>
          </a:p>
          <a:p>
            <a:pPr algn="ctr"/>
            <a:r>
              <a:rPr lang="en-US" sz="8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bas Neue" pitchFamily="2" charset="77"/>
              </a:rPr>
              <a:t>Session </a:t>
            </a:r>
            <a:r>
              <a:rPr lang="en-US" sz="84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bas Neue" pitchFamily="2" charset="77"/>
              </a:rPr>
              <a:t>franconnexion</a:t>
            </a:r>
            <a:endParaRPr lang="en-US" sz="8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bas Neue" pitchFamily="2" charset="77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0" y="558924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chemeClr val="bg1"/>
                </a:solidFill>
                <a:latin typeface="+mj-lt"/>
              </a:rPr>
              <a:t>Les expressions francophones</a:t>
            </a:r>
            <a:br>
              <a:rPr lang="fr-CA" sz="2800" dirty="0">
                <a:solidFill>
                  <a:schemeClr val="bg1"/>
                </a:solidFill>
                <a:latin typeface="+mj-lt"/>
              </a:rPr>
            </a:br>
            <a:r>
              <a:rPr lang="fr-CA" dirty="0">
                <a:solidFill>
                  <a:schemeClr val="bg1"/>
                </a:solidFill>
                <a:latin typeface="+mj-lt"/>
              </a:rPr>
              <a:t>Niveau intermédiaire/avancé</a:t>
            </a:r>
          </a:p>
        </p:txBody>
      </p:sp>
    </p:spTree>
  </p:cSld>
  <p:clrMapOvr>
    <a:masterClrMapping/>
  </p:clrMapOvr>
  <p:transition spd="slow" advTm="0">
    <p:cover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43608" y="1412776"/>
            <a:ext cx="7056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r>
              <a:rPr lang="fr-CA" sz="4800" b="1" dirty="0">
                <a:solidFill>
                  <a:srgbClr val="FFFFFF"/>
                </a:solidFill>
                <a:latin typeface="Bebas Neue" pitchFamily="2" charset="77"/>
              </a:rPr>
              <a:t>d) Il est très en colère.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0" y="1428750"/>
            <a:ext cx="1357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fr-CA" sz="6600" dirty="0">
                <a:solidFill>
                  <a:srgbClr val="0F238C"/>
                </a:solidFill>
                <a:latin typeface="Calibri" pitchFamily="34" charset="0"/>
              </a:rPr>
              <a:t> </a:t>
            </a:r>
            <a:endParaRPr lang="fr-CA" sz="2800" dirty="0">
              <a:solidFill>
                <a:srgbClr val="0F238C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869160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i="1" dirty="0">
                <a:solidFill>
                  <a:srgbClr val="FFFFFF"/>
                </a:solidFill>
                <a:latin typeface="+mn-lt"/>
              </a:rPr>
              <a:t>Exemple : </a:t>
            </a:r>
          </a:p>
          <a:p>
            <a:pPr algn="ctr"/>
            <a:r>
              <a:rPr lang="fr-CA" sz="3600" dirty="0">
                <a:solidFill>
                  <a:srgbClr val="FFFFFF"/>
                </a:solidFill>
                <a:latin typeface="+mn-lt"/>
              </a:rPr>
              <a:t>« Marc est devenu </a:t>
            </a:r>
            <a:r>
              <a:rPr lang="fr-CA" sz="3600" b="1" dirty="0">
                <a:solidFill>
                  <a:srgbClr val="FFFFFF"/>
                </a:solidFill>
                <a:latin typeface="+mn-lt"/>
              </a:rPr>
              <a:t>fou de rage </a:t>
            </a:r>
            <a:r>
              <a:rPr lang="fr-CA" sz="3600" dirty="0">
                <a:solidFill>
                  <a:srgbClr val="FFFFFF"/>
                </a:solidFill>
                <a:latin typeface="+mn-lt"/>
              </a:rPr>
              <a:t>quand il a perdu tout son travail sur l’ordinateur. »</a:t>
            </a:r>
          </a:p>
          <a:p>
            <a:endParaRPr lang="fr-CA" dirty="0">
              <a:solidFill>
                <a:srgbClr val="FFFFFF"/>
              </a:solidFill>
            </a:endParaRPr>
          </a:p>
        </p:txBody>
      </p:sp>
      <p:pic>
        <p:nvPicPr>
          <p:cNvPr id="2" name="Imag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847580" cy="231192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539552" y="4607257"/>
            <a:ext cx="81438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lvl="0" indent="-514350" algn="ctr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En train de brûler</a:t>
            </a:r>
          </a:p>
          <a:p>
            <a:pPr marL="514350" lvl="0" indent="-514350" algn="ctr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Enthousiaste et dynamique</a:t>
            </a:r>
          </a:p>
          <a:p>
            <a:pPr marL="514350" lvl="0" indent="-514350" algn="ctr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Triste et mélancolique</a:t>
            </a:r>
          </a:p>
          <a:p>
            <a:pPr marL="514350" lvl="0" indent="-514350" algn="ctr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Très en colère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51520" y="1381200"/>
            <a:ext cx="8643938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CA" sz="4400" b="1" dirty="0">
                <a:solidFill>
                  <a:srgbClr val="FFFFFF"/>
                </a:solidFill>
                <a:latin typeface="Bebas Neue" pitchFamily="2" charset="77"/>
              </a:rPr>
              <a:t>Si quelqu’un est « tout feu tout flamme », </a:t>
            </a:r>
          </a:p>
          <a:p>
            <a:pPr lvl="0" algn="ctr">
              <a:defRPr/>
            </a:pPr>
            <a:r>
              <a:rPr lang="fr-CA" sz="4400" b="1" dirty="0">
                <a:solidFill>
                  <a:srgbClr val="FFFFFF"/>
                </a:solidFill>
                <a:latin typeface="Bebas Neue" pitchFamily="2" charset="77"/>
              </a:rPr>
              <a:t>il ou elle est :</a:t>
            </a:r>
            <a:endParaRPr kumimoji="0" lang="en-CA" sz="4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itchFamily="2" charset="77"/>
              <a:ea typeface="+mj-ea"/>
              <a:cs typeface="+mj-cs"/>
            </a:endParaRPr>
          </a:p>
        </p:txBody>
      </p:sp>
      <p:pic>
        <p:nvPicPr>
          <p:cNvPr id="43009" name="Picture 1" descr="C:\Users\Michelle\AppData\Local\Microsoft\Windows\Temporary Internet Files\Content.IE5\T0481HDP\MC90043481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852936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539552" y="1916832"/>
            <a:ext cx="8143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fr-CA" sz="4400" b="1" dirty="0">
                <a:solidFill>
                  <a:srgbClr val="FFFFFF"/>
                </a:solidFill>
                <a:latin typeface="Bebas Neue" pitchFamily="2" charset="77"/>
              </a:rPr>
              <a:t>b) Enthousiaste et dynamique!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599" y="3501008"/>
            <a:ext cx="388843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i="1" dirty="0">
                <a:solidFill>
                  <a:srgbClr val="FFFFFF"/>
                </a:solidFill>
                <a:latin typeface="+mn-lt"/>
              </a:rPr>
              <a:t>Exemple :</a:t>
            </a:r>
          </a:p>
          <a:p>
            <a:pPr algn="ctr"/>
            <a:r>
              <a:rPr lang="fr-CA" sz="3200" i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fr-CA" sz="3200" dirty="0">
                <a:solidFill>
                  <a:srgbClr val="FFFFFF"/>
                </a:solidFill>
                <a:latin typeface="+mn-lt"/>
              </a:rPr>
              <a:t>«</a:t>
            </a:r>
            <a:r>
              <a:rPr lang="fr-CA" sz="3200" i="1" dirty="0">
                <a:solidFill>
                  <a:srgbClr val="FFFFFF"/>
                </a:solidFill>
                <a:latin typeface="+mn-lt"/>
              </a:rPr>
              <a:t> </a:t>
            </a:r>
            <a:r>
              <a:rPr lang="fr-CA" sz="3200" dirty="0">
                <a:solidFill>
                  <a:srgbClr val="FFFFFF"/>
                </a:solidFill>
                <a:latin typeface="+mn-lt"/>
              </a:rPr>
              <a:t>C’est un athlète remarquable. Il est </a:t>
            </a:r>
            <a:r>
              <a:rPr lang="fr-CA" sz="3200" b="1" dirty="0">
                <a:solidFill>
                  <a:srgbClr val="FFFFFF"/>
                </a:solidFill>
                <a:latin typeface="+mn-lt"/>
              </a:rPr>
              <a:t>tout feu tout flamme</a:t>
            </a:r>
            <a:r>
              <a:rPr lang="fr-CA" sz="3200" dirty="0">
                <a:solidFill>
                  <a:srgbClr val="FFFFFF"/>
                </a:solidFill>
                <a:latin typeface="+mn-lt"/>
              </a:rPr>
              <a:t>! »</a:t>
            </a:r>
          </a:p>
          <a:p>
            <a:endParaRPr lang="fr-CA" dirty="0">
              <a:solidFill>
                <a:srgbClr val="FFFFFF"/>
              </a:solidFill>
            </a:endParaRPr>
          </a:p>
        </p:txBody>
      </p:sp>
      <p:pic>
        <p:nvPicPr>
          <p:cNvPr id="2" name="Image 1" descr="1_a82l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996952"/>
            <a:ext cx="2592288" cy="3481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51520" y="2174999"/>
            <a:ext cx="8643938" cy="1470025"/>
          </a:xfrm>
        </p:spPr>
        <p:txBody>
          <a:bodyPr/>
          <a:lstStyle/>
          <a:p>
            <a:pPr eaLnBrk="1" hangingPunct="1"/>
            <a: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  <a:t>Pendant l’après-midi, tu vas « casser la croûte ». Qu’est-ce que tu vas faire?</a:t>
            </a:r>
            <a:endParaRPr lang="en-CA" sz="4000" b="1" dirty="0">
              <a:solidFill>
                <a:srgbClr val="FFFFFF"/>
              </a:solidFill>
              <a:latin typeface="Bebas Neue" pitchFamily="2" charset="7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563888" y="4319225"/>
            <a:ext cx="62646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Manger quelque chose.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Lancer quelque chose.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Briser quelque chose.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Apprendre quelque chose.</a:t>
            </a:r>
          </a:p>
        </p:txBody>
      </p:sp>
      <p:pic>
        <p:nvPicPr>
          <p:cNvPr id="40964" name="Picture 4" descr="C:\Users\Michelle\AppData\Local\Microsoft\Windows\Temporary Internet Files\Content.IE5\LYXNRM1K\MP9003995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2850820" cy="2280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1591" y="1453752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fr-CA" sz="4800" b="1" dirty="0">
                <a:solidFill>
                  <a:srgbClr val="FFFFFF"/>
                </a:solidFill>
                <a:latin typeface="Bebas Neue" pitchFamily="2" charset="77"/>
              </a:rPr>
              <a:t>a) Manger quelque chose.</a:t>
            </a:r>
          </a:p>
        </p:txBody>
      </p:sp>
      <p:pic>
        <p:nvPicPr>
          <p:cNvPr id="9" name="Picture 8" descr="C:\Users\Michelle\AppData\Local\Microsoft\Windows\Temporary Internet Files\Content.IE5\LYXNRM1K\MP900444465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84749"/>
            <a:ext cx="2963378" cy="2278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83568" y="4822701"/>
            <a:ext cx="79208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rgbClr val="FFFFFF"/>
                </a:solidFill>
                <a:latin typeface="+mn-lt"/>
              </a:rPr>
              <a:t>On disait d'abord « casser la croûte avec quelqu'un », ce qui voulait dire « partager son pain avec quelqu'un », donc manger avec lui. Puis le 'pain' a été compris plus largement comme la nourriture ou le repas. </a:t>
            </a:r>
          </a:p>
          <a:p>
            <a:endParaRPr lang="fr-CA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4536" y="6434172"/>
            <a:ext cx="478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i="1" dirty="0">
                <a:solidFill>
                  <a:srgbClr val="FFFFFF"/>
                </a:solidFill>
                <a:latin typeface="+mj-lt"/>
              </a:rPr>
              <a:t>(Source : </a:t>
            </a:r>
            <a:r>
              <a:rPr lang="fr-CA" sz="1000" i="1" u="sng" dirty="0">
                <a:solidFill>
                  <a:srgbClr val="FFFFFF"/>
                </a:solidFill>
                <a:latin typeface="+mj-lt"/>
                <a:hlinkClick r:id="rId3"/>
              </a:rPr>
              <a:t>http://www.expressio.fr/expressions/casser-la-croute-la-graine.php</a:t>
            </a:r>
            <a:r>
              <a:rPr lang="fr-CA" sz="1000" i="1" dirty="0">
                <a:solidFill>
                  <a:srgbClr val="FFFFFF"/>
                </a:solidFill>
                <a:latin typeface="+mj-lt"/>
              </a:rPr>
              <a:t>)</a:t>
            </a:r>
            <a:endParaRPr lang="fr-CA" sz="1000" dirty="0">
              <a:solidFill>
                <a:srgbClr val="FFFFFF"/>
              </a:solidFill>
              <a:latin typeface="+mj-lt"/>
            </a:endParaRPr>
          </a:p>
          <a:p>
            <a:endParaRPr lang="fr-CA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0" y="936104"/>
            <a:ext cx="9396536" cy="3140968"/>
          </a:xfrm>
        </p:spPr>
        <p:txBody>
          <a:bodyPr/>
          <a:lstStyle/>
          <a:p>
            <a: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  <a:t>En anglais, on dit : </a:t>
            </a:r>
            <a:b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</a:br>
            <a: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  <a:t>« </a:t>
            </a:r>
            <a:r>
              <a:rPr lang="fr-CA" sz="4000" b="1" dirty="0" err="1">
                <a:solidFill>
                  <a:srgbClr val="FFFFFF"/>
                </a:solidFill>
                <a:latin typeface="Bebas Neue" pitchFamily="2" charset="77"/>
              </a:rPr>
              <a:t>It’s</a:t>
            </a:r>
            <a: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  <a:t> </a:t>
            </a:r>
            <a:r>
              <a:rPr lang="fr-CA" sz="4000" b="1" dirty="0" err="1">
                <a:solidFill>
                  <a:srgbClr val="FFFFFF"/>
                </a:solidFill>
                <a:latin typeface="Bebas Neue" pitchFamily="2" charset="77"/>
              </a:rPr>
              <a:t>raining</a:t>
            </a:r>
            <a: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  <a:t> cats and </a:t>
            </a:r>
            <a:r>
              <a:rPr lang="fr-CA" sz="4000" b="1" dirty="0" err="1">
                <a:solidFill>
                  <a:srgbClr val="FFFFFF"/>
                </a:solidFill>
                <a:latin typeface="Bebas Neue" pitchFamily="2" charset="77"/>
              </a:rPr>
              <a:t>dogs</a:t>
            </a:r>
            <a: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  <a:t>. »</a:t>
            </a:r>
            <a:b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</a:br>
            <a: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  <a:t>En français, on dit :</a:t>
            </a: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2915816" y="4049688"/>
            <a:ext cx="59046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Il pleut des chats et des chiens.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C’est un peu humide dehors.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Il pleut à boire debout.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Je n’ai plus soif puisqu’il pleut.</a:t>
            </a:r>
          </a:p>
        </p:txBody>
      </p:sp>
      <p:pic>
        <p:nvPicPr>
          <p:cNvPr id="8" name="Picture 7" descr="C:\Users\Michelle\AppData\Local\Microsoft\Windows\Temporary Internet Files\Content.IE5\M9NB61VN\MC900230518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45632"/>
            <a:ext cx="2448272" cy="289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539552" y="5683399"/>
            <a:ext cx="8143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fr-CA" sz="4400" b="1" dirty="0">
                <a:solidFill>
                  <a:srgbClr val="FFFFFF"/>
                </a:solidFill>
                <a:latin typeface="Bebas Neue" pitchFamily="2" charset="77"/>
              </a:rPr>
              <a:t>c) Il pleut à boire debout!</a:t>
            </a:r>
          </a:p>
        </p:txBody>
      </p:sp>
      <p:pic>
        <p:nvPicPr>
          <p:cNvPr id="2" name="Image 1" descr="978-2-89512-781-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22483"/>
            <a:ext cx="432048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0" y="1626903"/>
            <a:ext cx="9144000" cy="1255712"/>
          </a:xfrm>
        </p:spPr>
        <p:txBody>
          <a:bodyPr/>
          <a:lstStyle/>
          <a:p>
            <a:pPr eaLnBrk="1" hangingPunct="1"/>
            <a: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  <a:t>Si quelqu’un « a le cafard », on pourrait dire qu’il :</a:t>
            </a:r>
            <a:endParaRPr lang="en-CA" sz="4000" b="1" dirty="0">
              <a:solidFill>
                <a:srgbClr val="FFFFFF"/>
              </a:solidFill>
              <a:latin typeface="Bebas Neue" pitchFamily="2" charset="77"/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403648" y="4535249"/>
            <a:ext cx="62646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 algn="ctr"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j-lt"/>
              </a:rPr>
              <a:t>est un peu triste   </a:t>
            </a:r>
          </a:p>
          <a:p>
            <a:pPr marL="514350" lvl="0" indent="-514350" algn="ctr"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j-lt"/>
              </a:rPr>
              <a:t>a un insecte sur son épaule</a:t>
            </a:r>
          </a:p>
          <a:p>
            <a:pPr lvl="0" algn="ctr"/>
            <a:r>
              <a:rPr lang="fr-CA" sz="3200" dirty="0">
                <a:solidFill>
                  <a:srgbClr val="FFFFFF"/>
                </a:solidFill>
                <a:latin typeface="+mj-lt"/>
              </a:rPr>
              <a:t>c) est malade</a:t>
            </a:r>
          </a:p>
          <a:p>
            <a:pPr lvl="0" algn="ctr"/>
            <a:r>
              <a:rPr lang="fr-CA" sz="3200" dirty="0">
                <a:solidFill>
                  <a:srgbClr val="FFFFFF"/>
                </a:solidFill>
                <a:latin typeface="+mj-lt"/>
              </a:rPr>
              <a:t>d) a un grand sourire</a:t>
            </a:r>
            <a:endParaRPr lang="fr-CA" sz="3600" dirty="0">
              <a:solidFill>
                <a:srgbClr val="FFFFFF"/>
              </a:solidFill>
            </a:endParaRPr>
          </a:p>
        </p:txBody>
      </p:sp>
      <p:pic>
        <p:nvPicPr>
          <p:cNvPr id="8" name="Picture 7" descr="C:\Users\Michelle\AppData\Local\Microsoft\Windows\Temporary Internet Files\Content.IE5\H94VQDD9\MC900053173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875978"/>
            <a:ext cx="1430405" cy="165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539552" y="2155503"/>
            <a:ext cx="8143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>
              <a:buFontTx/>
              <a:buAutoNum type="alphaLcParenR"/>
            </a:pPr>
            <a:r>
              <a:rPr lang="fr-CA" sz="4400" b="1" dirty="0">
                <a:solidFill>
                  <a:srgbClr val="FFFFFF"/>
                </a:solidFill>
                <a:latin typeface="Bebas Neue" pitchFamily="2" charset="77"/>
              </a:rPr>
              <a:t> Il est un peu triste.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6013157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rgbClr val="FFFFFF"/>
                </a:solidFill>
                <a:latin typeface="+mn-lt"/>
              </a:rPr>
              <a:t>Avoir le cafard</a:t>
            </a:r>
            <a:r>
              <a:rPr lang="fr-CA" sz="2800" i="1" dirty="0">
                <a:solidFill>
                  <a:srgbClr val="FFFFFF"/>
                </a:solidFill>
                <a:latin typeface="+mn-lt"/>
              </a:rPr>
              <a:t> = To </a:t>
            </a:r>
            <a:r>
              <a:rPr lang="fr-CA" sz="2800" i="1" dirty="0" err="1">
                <a:solidFill>
                  <a:srgbClr val="FFFFFF"/>
                </a:solidFill>
                <a:latin typeface="+mn-lt"/>
              </a:rPr>
              <a:t>be</a:t>
            </a:r>
            <a:r>
              <a:rPr lang="fr-CA" sz="2800" i="1" dirty="0">
                <a:solidFill>
                  <a:srgbClr val="FFFFFF"/>
                </a:solidFill>
                <a:latin typeface="+mn-lt"/>
              </a:rPr>
              <a:t> down in the dumps.</a:t>
            </a:r>
            <a:endParaRPr lang="fr-CA" sz="2800" dirty="0">
              <a:solidFill>
                <a:srgbClr val="FFFFFF"/>
              </a:solidFill>
              <a:latin typeface="+mn-lt"/>
            </a:endParaRPr>
          </a:p>
          <a:p>
            <a:endParaRPr lang="fr-CA" dirty="0">
              <a:solidFill>
                <a:srgbClr val="FFFFFF"/>
              </a:solidFill>
            </a:endParaRPr>
          </a:p>
        </p:txBody>
      </p:sp>
      <p:pic>
        <p:nvPicPr>
          <p:cNvPr id="35841" name="Picture 1" descr="C:\Users\Michelle\AppData\Local\Microsoft\Windows\Temporary Internet Files\Content.IE5\AKI39UFC\MC9004347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9187" y="3587849"/>
            <a:ext cx="1825625" cy="1857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285750" y="1814959"/>
            <a:ext cx="8643938" cy="1470025"/>
          </a:xfrm>
        </p:spPr>
        <p:txBody>
          <a:bodyPr/>
          <a:lstStyle/>
          <a:p>
            <a:r>
              <a:rPr lang="fr-CA" b="1" dirty="0">
                <a:solidFill>
                  <a:srgbClr val="FFFFFF"/>
                </a:solidFill>
                <a:latin typeface="Bebas Neue" pitchFamily="2" charset="77"/>
              </a:rPr>
              <a:t>De quelle expression s’agit-il?</a:t>
            </a:r>
          </a:p>
        </p:txBody>
      </p:sp>
      <p:pic>
        <p:nvPicPr>
          <p:cNvPr id="8" name="Picture 7" descr="C:\Users\Michelle\AppData\Local\Microsoft\Windows\Temporary Internet Files\Content.IE5\YHBSK2E4\MC900359249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471391"/>
            <a:ext cx="2880320" cy="17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0" y="3903439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/>
              <a:t>+</a:t>
            </a:r>
            <a:endParaRPr lang="fr-CA" sz="7200" dirty="0"/>
          </a:p>
        </p:txBody>
      </p:sp>
      <p:sp>
        <p:nvSpPr>
          <p:cNvPr id="20" name="Oval 19"/>
          <p:cNvSpPr/>
          <p:nvPr/>
        </p:nvSpPr>
        <p:spPr>
          <a:xfrm>
            <a:off x="5868144" y="3399383"/>
            <a:ext cx="2304256" cy="18722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020272" y="5415607"/>
            <a:ext cx="0" cy="7200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00192" y="609329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>
                <a:solidFill>
                  <a:srgbClr val="FFFFFF"/>
                </a:solidFill>
                <a:latin typeface="+mn-lt"/>
              </a:rPr>
              <a:t>Couleur</a:t>
            </a:r>
            <a:r>
              <a:rPr lang="en-CA" sz="2800" dirty="0">
                <a:solidFill>
                  <a:srgbClr val="FFFFFF"/>
                </a:solidFill>
                <a:latin typeface="+mn-lt"/>
              </a:rPr>
              <a:t>?</a:t>
            </a:r>
            <a:endParaRPr lang="fr-CA" sz="2800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39552" y="1421075"/>
            <a:ext cx="8208912" cy="2714625"/>
          </a:xfrm>
        </p:spPr>
        <p:txBody>
          <a:bodyPr/>
          <a:lstStyle/>
          <a:p>
            <a:pPr eaLnBrk="1" hangingPunct="1"/>
            <a:r>
              <a:rPr lang="fr-CA" b="1" dirty="0">
                <a:solidFill>
                  <a:srgbClr val="FFFFFF"/>
                </a:solidFill>
                <a:latin typeface="Bebas Neue" pitchFamily="2" charset="77"/>
              </a:rPr>
              <a:t>Si ton ami dit : « J’ai la langue à terre », que veut-il dire?</a:t>
            </a:r>
            <a:endParaRPr lang="en-CA" b="1" dirty="0">
              <a:solidFill>
                <a:srgbClr val="FFFFFF"/>
              </a:solidFill>
              <a:latin typeface="Bebas Neue" pitchFamily="2" charset="77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203848" y="4062551"/>
            <a:ext cx="61206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fr-CA" sz="2800" dirty="0">
                <a:solidFill>
                  <a:schemeClr val="bg1"/>
                </a:solidFill>
                <a:latin typeface="Calibri" pitchFamily="34" charset="0"/>
              </a:rPr>
              <a:t>a) Je suis très fatigué.</a:t>
            </a:r>
          </a:p>
          <a:p>
            <a:pPr marL="514350" lvl="0" indent="-514350"/>
            <a:r>
              <a:rPr lang="fr-CA" sz="2800" dirty="0">
                <a:solidFill>
                  <a:schemeClr val="bg1"/>
                </a:solidFill>
                <a:latin typeface="Calibri" pitchFamily="34" charset="0"/>
              </a:rPr>
              <a:t>b) </a:t>
            </a:r>
            <a:r>
              <a:rPr lang="fr-CA" sz="2800" dirty="0">
                <a:solidFill>
                  <a:schemeClr val="bg1"/>
                </a:solidFill>
                <a:latin typeface="+mn-lt"/>
              </a:rPr>
              <a:t>Je ne peux pas manger une bouchée de plus.</a:t>
            </a:r>
            <a:endParaRPr lang="fr-CA" sz="2800" dirty="0">
              <a:solidFill>
                <a:schemeClr val="bg1"/>
              </a:solidFill>
              <a:latin typeface="Calibri" pitchFamily="34" charset="0"/>
            </a:endParaRPr>
          </a:p>
          <a:p>
            <a:pPr marL="514350" lvl="0" indent="-514350"/>
            <a:r>
              <a:rPr lang="fr-CA" sz="2800" dirty="0">
                <a:solidFill>
                  <a:schemeClr val="bg1"/>
                </a:solidFill>
                <a:latin typeface="+mn-lt"/>
              </a:rPr>
              <a:t>c) J’ai mal à la gorge.</a:t>
            </a:r>
          </a:p>
          <a:p>
            <a:pPr marL="514350" lvl="0" indent="-514350"/>
            <a:r>
              <a:rPr lang="fr-CA" sz="2800" dirty="0">
                <a:solidFill>
                  <a:schemeClr val="bg1"/>
                </a:solidFill>
                <a:latin typeface="+mn-lt"/>
              </a:rPr>
              <a:t>d) Je suis très content.</a:t>
            </a:r>
          </a:p>
        </p:txBody>
      </p:sp>
      <p:pic>
        <p:nvPicPr>
          <p:cNvPr id="2" name="Image 1" descr="16004953-motic-ne-puis--Banque-d'imag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21841"/>
            <a:ext cx="2603443" cy="2875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39552" y="3861048"/>
            <a:ext cx="81438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fr-CA" sz="6600" b="1" dirty="0">
                <a:solidFill>
                  <a:schemeClr val="bg1"/>
                </a:solidFill>
                <a:latin typeface="Bebas Neue" pitchFamily="2" charset="77"/>
              </a:rPr>
              <a:t>Bête noire</a:t>
            </a:r>
          </a:p>
        </p:txBody>
      </p:sp>
      <p:pic>
        <p:nvPicPr>
          <p:cNvPr id="7" name="Picture 6" descr="C:\Users\Michelle\AppData\Local\Microsoft\Windows\Temporary Internet Files\Content.IE5\YHBSK2E4\MC900359249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91880" y="1628800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dirty="0">
                <a:solidFill>
                  <a:srgbClr val="FFFFFF"/>
                </a:solidFill>
              </a:rPr>
              <a:t>+</a:t>
            </a:r>
            <a:endParaRPr lang="fr-CA" sz="6000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55976" y="1052736"/>
            <a:ext cx="1872208" cy="16561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292080" y="2852936"/>
            <a:ext cx="0" cy="50405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Equal 13"/>
          <p:cNvSpPr/>
          <p:nvPr/>
        </p:nvSpPr>
        <p:spPr>
          <a:xfrm>
            <a:off x="6876256" y="1412776"/>
            <a:ext cx="1224136" cy="1152128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644008" y="333782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>
                <a:solidFill>
                  <a:srgbClr val="FFFFFF"/>
                </a:solidFill>
                <a:latin typeface="+mn-lt"/>
              </a:rPr>
              <a:t>Couleur</a:t>
            </a:r>
            <a:r>
              <a:rPr lang="en-CA" sz="2800" dirty="0">
                <a:solidFill>
                  <a:srgbClr val="FFFFFF"/>
                </a:solidFill>
                <a:latin typeface="+mn-lt"/>
              </a:rPr>
              <a:t>?</a:t>
            </a:r>
            <a:endParaRPr lang="fr-CA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251520" y="5013176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rgbClr val="FFFFFF"/>
                </a:solidFill>
                <a:latin typeface="+mn-lt"/>
              </a:rPr>
              <a:t>La bête noire de  quelqu’un, c’est quelque chose qu’il ou elle déteste, ne supporte pas.</a:t>
            </a:r>
          </a:p>
          <a:p>
            <a:pPr algn="ctr"/>
            <a:r>
              <a:rPr lang="fr-CA" sz="2800" u="sng" dirty="0">
                <a:solidFill>
                  <a:srgbClr val="FFFFFF"/>
                </a:solidFill>
                <a:latin typeface="+mn-lt"/>
              </a:rPr>
              <a:t>Exemple</a:t>
            </a:r>
            <a:r>
              <a:rPr lang="fr-CA" sz="2800" dirty="0">
                <a:solidFill>
                  <a:srgbClr val="FFFFFF"/>
                </a:solidFill>
                <a:latin typeface="+mn-lt"/>
              </a:rPr>
              <a:t> : Les mathématiques sont la bête noire </a:t>
            </a:r>
          </a:p>
          <a:p>
            <a:pPr algn="ctr"/>
            <a:r>
              <a:rPr lang="fr-CA" sz="2800" dirty="0">
                <a:solidFill>
                  <a:srgbClr val="FFFFFF"/>
                </a:solidFill>
                <a:latin typeface="+mn-lt"/>
              </a:rPr>
              <a:t>de ma sœur.</a:t>
            </a:r>
            <a:endParaRPr lang="fr-CA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0" y="1565548"/>
            <a:ext cx="9144000" cy="2160239"/>
          </a:xfrm>
        </p:spPr>
        <p:txBody>
          <a:bodyPr/>
          <a:lstStyle/>
          <a:p>
            <a:r>
              <a:rPr lang="fr-CA" sz="4000" b="1" dirty="0">
                <a:solidFill>
                  <a:schemeClr val="bg1"/>
                </a:solidFill>
                <a:latin typeface="Bebas Neue" pitchFamily="2" charset="77"/>
              </a:rPr>
              <a:t>Quelle est l’expression équivalente en français de </a:t>
            </a:r>
            <a:br>
              <a:rPr lang="fr-CA" b="1" dirty="0">
                <a:solidFill>
                  <a:schemeClr val="bg1"/>
                </a:solidFill>
                <a:latin typeface="Bebas Neue" pitchFamily="2" charset="77"/>
              </a:rPr>
            </a:br>
            <a:r>
              <a:rPr lang="fr-CA" b="1" dirty="0">
                <a:solidFill>
                  <a:schemeClr val="bg1"/>
                </a:solidFill>
                <a:latin typeface="Bebas Neue" pitchFamily="2" charset="77"/>
              </a:rPr>
              <a:t>« To call a </a:t>
            </a:r>
            <a:r>
              <a:rPr lang="fr-CA" b="1" dirty="0" err="1">
                <a:solidFill>
                  <a:schemeClr val="bg1"/>
                </a:solidFill>
                <a:latin typeface="Bebas Neue" pitchFamily="2" charset="77"/>
              </a:rPr>
              <a:t>spade</a:t>
            </a:r>
            <a:r>
              <a:rPr lang="fr-CA" b="1" dirty="0">
                <a:solidFill>
                  <a:schemeClr val="bg1"/>
                </a:solidFill>
                <a:latin typeface="Bebas Neue" pitchFamily="2" charset="77"/>
              </a:rPr>
              <a:t> a </a:t>
            </a:r>
            <a:r>
              <a:rPr lang="fr-CA" b="1" dirty="0" err="1">
                <a:solidFill>
                  <a:schemeClr val="bg1"/>
                </a:solidFill>
                <a:latin typeface="Bebas Neue" pitchFamily="2" charset="77"/>
              </a:rPr>
              <a:t>spade</a:t>
            </a:r>
            <a:r>
              <a:rPr lang="fr-CA" b="1" dirty="0">
                <a:solidFill>
                  <a:schemeClr val="bg1"/>
                </a:solidFill>
                <a:latin typeface="Bebas Neue" pitchFamily="2" charset="77"/>
              </a:rPr>
              <a:t> » ?</a:t>
            </a:r>
          </a:p>
        </p:txBody>
      </p:sp>
      <p:pic>
        <p:nvPicPr>
          <p:cNvPr id="7" name="Picture 6" descr="C:\Users\Michelle\AppData\Local\Microsoft\Windows\Temporary Internet Files\Content.IE5\5HXXZ6OR\MP900385221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9804"/>
            <a:ext cx="1937961" cy="2727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987824" y="4373860"/>
            <a:ext cx="58326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 Téléphoner à un jardinier.</a:t>
            </a:r>
          </a:p>
          <a:p>
            <a:pPr marL="342900" lvl="0" indent="-34290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 Appeler un pique un pique.</a:t>
            </a:r>
          </a:p>
          <a:p>
            <a:pPr marL="342900" lvl="0" indent="-34290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 Appeler un chat un chat.</a:t>
            </a:r>
          </a:p>
          <a:p>
            <a:pPr marL="342900" lvl="0" indent="-34290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 Appeler une mouche un pique.</a:t>
            </a:r>
          </a:p>
          <a:p>
            <a:pPr algn="ctr"/>
            <a:endParaRPr lang="fr-CA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23728" y="1844824"/>
            <a:ext cx="53285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r>
              <a:rPr lang="fr-CA" sz="4400" b="1" dirty="0">
                <a:solidFill>
                  <a:srgbClr val="FFFFFF"/>
                </a:solidFill>
                <a:latin typeface="Bebas Neue" pitchFamily="2" charset="77"/>
              </a:rPr>
              <a:t>c) Appeler un chat un chat.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0" y="1428750"/>
            <a:ext cx="1357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fr-CA" sz="6600" dirty="0">
                <a:solidFill>
                  <a:srgbClr val="0F238C"/>
                </a:solidFill>
                <a:latin typeface="Calibri" pitchFamily="34" charset="0"/>
              </a:rPr>
              <a:t> </a:t>
            </a:r>
            <a:endParaRPr lang="fr-CA" sz="2800" dirty="0">
              <a:solidFill>
                <a:srgbClr val="0F238C"/>
              </a:solidFill>
              <a:latin typeface="Calibri" pitchFamily="34" charset="0"/>
            </a:endParaRPr>
          </a:p>
        </p:txBody>
      </p:sp>
      <p:pic>
        <p:nvPicPr>
          <p:cNvPr id="9" name="Picture 8" descr="C:\Users\Michelle\AppData\Local\Microsoft\Windows\Temporary Internet Files\Content.IE5\TQDM60SJ\MC900436256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270787"/>
            <a:ext cx="3168352" cy="325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0" y="1294433"/>
            <a:ext cx="9144000" cy="2206575"/>
          </a:xfrm>
        </p:spPr>
        <p:txBody>
          <a:bodyPr/>
          <a:lstStyle/>
          <a:p>
            <a:pPr eaLnBrk="1" hangingPunct="1"/>
            <a:r>
              <a:rPr lang="fr-CA" b="1" dirty="0">
                <a:solidFill>
                  <a:srgbClr val="FFFFFF"/>
                </a:solidFill>
                <a:latin typeface="Bebas Neue" pitchFamily="2" charset="77"/>
              </a:rPr>
              <a:t>Quel est l’équivalent en anglais de l’expression « faire le mur » ?</a:t>
            </a:r>
            <a:endParaRPr lang="en-CA" b="1" dirty="0">
              <a:solidFill>
                <a:srgbClr val="FFFFFF"/>
              </a:solidFill>
              <a:latin typeface="Bebas Neue" pitchFamily="2" charset="77"/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4932040" y="3743161"/>
            <a:ext cx="41044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To </a:t>
            </a:r>
            <a:r>
              <a:rPr lang="fr-CA" sz="3200" dirty="0" err="1">
                <a:solidFill>
                  <a:srgbClr val="FFFFFF"/>
                </a:solidFill>
                <a:latin typeface="+mn-lt"/>
              </a:rPr>
              <a:t>sneak</a:t>
            </a:r>
            <a:r>
              <a:rPr lang="fr-CA" sz="3200" dirty="0">
                <a:solidFill>
                  <a:srgbClr val="FFFFFF"/>
                </a:solidFill>
                <a:latin typeface="+mn-lt"/>
              </a:rPr>
              <a:t> out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To </a:t>
            </a:r>
            <a:r>
              <a:rPr lang="fr-CA" sz="3200" dirty="0" err="1">
                <a:solidFill>
                  <a:srgbClr val="FFFFFF"/>
                </a:solidFill>
                <a:latin typeface="+mn-lt"/>
              </a:rPr>
              <a:t>build</a:t>
            </a:r>
            <a:r>
              <a:rPr lang="fr-CA" sz="3200" dirty="0">
                <a:solidFill>
                  <a:srgbClr val="FFFFFF"/>
                </a:solidFill>
                <a:latin typeface="+mn-lt"/>
              </a:rPr>
              <a:t> the </a:t>
            </a:r>
            <a:r>
              <a:rPr lang="fr-CA" sz="3200" dirty="0" err="1">
                <a:solidFill>
                  <a:srgbClr val="FFFFFF"/>
                </a:solidFill>
                <a:latin typeface="+mn-lt"/>
              </a:rPr>
              <a:t>wall</a:t>
            </a:r>
            <a:endParaRPr lang="fr-CA" sz="3200" dirty="0">
              <a:solidFill>
                <a:srgbClr val="FFFFFF"/>
              </a:solidFill>
              <a:latin typeface="+mn-lt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Brick by brick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To excuse </a:t>
            </a:r>
            <a:r>
              <a:rPr lang="fr-CA" sz="3200" dirty="0" err="1">
                <a:solidFill>
                  <a:srgbClr val="FFFFFF"/>
                </a:solidFill>
                <a:latin typeface="+mn-lt"/>
              </a:rPr>
              <a:t>oneself</a:t>
            </a:r>
            <a:endParaRPr lang="fr-CA" sz="3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3" name="Image 2" descr="construction-de-mu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8" y="3493988"/>
            <a:ext cx="3810000" cy="252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539552" y="1196752"/>
            <a:ext cx="8064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r>
              <a:rPr lang="fr-CA" sz="6000" b="1" dirty="0">
                <a:solidFill>
                  <a:srgbClr val="FFFFFF"/>
                </a:solidFill>
                <a:latin typeface="Bebas Neue" pitchFamily="2" charset="77"/>
              </a:rPr>
              <a:t>a) To </a:t>
            </a:r>
            <a:r>
              <a:rPr lang="fr-CA" sz="6000" b="1" dirty="0" err="1">
                <a:solidFill>
                  <a:srgbClr val="FFFFFF"/>
                </a:solidFill>
                <a:latin typeface="Bebas Neue" pitchFamily="2" charset="77"/>
              </a:rPr>
              <a:t>sneak</a:t>
            </a:r>
            <a:r>
              <a:rPr lang="fr-CA" sz="6000" b="1" dirty="0">
                <a:solidFill>
                  <a:srgbClr val="FFFFFF"/>
                </a:solidFill>
                <a:latin typeface="Bebas Neue" pitchFamily="2" charset="77"/>
              </a:rPr>
              <a:t> out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2852936"/>
            <a:ext cx="424847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rgbClr val="FFFFFF"/>
                </a:solidFill>
                <a:latin typeface="+mn-lt"/>
              </a:rPr>
              <a:t>Cette expression a remplacé l’ancienne expression « sauter le mur (de la prison) », mais signifie encore de nos jours «</a:t>
            </a:r>
            <a:r>
              <a:rPr lang="fr-CA" sz="2800" b="1" dirty="0">
                <a:solidFill>
                  <a:srgbClr val="FFFFFF"/>
                </a:solidFill>
                <a:latin typeface="+mn-lt"/>
              </a:rPr>
              <a:t> quitter un lieu sans autorisation</a:t>
            </a:r>
            <a:r>
              <a:rPr lang="fr-CA" sz="2800" dirty="0">
                <a:solidFill>
                  <a:srgbClr val="FFFFFF"/>
                </a:solidFill>
                <a:latin typeface="+mn-lt"/>
              </a:rPr>
              <a:t>. » </a:t>
            </a:r>
          </a:p>
          <a:p>
            <a:endParaRPr lang="fr-CA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6542130" y="425613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i="1" dirty="0">
                <a:solidFill>
                  <a:srgbClr val="FFFFFF"/>
                </a:solidFill>
                <a:latin typeface="+mn-lt"/>
              </a:rPr>
              <a:t>(Source: </a:t>
            </a:r>
            <a:r>
              <a:rPr lang="fr-CA" sz="1000" i="1" u="sng" dirty="0">
                <a:solidFill>
                  <a:srgbClr val="FFFFFF"/>
                </a:solidFill>
                <a:latin typeface="+mn-lt"/>
                <a:hlinkClick r:id="rId2"/>
              </a:rPr>
              <a:t>http://www.linternaute.com/expression/langue-francaise/65/faire-le-mur/</a:t>
            </a:r>
            <a:r>
              <a:rPr lang="fr-CA" sz="1000" i="1" dirty="0">
                <a:solidFill>
                  <a:srgbClr val="FFFFFF"/>
                </a:solidFill>
                <a:latin typeface="+mn-lt"/>
              </a:rPr>
              <a:t>)</a:t>
            </a:r>
            <a:endParaRPr lang="fr-CA" sz="1000" dirty="0">
              <a:solidFill>
                <a:srgbClr val="FFFFFF"/>
              </a:solidFill>
              <a:latin typeface="+mn-lt"/>
            </a:endParaRPr>
          </a:p>
          <a:p>
            <a:endParaRPr lang="fr-CA" dirty="0">
              <a:solidFill>
                <a:srgbClr val="FFFFFF"/>
              </a:solidFill>
            </a:endParaRPr>
          </a:p>
        </p:txBody>
      </p:sp>
      <p:pic>
        <p:nvPicPr>
          <p:cNvPr id="15" name="Image 14" descr="12644670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2420888"/>
            <a:ext cx="3024335" cy="4200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643938" cy="1470025"/>
          </a:xfrm>
        </p:spPr>
        <p:txBody>
          <a:bodyPr/>
          <a:lstStyle/>
          <a:p>
            <a:pPr eaLnBrk="1" hangingPunct="1"/>
            <a:r>
              <a:rPr lang="fr-CA" sz="4800" b="1" dirty="0">
                <a:solidFill>
                  <a:srgbClr val="FFFFFF"/>
                </a:solidFill>
                <a:latin typeface="Bebas Neue" pitchFamily="2" charset="77"/>
              </a:rPr>
              <a:t>Être « au bout du rouleau » signifie...</a:t>
            </a:r>
            <a:endParaRPr lang="en-CA" sz="4800" b="1" dirty="0">
              <a:solidFill>
                <a:srgbClr val="FFFFFF"/>
              </a:solidFill>
              <a:latin typeface="Bebas Neue" pitchFamily="2" charset="7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211960" y="3717032"/>
            <a:ext cx="49685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Ne plus avoir de papier essuie-tout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Être très loin de chez soi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Ne plus avoir de force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Commencer un rouleau de papier essuie-tout</a:t>
            </a:r>
          </a:p>
        </p:txBody>
      </p:sp>
      <p:pic>
        <p:nvPicPr>
          <p:cNvPr id="2" name="Image 1" descr="3089794955_1_5_m4RxXMv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t="2237" r="14708"/>
          <a:stretch/>
        </p:blipFill>
        <p:spPr>
          <a:xfrm>
            <a:off x="395536" y="3717032"/>
            <a:ext cx="3441411" cy="2759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1569566"/>
            <a:ext cx="8143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fr-CA" sz="5400" b="1" dirty="0">
                <a:solidFill>
                  <a:srgbClr val="FFFFFF"/>
                </a:solidFill>
                <a:latin typeface="Bebas Neue" pitchFamily="2" charset="77"/>
              </a:rPr>
              <a:t>c) Ne plus avoir de force</a:t>
            </a:r>
            <a:endParaRPr lang="fr-CA" sz="1600" b="1" dirty="0">
              <a:solidFill>
                <a:srgbClr val="FFFFFF"/>
              </a:solidFill>
              <a:latin typeface="Bebas Neue" pitchFamily="2" charset="7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600212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rgbClr val="FFFFFF"/>
                </a:solidFill>
                <a:latin typeface="+mn-lt"/>
              </a:rPr>
              <a:t>En </a:t>
            </a:r>
            <a:r>
              <a:rPr lang="en-CA" sz="2800" dirty="0" err="1">
                <a:solidFill>
                  <a:srgbClr val="FFFFFF"/>
                </a:solidFill>
                <a:latin typeface="+mn-lt"/>
              </a:rPr>
              <a:t>anglais</a:t>
            </a:r>
            <a:r>
              <a:rPr lang="en-CA" sz="2800" dirty="0">
                <a:solidFill>
                  <a:srgbClr val="FFFFFF"/>
                </a:solidFill>
                <a:latin typeface="+mn-lt"/>
              </a:rPr>
              <a:t>, on </a:t>
            </a:r>
            <a:r>
              <a:rPr lang="en-CA" sz="2800" dirty="0" err="1">
                <a:solidFill>
                  <a:srgbClr val="FFFFFF"/>
                </a:solidFill>
                <a:latin typeface="+mn-lt"/>
              </a:rPr>
              <a:t>dirait</a:t>
            </a:r>
            <a:r>
              <a:rPr lang="en-CA" sz="2800" dirty="0">
                <a:solidFill>
                  <a:srgbClr val="FFFFFF"/>
                </a:solidFill>
                <a:latin typeface="+mn-lt"/>
              </a:rPr>
              <a:t> : </a:t>
            </a:r>
            <a:r>
              <a:rPr lang="fr-CA" sz="2800" i="1" dirty="0" err="1">
                <a:solidFill>
                  <a:srgbClr val="FFFFFF"/>
                </a:solidFill>
                <a:latin typeface="+mn-lt"/>
              </a:rPr>
              <a:t>At</a:t>
            </a:r>
            <a:r>
              <a:rPr lang="fr-CA" sz="2800" i="1" dirty="0">
                <a:solidFill>
                  <a:srgbClr val="FFFFFF"/>
                </a:solidFill>
                <a:latin typeface="+mn-lt"/>
              </a:rPr>
              <a:t> the end of </a:t>
            </a:r>
            <a:r>
              <a:rPr lang="fr-CA" sz="2800" i="1" dirty="0" err="1">
                <a:solidFill>
                  <a:srgbClr val="FFFFFF"/>
                </a:solidFill>
                <a:latin typeface="+mn-lt"/>
              </a:rPr>
              <a:t>one’s</a:t>
            </a:r>
            <a:r>
              <a:rPr lang="fr-CA" sz="2800" i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fr-CA" sz="2800" i="1" dirty="0" err="1">
                <a:solidFill>
                  <a:srgbClr val="FFFFFF"/>
                </a:solidFill>
                <a:latin typeface="+mn-lt"/>
              </a:rPr>
              <a:t>rope</a:t>
            </a:r>
            <a:endParaRPr lang="fr-CA" sz="28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" name="Image 1" descr="etre-au-bout-du-roule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36047"/>
            <a:ext cx="4242593" cy="3169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51520" y="1292352"/>
            <a:ext cx="8712968" cy="2664296"/>
          </a:xfrm>
        </p:spPr>
        <p:txBody>
          <a:bodyPr/>
          <a:lstStyle/>
          <a:p>
            <a:pPr eaLnBrk="1" hangingPunct="1"/>
            <a: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  <a:t>Si tu es dans une bonne forme et tu as une énergie inhabituelle, on pourrait dire que :</a:t>
            </a:r>
            <a:endParaRPr lang="en-CA" sz="4000" b="1" dirty="0">
              <a:solidFill>
                <a:srgbClr val="FFFFFF"/>
              </a:solidFill>
              <a:latin typeface="Bebas Neue" pitchFamily="2" charset="7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9552" y="4316688"/>
            <a:ext cx="45365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tu as mangé du poulet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tu as mangé du lion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tu as bien dormi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tu as la chair de poule</a:t>
            </a:r>
          </a:p>
        </p:txBody>
      </p:sp>
      <p:pic>
        <p:nvPicPr>
          <p:cNvPr id="1027" name="Picture 3" descr="C:\Users\Michelle\AppData\Local\Microsoft\Windows\Temporary Internet Files\Content.IE5\T0481HDP\MP90043884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28656"/>
            <a:ext cx="3523974" cy="2352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1340768"/>
            <a:ext cx="8143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fr-CA" sz="5400" b="1" dirty="0">
                <a:solidFill>
                  <a:srgbClr val="FFFFFF"/>
                </a:solidFill>
                <a:latin typeface="Bebas Neue" pitchFamily="2" charset="77"/>
              </a:rPr>
              <a:t>b) Tu as mangé du lion !</a:t>
            </a:r>
          </a:p>
        </p:txBody>
      </p:sp>
      <p:pic>
        <p:nvPicPr>
          <p:cNvPr id="2051" name="Picture 3" descr="C:\Users\Michelle\AppData\Local\Microsoft\Windows\Temporary Internet Files\Content.IE5\LYXNRM1K\MP900427752[1].jpg"/>
          <p:cNvPicPr>
            <a:picLocks noChangeAspect="1" noChangeArrowheads="1"/>
          </p:cNvPicPr>
          <p:nvPr/>
        </p:nvPicPr>
        <p:blipFill rotWithShape="1">
          <a:blip r:embed="rId2" cstate="print"/>
          <a:srcRect t="15009"/>
          <a:stretch/>
        </p:blipFill>
        <p:spPr bwMode="auto">
          <a:xfrm>
            <a:off x="3275856" y="2492896"/>
            <a:ext cx="3118430" cy="3910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643938" cy="2376264"/>
          </a:xfrm>
        </p:spPr>
        <p:txBody>
          <a:bodyPr/>
          <a:lstStyle/>
          <a:p>
            <a:r>
              <a:rPr lang="fr-CA" sz="4800" b="1" dirty="0">
                <a:solidFill>
                  <a:srgbClr val="FFFFFF"/>
                </a:solidFill>
                <a:latin typeface="Bebas Neue" pitchFamily="2" charset="77"/>
              </a:rPr>
              <a:t>Que peut-on dire d’un frère et d’une sœur qui ne s’entendent pas et se chicanent tous les jours ? Ils sont…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4067943" y="4365104"/>
            <a:ext cx="446449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comme des jumeaux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comme un miroir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comme lune et soleil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comme chien et chat</a:t>
            </a:r>
          </a:p>
        </p:txBody>
      </p:sp>
      <p:pic>
        <p:nvPicPr>
          <p:cNvPr id="3079" name="Picture 7" descr="C:\Users\Michelle\AppData\Local\Microsoft\Windows\Temporary Internet Files\Content.IE5\M9NB61VN\MP9003867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65104"/>
            <a:ext cx="3168352" cy="2112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500063" y="1556792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r>
              <a:rPr lang="fr-CA" sz="4800" b="1" dirty="0">
                <a:solidFill>
                  <a:srgbClr val="FFFFFF"/>
                </a:solidFill>
                <a:latin typeface="Bebas Neue" pitchFamily="2" charset="77"/>
              </a:rPr>
              <a:t>a) Je suis très fatigué.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5643245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rgbClr val="FFFFFF"/>
                </a:solidFill>
                <a:latin typeface="+mn-lt"/>
              </a:rPr>
              <a:t>Cette expression est aussi utilisée pour exprimer la faim. </a:t>
            </a:r>
          </a:p>
        </p:txBody>
      </p:sp>
      <p:pic>
        <p:nvPicPr>
          <p:cNvPr id="14" name="Image 13" descr="16004953-motic-ne-puis--Banque-d'imag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64904"/>
            <a:ext cx="2603443" cy="2875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571500" y="5611887"/>
            <a:ext cx="8143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fr-CA" sz="4400" b="1" dirty="0">
                <a:solidFill>
                  <a:srgbClr val="FFFFFF"/>
                </a:solidFill>
                <a:latin typeface="Bebas Neue" pitchFamily="2" charset="77"/>
              </a:rPr>
              <a:t>d) Comme chien et chat!</a:t>
            </a:r>
          </a:p>
        </p:txBody>
      </p:sp>
      <p:pic>
        <p:nvPicPr>
          <p:cNvPr id="2" name="Image 1" descr="3100591255_1_3_8rRjb2W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261100" cy="378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643938" cy="2664296"/>
          </a:xfrm>
        </p:spPr>
        <p:txBody>
          <a:bodyPr/>
          <a:lstStyle/>
          <a:p>
            <a:pPr eaLnBrk="1" hangingPunct="1"/>
            <a:r>
              <a:rPr lang="fr-CA" sz="3600" b="1" dirty="0">
                <a:solidFill>
                  <a:srgbClr val="FFFFFF"/>
                </a:solidFill>
                <a:latin typeface="Bebas Neue" pitchFamily="2" charset="77"/>
              </a:rPr>
              <a:t>Tu te lèves pendant le cours pour écrire au tableau, mais tu as des « fourmis dans les jambes » ! </a:t>
            </a:r>
            <a:br>
              <a:rPr lang="fr-CA" sz="3600" b="1" dirty="0">
                <a:solidFill>
                  <a:srgbClr val="FFFFFF"/>
                </a:solidFill>
                <a:latin typeface="Bebas Neue" pitchFamily="2" charset="77"/>
              </a:rPr>
            </a:br>
            <a:r>
              <a:rPr lang="fr-CA" sz="3600" b="1" dirty="0">
                <a:solidFill>
                  <a:srgbClr val="FFFFFF"/>
                </a:solidFill>
                <a:latin typeface="Bebas Neue" pitchFamily="2" charset="77"/>
              </a:rPr>
              <a:t>Quel est ton problème?</a:t>
            </a:r>
            <a:endParaRPr lang="en-CA" sz="3600" b="1" dirty="0">
              <a:solidFill>
                <a:srgbClr val="FFFFFF"/>
              </a:solidFill>
              <a:latin typeface="Bebas Neue" pitchFamily="2" charset="77"/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2483768" y="4422591"/>
            <a:ext cx="66967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Tu as envie de danser.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Il y a des insectes dans la salle de classe.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Tes jambes se sont « endormies » pendant que tu étais assis.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Tu te sens super fort!</a:t>
            </a:r>
          </a:p>
        </p:txBody>
      </p:sp>
      <p:pic>
        <p:nvPicPr>
          <p:cNvPr id="5122" name="Picture 2" descr="C:\Users\Michelle\AppData\Local\Microsoft\Windows\Temporary Internet Files\Content.IE5\LYXNRM1K\MC9000840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2160240" cy="14185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539552" y="1273984"/>
            <a:ext cx="8143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 algn="ctr"/>
            <a: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  <a:t>c) Tes jambes se sont « endormies » pendant que tu étais assis.</a:t>
            </a:r>
          </a:p>
          <a:p>
            <a:pPr marL="514350" indent="-514350" algn="ctr"/>
            <a:endParaRPr lang="fr-CA" sz="40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146" name="Picture 2" descr="C:\Users\Michelle\AppData\Local\Microsoft\Windows\Temporary Internet Files\Content.IE5\LYXNRM1K\MC9000840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79175"/>
            <a:ext cx="3289769" cy="2160240"/>
          </a:xfrm>
          <a:prstGeom prst="rect">
            <a:avLst/>
          </a:prstGeom>
          <a:noFill/>
        </p:spPr>
      </p:pic>
      <p:pic>
        <p:nvPicPr>
          <p:cNvPr id="6147" name="Picture 3" descr="C:\Users\Michelle\AppData\Local\Microsoft\Windows\Temporary Internet Files\Content.IE5\LYXNRM1K\MC9000840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31103"/>
            <a:ext cx="986932" cy="648072"/>
          </a:xfrm>
          <a:prstGeom prst="rect">
            <a:avLst/>
          </a:prstGeom>
          <a:noFill/>
        </p:spPr>
      </p:pic>
      <p:pic>
        <p:nvPicPr>
          <p:cNvPr id="6148" name="Picture 4" descr="C:\Users\Michelle\AppData\Local\Microsoft\Windows\Temporary Internet Files\Content.IE5\LYXNRM1K\MC9000840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847127"/>
            <a:ext cx="2083521" cy="13681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1" y="3704833"/>
            <a:ext cx="4464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000" dirty="0">
                <a:solidFill>
                  <a:srgbClr val="FFFFFF"/>
                </a:solidFill>
                <a:latin typeface="+mn-lt"/>
              </a:rPr>
              <a:t>« Les fourmis » veut faire référence à la sensation de la circulation du sang qui se rétablit après avoir été ralentie.</a:t>
            </a:r>
          </a:p>
          <a:p>
            <a:r>
              <a:rPr lang="fr-CA" sz="2800" dirty="0">
                <a:solidFill>
                  <a:srgbClr val="FFFFFF"/>
                </a:solidFill>
                <a:latin typeface="+mn-lt"/>
              </a:rPr>
              <a:t> </a:t>
            </a:r>
          </a:p>
          <a:p>
            <a:endParaRPr lang="fr-CA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5367407"/>
            <a:ext cx="40412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FFFF"/>
                </a:solidFill>
                <a:latin typeface="+mn-lt"/>
              </a:rPr>
              <a:t>Équivalent en anglais : </a:t>
            </a:r>
          </a:p>
          <a:p>
            <a:r>
              <a:rPr lang="fr-CA" sz="2800" i="1" dirty="0">
                <a:solidFill>
                  <a:srgbClr val="FFFFFF"/>
                </a:solidFill>
                <a:latin typeface="+mn-lt"/>
              </a:rPr>
              <a:t>To have pins and </a:t>
            </a:r>
            <a:r>
              <a:rPr lang="fr-CA" sz="2800" i="1" dirty="0" err="1">
                <a:solidFill>
                  <a:srgbClr val="FFFFFF"/>
                </a:solidFill>
                <a:latin typeface="+mn-lt"/>
              </a:rPr>
              <a:t>needles</a:t>
            </a:r>
            <a:r>
              <a:rPr lang="fr-CA" sz="2800" i="1" dirty="0">
                <a:solidFill>
                  <a:srgbClr val="FFFFFF"/>
                </a:solidFill>
                <a:latin typeface="+mn-lt"/>
              </a:rPr>
              <a:t> in </a:t>
            </a:r>
            <a:r>
              <a:rPr lang="fr-CA" sz="2800" i="1" dirty="0" err="1">
                <a:solidFill>
                  <a:srgbClr val="FFFFFF"/>
                </a:solidFill>
                <a:latin typeface="+mn-lt"/>
              </a:rPr>
              <a:t>one’s</a:t>
            </a:r>
            <a:r>
              <a:rPr lang="fr-CA" sz="2800" i="1" dirty="0">
                <a:solidFill>
                  <a:srgbClr val="FFFFFF"/>
                </a:solidFill>
                <a:latin typeface="+mn-lt"/>
              </a:rPr>
              <a:t> legs.</a:t>
            </a:r>
            <a:endParaRPr lang="fr-CA" sz="2800" dirty="0">
              <a:solidFill>
                <a:srgbClr val="FFFFFF"/>
              </a:solidFill>
              <a:latin typeface="+mn-lt"/>
            </a:endParaRPr>
          </a:p>
          <a:p>
            <a:endParaRPr lang="fr-CA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248542" y="1844824"/>
            <a:ext cx="8643938" cy="1255713"/>
          </a:xfrm>
        </p:spPr>
        <p:txBody>
          <a:bodyPr/>
          <a:lstStyle/>
          <a:p>
            <a:pPr eaLnBrk="1" hangingPunct="1"/>
            <a:r>
              <a:rPr lang="fr-CA" sz="5400" b="1" dirty="0">
                <a:solidFill>
                  <a:srgbClr val="FFFFFF"/>
                </a:solidFill>
                <a:latin typeface="Bebas Neue" pitchFamily="2" charset="77"/>
              </a:rPr>
              <a:t>L’expression « entre chien et loup » signifie :</a:t>
            </a:r>
            <a:endParaRPr lang="en-CA" b="1" dirty="0">
              <a:solidFill>
                <a:srgbClr val="FFFFFF"/>
              </a:solidFill>
              <a:latin typeface="Bebas Neue" pitchFamily="2" charset="77"/>
            </a:endParaRP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467544" y="3775680"/>
            <a:ext cx="55446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Une sorte d’animal fictif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Ton humeur quand tu te lèves le matin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À la tombée du jour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Une histoire de vampires et de loups garous</a:t>
            </a:r>
          </a:p>
        </p:txBody>
      </p:sp>
      <p:pic>
        <p:nvPicPr>
          <p:cNvPr id="9220" name="Picture 4" descr="C:\Users\Michelle\AppData\Local\Microsoft\Windows\Temporary Internet Files\Content.IE5\M9NB61VN\MC9001406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996158"/>
            <a:ext cx="2592288" cy="36732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395536" y="1507431"/>
            <a:ext cx="83598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r>
              <a:rPr lang="fr-CA" sz="4400" b="1" dirty="0">
                <a:solidFill>
                  <a:srgbClr val="FFFFFF"/>
                </a:solidFill>
                <a:latin typeface="Bebas Neue" pitchFamily="2" charset="77"/>
              </a:rPr>
              <a:t>c) À la tombée du jour</a:t>
            </a:r>
          </a:p>
        </p:txBody>
      </p:sp>
      <p:pic>
        <p:nvPicPr>
          <p:cNvPr id="10242" name="Picture 2" descr="C:\Users\Michelle\AppData\Local\Microsoft\Windows\Temporary Internet Files\Content.IE5\TQDM60SJ\MP900438627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32856"/>
            <a:ext cx="3920480" cy="39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932040" y="3036912"/>
            <a:ext cx="345638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rgbClr val="FFFFFF"/>
                </a:solidFill>
                <a:latin typeface="+mn-lt"/>
              </a:rPr>
              <a:t>« Entre chien et loup » </a:t>
            </a:r>
          </a:p>
          <a:p>
            <a:pPr algn="ctr"/>
            <a:r>
              <a:rPr lang="fr-CA" sz="2800" dirty="0">
                <a:solidFill>
                  <a:srgbClr val="FFFFFF"/>
                </a:solidFill>
                <a:latin typeface="+mn-lt"/>
              </a:rPr>
              <a:t>c’est l’heure où le jour passe à la nuit… </a:t>
            </a:r>
          </a:p>
          <a:p>
            <a:pPr algn="ctr"/>
            <a:endParaRPr lang="fr-CA" sz="2800" dirty="0">
              <a:solidFill>
                <a:srgbClr val="FFFFFF"/>
              </a:solidFill>
              <a:latin typeface="+mn-lt"/>
            </a:endParaRPr>
          </a:p>
          <a:p>
            <a:pPr algn="ctr"/>
            <a:r>
              <a:rPr lang="fr-CA" sz="2800" dirty="0">
                <a:solidFill>
                  <a:srgbClr val="FFFFFF"/>
                </a:solidFill>
                <a:latin typeface="+mn-lt"/>
              </a:rPr>
              <a:t>En anglais on dit : </a:t>
            </a:r>
          </a:p>
          <a:p>
            <a:pPr algn="ctr"/>
            <a:r>
              <a:rPr lang="fr-CA" sz="2800" i="1" dirty="0" err="1">
                <a:solidFill>
                  <a:srgbClr val="FFFFFF"/>
                </a:solidFill>
                <a:latin typeface="+mn-lt"/>
              </a:rPr>
              <a:t>At</a:t>
            </a:r>
            <a:r>
              <a:rPr lang="fr-CA" sz="2800" i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fr-CA" sz="2800" i="1" dirty="0" err="1">
                <a:solidFill>
                  <a:srgbClr val="FFFFFF"/>
                </a:solidFill>
                <a:latin typeface="+mn-lt"/>
              </a:rPr>
              <a:t>twilight</a:t>
            </a:r>
            <a:r>
              <a:rPr lang="fr-CA" sz="2800" i="1" dirty="0">
                <a:solidFill>
                  <a:srgbClr val="FFFFFF"/>
                </a:solidFill>
                <a:latin typeface="+mn-lt"/>
              </a:rPr>
              <a:t>.</a:t>
            </a:r>
            <a:endParaRPr lang="fr-CA" sz="2800" dirty="0">
              <a:solidFill>
                <a:srgbClr val="FFFFFF"/>
              </a:solidFill>
              <a:latin typeface="+mn-lt"/>
            </a:endParaRPr>
          </a:p>
          <a:p>
            <a:endParaRPr lang="fr-CA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357188" y="2060848"/>
            <a:ext cx="8643937" cy="1470025"/>
          </a:xfrm>
        </p:spPr>
        <p:txBody>
          <a:bodyPr/>
          <a:lstStyle/>
          <a:p>
            <a:r>
              <a:rPr lang="fr-CA" b="1" dirty="0">
                <a:solidFill>
                  <a:srgbClr val="FFFFFF"/>
                </a:solidFill>
                <a:latin typeface="Bebas Neue" pitchFamily="2" charset="77"/>
              </a:rPr>
              <a:t>Ta meilleure amie « a du chien ». </a:t>
            </a:r>
            <a:br>
              <a:rPr lang="fr-CA" b="1" dirty="0">
                <a:solidFill>
                  <a:srgbClr val="FFFFFF"/>
                </a:solidFill>
                <a:latin typeface="Bebas Neue" pitchFamily="2" charset="77"/>
              </a:rPr>
            </a:br>
            <a:r>
              <a:rPr lang="fr-CA" b="1" dirty="0">
                <a:solidFill>
                  <a:srgbClr val="FFFFFF"/>
                </a:solidFill>
                <a:latin typeface="Bebas Neue" pitchFamily="2" charset="77"/>
              </a:rPr>
              <a:t>Qu’est-ce qu’elle a?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4221088"/>
            <a:ext cx="65162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 Un chat malheureux</a:t>
            </a:r>
          </a:p>
          <a:p>
            <a:pPr marL="342900" lvl="0" indent="-34290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 Un sens de ce qui est à la mode</a:t>
            </a:r>
          </a:p>
          <a:p>
            <a:pPr marL="342900" lvl="0" indent="-34290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 Aucun sens de ce qui est à la mode</a:t>
            </a:r>
          </a:p>
          <a:p>
            <a:pPr marL="342900" lvl="0" indent="-34290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 Un chien</a:t>
            </a:r>
          </a:p>
          <a:p>
            <a:endParaRPr lang="fr-CA" dirty="0">
              <a:solidFill>
                <a:srgbClr val="FFFFFF"/>
              </a:solidFill>
            </a:endParaRPr>
          </a:p>
        </p:txBody>
      </p:sp>
      <p:pic>
        <p:nvPicPr>
          <p:cNvPr id="11275" name="Picture 11" descr="C:\Users\Michelle\AppData\Local\Microsoft\Windows\Temporary Internet Files\Content.IE5\TQDM60SJ\MP910220623[1].jpg"/>
          <p:cNvPicPr>
            <a:picLocks noChangeAspect="1" noChangeArrowheads="1"/>
          </p:cNvPicPr>
          <p:nvPr/>
        </p:nvPicPr>
        <p:blipFill>
          <a:blip r:embed="rId2" cstate="print"/>
          <a:srcRect t="15218"/>
          <a:stretch>
            <a:fillRect/>
          </a:stretch>
        </p:blipFill>
        <p:spPr bwMode="auto">
          <a:xfrm>
            <a:off x="539552" y="4149080"/>
            <a:ext cx="1747248" cy="2216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5536" y="1507431"/>
            <a:ext cx="83529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r>
              <a:rPr lang="fr-CA" sz="4400" b="1" dirty="0">
                <a:solidFill>
                  <a:srgbClr val="FFFFFF"/>
                </a:solidFill>
                <a:latin typeface="Bebas Neue" pitchFamily="2" charset="77"/>
              </a:rPr>
              <a:t>b) Un sens de ce qui est à la mode.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1560" y="3566120"/>
            <a:ext cx="38593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r>
              <a:rPr lang="fr-CA" sz="2800" i="1" dirty="0">
                <a:solidFill>
                  <a:srgbClr val="FFFFFF"/>
                </a:solidFill>
              </a:rPr>
              <a:t>Exemple : </a:t>
            </a:r>
          </a:p>
          <a:p>
            <a:pPr marL="514350" indent="-514350" algn="ctr"/>
            <a:r>
              <a:rPr lang="fr-CA" sz="2800" dirty="0">
                <a:solidFill>
                  <a:srgbClr val="FFFFFF"/>
                </a:solidFill>
              </a:rPr>
              <a:t>« Tu as vu sa robe? Elle a du chien! »</a:t>
            </a:r>
            <a:r>
              <a:rPr lang="fr-CA" sz="2800" dirty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" name="Image 1" descr="modèles-de-mode-croquis-2355471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>
          <a:xfrm>
            <a:off x="4716016" y="2524224"/>
            <a:ext cx="3968686" cy="392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>
          <a:xfrm>
            <a:off x="0" y="1180962"/>
            <a:ext cx="9108504" cy="2880320"/>
          </a:xfrm>
        </p:spPr>
        <p:txBody>
          <a:bodyPr/>
          <a:lstStyle/>
          <a:p>
            <a:pPr eaLnBrk="1" hangingPunct="1"/>
            <a:r>
              <a:rPr lang="fr-CA" sz="4200" b="1" dirty="0">
                <a:solidFill>
                  <a:srgbClr val="FFFFFF"/>
                </a:solidFill>
                <a:latin typeface="Bebas Neue" pitchFamily="2" charset="77"/>
              </a:rPr>
              <a:t>quelle expression est utilisée pour dire : « C’est la fin du monde! », souvent de façon ironique ?</a:t>
            </a:r>
            <a:endParaRPr lang="en-CA" sz="4200" b="1" dirty="0">
              <a:solidFill>
                <a:srgbClr val="FFFFFF"/>
              </a:solidFill>
              <a:latin typeface="Bebas Neue" pitchFamily="2" charset="77"/>
            </a:endParaRP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323528" y="4493330"/>
            <a:ext cx="53640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C’est la fin des haricots!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Tout est fini!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C’est la fin de l’histoire!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Ça ne fait pas de différence!</a:t>
            </a:r>
          </a:p>
        </p:txBody>
      </p:sp>
      <p:pic>
        <p:nvPicPr>
          <p:cNvPr id="13314" name="Picture 2" descr="C:\Users\Michelle\AppData\Local\Microsoft\Windows\Temporary Internet Files\Content.IE5\T0481HDP\MC9004352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0435" y="3701242"/>
            <a:ext cx="3118069" cy="3544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9550" y="1484784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fr-CA" sz="4800" b="1" dirty="0">
                <a:solidFill>
                  <a:srgbClr val="FFFFFF"/>
                </a:solidFill>
                <a:latin typeface="Bebas Neue" pitchFamily="2" charset="77"/>
              </a:rPr>
              <a:t>a) C’est la fin des haricots!</a:t>
            </a:r>
          </a:p>
        </p:txBody>
      </p:sp>
      <p:pic>
        <p:nvPicPr>
          <p:cNvPr id="14338" name="Picture 2" descr="C:\Users\Michelle\AppData\Local\Microsoft\Windows\Temporary Internet Files\Content.IE5\5HXXZ6OR\MP900443520[1].jpg"/>
          <p:cNvPicPr>
            <a:picLocks noChangeAspect="1" noChangeArrowheads="1"/>
          </p:cNvPicPr>
          <p:nvPr/>
        </p:nvPicPr>
        <p:blipFill>
          <a:blip r:embed="rId2" cstate="print"/>
          <a:srcRect l="3098" t="13450" r="4868" b="4035"/>
          <a:stretch>
            <a:fillRect/>
          </a:stretch>
        </p:blipFill>
        <p:spPr bwMode="auto">
          <a:xfrm>
            <a:off x="2613216" y="2492896"/>
            <a:ext cx="3996544" cy="2358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23057" y="4919008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i="1" dirty="0">
                <a:solidFill>
                  <a:srgbClr val="FFFFFF"/>
                </a:solidFill>
                <a:latin typeface="+mn-lt"/>
              </a:rPr>
              <a:t>Origine : </a:t>
            </a:r>
            <a:r>
              <a:rPr lang="fr-CA" sz="2400" dirty="0">
                <a:solidFill>
                  <a:srgbClr val="FFFFFF"/>
                </a:solidFill>
                <a:latin typeface="+mn-lt"/>
              </a:rPr>
              <a:t>Au siècle dernier, le haricot était considéré comme un aliment de base. Quand il n’y avait même plus de haricots à manger, c’était la fin de tout. Voilà pourquoi on emploie cette expression pour signifier que « c’est la fin du monde », souvent de façon ironique. 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6408636" y="4122636"/>
            <a:ext cx="5224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i="1" dirty="0">
                <a:solidFill>
                  <a:srgbClr val="FFFFFF"/>
                </a:solidFill>
                <a:latin typeface="+mn-lt"/>
              </a:rPr>
              <a:t>(Source: </a:t>
            </a:r>
            <a:r>
              <a:rPr lang="fr-CA" sz="1000" i="1" u="sng" dirty="0">
                <a:solidFill>
                  <a:srgbClr val="FFFFFF"/>
                </a:solidFill>
                <a:latin typeface="+mn-lt"/>
                <a:hlinkClick r:id="rId3"/>
              </a:rPr>
              <a:t>http://www.linternaute.com/expression/langue-francaise/831/c-est-la-fin-des-haricots/</a:t>
            </a:r>
            <a:r>
              <a:rPr lang="fr-CA" sz="1000" i="1" dirty="0">
                <a:solidFill>
                  <a:srgbClr val="FFFFFF"/>
                </a:solidFill>
                <a:latin typeface="+mn-lt"/>
              </a:rPr>
              <a:t>)</a:t>
            </a:r>
            <a:endParaRPr lang="fr-CA" sz="1000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285720" y="2029271"/>
            <a:ext cx="8643938" cy="1255713"/>
          </a:xfrm>
        </p:spPr>
        <p:txBody>
          <a:bodyPr/>
          <a:lstStyle/>
          <a:p>
            <a:pPr eaLnBrk="1" hangingPunct="1"/>
            <a:r>
              <a:rPr lang="fr-CA" sz="4600" b="1" dirty="0">
                <a:solidFill>
                  <a:srgbClr val="FFFFFF"/>
                </a:solidFill>
                <a:latin typeface="Bebas Neue" pitchFamily="2" charset="77"/>
              </a:rPr>
              <a:t>Quelle est l’expression équivalente en français de : To </a:t>
            </a:r>
            <a:r>
              <a:rPr lang="fr-CA" sz="4600" b="1" dirty="0" err="1">
                <a:solidFill>
                  <a:srgbClr val="FFFFFF"/>
                </a:solidFill>
                <a:latin typeface="Bebas Neue" pitchFamily="2" charset="77"/>
              </a:rPr>
              <a:t>be</a:t>
            </a:r>
            <a:r>
              <a:rPr lang="fr-CA" sz="4600" b="1" dirty="0">
                <a:solidFill>
                  <a:srgbClr val="FFFFFF"/>
                </a:solidFill>
                <a:latin typeface="Bebas Neue" pitchFamily="2" charset="77"/>
              </a:rPr>
              <a:t> as good as gold ?</a:t>
            </a:r>
            <a:endParaRPr lang="en-CA" sz="4600" b="1" dirty="0">
              <a:solidFill>
                <a:srgbClr val="FFFFFF"/>
              </a:solidFill>
              <a:latin typeface="Bebas Neue" pitchFamily="2" charset="77"/>
            </a:endParaRP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3456384" y="4319225"/>
            <a:ext cx="57241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Être sage et parfait.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Être d’accord avec l’or.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Être sage comme une image.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Être une image de perfection.</a:t>
            </a:r>
          </a:p>
        </p:txBody>
      </p:sp>
      <p:pic>
        <p:nvPicPr>
          <p:cNvPr id="2" name="Image 1" descr="gold-dat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4" y="4266894"/>
            <a:ext cx="2961902" cy="2258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073008" cy="2592288"/>
          </a:xfrm>
        </p:spPr>
        <p:txBody>
          <a:bodyPr/>
          <a:lstStyle/>
          <a:p>
            <a:pPr eaLnBrk="1" hangingPunct="1"/>
            <a:r>
              <a:rPr lang="fr-CA" b="1" dirty="0">
                <a:solidFill>
                  <a:srgbClr val="FFFFFF"/>
                </a:solidFill>
                <a:latin typeface="Bebas Neue" pitchFamily="2" charset="77"/>
              </a:rPr>
              <a:t>Si quelqu’un « se met sur son trente et un », </a:t>
            </a:r>
            <a:br>
              <a:rPr lang="fr-CA" b="1" dirty="0">
                <a:solidFill>
                  <a:srgbClr val="FFFFFF"/>
                </a:solidFill>
                <a:latin typeface="Bebas Neue" pitchFamily="2" charset="77"/>
              </a:rPr>
            </a:br>
            <a:r>
              <a:rPr lang="fr-CA" b="1" dirty="0">
                <a:solidFill>
                  <a:srgbClr val="FFFFFF"/>
                </a:solidFill>
                <a:latin typeface="Bebas Neue" pitchFamily="2" charset="77"/>
              </a:rPr>
              <a:t>qu’est-ce qu’il fait?</a:t>
            </a:r>
            <a:endParaRPr lang="en-CA" b="1" dirty="0">
              <a:solidFill>
                <a:srgbClr val="FFFFFF"/>
              </a:solidFill>
              <a:latin typeface="Bebas Neue" pitchFamily="2" charset="77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182614" y="4293096"/>
            <a:ext cx="63579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lvl="0" indent="-514350"/>
            <a:r>
              <a:rPr lang="fr-CA" sz="2800" dirty="0">
                <a:solidFill>
                  <a:srgbClr val="FFFFFF"/>
                </a:solidFill>
                <a:latin typeface="+mn-lt"/>
              </a:rPr>
              <a:t>a) Il s’habille pour l’Halloween.</a:t>
            </a:r>
          </a:p>
          <a:p>
            <a:pPr marL="514350" lvl="0" indent="-514350"/>
            <a:r>
              <a:rPr lang="fr-CA" sz="2800" dirty="0">
                <a:solidFill>
                  <a:srgbClr val="FFFFFF"/>
                </a:solidFill>
                <a:latin typeface="+mn-lt"/>
              </a:rPr>
              <a:t>b) La fin du mois arrive.</a:t>
            </a:r>
          </a:p>
          <a:p>
            <a:pPr marL="514350" lvl="0" indent="-514350"/>
            <a:r>
              <a:rPr lang="fr-CA" sz="2800" dirty="0">
                <a:solidFill>
                  <a:srgbClr val="FFFFFF"/>
                </a:solidFill>
                <a:latin typeface="+mn-lt"/>
              </a:rPr>
              <a:t>c) Il s’habille de ses plus beaux habits.</a:t>
            </a:r>
          </a:p>
          <a:p>
            <a:pPr marL="514350" lvl="0" indent="-514350"/>
            <a:r>
              <a:rPr lang="fr-CA" sz="2800" dirty="0">
                <a:solidFill>
                  <a:srgbClr val="FFFFFF"/>
                </a:solidFill>
                <a:latin typeface="+mn-lt"/>
              </a:rPr>
              <a:t>d) Il approche de son 31</a:t>
            </a:r>
            <a:r>
              <a:rPr lang="fr-CA" sz="2800" baseline="30000" dirty="0">
                <a:solidFill>
                  <a:srgbClr val="FFFFFF"/>
                </a:solidFill>
                <a:latin typeface="+mn-lt"/>
              </a:rPr>
              <a:t>e</a:t>
            </a:r>
            <a:r>
              <a:rPr lang="fr-CA" sz="2800" dirty="0">
                <a:solidFill>
                  <a:srgbClr val="FFFFFF"/>
                </a:solidFill>
                <a:latin typeface="+mn-lt"/>
              </a:rPr>
              <a:t> anniversaire.</a:t>
            </a:r>
          </a:p>
        </p:txBody>
      </p:sp>
      <p:pic>
        <p:nvPicPr>
          <p:cNvPr id="2" name="Image 1" descr="tumblr_mfwbm3D2vi1rlfx0lo1_5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2044197" cy="2857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251520" y="5467871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r>
              <a:rPr lang="fr-CA" sz="4400" b="1" dirty="0">
                <a:solidFill>
                  <a:srgbClr val="FFFFFF"/>
                </a:solidFill>
                <a:latin typeface="Bebas Neue" pitchFamily="2" charset="77"/>
              </a:rPr>
              <a:t>c) « Être sage comme une image. »</a:t>
            </a:r>
          </a:p>
        </p:txBody>
      </p:sp>
      <p:pic>
        <p:nvPicPr>
          <p:cNvPr id="16386" name="Picture 2" descr="C:\Users\Michelle\AppData\Local\Microsoft\Windows\Temporary Internet Files\Content.IE5\YHBSK2E4\MP9004483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3004">
            <a:off x="365407" y="2518546"/>
            <a:ext cx="3815916" cy="2543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C:\Users\Michelle\AppData\Local\Microsoft\Windows\Temporary Internet Files\Content.IE5\5HXXZ6OR\MP90042766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4501">
            <a:off x="5940412" y="2522731"/>
            <a:ext cx="2679820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Picture 5" descr="C:\Users\Michelle\AppData\Local\Microsoft\Windows\Temporary Internet Files\Content.IE5\5HXXZ6OR\MP90043092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373113"/>
            <a:ext cx="3275856" cy="2177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643938" cy="2357437"/>
          </a:xfrm>
        </p:spPr>
        <p:txBody>
          <a:bodyPr/>
          <a:lstStyle/>
          <a:p>
            <a:pPr eaLnBrk="1" hangingPunct="1"/>
            <a: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  <a:t>Quand tu mets trop d’importance sur un petit projet pour l’école, qu’est-ce que tu fais?</a:t>
            </a:r>
            <a:endParaRPr lang="en-CA" sz="4000" b="1" dirty="0">
              <a:solidFill>
                <a:srgbClr val="FFFFFF"/>
              </a:solidFill>
              <a:latin typeface="Bebas Neue" pitchFamily="2" charset="77"/>
            </a:endParaRPr>
          </a:p>
        </p:txBody>
      </p:sp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467544" y="4509120"/>
            <a:ext cx="81438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lvl="0" indent="-514350" algn="ctr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Tu en fais tout un plat.</a:t>
            </a:r>
          </a:p>
          <a:p>
            <a:pPr marL="514350" lvl="0" indent="-514350" algn="ctr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Tu n’exagères pas l’importance du projet.</a:t>
            </a:r>
          </a:p>
          <a:p>
            <a:pPr marL="514350" lvl="0" indent="-514350" algn="ctr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Tu en fais tout un fromage.</a:t>
            </a:r>
          </a:p>
          <a:p>
            <a:pPr marL="514350" lvl="0" indent="-514350" algn="ctr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A et C.</a:t>
            </a:r>
          </a:p>
        </p:txBody>
      </p:sp>
    </p:spTree>
  </p:cSld>
  <p:clrMapOvr>
    <a:masterClrMapping/>
  </p:clrMapOvr>
  <p:transition spd="slow">
    <p:cover dir="l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9552" y="962144"/>
            <a:ext cx="81438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fr-CA" sz="4400" b="1" dirty="0">
                <a:solidFill>
                  <a:srgbClr val="FFFFFF"/>
                </a:solidFill>
                <a:latin typeface="Bebas Neue" pitchFamily="2" charset="77"/>
              </a:rPr>
              <a:t>d) A et C. </a:t>
            </a:r>
          </a:p>
          <a:p>
            <a:pPr marL="514350" indent="-514350" algn="ctr"/>
            <a:r>
              <a:rPr lang="fr-CA" sz="4400" b="1" dirty="0">
                <a:solidFill>
                  <a:srgbClr val="FFFFFF"/>
                </a:solidFill>
                <a:latin typeface="Bebas Neue" pitchFamily="2" charset="77"/>
              </a:rPr>
              <a:t>Tu en fais tout un plat / </a:t>
            </a:r>
          </a:p>
          <a:p>
            <a:pPr marL="514350" indent="-514350" algn="ctr"/>
            <a:r>
              <a:rPr lang="fr-CA" sz="4400" b="1" dirty="0">
                <a:solidFill>
                  <a:srgbClr val="FFFFFF"/>
                </a:solidFill>
                <a:latin typeface="Bebas Neue" pitchFamily="2" charset="77"/>
              </a:rPr>
              <a:t>tout un fromage!</a:t>
            </a:r>
          </a:p>
        </p:txBody>
      </p:sp>
      <p:pic>
        <p:nvPicPr>
          <p:cNvPr id="19460" name="Picture 4" descr="C:\Users\Michelle\AppData\Local\Microsoft\Windows\Temporary Internet Files\Content.IE5\M9NB61VN\MP9003137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94392"/>
            <a:ext cx="4349080" cy="2884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27584" y="6146720"/>
            <a:ext cx="76242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dirty="0">
                <a:solidFill>
                  <a:srgbClr val="FFFFFF"/>
                </a:solidFill>
                <a:latin typeface="+mn-lt"/>
              </a:rPr>
              <a:t>Équivalent en anglais :</a:t>
            </a:r>
            <a:r>
              <a:rPr lang="fr-CA" sz="2400" i="1" dirty="0">
                <a:solidFill>
                  <a:srgbClr val="FFFFFF"/>
                </a:solidFill>
                <a:latin typeface="+mn-lt"/>
              </a:rPr>
              <a:t> To </a:t>
            </a:r>
            <a:r>
              <a:rPr lang="fr-CA" sz="2400" i="1" dirty="0" err="1">
                <a:solidFill>
                  <a:srgbClr val="FFFFFF"/>
                </a:solidFill>
                <a:latin typeface="+mn-lt"/>
              </a:rPr>
              <a:t>make</a:t>
            </a:r>
            <a:r>
              <a:rPr lang="fr-CA" sz="2400" i="1" dirty="0">
                <a:solidFill>
                  <a:srgbClr val="FFFFFF"/>
                </a:solidFill>
                <a:latin typeface="+mn-lt"/>
              </a:rPr>
              <a:t> a </a:t>
            </a:r>
            <a:r>
              <a:rPr lang="fr-CA" sz="2400" i="1" dirty="0" err="1">
                <a:solidFill>
                  <a:srgbClr val="FFFFFF"/>
                </a:solidFill>
                <a:latin typeface="+mn-lt"/>
              </a:rPr>
              <a:t>big</a:t>
            </a:r>
            <a:r>
              <a:rPr lang="fr-CA" sz="2400" i="1" dirty="0">
                <a:solidFill>
                  <a:srgbClr val="FFFFFF"/>
                </a:solidFill>
                <a:latin typeface="+mn-lt"/>
              </a:rPr>
              <a:t> deal out of </a:t>
            </a:r>
            <a:r>
              <a:rPr lang="fr-CA" sz="2400" i="1" dirty="0" err="1">
                <a:solidFill>
                  <a:srgbClr val="FFFFFF"/>
                </a:solidFill>
                <a:latin typeface="+mn-lt"/>
              </a:rPr>
              <a:t>something</a:t>
            </a:r>
            <a:r>
              <a:rPr lang="fr-CA" sz="2400" i="1" dirty="0">
                <a:solidFill>
                  <a:srgbClr val="FFFFFF"/>
                </a:solidFill>
                <a:latin typeface="+mn-lt"/>
              </a:rPr>
              <a:t>.</a:t>
            </a:r>
            <a:endParaRPr lang="fr-CA" sz="2400" dirty="0">
              <a:solidFill>
                <a:srgbClr val="FFFFFF"/>
              </a:solidFill>
              <a:latin typeface="+mn-lt"/>
            </a:endParaRPr>
          </a:p>
          <a:p>
            <a:endParaRPr lang="fr-CA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500063" y="1469390"/>
            <a:ext cx="8643937" cy="2357437"/>
          </a:xfrm>
        </p:spPr>
        <p:txBody>
          <a:bodyPr/>
          <a:lstStyle/>
          <a:p>
            <a:pPr eaLnBrk="1" hangingPunct="1"/>
            <a:r>
              <a:rPr lang="fr-CA" sz="4800" b="1" dirty="0">
                <a:solidFill>
                  <a:srgbClr val="FFFFFF"/>
                </a:solidFill>
                <a:latin typeface="Bebas Neue" pitchFamily="2" charset="77"/>
              </a:rPr>
              <a:t>Quelle est l’expression qui signifie « Je suis très surpris(e) »?</a:t>
            </a:r>
            <a:endParaRPr lang="en-CA" sz="4800" b="1" dirty="0">
              <a:solidFill>
                <a:srgbClr val="FFFFFF"/>
              </a:solidFill>
              <a:latin typeface="Bebas Neue" pitchFamily="2" charset="77"/>
            </a:endParaRPr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3347864" y="4326319"/>
            <a:ext cx="53720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fr-CA" sz="3600" dirty="0">
                <a:solidFill>
                  <a:srgbClr val="FFFFFF"/>
                </a:solidFill>
                <a:latin typeface="+mn-lt"/>
              </a:rPr>
              <a:t>a) Être bouche bée</a:t>
            </a:r>
          </a:p>
          <a:p>
            <a:pPr lvl="0"/>
            <a:r>
              <a:rPr lang="fr-CA" sz="3600" dirty="0">
                <a:solidFill>
                  <a:srgbClr val="FFFFFF"/>
                </a:solidFill>
                <a:latin typeface="+mn-lt"/>
              </a:rPr>
              <a:t>b) Silence surprenant</a:t>
            </a:r>
          </a:p>
          <a:p>
            <a:pPr lvl="0"/>
            <a:r>
              <a:rPr lang="fr-CA" sz="3600" dirty="0">
                <a:solidFill>
                  <a:srgbClr val="FFFFFF"/>
                </a:solidFill>
                <a:latin typeface="+mn-lt"/>
              </a:rPr>
              <a:t>c) Perdre ses mots</a:t>
            </a:r>
          </a:p>
          <a:p>
            <a:pPr lvl="0"/>
            <a:r>
              <a:rPr lang="fr-CA" sz="3600" dirty="0">
                <a:solidFill>
                  <a:srgbClr val="FFFFFF"/>
                </a:solidFill>
                <a:latin typeface="+mn-lt"/>
              </a:rPr>
              <a:t>d) Avoir une langue lente</a:t>
            </a:r>
          </a:p>
        </p:txBody>
      </p:sp>
      <p:pic>
        <p:nvPicPr>
          <p:cNvPr id="20482" name="Picture 2" descr="C:\Users\Michelle\AppData\Local\Microsoft\Windows\Temporary Internet Files\Content.IE5\YHBSK2E4\MC9004419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22263"/>
            <a:ext cx="2592288" cy="30631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0858"/>
            <a:ext cx="8229600" cy="1143000"/>
          </a:xfrm>
        </p:spPr>
        <p:txBody>
          <a:bodyPr/>
          <a:lstStyle/>
          <a:p>
            <a:r>
              <a:rPr lang="en-CA" b="1" dirty="0">
                <a:solidFill>
                  <a:srgbClr val="FFFFFF"/>
                </a:solidFill>
                <a:latin typeface="Bebas Neue" pitchFamily="2" charset="77"/>
              </a:rPr>
              <a:t>a) </a:t>
            </a:r>
            <a:r>
              <a:rPr lang="en-CA" b="1" dirty="0" err="1">
                <a:solidFill>
                  <a:srgbClr val="FFFFFF"/>
                </a:solidFill>
                <a:latin typeface="Bebas Neue" pitchFamily="2" charset="77"/>
              </a:rPr>
              <a:t>Être</a:t>
            </a:r>
            <a:r>
              <a:rPr lang="en-CA" b="1" dirty="0">
                <a:solidFill>
                  <a:srgbClr val="FFFFFF"/>
                </a:solidFill>
                <a:latin typeface="Bebas Neue" pitchFamily="2" charset="77"/>
              </a:rPr>
              <a:t> bouche </a:t>
            </a:r>
            <a:r>
              <a:rPr lang="en-CA" b="1" dirty="0" err="1">
                <a:solidFill>
                  <a:srgbClr val="FFFFFF"/>
                </a:solidFill>
                <a:latin typeface="Bebas Neue" pitchFamily="2" charset="77"/>
              </a:rPr>
              <a:t>bée</a:t>
            </a:r>
            <a:r>
              <a:rPr lang="en-CA" b="1" dirty="0">
                <a:solidFill>
                  <a:srgbClr val="FFFFFF"/>
                </a:solidFill>
                <a:latin typeface="Bebas Neue" pitchFamily="2" charset="77"/>
              </a:rPr>
              <a:t>!</a:t>
            </a:r>
            <a:endParaRPr lang="fr-CA" b="1" dirty="0">
              <a:solidFill>
                <a:srgbClr val="FFFFFF"/>
              </a:solidFill>
              <a:latin typeface="Bebas Neue" pitchFamily="2" charset="7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3925" y="6137428"/>
            <a:ext cx="54249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dirty="0">
                <a:solidFill>
                  <a:srgbClr val="FFFFFF"/>
                </a:solidFill>
                <a:latin typeface="+mn-lt"/>
              </a:rPr>
              <a:t>Équivalent en anglais :</a:t>
            </a:r>
            <a:r>
              <a:rPr lang="fr-CA" sz="2400" i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fr-CA" sz="2400" i="1" dirty="0" err="1">
                <a:solidFill>
                  <a:srgbClr val="FFFFFF"/>
                </a:solidFill>
                <a:latin typeface="+mn-lt"/>
              </a:rPr>
              <a:t>At</a:t>
            </a:r>
            <a:r>
              <a:rPr lang="fr-CA" sz="2400" i="1" dirty="0">
                <a:solidFill>
                  <a:srgbClr val="FFFFFF"/>
                </a:solidFill>
                <a:latin typeface="+mn-lt"/>
              </a:rPr>
              <a:t> a </a:t>
            </a:r>
            <a:r>
              <a:rPr lang="fr-CA" sz="2400" i="1" dirty="0" err="1">
                <a:solidFill>
                  <a:srgbClr val="FFFFFF"/>
                </a:solidFill>
                <a:latin typeface="+mn-lt"/>
              </a:rPr>
              <a:t>loss</a:t>
            </a:r>
            <a:r>
              <a:rPr lang="fr-CA" sz="2400" i="1" dirty="0">
                <a:solidFill>
                  <a:srgbClr val="FFFFFF"/>
                </a:solidFill>
                <a:latin typeface="+mn-lt"/>
              </a:rPr>
              <a:t> for </a:t>
            </a:r>
            <a:r>
              <a:rPr lang="fr-CA" sz="2400" i="1" dirty="0" err="1">
                <a:solidFill>
                  <a:srgbClr val="FFFFFF"/>
                </a:solidFill>
                <a:latin typeface="+mn-lt"/>
              </a:rPr>
              <a:t>words</a:t>
            </a:r>
            <a:r>
              <a:rPr lang="fr-CA" sz="2400" i="1" dirty="0">
                <a:solidFill>
                  <a:srgbClr val="FFFFFF"/>
                </a:solidFill>
                <a:latin typeface="+mn-lt"/>
              </a:rPr>
              <a:t>.</a:t>
            </a:r>
            <a:endParaRPr lang="fr-CA" sz="2400" dirty="0">
              <a:solidFill>
                <a:srgbClr val="FFFFFF"/>
              </a:solidFill>
              <a:latin typeface="+mn-lt"/>
            </a:endParaRPr>
          </a:p>
          <a:p>
            <a:pPr algn="ctr"/>
            <a:endParaRPr lang="fr-CA" sz="2400" dirty="0">
              <a:solidFill>
                <a:srgbClr val="FFFFFF"/>
              </a:solidFill>
              <a:latin typeface="+mn-lt"/>
            </a:endParaRPr>
          </a:p>
          <a:p>
            <a:endParaRPr lang="fr-CA" dirty="0">
              <a:solidFill>
                <a:srgbClr val="FFFFFF"/>
              </a:solidFill>
            </a:endParaRPr>
          </a:p>
        </p:txBody>
      </p:sp>
      <p:pic>
        <p:nvPicPr>
          <p:cNvPr id="4" name="Image 3" descr="1950773895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2856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cover dir="l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640960" cy="1143000"/>
          </a:xfrm>
        </p:spPr>
        <p:txBody>
          <a:bodyPr/>
          <a:lstStyle/>
          <a:p>
            <a: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  <a:t>Que signifie « Être cloué au lit » ? 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283968" y="2780928"/>
            <a:ext cx="48600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fr-CA" sz="3600" dirty="0">
                <a:solidFill>
                  <a:srgbClr val="FFFFFF"/>
                </a:solidFill>
                <a:latin typeface="+mn-lt"/>
              </a:rPr>
              <a:t>a) Être attaché à son lit</a:t>
            </a:r>
          </a:p>
          <a:p>
            <a:pPr lvl="0"/>
            <a:r>
              <a:rPr lang="fr-CA" sz="3600" dirty="0">
                <a:solidFill>
                  <a:srgbClr val="FFFFFF"/>
                </a:solidFill>
                <a:latin typeface="+mn-lt"/>
              </a:rPr>
              <a:t>b) Être très malade</a:t>
            </a:r>
          </a:p>
          <a:p>
            <a:pPr lvl="0"/>
            <a:r>
              <a:rPr lang="fr-CA" sz="3600" dirty="0">
                <a:solidFill>
                  <a:srgbClr val="FFFFFF"/>
                </a:solidFill>
                <a:latin typeface="+mn-lt"/>
              </a:rPr>
              <a:t>c) Ne pas avoir envie            d’aller à l’école</a:t>
            </a:r>
          </a:p>
          <a:p>
            <a:pPr lvl="0"/>
            <a:r>
              <a:rPr lang="fr-CA" sz="3600" dirty="0">
                <a:solidFill>
                  <a:srgbClr val="FFFFFF"/>
                </a:solidFill>
                <a:latin typeface="+mn-lt"/>
              </a:rPr>
              <a:t>d) Avoir peur de tomber de son lit</a:t>
            </a:r>
          </a:p>
        </p:txBody>
      </p:sp>
      <p:pic>
        <p:nvPicPr>
          <p:cNvPr id="4" name="Image 3" descr="JLI16204881.1447753781.580x5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3645024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cover dir="l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pPr lvl="0"/>
            <a:r>
              <a:rPr lang="fr-CA" sz="6000" b="1" dirty="0">
                <a:solidFill>
                  <a:srgbClr val="FFFFFF"/>
                </a:solidFill>
                <a:latin typeface="Bebas Neue" pitchFamily="2" charset="77"/>
              </a:rPr>
              <a:t>b) Être très malade</a:t>
            </a:r>
          </a:p>
        </p:txBody>
      </p:sp>
      <p:pic>
        <p:nvPicPr>
          <p:cNvPr id="21" name="Image 20" descr="JLI16204881.1447753781.580x5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645024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283968" y="2924944"/>
            <a:ext cx="4860032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fr-CA" sz="2800" dirty="0">
                <a:solidFill>
                  <a:srgbClr val="FFFFFF"/>
                </a:solidFill>
                <a:latin typeface="+mn-lt"/>
              </a:rPr>
              <a:t>Être</a:t>
            </a:r>
            <a:r>
              <a:rPr lang="fr-FR" sz="2800" dirty="0">
                <a:solidFill>
                  <a:srgbClr val="FFFFFF"/>
                </a:solidFill>
              </a:rPr>
              <a:t> tellement malade qu’on ne peut plus sortir de son lit. Le mot cloué donne ici l'impression que, malgré l'envie de bouger, on se sent obligé et forcé de rester immobile à cause de la maladie.</a:t>
            </a:r>
            <a:endParaRPr lang="fr-CA" sz="2800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 spd="slow" advClick="0" advTm="5000">
    <p:cover dir="l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73216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Pour découvrir des opportunités offertes grâce </a:t>
            </a:r>
          </a:p>
          <a:p>
            <a:pPr algn="ctr"/>
            <a:r>
              <a:rPr lang="fr-CA" sz="2400" b="1" dirty="0">
                <a:solidFill>
                  <a:schemeClr val="bg1"/>
                </a:solidFill>
              </a:rPr>
              <a:t>au français, visitez :</a:t>
            </a:r>
          </a:p>
          <a:p>
            <a:pPr algn="ctr"/>
            <a:r>
              <a:rPr lang="fr-CA" sz="2400" b="1" dirty="0" err="1">
                <a:solidFill>
                  <a:schemeClr val="bg1"/>
                </a:solidFill>
              </a:rPr>
              <a:t>www.francais-avenir.org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16832"/>
            <a:ext cx="9144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0"/>
              </a:rPr>
              <a:t> Bravo 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14908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chemeClr val="bg1"/>
                </a:solidFill>
                <a:latin typeface="+mj-lt"/>
              </a:rPr>
              <a:t>Les expressions francophones</a:t>
            </a:r>
            <a:br>
              <a:rPr lang="fr-CA" sz="2800" dirty="0">
                <a:solidFill>
                  <a:schemeClr val="bg1"/>
                </a:solidFill>
                <a:latin typeface="+mj-lt"/>
              </a:rPr>
            </a:br>
            <a:r>
              <a:rPr lang="fr-CA" dirty="0">
                <a:solidFill>
                  <a:schemeClr val="bg1"/>
                </a:solidFill>
                <a:latin typeface="+mj-lt"/>
              </a:rPr>
              <a:t>Niveau intermédiaire/avancé</a:t>
            </a:r>
          </a:p>
        </p:txBody>
      </p:sp>
    </p:spTree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39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19688"/>
      </p:ext>
    </p:extLst>
  </p:cSld>
  <p:clrMapOvr>
    <a:masterClrMapping/>
  </p:clrMapOvr>
  <p:transition spd="slow" advClick="0" advTm="5000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-108520" y="207686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r>
              <a:rPr lang="fr-CA" sz="4800" b="1" dirty="0">
                <a:solidFill>
                  <a:srgbClr val="FFFFFF"/>
                </a:solidFill>
                <a:latin typeface="Bebas Neue" pitchFamily="2" charset="77"/>
              </a:rPr>
              <a:t>c) Il s’habille de ses plus beaux vêtements.</a:t>
            </a:r>
          </a:p>
        </p:txBody>
      </p:sp>
      <p:sp>
        <p:nvSpPr>
          <p:cNvPr id="5125" name="Title 1"/>
          <p:cNvSpPr>
            <a:spLocks noGrp="1"/>
          </p:cNvSpPr>
          <p:nvPr>
            <p:ph type="ctrTitle"/>
          </p:nvPr>
        </p:nvSpPr>
        <p:spPr>
          <a:xfrm>
            <a:off x="539553" y="3192438"/>
            <a:ext cx="5760640" cy="3816424"/>
          </a:xfrm>
        </p:spPr>
        <p:txBody>
          <a:bodyPr/>
          <a:lstStyle/>
          <a:p>
            <a:pPr eaLnBrk="1" hangingPunct="1"/>
            <a:r>
              <a:rPr lang="fr-CA" sz="2000" dirty="0">
                <a:solidFill>
                  <a:srgbClr val="FFFFFF"/>
                </a:solidFill>
              </a:rPr>
              <a:t>Certains linguistes croient que cette expression vient du mot « trentain » qui était une sorte de tissu de luxe. D’autres croient qu’elle indique la date où les militaires recevaient une prime pour finir le mois. Au Canada, on entend aussi « se mettre sur son trente-six ».</a:t>
            </a:r>
            <a:endParaRPr lang="en-CA" sz="2000" b="1" dirty="0">
              <a:solidFill>
                <a:srgbClr val="FFFFFF"/>
              </a:solidFill>
              <a:latin typeface="Segoe Print" pitchFamily="2" charset="0"/>
            </a:endParaRPr>
          </a:p>
        </p:txBody>
      </p:sp>
      <p:pic>
        <p:nvPicPr>
          <p:cNvPr id="7" name="Picture 6" descr="C:\Users\Michelle\AppData\Local\Microsoft\Windows\Temporary Internet Files\Content.IE5\YHBSK2E4\MC900212073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36454"/>
            <a:ext cx="2160240" cy="29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5408" y="6334780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i="1" dirty="0">
                <a:solidFill>
                  <a:srgbClr val="FFFFFF"/>
                </a:solidFill>
                <a:latin typeface="+mn-lt"/>
              </a:rPr>
              <a:t>(Source : </a:t>
            </a:r>
            <a:r>
              <a:rPr lang="fr-CA" sz="1000" i="1" u="sng" dirty="0">
                <a:solidFill>
                  <a:srgbClr val="FFFFFF"/>
                </a:solidFill>
                <a:latin typeface="+mn-lt"/>
                <a:hlinkClick r:id="rId3"/>
              </a:rPr>
              <a:t>http://www.linternaute.com/expression/langue-francaise/49/se-mettre-sur-son-31/</a:t>
            </a:r>
            <a:r>
              <a:rPr lang="fr-CA" sz="1000" i="1" dirty="0">
                <a:solidFill>
                  <a:srgbClr val="FFFFFF"/>
                </a:solidFill>
                <a:latin typeface="+mn-lt"/>
              </a:rPr>
              <a:t>)</a:t>
            </a:r>
            <a:endParaRPr lang="fr-CA" sz="1000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251520" y="1222881"/>
            <a:ext cx="8643938" cy="2928388"/>
          </a:xfrm>
        </p:spPr>
        <p:txBody>
          <a:bodyPr/>
          <a:lstStyle/>
          <a:p>
            <a:r>
              <a:rPr lang="fr-CA" sz="4800" b="1" dirty="0">
                <a:solidFill>
                  <a:srgbClr val="FFFFFF"/>
                </a:solidFill>
                <a:latin typeface="Bebas Neue" pitchFamily="2" charset="77"/>
              </a:rPr>
              <a:t>Si deux amis doivent « accorder leurs violons », qu’est-ce qu’ils doivent faire?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3347864" y="4535249"/>
            <a:ext cx="52966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Jouer des instruments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Se mettre d’accord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Écouter un orchestre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3200" dirty="0">
                <a:solidFill>
                  <a:srgbClr val="FFFFFF"/>
                </a:solidFill>
                <a:latin typeface="+mn-lt"/>
              </a:rPr>
              <a:t>Se chicaner</a:t>
            </a:r>
          </a:p>
        </p:txBody>
      </p:sp>
      <p:pic>
        <p:nvPicPr>
          <p:cNvPr id="2" name="Image 1" descr="OMMONNICH+VIOLON+E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0" y="3717032"/>
            <a:ext cx="2783620" cy="2828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475656" y="1867471"/>
            <a:ext cx="64087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r>
              <a:rPr lang="fr-CA" sz="4400" b="1" dirty="0">
                <a:solidFill>
                  <a:srgbClr val="FFFFFF"/>
                </a:solidFill>
                <a:latin typeface="Bebas Neue" pitchFamily="2" charset="77"/>
              </a:rPr>
              <a:t>b) Se mettre d’accord.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6096" y="3068960"/>
            <a:ext cx="3312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rgbClr val="FFFFFF"/>
                </a:solidFill>
                <a:latin typeface="+mn-lt"/>
              </a:rPr>
              <a:t>L’expression « </a:t>
            </a:r>
            <a:r>
              <a:rPr lang="fr-CA" sz="2400" b="1" dirty="0">
                <a:solidFill>
                  <a:srgbClr val="FFFFFF"/>
                </a:solidFill>
                <a:latin typeface="+mn-lt"/>
              </a:rPr>
              <a:t>accorder ses violons</a:t>
            </a:r>
            <a:r>
              <a:rPr lang="fr-CA" sz="2400" dirty="0">
                <a:solidFill>
                  <a:srgbClr val="FFFFFF"/>
                </a:solidFill>
                <a:latin typeface="+mn-lt"/>
              </a:rPr>
              <a:t> » signifie </a:t>
            </a:r>
            <a:r>
              <a:rPr lang="en-CA" sz="2400" dirty="0">
                <a:solidFill>
                  <a:srgbClr val="FFFFFF"/>
                </a:solidFill>
                <a:latin typeface="+mn-lt"/>
              </a:rPr>
              <a:t>se </a:t>
            </a:r>
            <a:r>
              <a:rPr lang="fr-CA" sz="2400" dirty="0">
                <a:solidFill>
                  <a:srgbClr val="FFFFFF"/>
                </a:solidFill>
                <a:latin typeface="+mn-lt"/>
              </a:rPr>
              <a:t>mettre d’accord avec une autre personne qui a des opinions différentes, trouver un terrain d’entente ou encore harmoniser et unir.</a:t>
            </a:r>
          </a:p>
          <a:p>
            <a:endParaRPr lang="fr-CA" dirty="0">
              <a:solidFill>
                <a:srgbClr val="FFFFFF"/>
              </a:solidFill>
            </a:endParaRPr>
          </a:p>
        </p:txBody>
      </p:sp>
      <p:pic>
        <p:nvPicPr>
          <p:cNvPr id="2" name="Image 1" descr="main-poign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5" y="3068960"/>
            <a:ext cx="4674321" cy="3318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3290805" y="4005064"/>
            <a:ext cx="58326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Quel est ton problème?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As-tu vu cette mouche?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Il y a beaucoup de maringouins!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CA" sz="2800" dirty="0">
                <a:solidFill>
                  <a:srgbClr val="FFFFFF"/>
                </a:solidFill>
                <a:latin typeface="+mn-lt"/>
              </a:rPr>
              <a:t>Pourquoi es-tu si heureux?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51520" y="1078409"/>
            <a:ext cx="8643938" cy="263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  <a:t>Ton ami te demande : « Quelle mouche t’a piqué? »… que </a:t>
            </a:r>
            <a:r>
              <a:rPr lang="fr-CA" sz="4000" b="1" dirty="0" err="1">
                <a:solidFill>
                  <a:srgbClr val="FFFFFF"/>
                </a:solidFill>
                <a:latin typeface="Bebas Neue" pitchFamily="2" charset="77"/>
              </a:rPr>
              <a:t>veut-il</a:t>
            </a:r>
            <a:r>
              <a:rPr lang="fr-CA" sz="4000" b="1" dirty="0">
                <a:solidFill>
                  <a:srgbClr val="FFFFFF"/>
                </a:solidFill>
                <a:latin typeface="Bebas Neue" pitchFamily="2" charset="77"/>
              </a:rPr>
              <a:t> dire?</a:t>
            </a:r>
            <a:endParaRPr kumimoji="0" lang="en-CA" sz="40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itchFamily="2" charset="77"/>
              <a:ea typeface="+mj-ea"/>
              <a:cs typeface="+mj-cs"/>
            </a:endParaRPr>
          </a:p>
        </p:txBody>
      </p:sp>
      <p:pic>
        <p:nvPicPr>
          <p:cNvPr id="2" name="Image 1" descr="davidp-beurk-mouch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9608"/>
            <a:ext cx="3168352" cy="3168352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6432</TotalTime>
  <Words>1292</Words>
  <Application>Microsoft Macintosh PowerPoint</Application>
  <PresentationFormat>Affichage à l'écran (4:3)</PresentationFormat>
  <Paragraphs>218</Paragraphs>
  <Slides>58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6" baseType="lpstr">
      <vt:lpstr>Adobe Caslon Pro</vt:lpstr>
      <vt:lpstr>Arial</vt:lpstr>
      <vt:lpstr>Bebas Neue</vt:lpstr>
      <vt:lpstr>Bebas Neue Light</vt:lpstr>
      <vt:lpstr>Calibri</vt:lpstr>
      <vt:lpstr>Century Gothic</vt:lpstr>
      <vt:lpstr>Segoe Print</vt:lpstr>
      <vt:lpstr>Office Theme</vt:lpstr>
      <vt:lpstr>Bienvenue au jeu-questionnaire  Session franconnexion : Les expressions francophones !    Le but du jeu est d’obtenir le plus de points possible pour votre équipe !</vt:lpstr>
      <vt:lpstr>Présentation PowerPoint</vt:lpstr>
      <vt:lpstr>Si ton ami dit : « J’ai la langue à terre », que veut-il dire?</vt:lpstr>
      <vt:lpstr>Présentation PowerPoint</vt:lpstr>
      <vt:lpstr>Si quelqu’un « se met sur son trente et un »,  qu’est-ce qu’il fait?</vt:lpstr>
      <vt:lpstr>Certains linguistes croient que cette expression vient du mot « trentain » qui était une sorte de tissu de luxe. D’autres croient qu’elle indique la date où les militaires recevaient une prime pour finir le mois. Au Canada, on entend aussi « se mettre sur son trente-six ».</vt:lpstr>
      <vt:lpstr>Si deux amis doivent « accorder leurs violons », qu’est-ce qu’ils doivent faire?</vt:lpstr>
      <vt:lpstr>Présentation PowerPoint</vt:lpstr>
      <vt:lpstr>Présentation PowerPoint</vt:lpstr>
      <vt:lpstr>Présentation PowerPoint</vt:lpstr>
      <vt:lpstr>Que signifie l’expression : « Avoir l’estomac dans les talons » ?</vt:lpstr>
      <vt:lpstr>Présentation PowerPoint</vt:lpstr>
      <vt:lpstr>Pendant ta présentation dans ton cours de français, tu commences à perdre la voix. Tu as :</vt:lpstr>
      <vt:lpstr>Présentation PowerPoint</vt:lpstr>
      <vt:lpstr>Lorsque tu tombes amoureux instantanément de quelqu’un que tu viens juste de rencontrer, on dit que tu as :</vt:lpstr>
      <vt:lpstr>Présentation PowerPoint</vt:lpstr>
      <vt:lpstr>Cette expression signifie « avoir des frissons, avoir peur. »  De quelle expression s’agit-il?</vt:lpstr>
      <vt:lpstr>Présentation PowerPoint</vt:lpstr>
      <vt:lpstr>Si quelqu’un est  « fou de rage », il est :</vt:lpstr>
      <vt:lpstr>Présentation PowerPoint</vt:lpstr>
      <vt:lpstr>Présentation PowerPoint</vt:lpstr>
      <vt:lpstr>Présentation PowerPoint</vt:lpstr>
      <vt:lpstr>Pendant l’après-midi, tu vas « casser la croûte ». Qu’est-ce que tu vas faire?</vt:lpstr>
      <vt:lpstr>Présentation PowerPoint</vt:lpstr>
      <vt:lpstr>En anglais, on dit :  « It’s raining cats and dogs. » En français, on dit :</vt:lpstr>
      <vt:lpstr>Présentation PowerPoint</vt:lpstr>
      <vt:lpstr>Si quelqu’un « a le cafard », on pourrait dire qu’il :</vt:lpstr>
      <vt:lpstr>Présentation PowerPoint</vt:lpstr>
      <vt:lpstr>De quelle expression s’agit-il?</vt:lpstr>
      <vt:lpstr>Présentation PowerPoint</vt:lpstr>
      <vt:lpstr>Quelle est l’expression équivalente en français de  « To call a spade a spade » ?</vt:lpstr>
      <vt:lpstr>Présentation PowerPoint</vt:lpstr>
      <vt:lpstr>Quel est l’équivalent en anglais de l’expression « faire le mur » ?</vt:lpstr>
      <vt:lpstr>Présentation PowerPoint</vt:lpstr>
      <vt:lpstr>Être « au bout du rouleau » signifie...</vt:lpstr>
      <vt:lpstr>Présentation PowerPoint</vt:lpstr>
      <vt:lpstr>Si tu es dans une bonne forme et tu as une énergie inhabituelle, on pourrait dire que :</vt:lpstr>
      <vt:lpstr>Présentation PowerPoint</vt:lpstr>
      <vt:lpstr>Que peut-on dire d’un frère et d’une sœur qui ne s’entendent pas et se chicanent tous les jours ? Ils sont…</vt:lpstr>
      <vt:lpstr>Présentation PowerPoint</vt:lpstr>
      <vt:lpstr>Tu te lèves pendant le cours pour écrire au tableau, mais tu as des « fourmis dans les jambes » !  Quel est ton problème?</vt:lpstr>
      <vt:lpstr>Présentation PowerPoint</vt:lpstr>
      <vt:lpstr>L’expression « entre chien et loup » signifie :</vt:lpstr>
      <vt:lpstr>Présentation PowerPoint</vt:lpstr>
      <vt:lpstr>Ta meilleure amie « a du chien ».  Qu’est-ce qu’elle a?</vt:lpstr>
      <vt:lpstr>Présentation PowerPoint</vt:lpstr>
      <vt:lpstr>quelle expression est utilisée pour dire : « C’est la fin du monde! », souvent de façon ironique ?</vt:lpstr>
      <vt:lpstr>Présentation PowerPoint</vt:lpstr>
      <vt:lpstr>Quelle est l’expression équivalente en français de : To be as good as gold ?</vt:lpstr>
      <vt:lpstr>Présentation PowerPoint</vt:lpstr>
      <vt:lpstr>Quand tu mets trop d’importance sur un petit projet pour l’école, qu’est-ce que tu fais?</vt:lpstr>
      <vt:lpstr>Présentation PowerPoint</vt:lpstr>
      <vt:lpstr>Quelle est l’expression qui signifie « Je suis très surpris(e) »?</vt:lpstr>
      <vt:lpstr>a) Être bouche bée!</vt:lpstr>
      <vt:lpstr>Que signifie « Être cloué au lit » ? </vt:lpstr>
      <vt:lpstr>b) Être très malade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cause... Ta chance!</dc:title>
  <dc:creator>Myriam Lafrance</dc:creator>
  <cp:lastModifiedBy>Microsoft Office User</cp:lastModifiedBy>
  <cp:revision>311</cp:revision>
  <dcterms:created xsi:type="dcterms:W3CDTF">2008-10-01T20:09:44Z</dcterms:created>
  <dcterms:modified xsi:type="dcterms:W3CDTF">2018-07-24T20:02:01Z</dcterms:modified>
</cp:coreProperties>
</file>