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3455F7-9EDB-4E16-BDA2-CC17DA109A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873962-22EB-49B6-B2BB-E1C754F10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829761"/>
          </a:xfrm>
        </p:spPr>
        <p:txBody>
          <a:bodyPr/>
          <a:lstStyle/>
          <a:p>
            <a:pPr algn="ctr"/>
            <a:r>
              <a:rPr lang="en-CA" dirty="0" smtClean="0"/>
              <a:t>Economics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962400"/>
            <a:ext cx="7772400" cy="1199704"/>
          </a:xfrm>
        </p:spPr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Inflation:</a:t>
            </a:r>
            <a:r>
              <a:rPr lang="en-US" b="1" dirty="0" smtClean="0"/>
              <a:t> </a:t>
            </a:r>
            <a:r>
              <a:rPr lang="en-US" b="1" dirty="0" smtClean="0"/>
              <a:t>General </a:t>
            </a:r>
            <a:r>
              <a:rPr lang="en-US" dirty="0" smtClean="0"/>
              <a:t>increase in the prices of goods and services in an entire economy over time. </a:t>
            </a:r>
            <a:endParaRPr lang="en-US" dirty="0" smtClean="0"/>
          </a:p>
          <a:p>
            <a:r>
              <a:rPr lang="en-US" dirty="0" smtClean="0"/>
              <a:t>Deflation: </a:t>
            </a:r>
            <a:r>
              <a:rPr lang="en-US" b="1" dirty="0" smtClean="0"/>
              <a:t>G</a:t>
            </a:r>
            <a:r>
              <a:rPr lang="en-US" b="1" dirty="0" smtClean="0"/>
              <a:t>eneral </a:t>
            </a:r>
            <a:r>
              <a:rPr lang="en-US" dirty="0" smtClean="0"/>
              <a:t>decrease in the level of prices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Canada has an annual inflation rate of 3%, are all the prices rising? </a:t>
            </a:r>
            <a:endParaRPr lang="en-US" dirty="0" smtClean="0"/>
          </a:p>
          <a:p>
            <a:r>
              <a:rPr lang="en-US" dirty="0" smtClean="0"/>
              <a:t>Inflation </a:t>
            </a:r>
            <a:r>
              <a:rPr lang="en-US" dirty="0" smtClean="0"/>
              <a:t>does not mean all the prices are rising. Some prices are rising, while other prices constant or even decrease. It is that OVERALL prices are rising in 3%.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Price Index (CPI): a measure of price changes for a typical “shopping basket” of consumer products.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determine what typical Canadian households buy, Statistics Canada surveys consumers’ buying habits every few years.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CPI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/>
              <a:t>the shopping basket includes only two items: </a:t>
            </a:r>
            <a:r>
              <a:rPr lang="en-US" dirty="0" smtClean="0"/>
              <a:t>pizzas </a:t>
            </a:r>
            <a:r>
              <a:rPr lang="en-US" dirty="0" smtClean="0"/>
              <a:t>and </a:t>
            </a:r>
            <a:r>
              <a:rPr lang="en-US" dirty="0" smtClean="0"/>
              <a:t>colas. </a:t>
            </a:r>
            <a:r>
              <a:rPr lang="en-US" dirty="0" smtClean="0"/>
              <a:t>Survey in 2000 shows that, each month, an average consumer buys 20 hamburgers at $2 each, and 20 bottles of Cola at $1 each.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the CPI rose from 100 in 2010 to 115 in </a:t>
            </a:r>
            <a:r>
              <a:rPr lang="en-US" dirty="0" smtClean="0"/>
              <a:t>2011,  what </a:t>
            </a:r>
            <a:r>
              <a:rPr lang="en-US" dirty="0" smtClean="0"/>
              <a:t>is the inflation rate over the </a:t>
            </a:r>
            <a:r>
              <a:rPr lang="en-US" dirty="0" smtClean="0"/>
              <a:t>year?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What </a:t>
            </a:r>
            <a:r>
              <a:rPr lang="en-US" sz="2900" dirty="0" smtClean="0"/>
              <a:t>is the difference between nominal income and real income?</a:t>
            </a:r>
          </a:p>
          <a:p>
            <a:r>
              <a:rPr lang="en-US" sz="2900" dirty="0" smtClean="0"/>
              <a:t>Nominal </a:t>
            </a:r>
            <a:r>
              <a:rPr lang="en-US" sz="2900" dirty="0" smtClean="0"/>
              <a:t>income: </a:t>
            </a:r>
            <a:r>
              <a:rPr lang="en-US" sz="2900" dirty="0" smtClean="0"/>
              <a:t>income expressed in current dollars</a:t>
            </a:r>
          </a:p>
          <a:p>
            <a:r>
              <a:rPr lang="en-US" sz="2900" dirty="0" smtClean="0"/>
              <a:t>Real </a:t>
            </a:r>
            <a:r>
              <a:rPr lang="en-US" sz="2900" dirty="0" smtClean="0"/>
              <a:t>income: </a:t>
            </a:r>
            <a:r>
              <a:rPr lang="en-US" sz="2900" dirty="0" smtClean="0"/>
              <a:t>income expressed in constant base-year dollars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income = nominal income/ </a:t>
            </a:r>
            <a:r>
              <a:rPr lang="en-US" dirty="0" smtClean="0"/>
              <a:t>CPI </a:t>
            </a:r>
            <a:r>
              <a:rPr lang="en-US" dirty="0" smtClean="0"/>
              <a:t>in </a:t>
            </a:r>
            <a:r>
              <a:rPr lang="en-US" dirty="0" smtClean="0"/>
              <a:t>hundredths</a:t>
            </a:r>
          </a:p>
          <a:p>
            <a:endParaRPr lang="en-US" dirty="0" smtClean="0"/>
          </a:p>
          <a:p>
            <a:r>
              <a:rPr lang="en-US" dirty="0" smtClean="0"/>
              <a:t>EX. Nicole’s income rises from 40,000 to 45,000 during a year when the CPI rises from 100 to 110. If the consumer’s own monthly purchases roughly correspond to those in the representative “shopping basket,” what’s Nicole’s personal impact of inflation?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dirty="0" smtClean="0"/>
              <a:t>What </a:t>
            </a:r>
            <a:r>
              <a:rPr lang="en-US" sz="3300" dirty="0" smtClean="0"/>
              <a:t>would be some limitations of CPI?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Textbook Question #1</a:t>
            </a:r>
          </a:p>
          <a:p>
            <a:r>
              <a:rPr lang="en-CA" b="1" u="sng" dirty="0" smtClean="0"/>
              <a:t>Exit Slip: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3000" dirty="0" smtClean="0"/>
              <a:t>Christine’s </a:t>
            </a:r>
            <a:r>
              <a:rPr lang="en-US" sz="3000" dirty="0" smtClean="0"/>
              <a:t>income rises from $34,000 in </a:t>
            </a:r>
            <a:r>
              <a:rPr lang="en-US" sz="3000" dirty="0" smtClean="0"/>
              <a:t> 2012 to </a:t>
            </a:r>
            <a:r>
              <a:rPr lang="en-US" sz="3000" dirty="0" smtClean="0"/>
              <a:t>$35,000 in 2013. Inflation rate over the year is 6%. </a:t>
            </a:r>
            <a:endParaRPr lang="en-US" sz="3000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) What is Christine’s real income?  </a:t>
            </a:r>
          </a:p>
          <a:p>
            <a:pPr>
              <a:buNone/>
            </a:pPr>
            <a:r>
              <a:rPr lang="en-US" dirty="0" smtClean="0"/>
              <a:t>b) </a:t>
            </a:r>
            <a:r>
              <a:rPr lang="en-US" u="sng" dirty="0" smtClean="0"/>
              <a:t>Explain</a:t>
            </a:r>
            <a:r>
              <a:rPr lang="en-US" dirty="0" smtClean="0"/>
              <a:t> whether following statement is true or false: </a:t>
            </a:r>
            <a:r>
              <a:rPr lang="en-US" dirty="0" smtClean="0"/>
              <a:t>Since </a:t>
            </a:r>
            <a:r>
              <a:rPr lang="en-US" dirty="0" smtClean="0"/>
              <a:t>Christine’s income rose, she has a higher standard of living.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Due Today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Serena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CA" sz="2300" dirty="0" smtClean="0"/>
              <a:t>Consumption expenditures = $600</a:t>
            </a:r>
          </a:p>
          <a:p>
            <a:r>
              <a:rPr lang="en-CA" sz="2300" dirty="0" smtClean="0"/>
              <a:t>Exports = $75</a:t>
            </a:r>
          </a:p>
          <a:p>
            <a:r>
              <a:rPr lang="en-CA" sz="2300" dirty="0" smtClean="0"/>
              <a:t>Government purchases of goods and services= $200</a:t>
            </a:r>
          </a:p>
          <a:p>
            <a:r>
              <a:rPr lang="en-CA" sz="2300" dirty="0" smtClean="0"/>
              <a:t>Construction of new homes = $100</a:t>
            </a:r>
          </a:p>
          <a:p>
            <a:r>
              <a:rPr lang="en-CA" sz="2300" dirty="0" smtClean="0"/>
              <a:t>Imports = $50</a:t>
            </a:r>
          </a:p>
          <a:p>
            <a:r>
              <a:rPr lang="en-CA" sz="2300" dirty="0" smtClean="0"/>
              <a:t>Beginning of year inventory = $100</a:t>
            </a:r>
          </a:p>
          <a:p>
            <a:r>
              <a:rPr lang="en-CA" sz="2300" dirty="0" smtClean="0"/>
              <a:t>End of year inventory = $125</a:t>
            </a:r>
          </a:p>
          <a:p>
            <a:r>
              <a:rPr lang="en-CA" sz="2300" dirty="0" smtClean="0"/>
              <a:t>Business fixed investment = $100</a:t>
            </a:r>
          </a:p>
          <a:p>
            <a:r>
              <a:rPr lang="en-CA" sz="2300" dirty="0" smtClean="0"/>
              <a:t>Government payments to retirees = $100</a:t>
            </a:r>
          </a:p>
          <a:p>
            <a:r>
              <a:rPr lang="en-CA" sz="2300" dirty="0" smtClean="0"/>
              <a:t>Household purchases of durable goods = $100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Assignment: Handout #4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Consumption expenditures = $600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Exports = $75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Government purchases of goods and services= $200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Construction of new homes = $100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Imports = $50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Beginning of year inventory = $100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End of year inventory = $125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Business fixed investment = $100</a:t>
            </a:r>
          </a:p>
          <a:p>
            <a:r>
              <a:rPr lang="en-CA" sz="2200" dirty="0" smtClean="0"/>
              <a:t>Government payments to retirees = $100</a:t>
            </a:r>
          </a:p>
          <a:p>
            <a:r>
              <a:rPr lang="en-CA" sz="2200" dirty="0" smtClean="0"/>
              <a:t>Household purchases of durable goods = $100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Assignment: Handout #4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mother buys a new car imported from Sweden</a:t>
            </a:r>
          </a:p>
          <a:p>
            <a:r>
              <a:rPr lang="en-CA" dirty="0" smtClean="0"/>
              <a:t>Your mother’s car rental business buys a new car imported fro Sweden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Handout #3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student is paid for shovelling a neighbour’s sidewalk</a:t>
            </a:r>
          </a:p>
          <a:p>
            <a:r>
              <a:rPr lang="en-CA" u="sng" dirty="0" smtClean="0">
                <a:sym typeface="Wingdings" pitchFamily="2" charset="2"/>
              </a:rPr>
              <a:t>Unemployed</a:t>
            </a:r>
            <a:r>
              <a:rPr lang="en-CA" dirty="0" smtClean="0">
                <a:sym typeface="Wingdings" pitchFamily="2" charset="2"/>
              </a:rPr>
              <a:t> carpenter receives an employment insurance payment </a:t>
            </a:r>
          </a:p>
          <a:p>
            <a:r>
              <a:rPr lang="en-CA" dirty="0" smtClean="0">
                <a:sym typeface="Wingdings" pitchFamily="2" charset="2"/>
              </a:rPr>
              <a:t>A wealth-holder sells 1000 shares issued by a Canadian corporation</a:t>
            </a:r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#5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>
                <a:solidFill>
                  <a:srgbClr val="FF0000"/>
                </a:solidFill>
              </a:rPr>
              <a:t>Page 220</a:t>
            </a:r>
          </a:p>
          <a:p>
            <a:r>
              <a:rPr lang="en-CA" sz="3000" dirty="0" smtClean="0"/>
              <a:t>Capital stock: the </a:t>
            </a:r>
            <a:r>
              <a:rPr lang="en-CA" sz="3000" u="sng" dirty="0" smtClean="0"/>
              <a:t>total value of assets</a:t>
            </a:r>
            <a:r>
              <a:rPr lang="en-CA" sz="3000" dirty="0" smtClean="0"/>
              <a:t> that provide a flow of revenue</a:t>
            </a:r>
          </a:p>
          <a:p>
            <a:r>
              <a:rPr lang="en-CA" sz="3000" dirty="0" smtClean="0"/>
              <a:t>Net investment: gross investment – depreciation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Capital stock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i="1" dirty="0" smtClean="0"/>
              <a:t>Q: How much is </a:t>
            </a:r>
            <a:r>
              <a:rPr lang="en-CA" i="1" dirty="0" err="1" smtClean="0"/>
              <a:t>Metrica's</a:t>
            </a:r>
            <a:r>
              <a:rPr lang="en-CA" i="1" dirty="0" smtClean="0"/>
              <a:t> capital stock expanding or contracting in 2001?</a:t>
            </a:r>
          </a:p>
          <a:p>
            <a:endParaRPr lang="en-CA" dirty="0" smtClean="0"/>
          </a:p>
          <a:p>
            <a:r>
              <a:rPr lang="en-CA" b="1" dirty="0" smtClean="0"/>
              <a:t>Look at depreciation ($79 billion)</a:t>
            </a:r>
          </a:p>
          <a:p>
            <a:r>
              <a:rPr lang="en-CA" dirty="0" smtClean="0"/>
              <a:t>Look at gross investment ($157 billion)</a:t>
            </a:r>
          </a:p>
          <a:p>
            <a:r>
              <a:rPr lang="en-CA" dirty="0" err="1" smtClean="0"/>
              <a:t>Metrica</a:t>
            </a:r>
            <a:r>
              <a:rPr lang="en-CA" dirty="0" smtClean="0"/>
              <a:t> is investing $157 billion  </a:t>
            </a:r>
            <a:r>
              <a:rPr lang="en-CA" u="sng" dirty="0" smtClean="0"/>
              <a:t>BUT</a:t>
            </a:r>
            <a:r>
              <a:rPr lang="en-CA" dirty="0" smtClean="0"/>
              <a:t> $79 billions are lost in repairing or replacing durable assets</a:t>
            </a:r>
          </a:p>
          <a:p>
            <a:r>
              <a:rPr lang="en-CA" dirty="0" smtClean="0"/>
              <a:t>Net investment = $157 billion - $79 billion 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                  = </a:t>
            </a:r>
            <a:r>
              <a:rPr lang="en-CA" u="sng" dirty="0" smtClean="0">
                <a:solidFill>
                  <a:srgbClr val="FF0000"/>
                </a:solidFill>
              </a:rPr>
              <a:t>$78 billion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#1c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GDP Expenditure method calculated using Net Investment or Gross Investment?</a:t>
            </a:r>
          </a:p>
          <a:p>
            <a:endParaRPr lang="en-CA" dirty="0" smtClean="0"/>
          </a:p>
          <a:p>
            <a:r>
              <a:rPr lang="en-CA" dirty="0" smtClean="0"/>
              <a:t>Expenditure </a:t>
            </a:r>
            <a:r>
              <a:rPr lang="en-CA" dirty="0" smtClean="0"/>
              <a:t>approach = Consumption + Government Expenditure +  Net Exports (Exports – Imports) + </a:t>
            </a:r>
            <a:r>
              <a:rPr lang="en-CA" dirty="0" smtClean="0">
                <a:solidFill>
                  <a:srgbClr val="FF0000"/>
                </a:solidFill>
              </a:rPr>
              <a:t>GROSS INVESTMNET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Expenditure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668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Economics 12</vt:lpstr>
      <vt:lpstr>Next Presenters</vt:lpstr>
      <vt:lpstr>Assignment: Handout #4</vt:lpstr>
      <vt:lpstr>Assignment: Handout #4</vt:lpstr>
      <vt:lpstr>Handout #3</vt:lpstr>
      <vt:lpstr>Textbook #5</vt:lpstr>
      <vt:lpstr>Capital stock</vt:lpstr>
      <vt:lpstr>Textbook #1c</vt:lpstr>
      <vt:lpstr>Expenditure</vt:lpstr>
      <vt:lpstr>Inflation</vt:lpstr>
      <vt:lpstr>Q&amp;A:</vt:lpstr>
      <vt:lpstr>CPI</vt:lpstr>
      <vt:lpstr>Example</vt:lpstr>
      <vt:lpstr>Q&amp;A:</vt:lpstr>
      <vt:lpstr>Q&amp;A:</vt:lpstr>
      <vt:lpstr>Example</vt:lpstr>
      <vt:lpstr>Q&amp;A:</vt:lpstr>
      <vt:lpstr>Due Today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</dc:title>
  <dc:creator>643622</dc:creator>
  <cp:lastModifiedBy>643622</cp:lastModifiedBy>
  <cp:revision>6</cp:revision>
  <dcterms:created xsi:type="dcterms:W3CDTF">2014-03-03T23:56:58Z</dcterms:created>
  <dcterms:modified xsi:type="dcterms:W3CDTF">2014-03-04T00:47:32Z</dcterms:modified>
</cp:coreProperties>
</file>