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8" r:id="rId4"/>
    <p:sldId id="270" r:id="rId5"/>
    <p:sldId id="272" r:id="rId6"/>
    <p:sldId id="271" r:id="rId7"/>
    <p:sldId id="273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0C158D-2B5F-4F6E-9343-271ADF6FA39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0C158D-2B5F-4F6E-9343-271ADF6FA39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0C158D-2B5F-4F6E-9343-271ADF6FA39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Economics 12</a:t>
            </a:r>
            <a:br>
              <a:rPr lang="en-US" dirty="0" smtClean="0"/>
            </a:br>
            <a:r>
              <a:rPr lang="en-US" dirty="0" smtClean="0"/>
              <a:t>Inflation &amp; Unemployment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Park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21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Christine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Presenters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25658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In 2010, Canada’s total population was 25 million. Out this population, 75% were above age 15. Out of this 75%, 5% live in the Territories.  2 million people are discouraged workers. 5 million people are unemployed members of the </a:t>
            </a:r>
            <a:r>
              <a:rPr lang="en-US" sz="2800" dirty="0" err="1" smtClean="0"/>
              <a:t>labour</a:t>
            </a:r>
            <a:r>
              <a:rPr lang="en-US" sz="2800" dirty="0" smtClean="0"/>
              <a:t> force.</a:t>
            </a:r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              Labour force population</a:t>
            </a:r>
          </a:p>
          <a:p>
            <a:pPr>
              <a:buNone/>
            </a:pPr>
            <a:r>
              <a:rPr lang="en-CA" dirty="0" smtClean="0"/>
              <a:t>                  </a:t>
            </a:r>
            <a:r>
              <a:rPr lang="en-CA" dirty="0" smtClean="0"/>
              <a:t>= </a:t>
            </a:r>
            <a:r>
              <a:rPr lang="en-CA" dirty="0" smtClean="0"/>
              <a:t>(</a:t>
            </a:r>
            <a:r>
              <a:rPr lang="en-CA" dirty="0" smtClean="0"/>
              <a:t>25 </a:t>
            </a:r>
            <a:r>
              <a:rPr lang="en-CA" dirty="0" smtClean="0"/>
              <a:t>m x 75%) – (</a:t>
            </a:r>
            <a:r>
              <a:rPr lang="en-CA" dirty="0" smtClean="0"/>
              <a:t>25 </a:t>
            </a:r>
            <a:r>
              <a:rPr lang="en-CA" dirty="0" smtClean="0"/>
              <a:t>m </a:t>
            </a:r>
            <a:r>
              <a:rPr lang="en-CA" dirty="0" smtClean="0"/>
              <a:t>x75% x 5</a:t>
            </a:r>
            <a:r>
              <a:rPr lang="en-CA" dirty="0" smtClean="0"/>
              <a:t>%) = 17.8 m</a:t>
            </a:r>
          </a:p>
          <a:p>
            <a:pPr>
              <a:buNone/>
            </a:pPr>
            <a:endParaRPr lang="en-CA" sz="1600" dirty="0" smtClean="0"/>
          </a:p>
          <a:p>
            <a:pPr>
              <a:buNone/>
            </a:pPr>
            <a:r>
              <a:rPr lang="en-CA" dirty="0" smtClean="0"/>
              <a:t>              Labour force = 17.8 m – 2 m = 15.8 m</a:t>
            </a:r>
          </a:p>
          <a:p>
            <a:pPr>
              <a:buNone/>
            </a:pPr>
            <a:endParaRPr lang="en-CA" sz="1600" dirty="0" smtClean="0"/>
          </a:p>
          <a:p>
            <a:pPr>
              <a:buNone/>
            </a:pPr>
            <a:r>
              <a:rPr lang="en-CA" dirty="0" smtClean="0"/>
              <a:t>              Unemployment rate = </a:t>
            </a:r>
            <a:r>
              <a:rPr lang="en-CA" dirty="0" smtClean="0"/>
              <a:t>5/15.8 </a:t>
            </a:r>
            <a:r>
              <a:rPr lang="en-CA" dirty="0" smtClean="0"/>
              <a:t>= 32%</a:t>
            </a:r>
          </a:p>
          <a:p>
            <a:pPr>
              <a:buNone/>
            </a:pPr>
            <a:endParaRPr lang="en-CA" sz="1600" dirty="0" smtClean="0"/>
          </a:p>
          <a:p>
            <a:pPr>
              <a:buNone/>
            </a:pPr>
            <a:r>
              <a:rPr lang="en-CA" dirty="0" smtClean="0"/>
              <a:t>              Participation rate = 15.8/17.8 = 89%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CA" dirty="0" smtClean="0"/>
              <a:t>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The way official unemployment rate is calculated may either understate or overstate the true level of unemployment</a:t>
            </a:r>
            <a:r>
              <a:rPr lang="en-US" dirty="0" smtClean="0"/>
              <a:t> because of:</a:t>
            </a:r>
          </a:p>
          <a:p>
            <a:endParaRPr lang="en-US" sz="1500" dirty="0" smtClean="0"/>
          </a:p>
          <a:p>
            <a:r>
              <a:rPr lang="en-CA" dirty="0" smtClean="0"/>
              <a:t>A) Underemployment: does not differentiate between part-time and full-time workers, nor appropriateness of work</a:t>
            </a:r>
          </a:p>
          <a:p>
            <a:endParaRPr lang="en-CA" sz="600" dirty="0" smtClean="0"/>
          </a:p>
          <a:p>
            <a:r>
              <a:rPr lang="en-CA" dirty="0" smtClean="0"/>
              <a:t>B) Discouraged workers</a:t>
            </a:r>
          </a:p>
          <a:p>
            <a:endParaRPr lang="en-CA" sz="600" dirty="0" smtClean="0"/>
          </a:p>
          <a:p>
            <a:r>
              <a:rPr lang="en-CA" dirty="0" smtClean="0"/>
              <a:t>C) Dishonesty</a:t>
            </a:r>
            <a:endParaRPr lang="en-US" dirty="0" smtClean="0"/>
          </a:p>
          <a:p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Drawbacks of official </a:t>
            </a:r>
            <a:br>
              <a:rPr lang="en-CA" dirty="0" smtClean="0"/>
            </a:br>
            <a:r>
              <a:rPr lang="en-CA" dirty="0" smtClean="0"/>
              <a:t>employment 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groups of three or four, find four types of unemployment and write down what they are with an explanation beside each type. </a:t>
            </a:r>
          </a:p>
          <a:p>
            <a:r>
              <a:rPr lang="en-CA" dirty="0" smtClean="0"/>
              <a:t>Be able to explain, without looking at the paper, what each type when I ask you</a:t>
            </a:r>
          </a:p>
          <a:p>
            <a:r>
              <a:rPr lang="en-CA" dirty="0" smtClean="0"/>
              <a:t>The first group to finish wins candies </a:t>
            </a:r>
            <a:r>
              <a:rPr lang="en-CA" dirty="0" smtClean="0">
                <a:sym typeface="Wingdings" pitchFamily="2" charset="2"/>
              </a:rPr>
              <a:t> and 1% bonus on your test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Group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A) Frictional unemployment: unemployment due to being temporarily between jobs or looking for first job.</a:t>
            </a:r>
          </a:p>
          <a:p>
            <a:endParaRPr lang="en-CA" sz="1100" dirty="0" smtClean="0"/>
          </a:p>
          <a:p>
            <a:r>
              <a:rPr lang="en-CA" dirty="0" smtClean="0"/>
              <a:t>B) Structural unemployment: unemployment due to mismatch between people and jobs. </a:t>
            </a:r>
          </a:p>
          <a:p>
            <a:endParaRPr lang="en-CA" sz="1100" dirty="0" smtClean="0"/>
          </a:p>
          <a:p>
            <a:r>
              <a:rPr lang="en-CA" dirty="0" smtClean="0"/>
              <a:t>C) Cyclical unemployment: unemployment due to fluctuations in output and spending. </a:t>
            </a:r>
          </a:p>
          <a:p>
            <a:endParaRPr lang="en-CA" sz="1000" dirty="0" smtClean="0"/>
          </a:p>
          <a:p>
            <a:r>
              <a:rPr lang="en-CA" dirty="0" smtClean="0"/>
              <a:t>D) Seasonal Unemployment: unemployment due to seasonal nature of some occupations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Unemployment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Full employment: the highest reasonable expectation of employment for the economy as a whole</a:t>
            </a:r>
          </a:p>
          <a:p>
            <a:r>
              <a:rPr lang="en-CA" dirty="0" smtClean="0"/>
              <a:t>Natural unemployment rate: the unemployment that defines full employment</a:t>
            </a:r>
          </a:p>
          <a:p>
            <a:pPr lvl="1"/>
            <a:r>
              <a:rPr lang="en-CA" sz="2700" dirty="0" smtClean="0"/>
              <a:t>Only includes frictional unemployment</a:t>
            </a:r>
          </a:p>
          <a:p>
            <a:r>
              <a:rPr lang="en-CA" dirty="0" smtClean="0"/>
              <a:t>Seasonal unemployment is already omitted from the official unemployment rate using seasonal adjustment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Full employment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Question 7 &amp; Exit Slip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Questions- Due 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</TotalTime>
  <Words>333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광장</vt:lpstr>
      <vt:lpstr>Economics 12 Inflation &amp; Unemployment</vt:lpstr>
      <vt:lpstr>Next Presenters</vt:lpstr>
      <vt:lpstr>Review</vt:lpstr>
      <vt:lpstr>Drawbacks of official  employment rate</vt:lpstr>
      <vt:lpstr>Group Activity</vt:lpstr>
      <vt:lpstr>Types of Unemployment</vt:lpstr>
      <vt:lpstr>Full employment</vt:lpstr>
      <vt:lpstr>Questions- Due Today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12 Inflation &amp; Unemployment</dc:title>
  <dc:creator>Jeanny</dc:creator>
  <cp:lastModifiedBy>jpark41</cp:lastModifiedBy>
  <cp:revision>17</cp:revision>
  <dcterms:created xsi:type="dcterms:W3CDTF">2014-03-31T05:08:06Z</dcterms:created>
  <dcterms:modified xsi:type="dcterms:W3CDTF">2014-04-09T20:15:29Z</dcterms:modified>
</cp:coreProperties>
</file>