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0" r:id="rId5"/>
    <p:sldId id="264" r:id="rId6"/>
    <p:sldId id="263" r:id="rId7"/>
    <p:sldId id="262" r:id="rId8"/>
    <p:sldId id="257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C66C07-6482-4A44-A6AF-A5BBA9A279A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9F4FCD-DE2A-49E6-99E9-6ACD9B46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Economics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Nicole</a:t>
            </a:r>
          </a:p>
          <a:p>
            <a:r>
              <a:rPr lang="en-CA" dirty="0" smtClean="0"/>
              <a:t>Justin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GDP = Consumption + </a:t>
            </a:r>
            <a:r>
              <a:rPr lang="en-CA" dirty="0" smtClean="0">
                <a:solidFill>
                  <a:srgbClr val="FF0000"/>
                </a:solidFill>
              </a:rPr>
              <a:t>Gross Investment </a:t>
            </a:r>
            <a:r>
              <a:rPr lang="en-CA" dirty="0" smtClean="0"/>
              <a:t>+ Government Purchases + Net Exports</a:t>
            </a:r>
          </a:p>
          <a:p>
            <a:r>
              <a:rPr lang="en-CA" dirty="0" smtClean="0"/>
              <a:t>Gross Investment = Net investment + depreciation</a:t>
            </a:r>
            <a:endParaRPr lang="en-US" dirty="0" smtClean="0"/>
          </a:p>
          <a:p>
            <a:endParaRPr lang="en-CA" dirty="0" smtClean="0"/>
          </a:p>
          <a:p>
            <a:r>
              <a:rPr lang="en-CA" dirty="0" smtClean="0"/>
              <a:t>GNP = GDP – net investment </a:t>
            </a:r>
            <a:r>
              <a:rPr lang="en-CA" dirty="0" smtClean="0">
                <a:solidFill>
                  <a:srgbClr val="FF0000"/>
                </a:solidFill>
              </a:rPr>
              <a:t>income</a:t>
            </a:r>
            <a:r>
              <a:rPr lang="en-CA" dirty="0" smtClean="0"/>
              <a:t> to the rest of the world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NDI = GDP – indirect taxes - depreciation </a:t>
            </a:r>
          </a:p>
          <a:p>
            <a:pPr>
              <a:buNone/>
            </a:pPr>
            <a:r>
              <a:rPr lang="en-CA" dirty="0" smtClean="0"/>
              <a:t>             - allowances - statistical discrepancy</a:t>
            </a:r>
          </a:p>
          <a:p>
            <a:pPr>
              <a:buNone/>
            </a:pPr>
            <a:endParaRPr lang="en-CA" dirty="0" smtClean="0"/>
          </a:p>
          <a:p>
            <a:endParaRPr lang="en-US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book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PI </a:t>
            </a:r>
            <a:r>
              <a:rPr lang="en-CA" smtClean="0"/>
              <a:t>= </a:t>
            </a:r>
            <a:r>
              <a:rPr lang="en-CA" smtClean="0"/>
              <a:t>NDI </a:t>
            </a:r>
            <a:r>
              <a:rPr lang="en-CA" dirty="0" smtClean="0"/>
              <a:t>+ Government transfer payments + Other payments to persons – earnings not paid out to persons – net investment </a:t>
            </a:r>
            <a:r>
              <a:rPr lang="en-CA" dirty="0" smtClean="0">
                <a:solidFill>
                  <a:srgbClr val="FF0000"/>
                </a:solidFill>
              </a:rPr>
              <a:t>income</a:t>
            </a:r>
          </a:p>
          <a:p>
            <a:pPr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DI = Household incomes – Personal taxes and other personal transfers to the government</a:t>
            </a:r>
            <a:endParaRPr lang="en-US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Household Incomes = Personal Income (PI)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#2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Each of the following cases applies to a country whose per capita real GDP has been rising at 1% per year. </a:t>
            </a:r>
          </a:p>
          <a:p>
            <a:pPr>
              <a:buNone/>
            </a:pPr>
            <a:r>
              <a:rPr lang="en-CA" dirty="0" smtClean="0">
                <a:sym typeface="Wingdings" pitchFamily="2" charset="2"/>
              </a:rPr>
              <a:t> </a:t>
            </a:r>
            <a:r>
              <a:rPr lang="en-CA" dirty="0" smtClean="0">
                <a:solidFill>
                  <a:srgbClr val="FF0000"/>
                </a:solidFill>
              </a:rPr>
              <a:t>PER CAPITA REAL GDP IS RISING. </a:t>
            </a:r>
          </a:p>
          <a:p>
            <a:r>
              <a:rPr lang="en-CA" dirty="0" smtClean="0"/>
              <a:t>Explain whether GDP overstates or understates the change in </a:t>
            </a:r>
            <a:r>
              <a:rPr lang="en-CA" dirty="0" smtClean="0">
                <a:solidFill>
                  <a:srgbClr val="FF0000"/>
                </a:solidFill>
              </a:rPr>
              <a:t>LIVING STANDARDS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#6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525963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en-CA" sz="2600" dirty="0" smtClean="0"/>
              <a:t>Q1: The average amount of leisure time for workers have decreased</a:t>
            </a:r>
          </a:p>
          <a:p>
            <a:pPr marL="624078" indent="-514350">
              <a:buNone/>
            </a:pPr>
            <a:endParaRPr lang="en-CA" sz="1000" dirty="0" smtClean="0"/>
          </a:p>
          <a:p>
            <a:pPr marL="624078" indent="-514350">
              <a:buNone/>
            </a:pPr>
            <a:r>
              <a:rPr lang="en-CA" sz="2600" dirty="0" smtClean="0"/>
              <a:t>5. Leisure: </a:t>
            </a:r>
            <a:r>
              <a:rPr lang="en-CA" sz="2600" dirty="0" smtClean="0">
                <a:solidFill>
                  <a:srgbClr val="FF0000"/>
                </a:solidFill>
              </a:rPr>
              <a:t>With increased leisure, GDP understates economic well-being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n-CA" dirty="0" smtClean="0"/>
              <a:t>Q2: The relative importance of nonmarket sector has decreased</a:t>
            </a:r>
          </a:p>
          <a:p>
            <a:pPr marL="624078" indent="-514350">
              <a:buNone/>
            </a:pPr>
            <a:endParaRPr lang="en-CA" dirty="0" smtClean="0"/>
          </a:p>
          <a:p>
            <a:pPr marL="624078" indent="-514350">
              <a:buNone/>
            </a:pPr>
            <a:r>
              <a:rPr lang="en-CA" dirty="0" smtClean="0"/>
              <a:t>1. Excluded activities: GDP does not include some types of productive activities. </a:t>
            </a:r>
            <a:r>
              <a:rPr lang="en-CA" dirty="0" smtClean="0">
                <a:solidFill>
                  <a:srgbClr val="FF0000"/>
                </a:solidFill>
              </a:rPr>
              <a:t>This can understate economic activity and living standards.</a:t>
            </a:r>
          </a:p>
          <a:p>
            <a:pPr marL="880110" lvl="1" indent="-514350">
              <a:buAutoNum type="alphaLcParenR"/>
            </a:pPr>
            <a:r>
              <a:rPr lang="en-CA" dirty="0" smtClean="0"/>
              <a:t>Non-market activities: homework, unpaid childcare</a:t>
            </a:r>
          </a:p>
          <a:p>
            <a:pPr marL="880110" lvl="1" indent="-514350">
              <a:buAutoNum type="alphaLcParenR"/>
            </a:pPr>
            <a:r>
              <a:rPr lang="en-CA" dirty="0" smtClean="0"/>
              <a:t>Underground activities: smuggling, under-the-table money</a:t>
            </a:r>
          </a:p>
          <a:p>
            <a:pPr marL="624078" indent="-514350">
              <a:buAutoNum type="alphaLcParenR"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Textbook #6:</a:t>
            </a:r>
            <a:br>
              <a:rPr lang="en-CA" dirty="0" smtClean="0"/>
            </a:br>
            <a:r>
              <a:rPr lang="en-CA" dirty="0" smtClean="0"/>
              <a:t>Limitations of 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Assignment from last class: Textbook #1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Redo: </a:t>
            </a:r>
          </a:p>
          <a:p>
            <a:pPr>
              <a:buNone/>
            </a:pPr>
            <a:r>
              <a:rPr lang="en-CA" dirty="0" smtClean="0"/>
              <a:t>Assignment #3: Textbook #5, Handout #3 &amp;4 </a:t>
            </a:r>
          </a:p>
          <a:p>
            <a:pPr>
              <a:buNone/>
            </a:pPr>
            <a:r>
              <a:rPr lang="en-CA" dirty="0" smtClean="0"/>
              <a:t>(I  will only remark assignments that received lower than 20/25)</a:t>
            </a:r>
          </a:p>
          <a:p>
            <a:pPr>
              <a:buNone/>
            </a:pPr>
            <a:r>
              <a:rPr lang="en-CA" dirty="0" smtClean="0"/>
              <a:t>Assignment #5: Textbook #2 &amp;6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Hand-in Original Assignment with the New Assignment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Tasks to do: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CA" dirty="0" smtClean="0"/>
              <a:t>If you get over 90% on your bonus assignment, I will add 2% to your test score</a:t>
            </a:r>
          </a:p>
          <a:p>
            <a:pPr>
              <a:buFontTx/>
              <a:buChar char="-"/>
            </a:pPr>
            <a:r>
              <a:rPr lang="en-CA" dirty="0" smtClean="0"/>
              <a:t>Come get your bonus assignment, only after you have re-submitted your assignments</a:t>
            </a:r>
          </a:p>
          <a:p>
            <a:pPr>
              <a:buFontTx/>
              <a:buChar char="-"/>
            </a:pPr>
            <a:r>
              <a:rPr lang="en-CA" dirty="0" smtClean="0"/>
              <a:t>Must be handed in before the bell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Bonus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330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Economics 12</vt:lpstr>
      <vt:lpstr>Next Presenters</vt:lpstr>
      <vt:lpstr>Text book #2</vt:lpstr>
      <vt:lpstr>Textbook #2 Cont.</vt:lpstr>
      <vt:lpstr>Textbook #6</vt:lpstr>
      <vt:lpstr>Textbook #2</vt:lpstr>
      <vt:lpstr>Textbook #6: Limitations of GDP</vt:lpstr>
      <vt:lpstr>Tasks to do:</vt:lpstr>
      <vt:lpstr>Bonus Assignment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</dc:title>
  <dc:creator>jpark41</dc:creator>
  <cp:lastModifiedBy>+</cp:lastModifiedBy>
  <cp:revision>10</cp:revision>
  <dcterms:created xsi:type="dcterms:W3CDTF">2014-03-05T17:17:53Z</dcterms:created>
  <dcterms:modified xsi:type="dcterms:W3CDTF">2014-03-06T21:42:27Z</dcterms:modified>
</cp:coreProperties>
</file>