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7" r:id="rId5"/>
    <p:sldId id="268" r:id="rId6"/>
    <p:sldId id="266" r:id="rId7"/>
    <p:sldId id="258" r:id="rId8"/>
    <p:sldId id="259" r:id="rId9"/>
    <p:sldId id="263" r:id="rId10"/>
    <p:sldId id="262" r:id="rId11"/>
    <p:sldId id="260" r:id="rId12"/>
    <p:sldId id="261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E5EA8A-30BC-44E2-B164-F25DEC78290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316084-C22C-4441-9A99-ADCE80307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5EA8A-30BC-44E2-B164-F25DEC78290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16084-C22C-4441-9A99-ADCE80307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5EA8A-30BC-44E2-B164-F25DEC78290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16084-C22C-4441-9A99-ADCE80307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5EA8A-30BC-44E2-B164-F25DEC78290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16084-C22C-4441-9A99-ADCE80307D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5EA8A-30BC-44E2-B164-F25DEC78290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16084-C22C-4441-9A99-ADCE80307D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5EA8A-30BC-44E2-B164-F25DEC78290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16084-C22C-4441-9A99-ADCE80307D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5EA8A-30BC-44E2-B164-F25DEC78290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16084-C22C-4441-9A99-ADCE80307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5EA8A-30BC-44E2-B164-F25DEC78290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16084-C22C-4441-9A99-ADCE80307D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5EA8A-30BC-44E2-B164-F25DEC78290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16084-C22C-4441-9A99-ADCE80307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E5EA8A-30BC-44E2-B164-F25DEC78290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16084-C22C-4441-9A99-ADCE80307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E5EA8A-30BC-44E2-B164-F25DEC78290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316084-C22C-4441-9A99-ADCE80307D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E5EA8A-30BC-44E2-B164-F25DEC782904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316084-C22C-4441-9A99-ADCE80307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Economics 12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99592" y="3933056"/>
            <a:ext cx="7772400" cy="1199704"/>
          </a:xfrm>
        </p:spPr>
        <p:txBody>
          <a:bodyPr/>
          <a:lstStyle/>
          <a:p>
            <a:r>
              <a:rPr lang="en-US" dirty="0" smtClean="0"/>
              <a:t>Ms. Park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5248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imaginative country X, total production is 4 million apples and 6 million pears. Can a person add the number of apples and pears, and conclude that the total output is 10 million pieces of fruits? Why not?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Method Example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391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GDP is the </a:t>
            </a:r>
            <a:r>
              <a:rPr lang="en-US" u="sng" dirty="0" smtClean="0"/>
              <a:t>market value</a:t>
            </a:r>
            <a:r>
              <a:rPr lang="en-US" dirty="0" smtClean="0"/>
              <a:t> of </a:t>
            </a:r>
            <a:r>
              <a:rPr lang="en-US" u="sng" dirty="0" smtClean="0"/>
              <a:t>final</a:t>
            </a:r>
            <a:r>
              <a:rPr lang="en-US" dirty="0" smtClean="0"/>
              <a:t> goods and services produced in a country </a:t>
            </a:r>
            <a:r>
              <a:rPr lang="en-US" u="sng" dirty="0" smtClean="0"/>
              <a:t>during a given period</a:t>
            </a:r>
          </a:p>
          <a:p>
            <a:r>
              <a:rPr lang="en-US" dirty="0" smtClean="0"/>
              <a:t>Market value: value of an apple is different from a value of a pear. To be able to talk about the total output, as opposed to output of specific items, like apples, economists need to aggregate the quantities of many different goods and services into a single number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Method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129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ready means of adding different goods if they are exchanged for money. 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Money = market price</a:t>
            </a:r>
          </a:p>
          <a:p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Method Cont.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72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total GDP of country X?</a:t>
            </a:r>
          </a:p>
          <a:p>
            <a:pPr marL="109728" indent="0">
              <a:buNone/>
            </a:pPr>
            <a:r>
              <a:rPr lang="en-US" dirty="0" smtClean="0"/>
              <a:t>               Production                         Price</a:t>
            </a:r>
          </a:p>
          <a:p>
            <a:pPr marL="109728" indent="0">
              <a:buNone/>
            </a:pPr>
            <a:r>
              <a:rPr lang="en-US" dirty="0" smtClean="0"/>
              <a:t>apples      4 million                      $0.25/each</a:t>
            </a:r>
          </a:p>
          <a:p>
            <a:pPr marL="109728" indent="0">
              <a:buNone/>
            </a:pPr>
            <a:r>
              <a:rPr lang="en-US" dirty="0" smtClean="0"/>
              <a:t>pears       6 million                       $0.50/each</a:t>
            </a:r>
          </a:p>
          <a:p>
            <a:pPr marL="109728" indent="0">
              <a:buNone/>
            </a:pPr>
            <a:r>
              <a:rPr lang="en-US" dirty="0" smtClean="0"/>
              <a:t>shoes       4 million                     $20.00/each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95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UBC Sauder School of Business</a:t>
            </a:r>
          </a:p>
          <a:p>
            <a:r>
              <a:rPr lang="en-US" dirty="0" smtClean="0"/>
              <a:t>Investment Banking – KB Bank</a:t>
            </a:r>
          </a:p>
          <a:p>
            <a:r>
              <a:rPr lang="en-US" dirty="0" smtClean="0"/>
              <a:t>English Teacher</a:t>
            </a:r>
          </a:p>
          <a:p>
            <a:r>
              <a:rPr lang="en-US" dirty="0" smtClean="0"/>
              <a:t>UBC Education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82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US" dirty="0" smtClean="0"/>
              <a:t>Come give me a high-give</a:t>
            </a:r>
          </a:p>
          <a:p>
            <a:r>
              <a:rPr lang="en-US" dirty="0" smtClean="0"/>
              <a:t>Tell me one positive thing that happened to you today</a:t>
            </a:r>
          </a:p>
          <a:p>
            <a:r>
              <a:rPr lang="en-US" dirty="0" smtClean="0"/>
              <a:t>Let’s start the class positive!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High-fives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098" y="3356992"/>
            <a:ext cx="331236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8633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Unemployment rate dropped to 6.6% in January from 7% in November</a:t>
            </a:r>
          </a:p>
          <a:p>
            <a:r>
              <a:rPr lang="en-CA" dirty="0" smtClean="0"/>
              <a:t>People are upbeat about this news</a:t>
            </a:r>
          </a:p>
          <a:p>
            <a:r>
              <a:rPr lang="en-CA" dirty="0" smtClean="0"/>
              <a:t>Government, however, is not enthusiastic</a:t>
            </a:r>
          </a:p>
          <a:p>
            <a:r>
              <a:rPr lang="en-CA" dirty="0" smtClean="0"/>
              <a:t>Why?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U.S Economy Recovering?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demand for </a:t>
            </a:r>
            <a:r>
              <a:rPr lang="en-US" dirty="0" err="1" smtClean="0"/>
              <a:t>labour</a:t>
            </a:r>
            <a:r>
              <a:rPr lang="en-US" dirty="0" smtClean="0"/>
              <a:t> or decreasing supply?</a:t>
            </a:r>
          </a:p>
          <a:p>
            <a:r>
              <a:rPr lang="en-US" dirty="0" smtClean="0"/>
              <a:t>Discouraged workers stop hunting for jobs</a:t>
            </a:r>
            <a:endParaRPr lang="en-CA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 Job Market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Something interesting about Economy</a:t>
            </a:r>
          </a:p>
          <a:p>
            <a:r>
              <a:rPr lang="en-CA" dirty="0" smtClean="0"/>
              <a:t>The Economist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Opening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 Respect</a:t>
            </a:r>
          </a:p>
          <a:p>
            <a:r>
              <a:rPr lang="en-US" dirty="0" smtClean="0"/>
              <a:t>No cellphones</a:t>
            </a:r>
          </a:p>
          <a:p>
            <a:r>
              <a:rPr lang="en-US" dirty="0" smtClean="0"/>
              <a:t>One person at a time for washroom</a:t>
            </a:r>
          </a:p>
          <a:p>
            <a:r>
              <a:rPr lang="en-US" dirty="0" smtClean="0"/>
              <a:t>Quiet Coyote</a:t>
            </a:r>
          </a:p>
          <a:p>
            <a:r>
              <a:rPr lang="en-US" dirty="0" smtClean="0"/>
              <a:t>Be on time</a:t>
            </a:r>
          </a:p>
          <a:p>
            <a:r>
              <a:rPr lang="en-US" dirty="0" smtClean="0"/>
              <a:t>Be on task</a:t>
            </a:r>
          </a:p>
          <a:p>
            <a:endParaRPr lang="en-US" dirty="0"/>
          </a:p>
          <a:p>
            <a:r>
              <a:rPr lang="en-US" dirty="0" smtClean="0"/>
              <a:t>Anything else??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rules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0048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levels of “output” per “worker” are associated with a high standard of living</a:t>
            </a:r>
          </a:p>
          <a:p>
            <a:r>
              <a:rPr lang="en-US" dirty="0" smtClean="0"/>
              <a:t>“Worker” means someone engaged in paid employment as measured by the Labor Force Survey </a:t>
            </a:r>
          </a:p>
          <a:p>
            <a:r>
              <a:rPr lang="en-US" dirty="0" smtClean="0"/>
              <a:t>“Output” = the most commonly used measure of an economy’s output is called </a:t>
            </a:r>
            <a:r>
              <a:rPr lang="en-US" u="sng" dirty="0" smtClean="0">
                <a:solidFill>
                  <a:srgbClr val="FF0000"/>
                </a:solidFill>
              </a:rPr>
              <a:t>Gross Domestic Product</a:t>
            </a:r>
            <a:r>
              <a:rPr lang="en-US" dirty="0" smtClean="0">
                <a:solidFill>
                  <a:srgbClr val="FF0000"/>
                </a:solidFill>
              </a:rPr>
              <a:t> (GDP)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Ch. 9: Measures of Economic Activity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69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different methods:</a:t>
            </a:r>
          </a:p>
          <a:p>
            <a:pPr marL="624078" indent="-514350">
              <a:buAutoNum type="arabicParenR"/>
            </a:pPr>
            <a:r>
              <a:rPr lang="en-US" dirty="0" smtClean="0"/>
              <a:t>Production method</a:t>
            </a:r>
          </a:p>
          <a:p>
            <a:pPr marL="624078" indent="-514350">
              <a:buAutoNum type="arabicParenR"/>
            </a:pPr>
            <a:r>
              <a:rPr lang="en-US" dirty="0" smtClean="0"/>
              <a:t>Expenditure method</a:t>
            </a:r>
          </a:p>
          <a:p>
            <a:pPr marL="624078" indent="-514350">
              <a:buAutoNum type="arabicParenR"/>
            </a:pPr>
            <a:r>
              <a:rPr lang="en-US" dirty="0" smtClean="0"/>
              <a:t>Income method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Calculating GDP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17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</TotalTime>
  <Words>372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광장</vt:lpstr>
      <vt:lpstr>Economics 12</vt:lpstr>
      <vt:lpstr>Hello!</vt:lpstr>
      <vt:lpstr>High-fives</vt:lpstr>
      <vt:lpstr>U.S Economy Recovering?</vt:lpstr>
      <vt:lpstr>US Job Market</vt:lpstr>
      <vt:lpstr>Opening Activity</vt:lpstr>
      <vt:lpstr>Classroom rules</vt:lpstr>
      <vt:lpstr>Ch. 9: Measures of Economic Activity</vt:lpstr>
      <vt:lpstr>Calculating GDP</vt:lpstr>
      <vt:lpstr>Production Method Example</vt:lpstr>
      <vt:lpstr>Production Method</vt:lpstr>
      <vt:lpstr>Production Method Cont.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12</dc:title>
  <dc:creator>Jeanny</dc:creator>
  <cp:lastModifiedBy>jpark41</cp:lastModifiedBy>
  <cp:revision>8</cp:revision>
  <dcterms:created xsi:type="dcterms:W3CDTF">2014-02-17T00:29:25Z</dcterms:created>
  <dcterms:modified xsi:type="dcterms:W3CDTF">2014-04-24T17:58:26Z</dcterms:modified>
</cp:coreProperties>
</file>