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1" r:id="rId9"/>
    <p:sldId id="264" r:id="rId10"/>
    <p:sldId id="266" r:id="rId11"/>
    <p:sldId id="275" r:id="rId12"/>
    <p:sldId id="267" r:id="rId13"/>
    <p:sldId id="265" r:id="rId14"/>
    <p:sldId id="268" r:id="rId15"/>
    <p:sldId id="269" r:id="rId16"/>
    <p:sldId id="272" r:id="rId17"/>
    <p:sldId id="273" r:id="rId18"/>
    <p:sldId id="274" r:id="rId19"/>
    <p:sldId id="271"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85F2319-415C-478B-9569-3FA9A1C4B697}" type="datetimeFigureOut">
              <a:rPr lang="en-US" smtClean="0"/>
              <a:pPr/>
              <a:t>2/19/2014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8008EC7-2D81-440A-AA01-0F08E494FB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5F2319-415C-478B-9569-3FA9A1C4B697}" type="datetimeFigureOut">
              <a:rPr lang="en-US" smtClean="0"/>
              <a:pPr/>
              <a:t>2/19/2014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8008EC7-2D81-440A-AA01-0F08E494FB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5F2319-415C-478B-9569-3FA9A1C4B697}" type="datetimeFigureOut">
              <a:rPr lang="en-US" smtClean="0"/>
              <a:pPr/>
              <a:t>2/19/2014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8008EC7-2D81-440A-AA01-0F08E494FB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5F2319-415C-478B-9569-3FA9A1C4B697}" type="datetimeFigureOut">
              <a:rPr lang="en-US" smtClean="0"/>
              <a:pPr/>
              <a:t>2/19/2014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8008EC7-2D81-440A-AA01-0F08E494FBF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85F2319-415C-478B-9569-3FA9A1C4B697}" type="datetimeFigureOut">
              <a:rPr lang="en-US" smtClean="0"/>
              <a:pPr/>
              <a:t>2/19/2014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8008EC7-2D81-440A-AA01-0F08E494FBF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5F2319-415C-478B-9569-3FA9A1C4B697}" type="datetimeFigureOut">
              <a:rPr lang="en-US" smtClean="0"/>
              <a:pPr/>
              <a:t>2/19/2014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8008EC7-2D81-440A-AA01-0F08E494FBF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5F2319-415C-478B-9569-3FA9A1C4B697}" type="datetimeFigureOut">
              <a:rPr lang="en-US" smtClean="0"/>
              <a:pPr/>
              <a:t>2/19/2014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8008EC7-2D81-440A-AA01-0F08E494FBF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85F2319-415C-478B-9569-3FA9A1C4B697}" type="datetimeFigureOut">
              <a:rPr lang="en-US" smtClean="0"/>
              <a:pPr/>
              <a:t>2/19/2014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8008EC7-2D81-440A-AA01-0F08E494FBF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85F2319-415C-478B-9569-3FA9A1C4B697}" type="datetimeFigureOut">
              <a:rPr lang="en-US" smtClean="0"/>
              <a:pPr/>
              <a:t>2/19/2014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8008EC7-2D81-440A-AA01-0F08E494FB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85F2319-415C-478B-9569-3FA9A1C4B697}" type="datetimeFigureOut">
              <a:rPr lang="en-US" smtClean="0"/>
              <a:pPr/>
              <a:t>2/19/2014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8008EC7-2D81-440A-AA01-0F08E494FBF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85F2319-415C-478B-9569-3FA9A1C4B697}" type="datetimeFigureOut">
              <a:rPr lang="en-US" smtClean="0"/>
              <a:pPr/>
              <a:t>2/19/2014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8008EC7-2D81-440A-AA01-0F08E494FBF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85F2319-415C-478B-9569-3FA9A1C4B697}" type="datetimeFigureOut">
              <a:rPr lang="en-US" smtClean="0"/>
              <a:pPr/>
              <a:t>2/19/2014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8008EC7-2D81-440A-AA01-0F08E494FB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752600"/>
            <a:ext cx="5257800" cy="1829761"/>
          </a:xfrm>
        </p:spPr>
        <p:txBody>
          <a:bodyPr>
            <a:normAutofit/>
          </a:bodyPr>
          <a:lstStyle/>
          <a:p>
            <a:r>
              <a:rPr lang="en-CA" dirty="0" smtClean="0"/>
              <a:t>Economics 12</a:t>
            </a:r>
            <a:endParaRPr lang="en-US" dirty="0"/>
          </a:p>
        </p:txBody>
      </p:sp>
      <p:sp>
        <p:nvSpPr>
          <p:cNvPr id="3" name="Subtitle 2"/>
          <p:cNvSpPr>
            <a:spLocks noGrp="1"/>
          </p:cNvSpPr>
          <p:nvPr>
            <p:ph type="subTitle" idx="1"/>
          </p:nvPr>
        </p:nvSpPr>
        <p:spPr/>
        <p:txBody>
          <a:bodyPr/>
          <a:lstStyle/>
          <a:p>
            <a:r>
              <a:rPr lang="en-CA" dirty="0" smtClean="0"/>
              <a:t>Ch. 9</a:t>
            </a:r>
          </a:p>
          <a:p>
            <a:r>
              <a:rPr lang="en-CA" dirty="0" smtClean="0"/>
              <a:t>Ms. Park</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838200"/>
            <a:ext cx="8915400" cy="5410200"/>
          </a:xfrm>
        </p:spPr>
        <p:txBody>
          <a:bodyPr>
            <a:normAutofit fontScale="92500" lnSpcReduction="20000"/>
          </a:bodyPr>
          <a:lstStyle/>
          <a:p>
            <a:r>
              <a:rPr lang="en-CA" sz="2500" dirty="0" smtClean="0"/>
              <a:t>Milling company paid $0.50 for the grain and then turned the grain into flour. The flour was sold to local bakery for $1.20. The baker uses the flour to produce a loaf of French bread, worth $2.00. </a:t>
            </a:r>
          </a:p>
          <a:p>
            <a:endParaRPr lang="en-CA" dirty="0" smtClean="0"/>
          </a:p>
          <a:p>
            <a:pPr>
              <a:buNone/>
            </a:pPr>
            <a:r>
              <a:rPr lang="en-CA" sz="2500" u="sng" dirty="0" smtClean="0"/>
              <a:t>Production</a:t>
            </a:r>
            <a:r>
              <a:rPr lang="en-CA" sz="2500" dirty="0" smtClean="0"/>
              <a:t>      </a:t>
            </a:r>
            <a:r>
              <a:rPr lang="en-CA" sz="2500" u="sng" dirty="0" smtClean="0"/>
              <a:t>Total Value</a:t>
            </a:r>
            <a:r>
              <a:rPr lang="en-CA" sz="2500" dirty="0" smtClean="0"/>
              <a:t>     </a:t>
            </a:r>
            <a:r>
              <a:rPr lang="en-CA" sz="2500" u="sng" dirty="0" err="1" smtClean="0"/>
              <a:t>Value</a:t>
            </a:r>
            <a:r>
              <a:rPr lang="en-CA" sz="2500" u="sng" dirty="0" smtClean="0"/>
              <a:t> added</a:t>
            </a:r>
            <a:r>
              <a:rPr lang="en-CA" sz="2500" dirty="0" smtClean="0"/>
              <a:t>       </a:t>
            </a:r>
            <a:r>
              <a:rPr lang="en-CA" sz="2500" u="sng" dirty="0" smtClean="0"/>
              <a:t>Business that</a:t>
            </a:r>
          </a:p>
          <a:p>
            <a:pPr>
              <a:buNone/>
            </a:pPr>
            <a:r>
              <a:rPr lang="en-CA" sz="2500" dirty="0" smtClean="0"/>
              <a:t>     </a:t>
            </a:r>
            <a:r>
              <a:rPr lang="en-CA" sz="2500" u="sng" dirty="0" smtClean="0"/>
              <a:t>Stage</a:t>
            </a:r>
            <a:r>
              <a:rPr lang="en-CA" sz="2500" dirty="0" smtClean="0"/>
              <a:t>                                                          </a:t>
            </a:r>
            <a:r>
              <a:rPr lang="en-CA" sz="2500" u="sng" dirty="0" smtClean="0"/>
              <a:t>Adds Value</a:t>
            </a:r>
            <a:r>
              <a:rPr lang="en-CA" sz="2500" dirty="0" smtClean="0"/>
              <a:t> </a:t>
            </a:r>
          </a:p>
          <a:p>
            <a:pPr>
              <a:buNone/>
            </a:pPr>
            <a:r>
              <a:rPr lang="en-CA" sz="1800" dirty="0" smtClean="0"/>
              <a:t>Grain is produced,         </a:t>
            </a:r>
            <a:r>
              <a:rPr lang="en-CA" sz="2200" dirty="0" smtClean="0"/>
              <a:t>$0.50                $0.50                  Farmer</a:t>
            </a:r>
          </a:p>
          <a:p>
            <a:pPr>
              <a:buNone/>
            </a:pPr>
            <a:r>
              <a:rPr lang="en-CA" sz="1800" dirty="0" smtClean="0"/>
              <a:t>sold to milling company </a:t>
            </a:r>
          </a:p>
          <a:p>
            <a:pPr>
              <a:buNone/>
            </a:pPr>
            <a:endParaRPr lang="en-CA" sz="2200" dirty="0" smtClean="0"/>
          </a:p>
          <a:p>
            <a:pPr>
              <a:buNone/>
            </a:pPr>
            <a:r>
              <a:rPr lang="en-CA" sz="1800" dirty="0" smtClean="0"/>
              <a:t>Grain is turned</a:t>
            </a:r>
          </a:p>
          <a:p>
            <a:pPr>
              <a:buNone/>
            </a:pPr>
            <a:r>
              <a:rPr lang="en-CA" sz="1800" dirty="0" smtClean="0"/>
              <a:t>Into flour,                       </a:t>
            </a:r>
            <a:r>
              <a:rPr lang="en-CA" sz="2200" dirty="0" smtClean="0"/>
              <a:t>$1.20               $0.70                Milling company</a:t>
            </a:r>
          </a:p>
          <a:p>
            <a:pPr>
              <a:buNone/>
            </a:pPr>
            <a:r>
              <a:rPr lang="en-CA" sz="1800" dirty="0" smtClean="0"/>
              <a:t>sold to local bakery</a:t>
            </a:r>
          </a:p>
          <a:p>
            <a:pPr>
              <a:buNone/>
            </a:pPr>
            <a:endParaRPr lang="en-CA" sz="2200" dirty="0" smtClean="0"/>
          </a:p>
          <a:p>
            <a:pPr>
              <a:buNone/>
            </a:pPr>
            <a:r>
              <a:rPr lang="en-CA" sz="1800" dirty="0" smtClean="0"/>
              <a:t>Flour is turned</a:t>
            </a:r>
          </a:p>
          <a:p>
            <a:pPr>
              <a:buNone/>
            </a:pPr>
            <a:r>
              <a:rPr lang="en-CA" sz="1800" dirty="0" smtClean="0"/>
              <a:t>Into bread,                      </a:t>
            </a:r>
            <a:r>
              <a:rPr lang="en-CA" sz="2200" dirty="0" smtClean="0">
                <a:solidFill>
                  <a:srgbClr val="FF0000"/>
                </a:solidFill>
              </a:rPr>
              <a:t>$2.00               </a:t>
            </a:r>
            <a:r>
              <a:rPr lang="en-CA" sz="2200" dirty="0" smtClean="0"/>
              <a:t>$0.80                Local </a:t>
            </a:r>
            <a:r>
              <a:rPr lang="en-CA" sz="2200" dirty="0" smtClean="0"/>
              <a:t>bakery</a:t>
            </a:r>
            <a:endParaRPr lang="en-CA" sz="2200" dirty="0" smtClean="0"/>
          </a:p>
          <a:p>
            <a:pPr>
              <a:buNone/>
            </a:pPr>
            <a:r>
              <a:rPr lang="en-CA" sz="1800" dirty="0" smtClean="0"/>
              <a:t>sold to </a:t>
            </a:r>
            <a:r>
              <a:rPr lang="en-CA" sz="1800" dirty="0" smtClean="0"/>
              <a:t>consumer           ________                 _______</a:t>
            </a:r>
          </a:p>
          <a:p>
            <a:pPr>
              <a:buNone/>
            </a:pPr>
            <a:r>
              <a:rPr lang="en-CA" sz="2200" dirty="0" smtClean="0"/>
              <a:t>                                $ 3.70              </a:t>
            </a:r>
            <a:r>
              <a:rPr lang="en-CA" sz="2200" dirty="0" smtClean="0">
                <a:solidFill>
                  <a:srgbClr val="FF0000"/>
                </a:solidFill>
              </a:rPr>
              <a:t> $2.00</a:t>
            </a:r>
            <a:endParaRPr lang="en-CA" sz="2200" dirty="0" smtClean="0">
              <a:solidFill>
                <a:srgbClr val="FF0000"/>
              </a:solidFill>
            </a:endParaRPr>
          </a:p>
        </p:txBody>
      </p:sp>
      <p:sp>
        <p:nvSpPr>
          <p:cNvPr id="3" name="Title 2"/>
          <p:cNvSpPr>
            <a:spLocks noGrp="1"/>
          </p:cNvSpPr>
          <p:nvPr>
            <p:ph type="title"/>
          </p:nvPr>
        </p:nvSpPr>
        <p:spPr>
          <a:xfrm>
            <a:off x="304800" y="-152400"/>
            <a:ext cx="8229600" cy="1143000"/>
          </a:xfrm>
        </p:spPr>
        <p:txBody>
          <a:bodyPr/>
          <a:lstStyle/>
          <a:p>
            <a:r>
              <a:rPr lang="en-CA" dirty="0" smtClean="0"/>
              <a:t>Example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Logging company cuts trees, and sells woods to paper producer for $1.00</a:t>
            </a:r>
          </a:p>
          <a:p>
            <a:r>
              <a:rPr lang="en-CA" dirty="0" smtClean="0"/>
              <a:t>Paper company produces papers from the woods, and sells the papers to retailer for $1.50.</a:t>
            </a:r>
          </a:p>
          <a:p>
            <a:r>
              <a:rPr lang="en-CA" dirty="0" smtClean="0"/>
              <a:t>Retailer sells the papers to consumer at a price of $1.75.</a:t>
            </a:r>
            <a:endParaRPr lang="en-US" dirty="0"/>
          </a:p>
        </p:txBody>
      </p:sp>
      <p:sp>
        <p:nvSpPr>
          <p:cNvPr id="3" name="Title 2"/>
          <p:cNvSpPr>
            <a:spLocks noGrp="1"/>
          </p:cNvSpPr>
          <p:nvPr>
            <p:ph type="title"/>
          </p:nvPr>
        </p:nvSpPr>
        <p:spPr/>
        <p:txBody>
          <a:bodyPr/>
          <a:lstStyle/>
          <a:p>
            <a:r>
              <a:rPr lang="en-CA" dirty="0" smtClean="0"/>
              <a:t>Example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word Gross </a:t>
            </a:r>
            <a:r>
              <a:rPr lang="en-CA" i="1" dirty="0" smtClean="0"/>
              <a:t>Domestic</a:t>
            </a:r>
            <a:r>
              <a:rPr lang="en-CA" dirty="0" smtClean="0"/>
              <a:t> </a:t>
            </a:r>
            <a:r>
              <a:rPr lang="en-CA" dirty="0" smtClean="0"/>
              <a:t> Product </a:t>
            </a:r>
            <a:r>
              <a:rPr lang="en-CA" dirty="0" smtClean="0"/>
              <a:t>tells us that GDP is a measure of economic activity within a given country. </a:t>
            </a:r>
          </a:p>
          <a:p>
            <a:r>
              <a:rPr lang="en-CA" dirty="0" smtClean="0"/>
              <a:t>Thus, only production that takes place within the country’s borders is counter. </a:t>
            </a:r>
          </a:p>
          <a:p>
            <a:r>
              <a:rPr lang="en-CA" dirty="0" smtClean="0"/>
              <a:t>Ex. Cars produced in Canada by a US-based company, General Motors, are not counted in US GDP</a:t>
            </a:r>
          </a:p>
          <a:p>
            <a:pPr>
              <a:buNone/>
            </a:pPr>
            <a:r>
              <a:rPr lang="en-CA" dirty="0" smtClean="0"/>
              <a:t> </a:t>
            </a:r>
            <a:endParaRPr lang="en-US" dirty="0"/>
          </a:p>
        </p:txBody>
      </p:sp>
      <p:sp>
        <p:nvSpPr>
          <p:cNvPr id="3" name="Title 2"/>
          <p:cNvSpPr>
            <a:spLocks noGrp="1"/>
          </p:cNvSpPr>
          <p:nvPr>
            <p:ph type="title"/>
          </p:nvPr>
        </p:nvSpPr>
        <p:spPr/>
        <p:txBody>
          <a:bodyPr/>
          <a:lstStyle/>
          <a:p>
            <a:r>
              <a:rPr lang="en-CA" dirty="0" smtClean="0"/>
              <a:t>GDP: Within a given country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GDP is the </a:t>
            </a:r>
            <a:r>
              <a:rPr lang="en-CA" b="1" dirty="0" smtClean="0">
                <a:solidFill>
                  <a:srgbClr val="FF0000"/>
                </a:solidFill>
              </a:rPr>
              <a:t>market value </a:t>
            </a:r>
            <a:r>
              <a:rPr lang="en-CA" dirty="0" smtClean="0"/>
              <a:t>of </a:t>
            </a:r>
            <a:r>
              <a:rPr lang="en-CA" b="1" dirty="0" smtClean="0">
                <a:solidFill>
                  <a:srgbClr val="FF0000"/>
                </a:solidFill>
              </a:rPr>
              <a:t>final</a:t>
            </a:r>
            <a:r>
              <a:rPr lang="en-CA" dirty="0" smtClean="0"/>
              <a:t> goods and services produced </a:t>
            </a:r>
            <a:r>
              <a:rPr lang="en-CA" b="1" dirty="0" smtClean="0">
                <a:solidFill>
                  <a:srgbClr val="FF0000"/>
                </a:solidFill>
              </a:rPr>
              <a:t>in a country </a:t>
            </a:r>
            <a:r>
              <a:rPr lang="en-CA" dirty="0" smtClean="0"/>
              <a:t>during _________________.</a:t>
            </a:r>
          </a:p>
          <a:p>
            <a:endParaRPr lang="en-US" dirty="0" smtClean="0"/>
          </a:p>
          <a:p>
            <a:endParaRPr lang="en-US" dirty="0"/>
          </a:p>
        </p:txBody>
      </p:sp>
      <p:sp>
        <p:nvSpPr>
          <p:cNvPr id="3" name="Title 2"/>
          <p:cNvSpPr>
            <a:spLocks noGrp="1"/>
          </p:cNvSpPr>
          <p:nvPr>
            <p:ph type="title"/>
          </p:nvPr>
        </p:nvSpPr>
        <p:spPr/>
        <p:txBody>
          <a:bodyPr/>
          <a:lstStyle/>
          <a:p>
            <a:r>
              <a:rPr lang="en-CA" dirty="0" smtClean="0"/>
              <a:t>GDP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Only goods </a:t>
            </a:r>
            <a:r>
              <a:rPr lang="en-CA" b="1" u="sng" dirty="0" smtClean="0">
                <a:solidFill>
                  <a:srgbClr val="FF0000"/>
                </a:solidFill>
              </a:rPr>
              <a:t>produced</a:t>
            </a:r>
            <a:r>
              <a:rPr lang="en-CA" dirty="0" smtClean="0"/>
              <a:t> in a given period, usually the calendar year, are included in GDP</a:t>
            </a:r>
          </a:p>
          <a:p>
            <a:pPr>
              <a:buNone/>
            </a:pPr>
            <a:endParaRPr lang="en-CA" dirty="0" smtClean="0"/>
          </a:p>
          <a:p>
            <a:r>
              <a:rPr lang="en-CA" dirty="0" smtClean="0"/>
              <a:t>Ex. A 20-year-old house is sold to Parker family for $100,000. The family pays the real estate agent a 6% commission. What is the contribution of this transaction to GDP?</a:t>
            </a:r>
          </a:p>
          <a:p>
            <a:pPr>
              <a:buNone/>
            </a:pPr>
            <a:endParaRPr lang="en-US" dirty="0"/>
          </a:p>
        </p:txBody>
      </p:sp>
      <p:sp>
        <p:nvSpPr>
          <p:cNvPr id="3" name="Title 2"/>
          <p:cNvSpPr>
            <a:spLocks noGrp="1"/>
          </p:cNvSpPr>
          <p:nvPr>
            <p:ph type="title"/>
          </p:nvPr>
        </p:nvSpPr>
        <p:spPr/>
        <p:txBody>
          <a:bodyPr/>
          <a:lstStyle/>
          <a:p>
            <a:r>
              <a:rPr lang="en-CA" dirty="0" smtClean="0"/>
              <a:t>GDP: Within a given period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normAutofit lnSpcReduction="10000"/>
          </a:bodyPr>
          <a:lstStyle/>
          <a:p>
            <a:r>
              <a:rPr lang="en-CA" dirty="0" smtClean="0"/>
              <a:t>Because the house was not produced during the current year, its value is not counted in this year’s GDP. The value of the house was included in the GDP 20 years ago, when the house was built. </a:t>
            </a:r>
          </a:p>
          <a:p>
            <a:r>
              <a:rPr lang="en-CA" dirty="0" smtClean="0"/>
              <a:t>In general, purchases and sales of existing assets, such as old houses or used cars, do not contribute to the current year’s GDP.</a:t>
            </a:r>
          </a:p>
          <a:p>
            <a:r>
              <a:rPr lang="en-CA" dirty="0" smtClean="0"/>
              <a:t>However, the agent’s service is included in the GDP. Therefore, </a:t>
            </a:r>
            <a:r>
              <a:rPr lang="en-CA" b="1" dirty="0" smtClean="0">
                <a:solidFill>
                  <a:srgbClr val="FF0000"/>
                </a:solidFill>
              </a:rPr>
              <a:t>$6,000 </a:t>
            </a:r>
            <a:r>
              <a:rPr lang="en-CA" dirty="0" smtClean="0"/>
              <a:t>will be part of this year’s GDP. </a:t>
            </a:r>
            <a:endParaRPr lang="en-US" dirty="0"/>
          </a:p>
        </p:txBody>
      </p:sp>
      <p:sp>
        <p:nvSpPr>
          <p:cNvPr id="3" name="Title 2"/>
          <p:cNvSpPr>
            <a:spLocks noGrp="1"/>
          </p:cNvSpPr>
          <p:nvPr>
            <p:ph type="title"/>
          </p:nvPr>
        </p:nvSpPr>
        <p:spPr/>
        <p:txBody>
          <a:bodyPr/>
          <a:lstStyle/>
          <a:p>
            <a:r>
              <a:rPr lang="en-CA" dirty="0" smtClean="0"/>
              <a:t>Answer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GDP is a measure of the quantity of goods and services </a:t>
            </a:r>
            <a:r>
              <a:rPr lang="en-CA" b="1" dirty="0" smtClean="0">
                <a:solidFill>
                  <a:srgbClr val="FF0000"/>
                </a:solidFill>
              </a:rPr>
              <a:t>PRODUCED</a:t>
            </a:r>
            <a:r>
              <a:rPr lang="en-CA" dirty="0" smtClean="0"/>
              <a:t> by an economy</a:t>
            </a:r>
          </a:p>
          <a:p>
            <a:r>
              <a:rPr lang="en-CA" dirty="0" smtClean="0"/>
              <a:t>Any good or service that is produced will also be </a:t>
            </a:r>
            <a:r>
              <a:rPr lang="en-CA" b="1" dirty="0" smtClean="0">
                <a:solidFill>
                  <a:srgbClr val="FF0000"/>
                </a:solidFill>
              </a:rPr>
              <a:t>PURCHASED</a:t>
            </a:r>
            <a:r>
              <a:rPr lang="en-CA" dirty="0" smtClean="0"/>
              <a:t> and used by someone</a:t>
            </a:r>
          </a:p>
          <a:p>
            <a:endParaRPr lang="en-CA" dirty="0" smtClean="0"/>
          </a:p>
          <a:p>
            <a:r>
              <a:rPr lang="en-CA" b="1" dirty="0" smtClean="0"/>
              <a:t>Production method = Expenditure method</a:t>
            </a:r>
            <a:endParaRPr lang="en-US" b="1" dirty="0"/>
          </a:p>
        </p:txBody>
      </p:sp>
      <p:sp>
        <p:nvSpPr>
          <p:cNvPr id="3" name="Title 2"/>
          <p:cNvSpPr>
            <a:spLocks noGrp="1"/>
          </p:cNvSpPr>
          <p:nvPr>
            <p:ph type="title"/>
          </p:nvPr>
        </p:nvSpPr>
        <p:spPr/>
        <p:txBody>
          <a:bodyPr/>
          <a:lstStyle/>
          <a:p>
            <a:r>
              <a:rPr lang="en-CA" dirty="0" smtClean="0"/>
              <a:t>Expenditure Method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3000" dirty="0" smtClean="0"/>
              <a:t>Users of the final goods and services that make up the GDP are divided into four categories: 1) households, 2) firms, 3) governments, and 4) the foreign sector (foreign purchasers of domestic product) </a:t>
            </a:r>
          </a:p>
          <a:p>
            <a:pPr>
              <a:buNone/>
            </a:pPr>
            <a:endParaRPr lang="en-US" dirty="0"/>
          </a:p>
        </p:txBody>
      </p:sp>
      <p:sp>
        <p:nvSpPr>
          <p:cNvPr id="3" name="Title 2"/>
          <p:cNvSpPr>
            <a:spLocks noGrp="1"/>
          </p:cNvSpPr>
          <p:nvPr>
            <p:ph type="title"/>
          </p:nvPr>
        </p:nvSpPr>
        <p:spPr/>
        <p:txBody>
          <a:bodyPr/>
          <a:lstStyle/>
          <a:p>
            <a:r>
              <a:rPr lang="en-CA" dirty="0" smtClean="0"/>
              <a:t>Expenditure Method Cont.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300" dirty="0" smtClean="0"/>
              <a:t>There are four components of expenditure: 1) Consumption, </a:t>
            </a:r>
          </a:p>
          <a:p>
            <a:pPr>
              <a:buNone/>
            </a:pPr>
            <a:r>
              <a:rPr lang="en-CA" sz="3300" dirty="0" smtClean="0"/>
              <a:t> </a:t>
            </a:r>
            <a:r>
              <a:rPr lang="en-CA" sz="3300" dirty="0" smtClean="0"/>
              <a:t> 2) Private-sector investment, </a:t>
            </a:r>
          </a:p>
          <a:p>
            <a:pPr>
              <a:buNone/>
            </a:pPr>
            <a:r>
              <a:rPr lang="en-CA" sz="3300" dirty="0" smtClean="0"/>
              <a:t> </a:t>
            </a:r>
            <a:r>
              <a:rPr lang="en-CA" sz="3300" dirty="0" smtClean="0"/>
              <a:t> 3) Government purchases, and </a:t>
            </a:r>
          </a:p>
          <a:p>
            <a:pPr>
              <a:buNone/>
            </a:pPr>
            <a:r>
              <a:rPr lang="en-CA" sz="3300" dirty="0" smtClean="0"/>
              <a:t> </a:t>
            </a:r>
            <a:r>
              <a:rPr lang="en-CA" sz="3300" dirty="0" smtClean="0"/>
              <a:t> 4) Net exports</a:t>
            </a:r>
            <a:endParaRPr lang="en-US" sz="3300" dirty="0"/>
          </a:p>
        </p:txBody>
      </p:sp>
      <p:sp>
        <p:nvSpPr>
          <p:cNvPr id="3" name="Title 2"/>
          <p:cNvSpPr>
            <a:spLocks noGrp="1"/>
          </p:cNvSpPr>
          <p:nvPr>
            <p:ph type="title"/>
          </p:nvPr>
        </p:nvSpPr>
        <p:spPr/>
        <p:txBody>
          <a:bodyPr/>
          <a:lstStyle/>
          <a:p>
            <a:r>
              <a:rPr lang="en-CA" dirty="0" smtClean="0"/>
              <a:t>Expenditure Method Cont.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300" dirty="0" smtClean="0"/>
              <a:t>Textbook Questions: #3 &amp; 4</a:t>
            </a:r>
          </a:p>
          <a:p>
            <a:r>
              <a:rPr lang="en-CA" sz="3300" dirty="0" smtClean="0"/>
              <a:t>Handout Problems: #2</a:t>
            </a:r>
            <a:endParaRPr lang="en-US" sz="3300" dirty="0"/>
          </a:p>
        </p:txBody>
      </p:sp>
      <p:sp>
        <p:nvSpPr>
          <p:cNvPr id="3" name="Title 2"/>
          <p:cNvSpPr>
            <a:spLocks noGrp="1"/>
          </p:cNvSpPr>
          <p:nvPr>
            <p:ph type="title"/>
          </p:nvPr>
        </p:nvSpPr>
        <p:spPr/>
        <p:txBody>
          <a:bodyPr/>
          <a:lstStyle/>
          <a:p>
            <a:r>
              <a:rPr lang="en-CA" dirty="0" smtClean="0"/>
              <a:t>Due today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300" dirty="0" smtClean="0"/>
              <a:t>Karen</a:t>
            </a:r>
          </a:p>
          <a:p>
            <a:r>
              <a:rPr lang="en-CA" sz="3300" dirty="0" err="1" smtClean="0"/>
              <a:t>Lintao</a:t>
            </a:r>
            <a:endParaRPr lang="en-US" sz="3300" dirty="0"/>
          </a:p>
        </p:txBody>
      </p:sp>
      <p:sp>
        <p:nvSpPr>
          <p:cNvPr id="3" name="Title 2"/>
          <p:cNvSpPr>
            <a:spLocks noGrp="1"/>
          </p:cNvSpPr>
          <p:nvPr>
            <p:ph type="title"/>
          </p:nvPr>
        </p:nvSpPr>
        <p:spPr/>
        <p:txBody>
          <a:bodyPr/>
          <a:lstStyle/>
          <a:p>
            <a:r>
              <a:rPr lang="en-CA" dirty="0" smtClean="0"/>
              <a:t>Next Presenters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dirty="0" smtClean="0"/>
              <a:t>1. GDP </a:t>
            </a:r>
            <a:r>
              <a:rPr lang="en-CA" dirty="0" smtClean="0"/>
              <a:t>is the _______ value of ________ goods and services produced in a country _________________. </a:t>
            </a:r>
          </a:p>
          <a:p>
            <a:pPr>
              <a:buNone/>
            </a:pPr>
            <a:r>
              <a:rPr lang="en-CA" dirty="0" smtClean="0"/>
              <a:t>2. What’s </a:t>
            </a:r>
            <a:r>
              <a:rPr lang="en-CA" dirty="0" smtClean="0"/>
              <a:t>the difference between intermediate goods and final goods</a:t>
            </a:r>
            <a:r>
              <a:rPr lang="en-CA" dirty="0" smtClean="0"/>
              <a:t>?</a:t>
            </a:r>
          </a:p>
          <a:p>
            <a:pPr>
              <a:buNone/>
            </a:pPr>
            <a:r>
              <a:rPr lang="en-CA" dirty="0" smtClean="0"/>
              <a:t>3. Define double counting.</a:t>
            </a:r>
            <a:endParaRPr lang="en-US" dirty="0"/>
          </a:p>
        </p:txBody>
      </p:sp>
      <p:sp>
        <p:nvSpPr>
          <p:cNvPr id="3" name="Title 2"/>
          <p:cNvSpPr>
            <a:spLocks noGrp="1"/>
          </p:cNvSpPr>
          <p:nvPr>
            <p:ph type="title"/>
          </p:nvPr>
        </p:nvSpPr>
        <p:spPr/>
        <p:txBody>
          <a:bodyPr/>
          <a:lstStyle/>
          <a:p>
            <a:r>
              <a:rPr lang="en-CA" dirty="0" smtClean="0"/>
              <a:t>Exit Slips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3300" dirty="0" smtClean="0"/>
              <a:t>What are three methods of calculating GDP?</a:t>
            </a:r>
          </a:p>
          <a:p>
            <a:endParaRPr lang="en-US" dirty="0"/>
          </a:p>
        </p:txBody>
      </p:sp>
      <p:sp>
        <p:nvSpPr>
          <p:cNvPr id="3" name="Title 2"/>
          <p:cNvSpPr>
            <a:spLocks noGrp="1"/>
          </p:cNvSpPr>
          <p:nvPr>
            <p:ph type="title"/>
          </p:nvPr>
        </p:nvSpPr>
        <p:spPr/>
        <p:txBody>
          <a:bodyPr/>
          <a:lstStyle/>
          <a:p>
            <a:r>
              <a:rPr lang="en-CA" dirty="0" err="1" smtClean="0"/>
              <a:t>Reveiw</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GDP is the </a:t>
            </a:r>
            <a:r>
              <a:rPr lang="en-CA" b="1" dirty="0" smtClean="0">
                <a:solidFill>
                  <a:srgbClr val="FF0000"/>
                </a:solidFill>
              </a:rPr>
              <a:t>market value </a:t>
            </a:r>
            <a:r>
              <a:rPr lang="en-CA" dirty="0" smtClean="0"/>
              <a:t>of _____ goods and services produced in a country during a given period</a:t>
            </a:r>
            <a:endParaRPr lang="en-US" dirty="0"/>
          </a:p>
        </p:txBody>
      </p:sp>
      <p:sp>
        <p:nvSpPr>
          <p:cNvPr id="3" name="Title 2"/>
          <p:cNvSpPr>
            <a:spLocks noGrp="1"/>
          </p:cNvSpPr>
          <p:nvPr>
            <p:ph type="title"/>
          </p:nvPr>
        </p:nvSpPr>
        <p:spPr/>
        <p:txBody>
          <a:bodyPr/>
          <a:lstStyle/>
          <a:p>
            <a:r>
              <a:rPr lang="en-CA" dirty="0" smtClean="0"/>
              <a:t>Review</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Final goods or services: consumed by the ultimate user and </a:t>
            </a:r>
            <a:r>
              <a:rPr lang="en-CA" u="sng" dirty="0" smtClean="0">
                <a:solidFill>
                  <a:srgbClr val="FF0000"/>
                </a:solidFill>
              </a:rPr>
              <a:t>cannot be resold</a:t>
            </a:r>
            <a:r>
              <a:rPr lang="en-CA" dirty="0" smtClean="0"/>
              <a:t>. They are end products of the production and are </a:t>
            </a:r>
            <a:r>
              <a:rPr lang="en-CA" u="sng" dirty="0" smtClean="0">
                <a:solidFill>
                  <a:srgbClr val="FF0000"/>
                </a:solidFill>
              </a:rPr>
              <a:t>counted as part of GDP</a:t>
            </a:r>
            <a:r>
              <a:rPr lang="en-CA" dirty="0" smtClean="0"/>
              <a:t>.</a:t>
            </a:r>
          </a:p>
          <a:p>
            <a:r>
              <a:rPr lang="en-CA" dirty="0" smtClean="0"/>
              <a:t>Intermediate goods or services: used up in the production of final goods and services, and </a:t>
            </a:r>
            <a:r>
              <a:rPr lang="en-CA" u="sng" dirty="0" smtClean="0">
                <a:solidFill>
                  <a:srgbClr val="FF0000"/>
                </a:solidFill>
              </a:rPr>
              <a:t>will be resold</a:t>
            </a:r>
            <a:r>
              <a:rPr lang="en-CA" dirty="0" smtClean="0"/>
              <a:t>. They are therefore </a:t>
            </a:r>
            <a:r>
              <a:rPr lang="en-CA" u="sng" dirty="0" smtClean="0">
                <a:solidFill>
                  <a:srgbClr val="FF0000"/>
                </a:solidFill>
              </a:rPr>
              <a:t>NOT counted as part of GDP</a:t>
            </a:r>
            <a:r>
              <a:rPr lang="en-CA" dirty="0" smtClean="0"/>
              <a:t>. </a:t>
            </a:r>
            <a:endParaRPr lang="en-US" dirty="0"/>
          </a:p>
        </p:txBody>
      </p:sp>
      <p:sp>
        <p:nvSpPr>
          <p:cNvPr id="3" name="Title 2"/>
          <p:cNvSpPr>
            <a:spLocks noGrp="1"/>
          </p:cNvSpPr>
          <p:nvPr>
            <p:ph type="title"/>
          </p:nvPr>
        </p:nvSpPr>
        <p:spPr/>
        <p:txBody>
          <a:bodyPr>
            <a:normAutofit fontScale="90000"/>
          </a:bodyPr>
          <a:lstStyle/>
          <a:p>
            <a:r>
              <a:rPr lang="en-CA" dirty="0" smtClean="0"/>
              <a:t>Final goods vs. Intermediate goods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Suppose that grain has market value of $0.50. Milling company paid $0.50 for the grain and then turned the grain into flour. The flour was sold to local bakery for $1.20. The baker uses the flour to produce a loaf of French bread, worth $2.00. </a:t>
            </a:r>
          </a:p>
          <a:p>
            <a:r>
              <a:rPr lang="en-CA" dirty="0" smtClean="0"/>
              <a:t>In calculating GDP, would we add together the values of the grain, the flour, and the bread?  </a:t>
            </a:r>
            <a:endParaRPr lang="en-US" dirty="0"/>
          </a:p>
        </p:txBody>
      </p:sp>
      <p:sp>
        <p:nvSpPr>
          <p:cNvPr id="3" name="Title 2"/>
          <p:cNvSpPr>
            <a:spLocks noGrp="1"/>
          </p:cNvSpPr>
          <p:nvPr>
            <p:ph type="title"/>
          </p:nvPr>
        </p:nvSpPr>
        <p:spPr/>
        <p:txBody>
          <a:bodyPr/>
          <a:lstStyle/>
          <a:p>
            <a:r>
              <a:rPr lang="en-CA" dirty="0" smtClean="0"/>
              <a:t>Example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No, because the grain and flour are intermediate goods.</a:t>
            </a:r>
          </a:p>
          <a:p>
            <a:r>
              <a:rPr lang="en-CA" dirty="0" smtClean="0"/>
              <a:t>The total contribution to GDP is $2, the value of loaf of French bread- the final good</a:t>
            </a:r>
          </a:p>
          <a:p>
            <a:endParaRPr lang="en-US" dirty="0"/>
          </a:p>
        </p:txBody>
      </p:sp>
      <p:sp>
        <p:nvSpPr>
          <p:cNvPr id="3" name="Title 2"/>
          <p:cNvSpPr>
            <a:spLocks noGrp="1"/>
          </p:cNvSpPr>
          <p:nvPr>
            <p:ph type="title"/>
          </p:nvPr>
        </p:nvSpPr>
        <p:spPr/>
        <p:txBody>
          <a:bodyPr/>
          <a:lstStyle/>
          <a:p>
            <a:r>
              <a:rPr lang="en-CA" dirty="0" smtClean="0"/>
              <a:t>Answer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Double counting: the problem of adding to GDP the same item at different stages in its production. </a:t>
            </a:r>
            <a:endParaRPr lang="en-US" dirty="0"/>
          </a:p>
        </p:txBody>
      </p:sp>
      <p:sp>
        <p:nvSpPr>
          <p:cNvPr id="3" name="Title 2"/>
          <p:cNvSpPr>
            <a:spLocks noGrp="1"/>
          </p:cNvSpPr>
          <p:nvPr>
            <p:ph type="title"/>
          </p:nvPr>
        </p:nvSpPr>
        <p:spPr/>
        <p:txBody>
          <a:bodyPr/>
          <a:lstStyle/>
          <a:p>
            <a:r>
              <a:rPr lang="en-CA" dirty="0" smtClean="0"/>
              <a:t>Double counting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Adding together the value of all final goods and services = adding up the </a:t>
            </a:r>
            <a:r>
              <a:rPr lang="en-CA" u="sng" dirty="0" smtClean="0">
                <a:solidFill>
                  <a:srgbClr val="FF0000"/>
                </a:solidFill>
              </a:rPr>
              <a:t>value added</a:t>
            </a:r>
            <a:r>
              <a:rPr lang="en-CA" dirty="0" smtClean="0">
                <a:solidFill>
                  <a:srgbClr val="FF0000"/>
                </a:solidFill>
              </a:rPr>
              <a:t> </a:t>
            </a:r>
            <a:r>
              <a:rPr lang="en-CA" dirty="0" smtClean="0"/>
              <a:t>by all firms in the production process</a:t>
            </a:r>
          </a:p>
          <a:p>
            <a:r>
              <a:rPr lang="en-CA" dirty="0" smtClean="0"/>
              <a:t>Value added: for any firm, the market value of its product or service minus the cost of inputs purchased from other firms</a:t>
            </a:r>
          </a:p>
          <a:p>
            <a:endParaRPr lang="en-US" dirty="0"/>
          </a:p>
        </p:txBody>
      </p:sp>
      <p:sp>
        <p:nvSpPr>
          <p:cNvPr id="3" name="Title 2"/>
          <p:cNvSpPr>
            <a:spLocks noGrp="1"/>
          </p:cNvSpPr>
          <p:nvPr>
            <p:ph type="title"/>
          </p:nvPr>
        </p:nvSpPr>
        <p:spPr/>
        <p:txBody>
          <a:bodyPr/>
          <a:lstStyle/>
          <a:p>
            <a:r>
              <a:rPr lang="en-CA" dirty="0" smtClean="0"/>
              <a:t>Value Added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234</TotalTime>
  <Words>834</Words>
  <Application>Microsoft Office PowerPoint</Application>
  <PresentationFormat>On-screen Show (4:3)</PresentationFormat>
  <Paragraphs>78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Economics 12</vt:lpstr>
      <vt:lpstr>Next Presenters</vt:lpstr>
      <vt:lpstr>Reveiw</vt:lpstr>
      <vt:lpstr>Review</vt:lpstr>
      <vt:lpstr>Final goods vs. Intermediate goods</vt:lpstr>
      <vt:lpstr>Example</vt:lpstr>
      <vt:lpstr>Answer</vt:lpstr>
      <vt:lpstr>Double counting</vt:lpstr>
      <vt:lpstr>Value Added</vt:lpstr>
      <vt:lpstr>Example</vt:lpstr>
      <vt:lpstr>Example</vt:lpstr>
      <vt:lpstr>GDP: Within a given country</vt:lpstr>
      <vt:lpstr>GDP </vt:lpstr>
      <vt:lpstr>GDP: Within a given period</vt:lpstr>
      <vt:lpstr>Answer</vt:lpstr>
      <vt:lpstr>Expenditure Method</vt:lpstr>
      <vt:lpstr>Expenditure Method Cont.</vt:lpstr>
      <vt:lpstr>Expenditure Method Cont.</vt:lpstr>
      <vt:lpstr>Due today</vt:lpstr>
      <vt:lpstr>Exit Slips</vt:lpstr>
    </vt:vector>
  </TitlesOfParts>
  <Company>Burnaby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jpark41</dc:creator>
  <cp:lastModifiedBy>jpark41</cp:lastModifiedBy>
  <cp:revision>14</cp:revision>
  <dcterms:created xsi:type="dcterms:W3CDTF">2014-02-18T20:39:20Z</dcterms:created>
  <dcterms:modified xsi:type="dcterms:W3CDTF">2014-02-19T18:35:28Z</dcterms:modified>
</cp:coreProperties>
</file>