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58"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p:cViewPr varScale="1">
        <p:scale>
          <a:sx n="68" d="100"/>
          <a:sy n="68" d="100"/>
        </p:scale>
        <p:origin x="-14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10" name="직각 삼각형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제목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o-KR" altLang="en-US" smtClean="0"/>
              <a:t>마스터 부제목 스타일 편집</a:t>
            </a:r>
            <a:endParaRPr kumimoji="0" lang="en-US"/>
          </a:p>
        </p:txBody>
      </p:sp>
      <p:grpSp>
        <p:nvGrpSpPr>
          <p:cNvPr id="2" name="그룹 1"/>
          <p:cNvGrpSpPr/>
          <p:nvPr/>
        </p:nvGrpSpPr>
        <p:grpSpPr>
          <a:xfrm>
            <a:off x="-3765" y="4953000"/>
            <a:ext cx="9147765" cy="1912088"/>
            <a:chOff x="-3765" y="4832896"/>
            <a:chExt cx="9147765" cy="2032192"/>
          </a:xfrm>
        </p:grpSpPr>
        <p:sp>
          <p:nvSpPr>
            <p:cNvPr id="7" name="자유형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자유형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자유형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직선 연결선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날짜 개체 틀 29"/>
          <p:cNvSpPr>
            <a:spLocks noGrp="1"/>
          </p:cNvSpPr>
          <p:nvPr>
            <p:ph type="dt" sz="half" idx="10"/>
          </p:nvPr>
        </p:nvSpPr>
        <p:spPr/>
        <p:txBody>
          <a:bodyPr/>
          <a:lstStyle>
            <a:lvl1pPr>
              <a:defRPr>
                <a:solidFill>
                  <a:srgbClr val="FFFFFF"/>
                </a:solidFill>
              </a:defRPr>
            </a:lvl1pPr>
            <a:extLst/>
          </a:lstStyle>
          <a:p>
            <a:fld id="{7E8C7B09-FAAE-4ADD-A57B-C717E642746D}" type="datetimeFigureOut">
              <a:rPr lang="en-US" smtClean="0"/>
              <a:t>2/23/2014</a:t>
            </a:fld>
            <a:endParaRPr lang="en-US"/>
          </a:p>
        </p:txBody>
      </p:sp>
      <p:sp>
        <p:nvSpPr>
          <p:cNvPr id="19" name="바닥글 개체 틀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슬라이드 번호 개체 틀 26"/>
          <p:cNvSpPr>
            <a:spLocks noGrp="1"/>
          </p:cNvSpPr>
          <p:nvPr>
            <p:ph type="sldNum" sz="quarter" idx="12"/>
          </p:nvPr>
        </p:nvSpPr>
        <p:spPr/>
        <p:txBody>
          <a:bodyPr/>
          <a:lstStyle>
            <a:lvl1pPr>
              <a:defRPr>
                <a:solidFill>
                  <a:srgbClr val="FFFFFF"/>
                </a:solidFill>
              </a:defRPr>
            </a:lvl1pPr>
            <a:extLst/>
          </a:lstStyle>
          <a:p>
            <a:fld id="{4B9D0C54-0404-47B4-831F-A42F8017EA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481329"/>
            <a:ext cx="8229600" cy="4386071"/>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7E8C7B09-FAAE-4ADD-A57B-C717E642746D}" type="datetimeFigureOut">
              <a:rPr lang="en-US" smtClean="0"/>
              <a:t>2/23/2014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4B9D0C54-0404-47B4-831F-A42F8017EA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844013" y="274640"/>
            <a:ext cx="1777470" cy="5592761"/>
          </a:xfrm>
        </p:spPr>
        <p:txBody>
          <a:bodyPr vert="eaVert"/>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41"/>
            <a:ext cx="6324600" cy="5592760"/>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7E8C7B09-FAAE-4ADD-A57B-C717E642746D}" type="datetimeFigureOut">
              <a:rPr lang="en-US" smtClean="0"/>
              <a:t>2/23/2014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4B9D0C54-0404-47B4-831F-A42F8017EA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7E8C7B09-FAAE-4ADD-A57B-C717E642746D}" type="datetimeFigureOut">
              <a:rPr lang="en-US" smtClean="0"/>
              <a:t>2/23/2014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4B9D0C54-0404-47B4-831F-A42F8017EABF}" type="slidenum">
              <a:rPr lang="en-US" smtClean="0"/>
              <a:t>‹#›</a:t>
            </a:fld>
            <a:endParaRPr lang="en-US"/>
          </a:p>
        </p:txBody>
      </p:sp>
      <p:sp>
        <p:nvSpPr>
          <p:cNvPr id="7" name="제목 6"/>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2">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extLst/>
          </a:lstStyle>
          <a:p>
            <a:fld id="{7E8C7B09-FAAE-4ADD-A57B-C717E642746D}" type="datetimeFigureOut">
              <a:rPr lang="en-US" smtClean="0"/>
              <a:t>2/23/2014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4B9D0C54-0404-47B4-831F-A42F8017EABF}" type="slidenum">
              <a:rPr lang="en-US" smtClean="0"/>
              <a:t>‹#›</a:t>
            </a:fld>
            <a:endParaRPr lang="en-US"/>
          </a:p>
        </p:txBody>
      </p:sp>
      <p:sp>
        <p:nvSpPr>
          <p:cNvPr id="7" name="갈매기형 수장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갈매기형 수장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bg>
      <p:bgRef idx="1002">
        <a:schemeClr val="bg1"/>
      </p:bgRef>
    </p:bg>
    <p:spTree>
      <p:nvGrpSpPr>
        <p:cNvPr id="1" name=""/>
        <p:cNvGrpSpPr/>
        <p:nvPr/>
      </p:nvGrpSpPr>
      <p:grpSpPr>
        <a:xfrm>
          <a:off x="0" y="0"/>
          <a:ext cx="0" cy="0"/>
          <a:chOff x="0" y="0"/>
          <a:chExt cx="0" cy="0"/>
        </a:xfrm>
      </p:grpSpPr>
      <p:sp>
        <p:nvSpPr>
          <p:cNvPr id="3" name="내용 개체 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extLst/>
          </a:lstStyle>
          <a:p>
            <a:fld id="{7E8C7B09-FAAE-4ADD-A57B-C717E642746D}" type="datetimeFigureOut">
              <a:rPr lang="en-US" smtClean="0"/>
              <a:t>2/23/2014</a:t>
            </a:fld>
            <a:endParaRPr lang="en-US"/>
          </a:p>
        </p:txBody>
      </p:sp>
      <p:sp>
        <p:nvSpPr>
          <p:cNvPr id="6" name="바닥글 개체 틀 5"/>
          <p:cNvSpPr>
            <a:spLocks noGrp="1"/>
          </p:cNvSpPr>
          <p:nvPr>
            <p:ph type="ftr" sz="quarter" idx="11"/>
          </p:nvPr>
        </p:nvSpPr>
        <p:spPr/>
        <p:txBody>
          <a:bodyPr/>
          <a:lstStyle>
            <a:extLst/>
          </a:lstStyle>
          <a:p>
            <a:endParaRPr lang="en-US"/>
          </a:p>
        </p:txBody>
      </p:sp>
      <p:sp>
        <p:nvSpPr>
          <p:cNvPr id="7" name="슬라이드 번호 개체 틀 6"/>
          <p:cNvSpPr>
            <a:spLocks noGrp="1"/>
          </p:cNvSpPr>
          <p:nvPr>
            <p:ph type="sldNum" sz="quarter" idx="12"/>
          </p:nvPr>
        </p:nvSpPr>
        <p:spPr/>
        <p:txBody>
          <a:bodyPr/>
          <a:lstStyle>
            <a:extLst/>
          </a:lstStyle>
          <a:p>
            <a:fld id="{4B9D0C54-0404-47B4-831F-A42F8017EABF}" type="slidenum">
              <a:rPr lang="en-US" smtClean="0"/>
              <a:t>‹#›</a:t>
            </a:fld>
            <a:endParaRPr lang="en-US"/>
          </a:p>
        </p:txBody>
      </p:sp>
      <p:sp>
        <p:nvSpPr>
          <p:cNvPr id="8" name="제목 7"/>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extLst/>
          </a:lstStyle>
          <a:p>
            <a:fld id="{7E8C7B09-FAAE-4ADD-A57B-C717E642746D}" type="datetimeFigureOut">
              <a:rPr lang="en-US" smtClean="0"/>
              <a:t>2/23/2014</a:t>
            </a:fld>
            <a:endParaRPr lang="en-US"/>
          </a:p>
        </p:txBody>
      </p:sp>
      <p:sp>
        <p:nvSpPr>
          <p:cNvPr id="8" name="바닥글 개체 틀 7"/>
          <p:cNvSpPr>
            <a:spLocks noGrp="1"/>
          </p:cNvSpPr>
          <p:nvPr>
            <p:ph type="ftr" sz="quarter" idx="11"/>
          </p:nvPr>
        </p:nvSpPr>
        <p:spPr/>
        <p:txBody>
          <a:bodyPr/>
          <a:lstStyle>
            <a:extLst/>
          </a:lstStyle>
          <a:p>
            <a:endParaRPr lang="en-US"/>
          </a:p>
        </p:txBody>
      </p:sp>
      <p:sp>
        <p:nvSpPr>
          <p:cNvPr id="9" name="슬라이드 번호 개체 틀 8"/>
          <p:cNvSpPr>
            <a:spLocks noGrp="1"/>
          </p:cNvSpPr>
          <p:nvPr>
            <p:ph type="sldNum" sz="quarter" idx="12"/>
          </p:nvPr>
        </p:nvSpPr>
        <p:spPr/>
        <p:txBody>
          <a:bodyPr/>
          <a:lstStyle>
            <a:extLst/>
          </a:lstStyle>
          <a:p>
            <a:fld id="{4B9D0C54-0404-47B4-831F-A42F8017EA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bg>
      <p:bgRef idx="1002">
        <a:schemeClr val="bg1"/>
      </p:bgRef>
    </p:bg>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extLst/>
          </a:lstStyle>
          <a:p>
            <a:fld id="{7E8C7B09-FAAE-4ADD-A57B-C717E642746D}" type="datetimeFigureOut">
              <a:rPr lang="en-US" smtClean="0"/>
              <a:t>2/23/2014</a:t>
            </a:fld>
            <a:endParaRPr lang="en-US"/>
          </a:p>
        </p:txBody>
      </p:sp>
      <p:sp>
        <p:nvSpPr>
          <p:cNvPr id="4" name="바닥글 개체 틀 3"/>
          <p:cNvSpPr>
            <a:spLocks noGrp="1"/>
          </p:cNvSpPr>
          <p:nvPr>
            <p:ph type="ftr" sz="quarter" idx="11"/>
          </p:nvPr>
        </p:nvSpPr>
        <p:spPr/>
        <p:txBody>
          <a:bodyPr/>
          <a:lstStyle>
            <a:extLst/>
          </a:lstStyle>
          <a:p>
            <a:endParaRPr lang="en-US"/>
          </a:p>
        </p:txBody>
      </p:sp>
      <p:sp>
        <p:nvSpPr>
          <p:cNvPr id="5" name="슬라이드 번호 개체 틀 4"/>
          <p:cNvSpPr>
            <a:spLocks noGrp="1"/>
          </p:cNvSpPr>
          <p:nvPr>
            <p:ph type="sldNum" sz="quarter" idx="12"/>
          </p:nvPr>
        </p:nvSpPr>
        <p:spPr/>
        <p:txBody>
          <a:bodyPr/>
          <a:lstStyle>
            <a:extLst/>
          </a:lstStyle>
          <a:p>
            <a:fld id="{4B9D0C54-0404-47B4-831F-A42F8017EABF}" type="slidenum">
              <a:rPr lang="en-US" smtClean="0"/>
              <a:t>‹#›</a:t>
            </a:fld>
            <a:endParaRPr lang="en-US"/>
          </a:p>
        </p:txBody>
      </p:sp>
      <p:sp>
        <p:nvSpPr>
          <p:cNvPr id="6" name="제목 5"/>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extLst/>
          </a:lstStyle>
          <a:p>
            <a:fld id="{7E8C7B09-FAAE-4ADD-A57B-C717E642746D}" type="datetimeFigureOut">
              <a:rPr lang="en-US" smtClean="0"/>
              <a:t>2/23/2014</a:t>
            </a:fld>
            <a:endParaRPr lang="en-US"/>
          </a:p>
        </p:txBody>
      </p:sp>
      <p:sp>
        <p:nvSpPr>
          <p:cNvPr id="3" name="바닥글 개체 틀 2"/>
          <p:cNvSpPr>
            <a:spLocks noGrp="1"/>
          </p:cNvSpPr>
          <p:nvPr>
            <p:ph type="ftr" sz="quarter" idx="11"/>
          </p:nvPr>
        </p:nvSpPr>
        <p:spPr/>
        <p:txBody>
          <a:bodyPr/>
          <a:lstStyle>
            <a:extLst/>
          </a:lstStyle>
          <a:p>
            <a:endParaRPr lang="en-US"/>
          </a:p>
        </p:txBody>
      </p:sp>
      <p:sp>
        <p:nvSpPr>
          <p:cNvPr id="4" name="슬라이드 번호 개체 틀 3"/>
          <p:cNvSpPr>
            <a:spLocks noGrp="1"/>
          </p:cNvSpPr>
          <p:nvPr>
            <p:ph type="sldNum" sz="quarter" idx="12"/>
          </p:nvPr>
        </p:nvSpPr>
        <p:spPr/>
        <p:txBody>
          <a:bodyPr/>
          <a:lstStyle>
            <a:extLst/>
          </a:lstStyle>
          <a:p>
            <a:fld id="{4B9D0C54-0404-47B4-831F-A42F8017EA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a:xfrm>
            <a:off x="6727032" y="6407944"/>
            <a:ext cx="1920240" cy="365760"/>
          </a:xfrm>
        </p:spPr>
        <p:txBody>
          <a:bodyPr/>
          <a:lstStyle>
            <a:extLst/>
          </a:lstStyle>
          <a:p>
            <a:fld id="{7E8C7B09-FAAE-4ADD-A57B-C717E642746D}" type="datetimeFigureOut">
              <a:rPr lang="en-US" smtClean="0"/>
              <a:t>2/23/2014</a:t>
            </a:fld>
            <a:endParaRPr lang="en-US"/>
          </a:p>
        </p:txBody>
      </p:sp>
      <p:sp>
        <p:nvSpPr>
          <p:cNvPr id="6" name="바닥글 개체 틀 5"/>
          <p:cNvSpPr>
            <a:spLocks noGrp="1"/>
          </p:cNvSpPr>
          <p:nvPr>
            <p:ph type="ftr" sz="quarter" idx="11"/>
          </p:nvPr>
        </p:nvSpPr>
        <p:spPr/>
        <p:txBody>
          <a:bodyPr/>
          <a:lstStyle>
            <a:extLst/>
          </a:lstStyle>
          <a:p>
            <a:endParaRPr lang="en-US"/>
          </a:p>
        </p:txBody>
      </p:sp>
      <p:sp>
        <p:nvSpPr>
          <p:cNvPr id="7" name="슬라이드 번호 개체 틀 6"/>
          <p:cNvSpPr>
            <a:spLocks noGrp="1"/>
          </p:cNvSpPr>
          <p:nvPr>
            <p:ph type="sldNum" sz="quarter" idx="12"/>
          </p:nvPr>
        </p:nvSpPr>
        <p:spPr/>
        <p:txBody>
          <a:bodyPr/>
          <a:lstStyle>
            <a:extLst/>
          </a:lstStyle>
          <a:p>
            <a:fld id="{4B9D0C54-0404-47B4-831F-A42F8017EA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bg>
      <p:bgRef idx="1002">
        <a:schemeClr val="bg1"/>
      </p:bgRef>
    </p:bg>
    <p:spTree>
      <p:nvGrpSpPr>
        <p:cNvPr id="1" name=""/>
        <p:cNvGrpSpPr/>
        <p:nvPr/>
      </p:nvGrpSpPr>
      <p:grpSpPr>
        <a:xfrm>
          <a:off x="0" y="0"/>
          <a:ext cx="0" cy="0"/>
          <a:chOff x="0" y="0"/>
          <a:chExt cx="0" cy="0"/>
        </a:xfrm>
      </p:grpSpPr>
      <p:sp>
        <p:nvSpPr>
          <p:cNvPr id="4" name="텍스트 개체 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ko-KR" altLang="en-US" smtClean="0"/>
              <a:t>마스터 텍스트 스타일을 편집합니다</a:t>
            </a:r>
          </a:p>
        </p:txBody>
      </p:sp>
      <p:sp>
        <p:nvSpPr>
          <p:cNvPr id="3" name="그림 개체 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ko-KR" altLang="en-US" smtClean="0"/>
              <a:t>그림을 추가하려면 아이콘을 클릭하십시오</a:t>
            </a:r>
            <a:endParaRPr kumimoji="0" lang="en-US" dirty="0"/>
          </a:p>
        </p:txBody>
      </p:sp>
      <p:sp>
        <p:nvSpPr>
          <p:cNvPr id="5" name="날짜 개체 틀 4"/>
          <p:cNvSpPr>
            <a:spLocks noGrp="1"/>
          </p:cNvSpPr>
          <p:nvPr>
            <p:ph type="dt" sz="half" idx="10"/>
          </p:nvPr>
        </p:nvSpPr>
        <p:spPr/>
        <p:txBody>
          <a:bodyPr/>
          <a:lstStyle>
            <a:lvl1pPr>
              <a:defRPr>
                <a:solidFill>
                  <a:schemeClr val="tx1"/>
                </a:solidFill>
              </a:defRPr>
            </a:lvl1pPr>
            <a:extLst/>
          </a:lstStyle>
          <a:p>
            <a:fld id="{7E8C7B09-FAAE-4ADD-A57B-C717E642746D}" type="datetimeFigureOut">
              <a:rPr lang="en-US" smtClean="0"/>
              <a:t>2/23/2014</a:t>
            </a:fld>
            <a:endParaRPr lang="en-US"/>
          </a:p>
        </p:txBody>
      </p:sp>
      <p:sp>
        <p:nvSpPr>
          <p:cNvPr id="6" name="바닥글 개체 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슬라이드 번호 개체 틀 6"/>
          <p:cNvSpPr>
            <a:spLocks noGrp="1"/>
          </p:cNvSpPr>
          <p:nvPr>
            <p:ph type="sldNum" sz="quarter" idx="12"/>
          </p:nvPr>
        </p:nvSpPr>
        <p:spPr/>
        <p:txBody>
          <a:bodyPr/>
          <a:lstStyle>
            <a:lvl1pPr>
              <a:defRPr>
                <a:solidFill>
                  <a:schemeClr val="tx1"/>
                </a:solidFill>
              </a:defRPr>
            </a:lvl1pPr>
            <a:extLst/>
          </a:lstStyle>
          <a:p>
            <a:fld id="{4B9D0C54-0404-47B4-831F-A42F8017EABF}" type="slidenum">
              <a:rPr lang="en-US" smtClean="0"/>
              <a:t>‹#›</a:t>
            </a:fld>
            <a:endParaRPr lang="en-US"/>
          </a:p>
        </p:txBody>
      </p:sp>
      <p:sp>
        <p:nvSpPr>
          <p:cNvPr id="2" name="제목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ko-KR" altLang="en-US" smtClean="0"/>
              <a:t>마스터 제목 스타일 편집</a:t>
            </a:r>
            <a:endParaRPr kumimoji="0" lang="en-US"/>
          </a:p>
        </p:txBody>
      </p:sp>
      <p:sp>
        <p:nvSpPr>
          <p:cNvPr id="8" name="자유형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자유형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직각 삼각형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직선 연결선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갈매기형 수장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갈매기형 수장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자유형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자유형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직각 삼각형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직선 연결선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제목 개체 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8C7B09-FAAE-4ADD-A57B-C717E642746D}" type="datetimeFigureOut">
              <a:rPr lang="en-US" smtClean="0"/>
              <a:t>2/23/2014</a:t>
            </a:fld>
            <a:endParaRPr lang="en-US"/>
          </a:p>
        </p:txBody>
      </p:sp>
      <p:sp>
        <p:nvSpPr>
          <p:cNvPr id="22" name="바닥글 개체 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슬라이드 번호 개체 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B9D0C54-0404-47B4-831F-A42F8017EA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pPr algn="ctr"/>
            <a:r>
              <a:rPr lang="en-US" dirty="0" smtClean="0"/>
              <a:t>Economics 12</a:t>
            </a:r>
            <a:br>
              <a:rPr lang="en-US" dirty="0" smtClean="0"/>
            </a:br>
            <a:r>
              <a:rPr lang="en-US" dirty="0" smtClean="0"/>
              <a:t>Ch. 9</a:t>
            </a:r>
            <a:endParaRPr lang="en-US" dirty="0"/>
          </a:p>
        </p:txBody>
      </p:sp>
      <p:sp>
        <p:nvSpPr>
          <p:cNvPr id="3" name="부제목 2"/>
          <p:cNvSpPr>
            <a:spLocks noGrp="1"/>
          </p:cNvSpPr>
          <p:nvPr>
            <p:ph type="subTitle" idx="1"/>
          </p:nvPr>
        </p:nvSpPr>
        <p:spPr/>
        <p:txBody>
          <a:bodyPr/>
          <a:lstStyle/>
          <a:p>
            <a:r>
              <a:rPr lang="en-US" dirty="0" smtClean="0"/>
              <a:t>Ms. Park</a:t>
            </a:r>
            <a:endParaRPr lang="en-US" dirty="0"/>
          </a:p>
        </p:txBody>
      </p:sp>
    </p:spTree>
    <p:extLst>
      <p:ext uri="{BB962C8B-B14F-4D97-AF65-F5344CB8AC3E}">
        <p14:creationId xmlns:p14="http://schemas.microsoft.com/office/powerpoint/2010/main" val="136587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pPr lvl="0"/>
            <a:r>
              <a:rPr lang="en-US" dirty="0"/>
              <a:t>Government Purchases: purchases by federal, provincial, and municipal governments of final goods (such as computer) and services (such as teaching in public schools</a:t>
            </a:r>
            <a:r>
              <a:rPr lang="en-US" dirty="0" smtClean="0"/>
              <a:t>)</a:t>
            </a:r>
            <a:endParaRPr lang="en-US" dirty="0"/>
          </a:p>
          <a:p>
            <a:endParaRPr lang="en-US" dirty="0"/>
          </a:p>
        </p:txBody>
      </p:sp>
      <p:sp>
        <p:nvSpPr>
          <p:cNvPr id="3" name="제목 2"/>
          <p:cNvSpPr>
            <a:spLocks noGrp="1"/>
          </p:cNvSpPr>
          <p:nvPr>
            <p:ph type="title"/>
          </p:nvPr>
        </p:nvSpPr>
        <p:spPr/>
        <p:txBody>
          <a:bodyPr/>
          <a:lstStyle/>
          <a:p>
            <a:r>
              <a:rPr lang="en-US" dirty="0" smtClean="0"/>
              <a:t>3. Government Purchases</a:t>
            </a:r>
            <a:endParaRPr lang="en-US" dirty="0"/>
          </a:p>
        </p:txBody>
      </p:sp>
    </p:spTree>
    <p:extLst>
      <p:ext uri="{BB962C8B-B14F-4D97-AF65-F5344CB8AC3E}">
        <p14:creationId xmlns:p14="http://schemas.microsoft.com/office/powerpoint/2010/main" val="2387975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lvl="0"/>
            <a:r>
              <a:rPr lang="en-US" dirty="0"/>
              <a:t>Net </a:t>
            </a:r>
            <a:r>
              <a:rPr lang="en-US" dirty="0" smtClean="0"/>
              <a:t>exports= </a:t>
            </a:r>
            <a:r>
              <a:rPr lang="en-US" dirty="0"/>
              <a:t>Exports – imports</a:t>
            </a:r>
          </a:p>
          <a:p>
            <a:pPr lvl="0"/>
            <a:r>
              <a:rPr lang="en-US" dirty="0"/>
              <a:t>Exports: domestically produced final goods and services sold abroad</a:t>
            </a:r>
          </a:p>
          <a:p>
            <a:pPr lvl="0"/>
            <a:r>
              <a:rPr lang="en-US" dirty="0"/>
              <a:t>Imports: purchases by domestic buyers of goods and services that were produced abroad</a:t>
            </a:r>
          </a:p>
          <a:p>
            <a:endParaRPr lang="en-US" dirty="0"/>
          </a:p>
        </p:txBody>
      </p:sp>
      <p:sp>
        <p:nvSpPr>
          <p:cNvPr id="3" name="제목 2"/>
          <p:cNvSpPr>
            <a:spLocks noGrp="1"/>
          </p:cNvSpPr>
          <p:nvPr>
            <p:ph type="title"/>
          </p:nvPr>
        </p:nvSpPr>
        <p:spPr/>
        <p:txBody>
          <a:bodyPr/>
          <a:lstStyle/>
          <a:p>
            <a:r>
              <a:rPr lang="en-US" dirty="0" smtClean="0"/>
              <a:t>4. Net Exports</a:t>
            </a:r>
            <a:endParaRPr lang="en-US" dirty="0"/>
          </a:p>
        </p:txBody>
      </p:sp>
    </p:spTree>
    <p:extLst>
      <p:ext uri="{BB962C8B-B14F-4D97-AF65-F5344CB8AC3E}">
        <p14:creationId xmlns:p14="http://schemas.microsoft.com/office/powerpoint/2010/main" val="3708274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dirty="0">
                <a:solidFill>
                  <a:srgbClr val="FF0000"/>
                </a:solidFill>
              </a:rPr>
              <a:t>Y = C + I + G + NX</a:t>
            </a:r>
          </a:p>
          <a:p>
            <a:r>
              <a:rPr lang="en-US" dirty="0"/>
              <a:t>Y = </a:t>
            </a:r>
            <a:r>
              <a:rPr lang="en-US" dirty="0" smtClean="0"/>
              <a:t>GDP, </a:t>
            </a:r>
            <a:r>
              <a:rPr lang="en-US" dirty="0"/>
              <a:t>or output</a:t>
            </a:r>
          </a:p>
          <a:p>
            <a:r>
              <a:rPr lang="en-US" dirty="0"/>
              <a:t>C = Consumer expenditure</a:t>
            </a:r>
          </a:p>
          <a:p>
            <a:r>
              <a:rPr lang="en-US" dirty="0"/>
              <a:t>I = Private-sector investment</a:t>
            </a:r>
          </a:p>
          <a:p>
            <a:r>
              <a:rPr lang="en-US" dirty="0"/>
              <a:t>G= Government purchases</a:t>
            </a:r>
          </a:p>
          <a:p>
            <a:r>
              <a:rPr lang="en-US" dirty="0"/>
              <a:t>NX = Net exports</a:t>
            </a:r>
          </a:p>
          <a:p>
            <a:endParaRPr lang="en-US" dirty="0"/>
          </a:p>
        </p:txBody>
      </p:sp>
      <p:sp>
        <p:nvSpPr>
          <p:cNvPr id="3" name="제목 2"/>
          <p:cNvSpPr>
            <a:spLocks noGrp="1"/>
          </p:cNvSpPr>
          <p:nvPr>
            <p:ph type="title"/>
          </p:nvPr>
        </p:nvSpPr>
        <p:spPr/>
        <p:txBody>
          <a:bodyPr>
            <a:normAutofit fontScale="90000"/>
          </a:bodyPr>
          <a:lstStyle/>
          <a:p>
            <a:r>
              <a:rPr lang="en-US" dirty="0" smtClean="0"/>
              <a:t>Calculating GDP: </a:t>
            </a:r>
            <a:br>
              <a:rPr lang="en-US" dirty="0" smtClean="0"/>
            </a:br>
            <a:r>
              <a:rPr lang="en-US" dirty="0" smtClean="0"/>
              <a:t>Expenditure Method</a:t>
            </a:r>
            <a:endParaRPr lang="en-US" dirty="0"/>
          </a:p>
        </p:txBody>
      </p:sp>
    </p:spTree>
    <p:extLst>
      <p:ext uri="{BB962C8B-B14F-4D97-AF65-F5344CB8AC3E}">
        <p14:creationId xmlns:p14="http://schemas.microsoft.com/office/powerpoint/2010/main" val="4040202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dirty="0" smtClean="0"/>
              <a:t>Suppose that an economy produces 1 million automobiles valued at $15,000. Of these, 700,000 are sold to consumers, 200,000 are sold to businesses, 50,000 are sold to the government, and 25,000 are sold abroad. No automobiles are imported. The automobiles left unsold at the end of the year are held in inventory by auto producers. Find C, I, G, NX, and GDP.</a:t>
            </a:r>
            <a:endParaRPr lang="en-US" dirty="0"/>
          </a:p>
        </p:txBody>
      </p:sp>
      <p:sp>
        <p:nvSpPr>
          <p:cNvPr id="3" name="제목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2868635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dirty="0" smtClean="0"/>
              <a:t>Textbook Questions: #5</a:t>
            </a:r>
            <a:endParaRPr lang="en-US" dirty="0"/>
          </a:p>
          <a:p>
            <a:r>
              <a:rPr lang="en-US" dirty="0" smtClean="0"/>
              <a:t>Handout Problems: #3&amp;4</a:t>
            </a:r>
          </a:p>
          <a:p>
            <a:r>
              <a:rPr lang="en-US" dirty="0" smtClean="0"/>
              <a:t>Review Questions: #2</a:t>
            </a:r>
          </a:p>
        </p:txBody>
      </p:sp>
      <p:sp>
        <p:nvSpPr>
          <p:cNvPr id="3" name="제목 2"/>
          <p:cNvSpPr>
            <a:spLocks noGrp="1"/>
          </p:cNvSpPr>
          <p:nvPr>
            <p:ph type="title"/>
          </p:nvPr>
        </p:nvSpPr>
        <p:spPr/>
        <p:txBody>
          <a:bodyPr/>
          <a:lstStyle/>
          <a:p>
            <a:r>
              <a:rPr lang="en-US" dirty="0" smtClean="0"/>
              <a:t>Homework</a:t>
            </a:r>
            <a:endParaRPr lang="en-US" dirty="0"/>
          </a:p>
        </p:txBody>
      </p:sp>
    </p:spTree>
    <p:extLst>
      <p:ext uri="{BB962C8B-B14F-4D97-AF65-F5344CB8AC3E}">
        <p14:creationId xmlns:p14="http://schemas.microsoft.com/office/powerpoint/2010/main" val="63046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dirty="0" err="1" smtClean="0"/>
              <a:t>Quasim</a:t>
            </a:r>
            <a:r>
              <a:rPr lang="en-US" dirty="0"/>
              <a:t> </a:t>
            </a:r>
            <a:r>
              <a:rPr lang="en-US" dirty="0" smtClean="0"/>
              <a:t>&amp; </a:t>
            </a:r>
            <a:r>
              <a:rPr lang="en-US" dirty="0"/>
              <a:t>George</a:t>
            </a:r>
            <a:endParaRPr lang="en-US" dirty="0"/>
          </a:p>
        </p:txBody>
      </p:sp>
      <p:sp>
        <p:nvSpPr>
          <p:cNvPr id="3" name="제목 2"/>
          <p:cNvSpPr>
            <a:spLocks noGrp="1"/>
          </p:cNvSpPr>
          <p:nvPr>
            <p:ph type="title"/>
          </p:nvPr>
        </p:nvSpPr>
        <p:spPr/>
        <p:txBody>
          <a:bodyPr/>
          <a:lstStyle/>
          <a:p>
            <a:r>
              <a:rPr lang="en-US" dirty="0" smtClean="0"/>
              <a:t>Next Presenters</a:t>
            </a:r>
            <a:endParaRPr lang="en-US" dirty="0"/>
          </a:p>
        </p:txBody>
      </p:sp>
    </p:spTree>
    <p:extLst>
      <p:ext uri="{BB962C8B-B14F-4D97-AF65-F5344CB8AC3E}">
        <p14:creationId xmlns:p14="http://schemas.microsoft.com/office/powerpoint/2010/main" val="53874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dirty="0" smtClean="0"/>
              <a:t>What are three types of method for calculating GDP?</a:t>
            </a:r>
            <a:endParaRPr lang="en-US" dirty="0"/>
          </a:p>
        </p:txBody>
      </p:sp>
      <p:sp>
        <p:nvSpPr>
          <p:cNvPr id="3" name="제목 2"/>
          <p:cNvSpPr>
            <a:spLocks noGrp="1"/>
          </p:cNvSpPr>
          <p:nvPr>
            <p:ph type="title"/>
          </p:nvPr>
        </p:nvSpPr>
        <p:spPr/>
        <p:txBody>
          <a:bodyPr/>
          <a:lstStyle/>
          <a:p>
            <a:r>
              <a:rPr lang="en-US" dirty="0" smtClean="0"/>
              <a:t>Review</a:t>
            </a:r>
            <a:endParaRPr lang="en-US" dirty="0"/>
          </a:p>
        </p:txBody>
      </p:sp>
    </p:spTree>
    <p:extLst>
      <p:ext uri="{BB962C8B-B14F-4D97-AF65-F5344CB8AC3E}">
        <p14:creationId xmlns:p14="http://schemas.microsoft.com/office/powerpoint/2010/main" val="3245607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lvl="0"/>
            <a:r>
              <a:rPr lang="en-US" dirty="0"/>
              <a:t>GDP is a measure of the quantity of goods and services PRODUCED by an economy. </a:t>
            </a:r>
            <a:endParaRPr lang="en-US" dirty="0" smtClean="0"/>
          </a:p>
          <a:p>
            <a:pPr lvl="1"/>
            <a:r>
              <a:rPr lang="en-US" dirty="0" smtClean="0"/>
              <a:t>Production Method</a:t>
            </a:r>
          </a:p>
          <a:p>
            <a:pPr lvl="0"/>
            <a:r>
              <a:rPr lang="en-US" dirty="0" smtClean="0"/>
              <a:t>Any </a:t>
            </a:r>
            <a:r>
              <a:rPr lang="en-US" dirty="0"/>
              <a:t>good or service that is produced will also be PURCHASED and used by someone. </a:t>
            </a:r>
          </a:p>
          <a:p>
            <a:r>
              <a:rPr lang="en-US" dirty="0" smtClean="0"/>
              <a:t>Production Method = Expenditure Method</a:t>
            </a:r>
            <a:endParaRPr lang="en-US" dirty="0"/>
          </a:p>
        </p:txBody>
      </p:sp>
      <p:sp>
        <p:nvSpPr>
          <p:cNvPr id="3" name="제목 2"/>
          <p:cNvSpPr>
            <a:spLocks noGrp="1"/>
          </p:cNvSpPr>
          <p:nvPr>
            <p:ph type="title"/>
          </p:nvPr>
        </p:nvSpPr>
        <p:spPr/>
        <p:txBody>
          <a:bodyPr/>
          <a:lstStyle/>
          <a:p>
            <a:r>
              <a:rPr lang="en-US" dirty="0" smtClean="0"/>
              <a:t>Expenditure method</a:t>
            </a:r>
            <a:endParaRPr lang="en-US" dirty="0"/>
          </a:p>
        </p:txBody>
      </p:sp>
    </p:spTree>
    <p:extLst>
      <p:ext uri="{BB962C8B-B14F-4D97-AF65-F5344CB8AC3E}">
        <p14:creationId xmlns:p14="http://schemas.microsoft.com/office/powerpoint/2010/main" val="1534548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pPr lvl="0"/>
            <a:r>
              <a:rPr lang="en-US" dirty="0"/>
              <a:t>Users of the final goods and services that make up the GDP are divided into four categories: households, firms, governments, and the foreign sector (foreign purchasers of domestic product</a:t>
            </a:r>
            <a:r>
              <a:rPr lang="en-US" dirty="0" smtClean="0"/>
              <a:t>)</a:t>
            </a:r>
          </a:p>
          <a:p>
            <a:pPr lvl="0"/>
            <a:endParaRPr lang="en-US" dirty="0"/>
          </a:p>
        </p:txBody>
      </p:sp>
      <p:sp>
        <p:nvSpPr>
          <p:cNvPr id="3" name="제목 2"/>
          <p:cNvSpPr>
            <a:spLocks noGrp="1"/>
          </p:cNvSpPr>
          <p:nvPr>
            <p:ph type="title"/>
          </p:nvPr>
        </p:nvSpPr>
        <p:spPr/>
        <p:txBody>
          <a:bodyPr/>
          <a:lstStyle/>
          <a:p>
            <a:r>
              <a:rPr lang="en-US" dirty="0" smtClean="0"/>
              <a:t>Expenditure Method Cont.</a:t>
            </a:r>
            <a:endParaRPr lang="en-US" dirty="0"/>
          </a:p>
        </p:txBody>
      </p:sp>
    </p:spTree>
    <p:extLst>
      <p:ext uri="{BB962C8B-B14F-4D97-AF65-F5344CB8AC3E}">
        <p14:creationId xmlns:p14="http://schemas.microsoft.com/office/powerpoint/2010/main" val="2669400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lvl="0"/>
            <a:r>
              <a:rPr lang="en-US" sz="3300" dirty="0" smtClean="0"/>
              <a:t>There are four components of expenditure: 1) Consumption, 2) Private-sector investment, 3) Government purchases, and 4) Net exports.</a:t>
            </a:r>
          </a:p>
          <a:p>
            <a:endParaRPr lang="en-US" dirty="0"/>
          </a:p>
        </p:txBody>
      </p:sp>
      <p:sp>
        <p:nvSpPr>
          <p:cNvPr id="3" name="제목 2"/>
          <p:cNvSpPr>
            <a:spLocks noGrp="1"/>
          </p:cNvSpPr>
          <p:nvPr>
            <p:ph type="title"/>
          </p:nvPr>
        </p:nvSpPr>
        <p:spPr/>
        <p:txBody>
          <a:bodyPr>
            <a:normAutofit fontScale="90000"/>
          </a:bodyPr>
          <a:lstStyle/>
          <a:p>
            <a:r>
              <a:rPr lang="en-US" dirty="0" smtClean="0"/>
              <a:t>Four components of expenditure</a:t>
            </a:r>
            <a:endParaRPr lang="en-US" dirty="0"/>
          </a:p>
        </p:txBody>
      </p:sp>
    </p:spTree>
    <p:extLst>
      <p:ext uri="{BB962C8B-B14F-4D97-AF65-F5344CB8AC3E}">
        <p14:creationId xmlns:p14="http://schemas.microsoft.com/office/powerpoint/2010/main" val="4140362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467544" y="1340768"/>
            <a:ext cx="8229600" cy="4525963"/>
          </a:xfrm>
        </p:spPr>
        <p:txBody>
          <a:bodyPr>
            <a:normAutofit lnSpcReduction="10000"/>
          </a:bodyPr>
          <a:lstStyle/>
          <a:p>
            <a:pPr lvl="0"/>
            <a:r>
              <a:rPr lang="en-US" dirty="0"/>
              <a:t>Consumption: also called personal expenditure, is spending by households on goods and services</a:t>
            </a:r>
          </a:p>
          <a:p>
            <a:pPr lvl="1"/>
            <a:r>
              <a:rPr lang="en-US" dirty="0"/>
              <a:t>Durable goods: long-lived goods </a:t>
            </a:r>
            <a:r>
              <a:rPr lang="en-US" dirty="0" smtClean="0"/>
              <a:t>purchased </a:t>
            </a:r>
            <a:r>
              <a:rPr lang="en-US" dirty="0"/>
              <a:t>for household </a:t>
            </a:r>
            <a:r>
              <a:rPr lang="en-US" dirty="0" smtClean="0"/>
              <a:t>use (Ex. car, furniture) </a:t>
            </a:r>
            <a:r>
              <a:rPr lang="en-US" dirty="0" smtClean="0">
                <a:solidFill>
                  <a:srgbClr val="FF0000"/>
                </a:solidFill>
              </a:rPr>
              <a:t>Important</a:t>
            </a:r>
            <a:r>
              <a:rPr lang="en-US" dirty="0" smtClean="0"/>
              <a:t>: new </a:t>
            </a:r>
            <a:r>
              <a:rPr lang="en-US" dirty="0"/>
              <a:t>houses are </a:t>
            </a:r>
            <a:r>
              <a:rPr lang="en-US" dirty="0" smtClean="0"/>
              <a:t>not </a:t>
            </a:r>
            <a:r>
              <a:rPr lang="en-US" dirty="0"/>
              <a:t>treated as consumer durables but as part of private-sector investment.</a:t>
            </a:r>
          </a:p>
          <a:p>
            <a:pPr lvl="1"/>
            <a:r>
              <a:rPr lang="en-US" dirty="0"/>
              <a:t>Semi-durable goods: consumer goods that would </a:t>
            </a:r>
            <a:r>
              <a:rPr lang="en-US" dirty="0" smtClean="0"/>
              <a:t>be </a:t>
            </a:r>
            <a:r>
              <a:rPr lang="en-US" dirty="0"/>
              <a:t>expected to last for a year or </a:t>
            </a:r>
            <a:r>
              <a:rPr lang="en-US" dirty="0" smtClean="0"/>
              <a:t>more (Ex. clothing)</a:t>
            </a:r>
            <a:endParaRPr lang="en-US" dirty="0"/>
          </a:p>
          <a:p>
            <a:pPr lvl="1"/>
            <a:r>
              <a:rPr lang="en-US" dirty="0"/>
              <a:t>Non-durable goods: consumer goods that would typically be used only </a:t>
            </a:r>
            <a:r>
              <a:rPr lang="en-US" dirty="0" smtClean="0"/>
              <a:t>once. (Ex. food</a:t>
            </a:r>
            <a:r>
              <a:rPr lang="en-US" dirty="0"/>
              <a:t>, </a:t>
            </a:r>
            <a:r>
              <a:rPr lang="en-US" dirty="0" smtClean="0"/>
              <a:t>gasoline</a:t>
            </a:r>
            <a:r>
              <a:rPr lang="en-US" dirty="0"/>
              <a:t>)</a:t>
            </a:r>
            <a:endParaRPr lang="en-US" dirty="0"/>
          </a:p>
          <a:p>
            <a:pPr lvl="1"/>
            <a:r>
              <a:rPr lang="en-US" dirty="0" smtClean="0"/>
              <a:t>Services: everything </a:t>
            </a:r>
            <a:r>
              <a:rPr lang="en-US" dirty="0"/>
              <a:t>from haircuts and taxi rides to legal and financial services.</a:t>
            </a:r>
          </a:p>
          <a:p>
            <a:endParaRPr lang="en-US" dirty="0"/>
          </a:p>
        </p:txBody>
      </p:sp>
      <p:sp>
        <p:nvSpPr>
          <p:cNvPr id="3" name="제목 2"/>
          <p:cNvSpPr>
            <a:spLocks noGrp="1"/>
          </p:cNvSpPr>
          <p:nvPr>
            <p:ph type="title"/>
          </p:nvPr>
        </p:nvSpPr>
        <p:spPr/>
        <p:txBody>
          <a:bodyPr/>
          <a:lstStyle/>
          <a:p>
            <a:r>
              <a:rPr lang="en-US" dirty="0" smtClean="0"/>
              <a:t>1. Consumption</a:t>
            </a:r>
            <a:endParaRPr lang="en-US" dirty="0"/>
          </a:p>
        </p:txBody>
      </p:sp>
    </p:spTree>
    <p:extLst>
      <p:ext uri="{BB962C8B-B14F-4D97-AF65-F5344CB8AC3E}">
        <p14:creationId xmlns:p14="http://schemas.microsoft.com/office/powerpoint/2010/main" val="75951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179512" y="980728"/>
            <a:ext cx="8686800" cy="5184576"/>
          </a:xfrm>
        </p:spPr>
        <p:txBody>
          <a:bodyPr>
            <a:normAutofit fontScale="92500" lnSpcReduction="10000"/>
          </a:bodyPr>
          <a:lstStyle/>
          <a:p>
            <a:r>
              <a:rPr lang="en-US" dirty="0" smtClean="0"/>
              <a:t>Private-sector </a:t>
            </a:r>
            <a:r>
              <a:rPr lang="en-US" dirty="0"/>
              <a:t>investment: </a:t>
            </a:r>
            <a:r>
              <a:rPr lang="en-US" dirty="0"/>
              <a:t>also called business investment or </a:t>
            </a:r>
            <a:r>
              <a:rPr lang="en-US" dirty="0" smtClean="0"/>
              <a:t>investment, is spending </a:t>
            </a:r>
            <a:r>
              <a:rPr lang="en-US" dirty="0"/>
              <a:t>by firms on final goods and services, primarily capital goods and housing</a:t>
            </a:r>
          </a:p>
          <a:p>
            <a:pPr lvl="1"/>
            <a:r>
              <a:rPr lang="en-US" dirty="0" smtClean="0"/>
              <a:t>Investment </a:t>
            </a:r>
            <a:r>
              <a:rPr lang="en-US" dirty="0"/>
              <a:t>in non-residential structures and </a:t>
            </a:r>
            <a:r>
              <a:rPr lang="en-US" dirty="0" smtClean="0"/>
              <a:t>equipment: purchase </a:t>
            </a:r>
            <a:r>
              <a:rPr lang="en-US" dirty="0"/>
              <a:t>by firms of new capital goods such as machinery, factories, office building, shopping malls, and transportation equipment</a:t>
            </a:r>
            <a:r>
              <a:rPr lang="en-US" dirty="0" smtClean="0"/>
              <a:t>. </a:t>
            </a:r>
          </a:p>
          <a:p>
            <a:pPr lvl="1"/>
            <a:r>
              <a:rPr lang="en-US" dirty="0" smtClean="0"/>
              <a:t>Investment </a:t>
            </a:r>
            <a:r>
              <a:rPr lang="en-US" dirty="0"/>
              <a:t>in residential </a:t>
            </a:r>
            <a:r>
              <a:rPr lang="en-US" dirty="0" smtClean="0"/>
              <a:t>structures: purchases </a:t>
            </a:r>
            <a:r>
              <a:rPr lang="en-US" dirty="0"/>
              <a:t>of new </a:t>
            </a:r>
            <a:r>
              <a:rPr lang="en-US" dirty="0" smtClean="0"/>
              <a:t>dwellings</a:t>
            </a:r>
          </a:p>
          <a:p>
            <a:pPr lvl="1"/>
            <a:r>
              <a:rPr lang="en-US" dirty="0" smtClean="0"/>
              <a:t>Investment </a:t>
            </a:r>
            <a:r>
              <a:rPr lang="en-US" dirty="0"/>
              <a:t>in </a:t>
            </a:r>
            <a:r>
              <a:rPr lang="en-US" dirty="0" smtClean="0"/>
              <a:t>inventories: refers </a:t>
            </a:r>
            <a:r>
              <a:rPr lang="en-US" dirty="0"/>
              <a:t>to change in company inventories. </a:t>
            </a:r>
            <a:r>
              <a:rPr lang="en-US" dirty="0" smtClean="0">
                <a:solidFill>
                  <a:srgbClr val="FF0000"/>
                </a:solidFill>
              </a:rPr>
              <a:t>Important: </a:t>
            </a:r>
            <a:r>
              <a:rPr lang="en-US" dirty="0" smtClean="0"/>
              <a:t>for accounting purposes, the </a:t>
            </a:r>
            <a:r>
              <a:rPr lang="en-US" dirty="0"/>
              <a:t>goods a firm produces but does not sell during the current period are </a:t>
            </a:r>
            <a:r>
              <a:rPr lang="en-US" dirty="0" smtClean="0"/>
              <a:t>treated as </a:t>
            </a:r>
            <a:r>
              <a:rPr lang="en-US" dirty="0"/>
              <a:t>if the firm had bought those goods from itself. </a:t>
            </a:r>
            <a:endParaRPr lang="en-US" dirty="0"/>
          </a:p>
        </p:txBody>
      </p:sp>
      <p:sp>
        <p:nvSpPr>
          <p:cNvPr id="3" name="제목 2"/>
          <p:cNvSpPr>
            <a:spLocks noGrp="1"/>
          </p:cNvSpPr>
          <p:nvPr>
            <p:ph type="title"/>
          </p:nvPr>
        </p:nvSpPr>
        <p:spPr>
          <a:xfrm>
            <a:off x="251520" y="14108"/>
            <a:ext cx="8229600" cy="1143000"/>
          </a:xfrm>
        </p:spPr>
        <p:txBody>
          <a:bodyPr/>
          <a:lstStyle/>
          <a:p>
            <a:r>
              <a:rPr lang="en-US" dirty="0" smtClean="0"/>
              <a:t>2. Private-sector investment</a:t>
            </a:r>
            <a:endParaRPr lang="en-US" dirty="0"/>
          </a:p>
        </p:txBody>
      </p:sp>
    </p:spTree>
    <p:extLst>
      <p:ext uri="{BB962C8B-B14F-4D97-AF65-F5344CB8AC3E}">
        <p14:creationId xmlns:p14="http://schemas.microsoft.com/office/powerpoint/2010/main" val="403717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lvl="0"/>
            <a:r>
              <a:rPr lang="en-US" dirty="0" smtClean="0"/>
              <a:t>Purchases </a:t>
            </a:r>
            <a:r>
              <a:rPr lang="en-US" dirty="0"/>
              <a:t>of new dwellings, regardless of whether the dwelling is a new house purchased by a family for personal use or a new apartment building purchased by a landlord to earn rental </a:t>
            </a:r>
            <a:r>
              <a:rPr lang="en-US" dirty="0" smtClean="0"/>
              <a:t>income, falls under private-sector investment. Why do you think so? </a:t>
            </a:r>
            <a:endParaRPr lang="en-US" dirty="0"/>
          </a:p>
        </p:txBody>
      </p:sp>
      <p:sp>
        <p:nvSpPr>
          <p:cNvPr id="3" name="제목 2"/>
          <p:cNvSpPr>
            <a:spLocks noGrp="1"/>
          </p:cNvSpPr>
          <p:nvPr>
            <p:ph type="title"/>
          </p:nvPr>
        </p:nvSpPr>
        <p:spPr/>
        <p:txBody>
          <a:bodyPr/>
          <a:lstStyle/>
          <a:p>
            <a:r>
              <a:rPr lang="en-US" dirty="0" smtClean="0"/>
              <a:t>Q&amp;A</a:t>
            </a:r>
            <a:endParaRPr lang="en-US" dirty="0"/>
          </a:p>
        </p:txBody>
      </p:sp>
    </p:spTree>
    <p:extLst>
      <p:ext uri="{BB962C8B-B14F-4D97-AF65-F5344CB8AC3E}">
        <p14:creationId xmlns:p14="http://schemas.microsoft.com/office/powerpoint/2010/main" val="864745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광장">
  <a:themeElements>
    <a:clrScheme name="광장">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광장">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광장">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TotalTime>
  <Words>591</Words>
  <Application>Microsoft Office PowerPoint</Application>
  <PresentationFormat>화면 슬라이드 쇼(4:3)</PresentationFormat>
  <Paragraphs>47</Paragraphs>
  <Slides>14</Slides>
  <Notes>0</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광장</vt:lpstr>
      <vt:lpstr>Economics 12 Ch. 9</vt:lpstr>
      <vt:lpstr>Next Presenters</vt:lpstr>
      <vt:lpstr>Review</vt:lpstr>
      <vt:lpstr>Expenditure method</vt:lpstr>
      <vt:lpstr>Expenditure Method Cont.</vt:lpstr>
      <vt:lpstr>Four components of expenditure</vt:lpstr>
      <vt:lpstr>1. Consumption</vt:lpstr>
      <vt:lpstr>2. Private-sector investment</vt:lpstr>
      <vt:lpstr>Q&amp;A</vt:lpstr>
      <vt:lpstr>3. Government Purchases</vt:lpstr>
      <vt:lpstr>4. Net Exports</vt:lpstr>
      <vt:lpstr>Calculating GDP:  Expenditure Method</vt:lpstr>
      <vt:lpstr>Example</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12 Ch. 9</dc:title>
  <dc:creator>Jeanny</dc:creator>
  <cp:lastModifiedBy>Jeanny</cp:lastModifiedBy>
  <cp:revision>7</cp:revision>
  <dcterms:created xsi:type="dcterms:W3CDTF">2014-02-24T02:20:20Z</dcterms:created>
  <dcterms:modified xsi:type="dcterms:W3CDTF">2014-02-24T03:27:42Z</dcterms:modified>
</cp:coreProperties>
</file>