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63" r:id="rId5"/>
    <p:sldId id="262" r:id="rId6"/>
    <p:sldId id="264" r:id="rId7"/>
    <p:sldId id="259" r:id="rId8"/>
    <p:sldId id="260" r:id="rId9"/>
    <p:sldId id="265" r:id="rId10"/>
    <p:sldId id="266" r:id="rId11"/>
    <p:sldId id="267" r:id="rId12"/>
    <p:sldId id="269" r:id="rId13"/>
    <p:sldId id="270" r:id="rId14"/>
    <p:sldId id="268" r:id="rId15"/>
    <p:sldId id="271" r:id="rId16"/>
    <p:sldId id="273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E80A02-4BEF-4631-AEAC-94F18616A9B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D60290-351C-47E7-95BF-B52BF5465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80A02-4BEF-4631-AEAC-94F18616A9B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60290-351C-47E7-95BF-B52BF5465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80A02-4BEF-4631-AEAC-94F18616A9B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60290-351C-47E7-95BF-B52BF5465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80A02-4BEF-4631-AEAC-94F18616A9B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60290-351C-47E7-95BF-B52BF54656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80A02-4BEF-4631-AEAC-94F18616A9B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60290-351C-47E7-95BF-B52BF54656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80A02-4BEF-4631-AEAC-94F18616A9B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60290-351C-47E7-95BF-B52BF54656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80A02-4BEF-4631-AEAC-94F18616A9B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60290-351C-47E7-95BF-B52BF5465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80A02-4BEF-4631-AEAC-94F18616A9B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60290-351C-47E7-95BF-B52BF54656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80A02-4BEF-4631-AEAC-94F18616A9B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60290-351C-47E7-95BF-B52BF5465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8E80A02-4BEF-4631-AEAC-94F18616A9B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60290-351C-47E7-95BF-B52BF5465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E80A02-4BEF-4631-AEAC-94F18616A9B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D60290-351C-47E7-95BF-B52BF54656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8E80A02-4BEF-4631-AEAC-94F18616A9B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ED60290-351C-47E7-95BF-B52BF5465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dirty="0" smtClean="0"/>
              <a:t>Economics 12</a:t>
            </a:r>
            <a:br>
              <a:rPr lang="en-CA" dirty="0" smtClean="0"/>
            </a:br>
            <a:r>
              <a:rPr lang="en-CA" dirty="0" smtClean="0"/>
              <a:t>Ch.9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Ms. Park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4525963"/>
          </a:xfrm>
        </p:spPr>
        <p:txBody>
          <a:bodyPr>
            <a:noAutofit/>
          </a:bodyPr>
          <a:lstStyle/>
          <a:p>
            <a:pPr marL="624078" indent="-514350">
              <a:buNone/>
            </a:pPr>
            <a:r>
              <a:rPr lang="en-CA" sz="2600" dirty="0" smtClean="0"/>
              <a:t>3. Composition of output: GDP does not tell us what is produced and purchased</a:t>
            </a:r>
          </a:p>
          <a:p>
            <a:pPr marL="624078" indent="-514350">
              <a:buNone/>
            </a:pPr>
            <a:endParaRPr lang="en-CA" sz="1000" dirty="0" smtClean="0"/>
          </a:p>
          <a:p>
            <a:pPr marL="624078" indent="-514350">
              <a:buNone/>
            </a:pPr>
            <a:r>
              <a:rPr lang="en-CA" sz="2600" dirty="0" smtClean="0"/>
              <a:t>4. Income Distribution: GDP does not reflect how output is distributed among citizens</a:t>
            </a:r>
          </a:p>
          <a:p>
            <a:pPr marL="624078" indent="-514350">
              <a:buNone/>
            </a:pPr>
            <a:endParaRPr lang="en-CA" sz="1000" dirty="0" smtClean="0"/>
          </a:p>
          <a:p>
            <a:pPr marL="624078" indent="-514350">
              <a:buNone/>
            </a:pPr>
            <a:r>
              <a:rPr lang="en-CA" sz="2600" dirty="0" smtClean="0"/>
              <a:t>5. Leisure: With increased leisure, GDP understates economic well-being </a:t>
            </a:r>
          </a:p>
          <a:p>
            <a:pPr marL="624078" indent="-514350">
              <a:buNone/>
            </a:pPr>
            <a:endParaRPr lang="en-CA" sz="1000" dirty="0" smtClean="0"/>
          </a:p>
          <a:p>
            <a:pPr marL="624078" indent="-514350">
              <a:buNone/>
            </a:pPr>
            <a:r>
              <a:rPr lang="en-CA" sz="2600" dirty="0" smtClean="0"/>
              <a:t>6. Environment: GDP does not differentiate between activities that are harmful to the environment and those that are not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Limitations of GDP Cont.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smtClean="0"/>
              <a:t>Gross National Product (GNP): total income acquired by Canadians both within Canada and elsewhere</a:t>
            </a:r>
          </a:p>
          <a:p>
            <a:endParaRPr lang="en-CA" sz="2800" dirty="0" smtClean="0"/>
          </a:p>
          <a:p>
            <a:r>
              <a:rPr lang="en-CA" sz="2800" dirty="0" smtClean="0"/>
              <a:t>GNP= GDP + Net investment income</a:t>
            </a:r>
          </a:p>
          <a:p>
            <a:pPr>
              <a:buNone/>
            </a:pPr>
            <a:endParaRPr lang="en-CA" sz="2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Other Economic Measures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000" dirty="0" smtClean="0"/>
              <a:t>Traditionally, Canada’s GNP has been less than GDP. Why do you think it is so?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Q&amp;A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Net Domestic Income (NDI): income earned by households supplying resources in Canada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NDI = GDP – amounts that are not earning from current production (indirect taxes, depreciation, allowances, statistical discrepancy, etc…)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Other Economic Measures Cont.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Personal Income (PI): the income actually received by households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PI = GDP + Government transfer payments + Other payments to persons – earnings not paid out to persons – net investment income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Other Economic Measures Cont.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Disposable Income (DI) </a:t>
            </a:r>
          </a:p>
          <a:p>
            <a:pPr>
              <a:buNone/>
            </a:pPr>
            <a:r>
              <a:rPr lang="en-CA" dirty="0" smtClean="0"/>
              <a:t>= Household incomes – Personal taxes and other personal transfers to the government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Other Economic Measures Cont.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67000" y="2590800"/>
            <a:ext cx="3810000" cy="1143000"/>
          </a:xfrm>
        </p:spPr>
        <p:txBody>
          <a:bodyPr>
            <a:normAutofit/>
          </a:bodyPr>
          <a:lstStyle/>
          <a:p>
            <a:r>
              <a:rPr lang="en-CA" dirty="0" smtClean="0"/>
              <a:t>End of Unit 9!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Assignment from last class: Textbook Question #1 &amp; Handout Problem #1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Assignment for today: Textbook Question #2 &amp; </a:t>
            </a:r>
            <a:r>
              <a:rPr lang="en-CA" dirty="0" smtClean="0"/>
              <a:t>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Due Today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500" dirty="0" smtClean="0"/>
              <a:t>Linda, Tommy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Next presenters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000" dirty="0" smtClean="0"/>
              <a:t>What do you think is the difference between GDP and GDP per capita?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Q&amp;A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000" dirty="0" smtClean="0"/>
              <a:t>Any guesses for top 10 countries?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GDP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CA" dirty="0" smtClean="0"/>
              <a:t>1. United States               $16,244,600 million</a:t>
            </a:r>
          </a:p>
          <a:p>
            <a:pPr>
              <a:buNone/>
            </a:pPr>
            <a:r>
              <a:rPr lang="en-CA" dirty="0" smtClean="0"/>
              <a:t>2. </a:t>
            </a:r>
            <a:r>
              <a:rPr lang="en-CA" b="1" dirty="0" smtClean="0"/>
              <a:t>China                               8,227,200 million</a:t>
            </a:r>
          </a:p>
          <a:p>
            <a:pPr>
              <a:buNone/>
            </a:pPr>
            <a:r>
              <a:rPr lang="en-CA" dirty="0" smtClean="0"/>
              <a:t>3. Japan                                5,959,782 million</a:t>
            </a:r>
          </a:p>
          <a:p>
            <a:pPr>
              <a:buNone/>
            </a:pPr>
            <a:r>
              <a:rPr lang="en-CA" dirty="0" smtClean="0"/>
              <a:t>4. Germany                           3,428,131 million</a:t>
            </a:r>
          </a:p>
          <a:p>
            <a:pPr>
              <a:buNone/>
            </a:pPr>
            <a:r>
              <a:rPr lang="en-CA" dirty="0" smtClean="0"/>
              <a:t>5. France                               2,612,878 million</a:t>
            </a:r>
          </a:p>
          <a:p>
            <a:pPr>
              <a:buNone/>
            </a:pPr>
            <a:r>
              <a:rPr lang="en-CA" dirty="0" smtClean="0"/>
              <a:t>6. United Kingdom                2,471,784 million</a:t>
            </a:r>
          </a:p>
          <a:p>
            <a:pPr>
              <a:buNone/>
            </a:pPr>
            <a:r>
              <a:rPr lang="en-CA" dirty="0" smtClean="0"/>
              <a:t>7. Brazil                                 2,252,664 million</a:t>
            </a:r>
          </a:p>
          <a:p>
            <a:pPr>
              <a:buNone/>
            </a:pPr>
            <a:r>
              <a:rPr lang="en-CA" dirty="0" smtClean="0"/>
              <a:t>8. Russian Federation            2,014,775 million</a:t>
            </a:r>
          </a:p>
          <a:p>
            <a:pPr>
              <a:buNone/>
            </a:pPr>
            <a:r>
              <a:rPr lang="en-CA" dirty="0" smtClean="0"/>
              <a:t>9. Italy                                   2,014,670 million</a:t>
            </a:r>
          </a:p>
          <a:p>
            <a:pPr>
              <a:buNone/>
            </a:pPr>
            <a:r>
              <a:rPr lang="en-CA" dirty="0" smtClean="0"/>
              <a:t>10. India                                1,841,710 million</a:t>
            </a:r>
          </a:p>
          <a:p>
            <a:pPr>
              <a:buNone/>
            </a:pPr>
            <a:r>
              <a:rPr lang="en-CA" dirty="0" smtClean="0"/>
              <a:t>11. Canada                            1,821,424 million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GDP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24078" indent="-514350">
              <a:buAutoNum type="arabicPeriod"/>
            </a:pPr>
            <a:r>
              <a:rPr lang="en-CA" dirty="0" smtClean="0"/>
              <a:t>Luxembourg   $116,000</a:t>
            </a:r>
          </a:p>
          <a:p>
            <a:pPr marL="624078" indent="-514350">
              <a:buAutoNum type="arabicPeriod"/>
            </a:pPr>
            <a:r>
              <a:rPr lang="en-CA" dirty="0" smtClean="0"/>
              <a:t>Qatar                  98,000</a:t>
            </a:r>
          </a:p>
          <a:p>
            <a:pPr marL="624078" indent="-514350">
              <a:buAutoNum type="arabicPeriod"/>
            </a:pPr>
            <a:r>
              <a:rPr lang="en-CA" dirty="0" smtClean="0"/>
              <a:t>Norway               97,000</a:t>
            </a:r>
          </a:p>
          <a:p>
            <a:pPr marL="624078" indent="-514350">
              <a:buAutoNum type="arabicPeriod"/>
            </a:pPr>
            <a:r>
              <a:rPr lang="en-CA" dirty="0" smtClean="0"/>
              <a:t>Switzerland         83,000</a:t>
            </a:r>
          </a:p>
          <a:p>
            <a:pPr marL="624078" indent="-514350">
              <a:buAutoNum type="arabicPeriod"/>
            </a:pPr>
            <a:r>
              <a:rPr lang="en-CA" dirty="0" smtClean="0"/>
              <a:t>Australia             66,000</a:t>
            </a:r>
          </a:p>
          <a:p>
            <a:pPr marL="624078" indent="-514350">
              <a:buAutoNum type="arabicPeriod"/>
            </a:pPr>
            <a:r>
              <a:rPr lang="en-CA" dirty="0" smtClean="0"/>
              <a:t>UAE                     64,000</a:t>
            </a:r>
          </a:p>
          <a:p>
            <a:pPr marL="624078" indent="-514350">
              <a:buAutoNum type="arabicPeriod"/>
            </a:pPr>
            <a:r>
              <a:rPr lang="en-CA" dirty="0" smtClean="0"/>
              <a:t>Denmark             60,000</a:t>
            </a:r>
          </a:p>
          <a:p>
            <a:pPr marL="624078" indent="-514350">
              <a:buAutoNum type="arabicPeriod"/>
            </a:pPr>
            <a:r>
              <a:rPr lang="en-CA" dirty="0" smtClean="0"/>
              <a:t>Sweden               58,000</a:t>
            </a:r>
          </a:p>
          <a:p>
            <a:pPr marL="624078" indent="-514350">
              <a:buAutoNum type="arabicPeriod"/>
            </a:pPr>
            <a:r>
              <a:rPr lang="en-CA" dirty="0" smtClean="0"/>
              <a:t>Canada               51,000</a:t>
            </a:r>
          </a:p>
          <a:p>
            <a:pPr marL="624078" indent="-514350">
              <a:buAutoNum type="arabicPeriod"/>
            </a:pPr>
            <a:r>
              <a:rPr lang="en-CA" dirty="0" smtClean="0"/>
              <a:t>Netherlands        50,000</a:t>
            </a:r>
          </a:p>
          <a:p>
            <a:pPr marL="624078" indent="-514350">
              <a:buAutoNum type="arabicPeriod"/>
            </a:pPr>
            <a:r>
              <a:rPr lang="en-CA" dirty="0" smtClean="0"/>
              <a:t>United States       49,000</a:t>
            </a:r>
          </a:p>
          <a:p>
            <a:pPr marL="624078" indent="-514350">
              <a:buNone/>
            </a:pPr>
            <a:endParaRPr lang="en-CA" dirty="0" smtClean="0"/>
          </a:p>
          <a:p>
            <a:pPr marL="624078" indent="-514350">
              <a:buNone/>
            </a:pPr>
            <a:r>
              <a:rPr lang="en-CA" dirty="0" smtClean="0"/>
              <a:t>      </a:t>
            </a:r>
            <a:r>
              <a:rPr lang="en-CA" b="1" dirty="0" smtClean="0"/>
              <a:t>China                    6,000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GDP per capita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Per capita GDP = GDP / population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Real GDP: GDP expressed in </a:t>
            </a:r>
            <a:r>
              <a:rPr lang="en-CA" u="sng" dirty="0" smtClean="0"/>
              <a:t>constant dollars from a base year</a:t>
            </a:r>
          </a:p>
          <a:p>
            <a:pPr lvl="1"/>
            <a:r>
              <a:rPr lang="en-CA" sz="2700" dirty="0" smtClean="0"/>
              <a:t>Per capital real GDP = ???</a:t>
            </a:r>
            <a:endParaRPr lang="en-US" sz="2700" dirty="0" smtClean="0"/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Nominal GDP: GDP expressed in </a:t>
            </a:r>
            <a:r>
              <a:rPr lang="en-CA" u="sng" dirty="0" smtClean="0"/>
              <a:t>current dollar value</a:t>
            </a:r>
          </a:p>
          <a:p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Per Capita GDP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Depending on how GDP is used, either of two adjustments can be made:</a:t>
            </a:r>
          </a:p>
          <a:p>
            <a:pPr marL="624078" indent="-514350">
              <a:buAutoNum type="arabicParenR"/>
            </a:pPr>
            <a:r>
              <a:rPr lang="en-CA" dirty="0" smtClean="0"/>
              <a:t>Inflation adjustment: done by using __________________.</a:t>
            </a:r>
          </a:p>
          <a:p>
            <a:pPr marL="624078" indent="-514350">
              <a:buAutoNum type="arabicParenR"/>
            </a:pPr>
            <a:r>
              <a:rPr lang="en-CA" dirty="0" smtClean="0"/>
              <a:t>Exchange-rate adjustment: done by expressing all countries’ GDP in one currency, usually in USD.</a:t>
            </a:r>
          </a:p>
          <a:p>
            <a:pPr marL="624078" indent="-51435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Adjustments to per capita GDP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None/>
            </a:pPr>
            <a:r>
              <a:rPr lang="en-CA" dirty="0" smtClean="0"/>
              <a:t>1. Excluded activities: GDP does not include some types of productive activities. This can understate economic activity and living standards.</a:t>
            </a:r>
          </a:p>
          <a:p>
            <a:pPr marL="880110" lvl="1" indent="-514350">
              <a:buAutoNum type="alphaLcParenR"/>
            </a:pPr>
            <a:r>
              <a:rPr lang="en-CA" dirty="0" smtClean="0"/>
              <a:t>Non-market activities: homework, unpaid childcare</a:t>
            </a:r>
          </a:p>
          <a:p>
            <a:pPr marL="880110" lvl="1" indent="-514350">
              <a:buAutoNum type="alphaLcParenR"/>
            </a:pPr>
            <a:r>
              <a:rPr lang="en-CA" dirty="0" smtClean="0"/>
              <a:t>Underground activities: smuggling, under-the-table money</a:t>
            </a:r>
          </a:p>
          <a:p>
            <a:pPr marL="624078" indent="-514350">
              <a:buAutoNum type="alphaLcParenR"/>
            </a:pPr>
            <a:endParaRPr lang="en-CA" dirty="0" smtClean="0"/>
          </a:p>
          <a:p>
            <a:pPr marL="624078" indent="-514350">
              <a:buNone/>
            </a:pPr>
            <a:r>
              <a:rPr lang="en-CA" dirty="0" smtClean="0"/>
              <a:t>2. Product Quality: GDP does not capture the quality of improvements in products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Limitations of GDP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304</TotalTime>
  <Words>512</Words>
  <Application>Microsoft Office PowerPoint</Application>
  <PresentationFormat>On-screen Show (4:3)</PresentationFormat>
  <Paragraphs>81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Economics 12 Ch.9</vt:lpstr>
      <vt:lpstr>Next presenters</vt:lpstr>
      <vt:lpstr>Q&amp;A</vt:lpstr>
      <vt:lpstr>GDP</vt:lpstr>
      <vt:lpstr>GDP</vt:lpstr>
      <vt:lpstr>GDP per capita</vt:lpstr>
      <vt:lpstr>Per Capita GDP</vt:lpstr>
      <vt:lpstr>Adjustments to per capita GDP</vt:lpstr>
      <vt:lpstr>Limitations of GDP</vt:lpstr>
      <vt:lpstr>Limitations of GDP Cont.</vt:lpstr>
      <vt:lpstr>Other Economic Measures</vt:lpstr>
      <vt:lpstr>Q&amp;A</vt:lpstr>
      <vt:lpstr>Other Economic Measures Cont.</vt:lpstr>
      <vt:lpstr>Other Economic Measures Cont.</vt:lpstr>
      <vt:lpstr>Other Economic Measures Cont.</vt:lpstr>
      <vt:lpstr>End of Unit 9! </vt:lpstr>
      <vt:lpstr>Due Today</vt:lpstr>
    </vt:vector>
  </TitlesOfParts>
  <Company>Burnaby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12 Ch.9</dc:title>
  <dc:creator>jpark41</dc:creator>
  <cp:lastModifiedBy>jpark41</cp:lastModifiedBy>
  <cp:revision>23</cp:revision>
  <dcterms:created xsi:type="dcterms:W3CDTF">2014-02-26T21:59:19Z</dcterms:created>
  <dcterms:modified xsi:type="dcterms:W3CDTF">2014-02-28T21:39:12Z</dcterms:modified>
</cp:coreProperties>
</file>