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59" r:id="rId6"/>
    <p:sldId id="262" r:id="rId7"/>
    <p:sldId id="261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2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Frequency of New Westminster citizens dining in La Rustica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 &gt;4</c:v>
                </c:pt>
                <c:pt idx="1">
                  <c:v>3</c:v>
                </c:pt>
                <c:pt idx="2">
                  <c:v>2</c:v>
                </c:pt>
                <c:pt idx="3">
                  <c:v>1</c:v>
                </c:pt>
                <c:pt idx="4">
                  <c:v>&lt;1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</c:v>
                </c:pt>
                <c:pt idx="1">
                  <c:v>3</c:v>
                </c:pt>
                <c:pt idx="2">
                  <c:v>5</c:v>
                </c:pt>
                <c:pt idx="3">
                  <c:v>12</c:v>
                </c:pt>
                <c:pt idx="4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2081664"/>
        <c:axId val="82083200"/>
      </c:barChart>
      <c:catAx>
        <c:axId val="82081664"/>
        <c:scaling>
          <c:orientation val="minMax"/>
        </c:scaling>
        <c:delete val="0"/>
        <c:axPos val="b"/>
        <c:majorTickMark val="out"/>
        <c:minorTickMark val="none"/>
        <c:tickLblPos val="nextTo"/>
        <c:crossAx val="82083200"/>
        <c:crosses val="autoZero"/>
        <c:auto val="1"/>
        <c:lblAlgn val="ctr"/>
        <c:lblOffset val="100"/>
        <c:noMultiLvlLbl val="0"/>
      </c:catAx>
      <c:valAx>
        <c:axId val="820832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20816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6940419990999117"/>
          <c:y val="0.42862476297965685"/>
          <c:w val="0.83059580009000888"/>
          <c:h val="0.450943452186518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Frequency of New Westminster citizens dining in La Spaghetteria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 &gt;4</c:v>
                </c:pt>
                <c:pt idx="1">
                  <c:v>3</c:v>
                </c:pt>
                <c:pt idx="2">
                  <c:v>2</c:v>
                </c:pt>
                <c:pt idx="3">
                  <c:v>1</c:v>
                </c:pt>
                <c:pt idx="4">
                  <c:v>&lt;1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</c:v>
                </c:pt>
                <c:pt idx="1">
                  <c:v>5</c:v>
                </c:pt>
                <c:pt idx="2">
                  <c:v>5</c:v>
                </c:pt>
                <c:pt idx="3">
                  <c:v>9</c:v>
                </c:pt>
                <c:pt idx="4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169664"/>
        <c:axId val="73732096"/>
      </c:barChart>
      <c:catAx>
        <c:axId val="45169664"/>
        <c:scaling>
          <c:orientation val="minMax"/>
        </c:scaling>
        <c:delete val="0"/>
        <c:axPos val="b"/>
        <c:majorTickMark val="out"/>
        <c:minorTickMark val="none"/>
        <c:tickLblPos val="nextTo"/>
        <c:crossAx val="73732096"/>
        <c:crosses val="autoZero"/>
        <c:auto val="1"/>
        <c:lblAlgn val="ctr"/>
        <c:lblOffset val="100"/>
        <c:noMultiLvlLbl val="0"/>
      </c:catAx>
      <c:valAx>
        <c:axId val="737320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51696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각 삼각형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grpSp>
        <p:nvGrpSpPr>
          <p:cNvPr id="2" name="그룹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자유형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자유형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자유형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직선 연결선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17A49E1-C30A-46FC-B886-5934585BA806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83F1EC6-A79D-46F2-9563-49C88DBB6B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7A49E1-C30A-46FC-B886-5934585BA806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3F1EC6-A79D-46F2-9563-49C88DBB6B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7A49E1-C30A-46FC-B886-5934585BA806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3F1EC6-A79D-46F2-9563-49C88DBB6B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7A49E1-C30A-46FC-B886-5934585BA806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3F1EC6-A79D-46F2-9563-49C88DBB6B6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7A49E1-C30A-46FC-B886-5934585BA806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3F1EC6-A79D-46F2-9563-49C88DBB6B6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갈매기형 수장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갈매기형 수장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7A49E1-C30A-46FC-B886-5934585BA806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3F1EC6-A79D-46F2-9563-49C88DBB6B6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7A49E1-C30A-46FC-B886-5934585BA806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3F1EC6-A79D-46F2-9563-49C88DBB6B6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7A49E1-C30A-46FC-B886-5934585BA806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3F1EC6-A79D-46F2-9563-49C88DBB6B6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7A49E1-C30A-46FC-B886-5934585BA806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3F1EC6-A79D-46F2-9563-49C88DBB6B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17A49E1-C30A-46FC-B886-5934585BA806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3F1EC6-A79D-46F2-9563-49C88DBB6B6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17A49E1-C30A-46FC-B886-5934585BA806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83F1EC6-A79D-46F2-9563-49C88DBB6B6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직각 삼각형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직선 연결선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갈매기형 수장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갈매기형 수장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자유형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자유형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직각 삼각형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직선 연결선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17A49E1-C30A-46FC-B886-5934585BA806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83F1EC6-A79D-46F2-9563-49C88DBB6B6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55576" y="1556792"/>
            <a:ext cx="7772400" cy="1829761"/>
          </a:xfrm>
        </p:spPr>
        <p:txBody>
          <a:bodyPr/>
          <a:lstStyle/>
          <a:p>
            <a:pPr algn="ctr"/>
            <a:r>
              <a:rPr lang="en-US" dirty="0" smtClean="0"/>
              <a:t>Marketing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7666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6910367"/>
              </p:ext>
            </p:extLst>
          </p:nvPr>
        </p:nvGraphicFramePr>
        <p:xfrm>
          <a:off x="5004048" y="908719"/>
          <a:ext cx="4156400" cy="4828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651122" y="3503458"/>
            <a:ext cx="446276" cy="137990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700" dirty="0" smtClean="0"/>
              <a:t># of people</a:t>
            </a:r>
            <a:endParaRPr lang="en-US" sz="1700" dirty="0"/>
          </a:p>
        </p:txBody>
      </p:sp>
      <p:sp>
        <p:nvSpPr>
          <p:cNvPr id="7" name="TextBox 6"/>
          <p:cNvSpPr txBox="1"/>
          <p:nvPr/>
        </p:nvSpPr>
        <p:spPr>
          <a:xfrm>
            <a:off x="6228184" y="5737216"/>
            <a:ext cx="258084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Frequency per month</a:t>
            </a:r>
            <a:endParaRPr lang="en-US" sz="1500" dirty="0"/>
          </a:p>
        </p:txBody>
      </p:sp>
      <p:graphicFrame>
        <p:nvGraphicFramePr>
          <p:cNvPr id="5" name="차트 4"/>
          <p:cNvGraphicFramePr/>
          <p:nvPr>
            <p:extLst>
              <p:ext uri="{D42A27DB-BD31-4B8C-83A1-F6EECF244321}">
                <p14:modId xmlns:p14="http://schemas.microsoft.com/office/powerpoint/2010/main" val="748555836"/>
              </p:ext>
            </p:extLst>
          </p:nvPr>
        </p:nvGraphicFramePr>
        <p:xfrm>
          <a:off x="308271" y="789945"/>
          <a:ext cx="4248472" cy="49900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763688" y="5776623"/>
            <a:ext cx="258084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Frequency per month</a:t>
            </a:r>
            <a:endParaRPr lang="en-US" sz="1500" dirty="0"/>
          </a:p>
        </p:txBody>
      </p:sp>
      <p:sp>
        <p:nvSpPr>
          <p:cNvPr id="10" name="TextBox 9"/>
          <p:cNvSpPr txBox="1"/>
          <p:nvPr/>
        </p:nvSpPr>
        <p:spPr>
          <a:xfrm>
            <a:off x="48243" y="3284984"/>
            <a:ext cx="446276" cy="137990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700" dirty="0" smtClean="0"/>
              <a:t># of people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177878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Next Presenter: </a:t>
            </a:r>
            <a:r>
              <a:rPr lang="en-US" sz="3000" dirty="0" err="1" smtClean="0"/>
              <a:t>Eunjung</a:t>
            </a:r>
            <a:endParaRPr lang="en-US" sz="3000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Opening Activity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145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Throw away the old outline please!</a:t>
            </a:r>
          </a:p>
          <a:p>
            <a:r>
              <a:rPr lang="en-US" dirty="0"/>
              <a:t>P</a:t>
            </a:r>
            <a:r>
              <a:rPr lang="en-US" dirty="0" smtClean="0"/>
              <a:t>roject due date changed</a:t>
            </a:r>
          </a:p>
          <a:p>
            <a:pPr lvl="1"/>
            <a:r>
              <a:rPr lang="en-US" dirty="0" smtClean="0"/>
              <a:t>Gr.11s: Feb. 28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lvl="1"/>
            <a:r>
              <a:rPr lang="en-US" dirty="0" smtClean="0"/>
              <a:t>Gr.12s: Mar. 4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Outline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035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1979712" y="836712"/>
            <a:ext cx="5760640" cy="3442394"/>
          </a:xfrm>
        </p:spPr>
        <p:txBody>
          <a:bodyPr>
            <a:normAutofit/>
          </a:bodyPr>
          <a:lstStyle/>
          <a:p>
            <a:r>
              <a:rPr lang="en-US" dirty="0" smtClean="0"/>
              <a:t>Clear desks please! </a:t>
            </a:r>
            <a:br>
              <a:rPr lang="en-US" dirty="0" smtClean="0"/>
            </a:br>
            <a:r>
              <a:rPr lang="en-US" dirty="0" smtClean="0"/>
              <a:t>Everything away!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539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into groups you were in last class</a:t>
            </a:r>
          </a:p>
          <a:p>
            <a:r>
              <a:rPr lang="en-US" dirty="0" smtClean="0"/>
              <a:t>Write down the steps of marketing research </a:t>
            </a:r>
            <a:r>
              <a:rPr lang="en-US" u="sng" dirty="0" smtClean="0"/>
              <a:t>in order</a:t>
            </a:r>
            <a:endParaRPr lang="en-US" u="sng" dirty="0"/>
          </a:p>
          <a:p>
            <a:r>
              <a:rPr lang="en-US" dirty="0" smtClean="0"/>
              <a:t>The group that gets all the steps right will win a prize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Quiz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22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en-US" sz="2800" dirty="0"/>
              <a:t>1. </a:t>
            </a:r>
            <a:r>
              <a:rPr lang="en-US" sz="2800" b="1" dirty="0" smtClean="0"/>
              <a:t>Defining an </a:t>
            </a:r>
            <a:r>
              <a:rPr lang="en-US" sz="2800" b="1" dirty="0"/>
              <a:t>objective &amp; problem</a:t>
            </a:r>
          </a:p>
          <a:p>
            <a:pPr lvl="0">
              <a:buNone/>
            </a:pPr>
            <a:r>
              <a:rPr lang="en-US" sz="2800" dirty="0"/>
              <a:t>2. </a:t>
            </a:r>
            <a:r>
              <a:rPr lang="en-US" sz="2800" b="1" dirty="0" smtClean="0"/>
              <a:t>Determining </a:t>
            </a:r>
            <a:r>
              <a:rPr lang="en-US" sz="2800" b="1" dirty="0"/>
              <a:t>appropriate research design</a:t>
            </a:r>
            <a:endParaRPr lang="en-CA" sz="2800" b="1" dirty="0"/>
          </a:p>
          <a:p>
            <a:pPr lvl="0">
              <a:buNone/>
            </a:pPr>
            <a:r>
              <a:rPr lang="en-US" sz="2800" dirty="0" smtClean="0"/>
              <a:t>3</a:t>
            </a:r>
            <a:r>
              <a:rPr lang="en-US" sz="2800" dirty="0"/>
              <a:t>. </a:t>
            </a:r>
            <a:r>
              <a:rPr lang="en-US" sz="2800" b="1" dirty="0" smtClean="0"/>
              <a:t>Designing Research instrument </a:t>
            </a:r>
            <a:endParaRPr lang="en-CA" sz="2800" b="1" dirty="0"/>
          </a:p>
          <a:p>
            <a:pPr lvl="0">
              <a:buNone/>
            </a:pPr>
            <a:r>
              <a:rPr lang="en-US" sz="2800" dirty="0"/>
              <a:t>4. </a:t>
            </a:r>
            <a:r>
              <a:rPr lang="en-US" sz="2800" b="1" dirty="0"/>
              <a:t>Sampling and collecting data</a:t>
            </a:r>
            <a:endParaRPr lang="en-CA" sz="2800" b="1" dirty="0"/>
          </a:p>
          <a:p>
            <a:pPr lvl="0">
              <a:buNone/>
            </a:pPr>
            <a:r>
              <a:rPr lang="en-US" sz="2800" dirty="0"/>
              <a:t>5. </a:t>
            </a:r>
            <a:r>
              <a:rPr lang="en-US" sz="2800" b="1" dirty="0"/>
              <a:t>Analyzing Data</a:t>
            </a:r>
            <a:endParaRPr lang="en-CA" sz="2800" b="1" dirty="0"/>
          </a:p>
          <a:p>
            <a:pPr lvl="0">
              <a:buNone/>
            </a:pPr>
            <a:r>
              <a:rPr lang="en-US" sz="2800" dirty="0"/>
              <a:t>6. </a:t>
            </a:r>
            <a:r>
              <a:rPr lang="en-US" sz="2800" b="1" dirty="0"/>
              <a:t>Interpreting </a:t>
            </a:r>
            <a:r>
              <a:rPr lang="en-US" sz="2800" b="1" dirty="0" smtClean="0"/>
              <a:t>Data (Conclusion)</a:t>
            </a:r>
            <a:endParaRPr lang="en-CA" sz="2800" b="1" dirty="0"/>
          </a:p>
          <a:p>
            <a:pPr lvl="0">
              <a:buNone/>
            </a:pPr>
            <a:r>
              <a:rPr lang="en-US" sz="2800" dirty="0"/>
              <a:t>7. </a:t>
            </a:r>
            <a:r>
              <a:rPr lang="en-US" sz="2800" b="1" dirty="0"/>
              <a:t>Communicating Results</a:t>
            </a:r>
            <a:endParaRPr lang="en-CA" sz="2800" b="1" dirty="0"/>
          </a:p>
          <a:p>
            <a:endParaRPr 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Marketing Research Steps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315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In this stage, the </a:t>
            </a:r>
            <a:r>
              <a:rPr lang="en-US" sz="3000" dirty="0" smtClean="0"/>
              <a:t>researchers analyze </a:t>
            </a:r>
            <a:r>
              <a:rPr lang="en-US" sz="3000" dirty="0"/>
              <a:t>and </a:t>
            </a:r>
            <a:r>
              <a:rPr lang="en-US" sz="3000" dirty="0" smtClean="0"/>
              <a:t>interpret </a:t>
            </a:r>
            <a:r>
              <a:rPr lang="en-US" sz="3000" dirty="0"/>
              <a:t>the data. That is, </a:t>
            </a:r>
            <a:r>
              <a:rPr lang="en-US" sz="3000" dirty="0" smtClean="0"/>
              <a:t>they study </a:t>
            </a:r>
            <a:r>
              <a:rPr lang="en-US" sz="3000" dirty="0"/>
              <a:t>the data very careful and </a:t>
            </a:r>
            <a:r>
              <a:rPr lang="en-US" sz="3000" dirty="0" smtClean="0"/>
              <a:t>draw </a:t>
            </a:r>
            <a:r>
              <a:rPr lang="en-US" sz="3000" dirty="0"/>
              <a:t>conclusions from it. These conclusions are then used to </a:t>
            </a:r>
            <a:r>
              <a:rPr lang="en-US" sz="3000" dirty="0" smtClean="0"/>
              <a:t>reach the objective, or solve the problem.</a:t>
            </a:r>
          </a:p>
          <a:p>
            <a:endParaRPr lang="en-US" sz="3000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&amp; Interpreting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11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-206282" y="836712"/>
            <a:ext cx="9352634" cy="5328592"/>
          </a:xfrm>
        </p:spPr>
        <p:txBody>
          <a:bodyPr>
            <a:noAutofit/>
          </a:bodyPr>
          <a:lstStyle/>
          <a:p>
            <a:r>
              <a:rPr lang="en-US" sz="2100" dirty="0"/>
              <a:t>Analyzing any </a:t>
            </a:r>
            <a:r>
              <a:rPr lang="en-US" sz="2100" dirty="0" smtClean="0"/>
              <a:t>survey consists </a:t>
            </a:r>
            <a:r>
              <a:rPr lang="en-US" sz="2100" dirty="0"/>
              <a:t>of a number of interrelated processes that are intended to </a:t>
            </a:r>
            <a:r>
              <a:rPr lang="en-US" sz="2100" b="1" u="sng" dirty="0"/>
              <a:t>summarize, arrange, and transform data into information</a:t>
            </a:r>
            <a:r>
              <a:rPr lang="en-US" sz="2100" u="sng" dirty="0"/>
              <a:t>. </a:t>
            </a:r>
            <a:endParaRPr lang="en-US" sz="2100" u="sng" dirty="0" smtClean="0"/>
          </a:p>
          <a:p>
            <a:r>
              <a:rPr lang="en-US" sz="2100" dirty="0" smtClean="0"/>
              <a:t>If </a:t>
            </a:r>
            <a:r>
              <a:rPr lang="en-US" sz="2100" dirty="0"/>
              <a:t>your survey objective was </a:t>
            </a:r>
            <a:r>
              <a:rPr lang="en-US" sz="2100" b="1" u="sng" dirty="0"/>
              <a:t>simply to collect data </a:t>
            </a:r>
            <a:r>
              <a:rPr lang="en-US" sz="2100" dirty="0"/>
              <a:t>for your database or data warehouse, </a:t>
            </a:r>
            <a:r>
              <a:rPr lang="en-US" sz="2100" b="1" u="sng" dirty="0"/>
              <a:t>you do not have to do any analysis of the data</a:t>
            </a:r>
            <a:r>
              <a:rPr lang="en-US" sz="2100" b="1" dirty="0"/>
              <a:t>. </a:t>
            </a:r>
            <a:endParaRPr lang="en-US" sz="2100" b="1" dirty="0" smtClean="0"/>
          </a:p>
          <a:p>
            <a:r>
              <a:rPr lang="en-US" sz="2100" dirty="0" smtClean="0"/>
              <a:t>On </a:t>
            </a:r>
            <a:r>
              <a:rPr lang="en-US" sz="2100" dirty="0"/>
              <a:t>the other hand, if your objective was to understand the characteristics of typical customers, then you must </a:t>
            </a:r>
            <a:r>
              <a:rPr lang="en-US" sz="2100" b="1" u="sng" dirty="0"/>
              <a:t>transform you raw results in to information</a:t>
            </a:r>
            <a:r>
              <a:rPr lang="en-US" sz="2100" dirty="0"/>
              <a:t> that will enable you to paint a clear picture of your customers.</a:t>
            </a:r>
          </a:p>
          <a:p>
            <a:r>
              <a:rPr lang="en-US" sz="2100" dirty="0"/>
              <a:t>Assuming you need to analyze the data collected from your survey, </a:t>
            </a:r>
            <a:r>
              <a:rPr lang="en-US" sz="2100" b="1" u="sng" dirty="0"/>
              <a:t>the process begins with a quick review of the results, followed by editing, analysis, </a:t>
            </a:r>
            <a:r>
              <a:rPr lang="en-US" sz="2100" b="1" u="sng" dirty="0" smtClean="0"/>
              <a:t>interpreting, and </a:t>
            </a:r>
            <a:r>
              <a:rPr lang="en-US" sz="2100" b="1" u="sng" dirty="0"/>
              <a:t>reporting</a:t>
            </a:r>
            <a:r>
              <a:rPr lang="en-US" sz="2100" dirty="0"/>
              <a:t>. </a:t>
            </a:r>
            <a:endParaRPr lang="en-US" sz="2100" dirty="0" smtClean="0"/>
          </a:p>
          <a:p>
            <a:r>
              <a:rPr lang="en-US" sz="2100" dirty="0" smtClean="0"/>
              <a:t>To </a:t>
            </a:r>
            <a:r>
              <a:rPr lang="en-US" sz="2100" dirty="0"/>
              <a:t>ensure you have accurate data before investing significant time in analysis, it is important that you </a:t>
            </a:r>
            <a:r>
              <a:rPr lang="en-US" sz="2100" b="1" u="sng" dirty="0"/>
              <a:t>do not begin analyzing results until you have completed the review and editing process</a:t>
            </a:r>
            <a:r>
              <a:rPr lang="en-US" sz="2100" b="1" dirty="0"/>
              <a:t>.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31446" y="-8308"/>
            <a:ext cx="8229600" cy="905341"/>
          </a:xfrm>
        </p:spPr>
        <p:txBody>
          <a:bodyPr>
            <a:normAutofit/>
          </a:bodyPr>
          <a:lstStyle/>
          <a:p>
            <a:r>
              <a:rPr lang="en-US" sz="3900" dirty="0" smtClean="0"/>
              <a:t>Analyzing Surveys</a:t>
            </a:r>
            <a:endParaRPr lang="en-US" sz="3900" dirty="0"/>
          </a:p>
        </p:txBody>
      </p:sp>
    </p:spTree>
    <p:extLst>
      <p:ext uri="{BB962C8B-B14F-4D97-AF65-F5344CB8AC3E}">
        <p14:creationId xmlns:p14="http://schemas.microsoft.com/office/powerpoint/2010/main" val="300582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/>
          <a:lstStyle/>
          <a:p>
            <a:r>
              <a:rPr lang="en-US" sz="2400" dirty="0" smtClean="0"/>
              <a:t>H1: People prefer La </a:t>
            </a:r>
            <a:r>
              <a:rPr lang="en-US" sz="2400" dirty="0" err="1" smtClean="0"/>
              <a:t>Spaghetteria</a:t>
            </a:r>
            <a:r>
              <a:rPr lang="en-US" sz="2400" dirty="0"/>
              <a:t> </a:t>
            </a:r>
            <a:r>
              <a:rPr lang="en-US" sz="2400" dirty="0" smtClean="0"/>
              <a:t>over La </a:t>
            </a:r>
            <a:r>
              <a:rPr lang="en-US" sz="2400" dirty="0" err="1" smtClean="0"/>
              <a:t>Rustica</a:t>
            </a:r>
            <a:endParaRPr lang="en-US" sz="2400" dirty="0"/>
          </a:p>
          <a:p>
            <a:pPr marL="109728" indent="0">
              <a:buNone/>
            </a:pPr>
            <a:r>
              <a:rPr lang="en-US" sz="2400" dirty="0" smtClean="0"/>
              <a:t>   </a:t>
            </a:r>
            <a:r>
              <a:rPr lang="en-US" sz="2000" dirty="0" smtClean="0"/>
              <a:t>(La </a:t>
            </a:r>
            <a:r>
              <a:rPr lang="en-US" sz="2000" dirty="0" err="1" smtClean="0"/>
              <a:t>Spaghetteria</a:t>
            </a:r>
            <a:r>
              <a:rPr lang="en-US" sz="2000" dirty="0" smtClean="0"/>
              <a:t> is La </a:t>
            </a:r>
            <a:r>
              <a:rPr lang="en-US" sz="2000" dirty="0" err="1" smtClean="0"/>
              <a:t>Rustica’s</a:t>
            </a:r>
            <a:r>
              <a:rPr lang="en-US" sz="2000" dirty="0" smtClean="0"/>
              <a:t> </a:t>
            </a:r>
            <a:r>
              <a:rPr lang="en-US" sz="2000" dirty="0" err="1" smtClean="0"/>
              <a:t>competiton</a:t>
            </a:r>
            <a:r>
              <a:rPr lang="en-US" sz="2000" dirty="0" smtClean="0"/>
              <a:t>)</a:t>
            </a:r>
          </a:p>
          <a:p>
            <a:r>
              <a:rPr lang="en-US" sz="2400" dirty="0" smtClean="0"/>
              <a:t>Sample size: </a:t>
            </a:r>
            <a:r>
              <a:rPr lang="en-US" sz="2400" dirty="0" smtClean="0"/>
              <a:t>30 New Westminster citizens</a:t>
            </a:r>
            <a:endParaRPr lang="en-US" sz="2400" dirty="0"/>
          </a:p>
          <a:p>
            <a:pPr marL="603504" lvl="2" indent="0">
              <a:buNone/>
            </a:pPr>
            <a:endParaRPr 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82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광장">
  <a:themeElements>
    <a:clrScheme name="눈금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광장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광장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231</TotalTime>
  <Words>372</Words>
  <Application>Microsoft Office PowerPoint</Application>
  <PresentationFormat>화면 슬라이드 쇼(4:3)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1" baseType="lpstr">
      <vt:lpstr>광장</vt:lpstr>
      <vt:lpstr>Marketing Research</vt:lpstr>
      <vt:lpstr>Opening Activity</vt:lpstr>
      <vt:lpstr>New Outline</vt:lpstr>
      <vt:lpstr>Clear desks please!  Everything away!</vt:lpstr>
      <vt:lpstr>Group Quiz</vt:lpstr>
      <vt:lpstr>Marketing Research Steps</vt:lpstr>
      <vt:lpstr>Analyzing &amp; Interpreting Data</vt:lpstr>
      <vt:lpstr>Analyzing Surveys</vt:lpstr>
      <vt:lpstr>Example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Research</dc:title>
  <dc:creator>Jeanny</dc:creator>
  <cp:lastModifiedBy>Jeanny</cp:lastModifiedBy>
  <cp:revision>17</cp:revision>
  <dcterms:created xsi:type="dcterms:W3CDTF">2014-02-10T22:04:47Z</dcterms:created>
  <dcterms:modified xsi:type="dcterms:W3CDTF">2014-02-11T05:17:58Z</dcterms:modified>
</cp:coreProperties>
</file>