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8" r:id="rId4"/>
    <p:sldId id="257" r:id="rId5"/>
    <p:sldId id="259" r:id="rId6"/>
    <p:sldId id="261" r:id="rId7"/>
    <p:sldId id="260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2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6421-7356-497E-AEC1-6494CE4D7A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2445-B909-4DB5-8539-70B243588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6421-7356-497E-AEC1-6494CE4D7A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2445-B909-4DB5-8539-70B243588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6421-7356-497E-AEC1-6494CE4D7A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2445-B909-4DB5-8539-70B24358898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6421-7356-497E-AEC1-6494CE4D7A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2445-B909-4DB5-8539-70B2435889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6421-7356-497E-AEC1-6494CE4D7A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2445-B909-4DB5-8539-70B243588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6421-7356-497E-AEC1-6494CE4D7A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2445-B909-4DB5-8539-70B2435889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6421-7356-497E-AEC1-6494CE4D7A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2445-B909-4DB5-8539-70B243588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6421-7356-497E-AEC1-6494CE4D7A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2445-B909-4DB5-8539-70B243588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6421-7356-497E-AEC1-6494CE4D7A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2445-B909-4DB5-8539-70B243588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6421-7356-497E-AEC1-6494CE4D7A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2445-B909-4DB5-8539-70B2435889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6421-7356-497E-AEC1-6494CE4D7A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2445-B909-4DB5-8539-70B2435889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1046421-7356-497E-AEC1-6494CE4D7A0D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0CC2445-B909-4DB5-8539-70B2435889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27584" y="1844824"/>
            <a:ext cx="7772400" cy="1780108"/>
          </a:xfrm>
        </p:spPr>
        <p:txBody>
          <a:bodyPr/>
          <a:lstStyle/>
          <a:p>
            <a:r>
              <a:rPr lang="en-US" dirty="0" smtClean="0"/>
              <a:t>Marketing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308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827584" y="2636912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Graph</a:t>
            </a:r>
            <a:endParaRPr lang="en-US" dirty="0"/>
          </a:p>
        </p:txBody>
      </p:sp>
      <p:pic>
        <p:nvPicPr>
          <p:cNvPr id="2050" name="Picture 2" descr="http://illuminations.nctm.org/Lessons/ConnectingCubes/SampleBarGrap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492896"/>
            <a:ext cx="4896544" cy="3614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직선 연결선 11"/>
          <p:cNvCxnSpPr/>
          <p:nvPr/>
        </p:nvCxnSpPr>
        <p:spPr>
          <a:xfrm>
            <a:off x="3923928" y="2708920"/>
            <a:ext cx="23762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 flipV="1">
            <a:off x="2483768" y="3212976"/>
            <a:ext cx="0" cy="19442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4716016" y="6127941"/>
            <a:ext cx="7200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4151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Hello!</a:t>
            </a:r>
            <a:endParaRPr lang="en-US" dirty="0"/>
          </a:p>
        </p:txBody>
      </p:sp>
      <p:pic>
        <p:nvPicPr>
          <p:cNvPr id="1026" name="Picture 2" descr="https://scontent-b-pao.xx.fbcdn.net/hphotos-frc3/547119_10150671017109733_1231966383_n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4772"/>
          <a:stretch/>
        </p:blipFill>
        <p:spPr bwMode="auto">
          <a:xfrm>
            <a:off x="4499992" y="4015158"/>
            <a:ext cx="4032448" cy="257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bccdc.ca/NR/rdonlyres/6699BAAB-9BE7-4135-BEA9-361040822803/45766/UBClogo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530"/>
          <a:stretch/>
        </p:blipFill>
        <p:spPr bwMode="auto">
          <a:xfrm>
            <a:off x="779195" y="4159449"/>
            <a:ext cx="2116700" cy="2288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s://pbs.twimg.com/profile_images/1897092636/Sauder_Door_for_Social_Media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205" t="5389" r="11520" b="10641"/>
          <a:stretch/>
        </p:blipFill>
        <p:spPr bwMode="auto">
          <a:xfrm>
            <a:off x="2123728" y="1484784"/>
            <a:ext cx="2172716" cy="2391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755576" y="3030167"/>
            <a:ext cx="7408333" cy="1329597"/>
          </a:xfrm>
        </p:spPr>
        <p:txBody>
          <a:bodyPr>
            <a:normAutofit/>
          </a:bodyPr>
          <a:lstStyle/>
          <a:p>
            <a:r>
              <a:rPr lang="en-US" sz="3000" dirty="0" smtClean="0"/>
              <a:t>Marketing Research is the collection, analysis, and interpretation of</a:t>
            </a:r>
            <a:r>
              <a:rPr lang="en-US" sz="3000" b="1" dirty="0" smtClean="0"/>
              <a:t> </a:t>
            </a:r>
            <a:endParaRPr lang="en-US" sz="3000" b="1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Marketing Research?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0152" y="3501008"/>
            <a:ext cx="17355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tx2"/>
                </a:solidFill>
              </a:rPr>
              <a:t>DATA</a:t>
            </a:r>
            <a:endParaRPr lang="en-US" sz="3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672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888384" y="2551972"/>
            <a:ext cx="7408333" cy="3901364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does “data” mean in marketing research?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a) 3G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 </a:t>
            </a:r>
            <a:r>
              <a:rPr lang="en-US" dirty="0"/>
              <a:t>Lieutenant </a:t>
            </a:r>
            <a:r>
              <a:rPr lang="en-US" dirty="0" smtClean="0"/>
              <a:t>Commander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US" dirty="0" smtClean="0"/>
              <a:t>c)  Individual facts, statistics, or pieces of information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929" y="426372"/>
            <a:ext cx="4871392" cy="1252728"/>
          </a:xfrm>
        </p:spPr>
        <p:txBody>
          <a:bodyPr/>
          <a:lstStyle/>
          <a:p>
            <a:r>
              <a:rPr lang="en-US" dirty="0" smtClean="0"/>
              <a:t>What is Data?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22" r="3819" b="39973"/>
          <a:stretch/>
        </p:blipFill>
        <p:spPr bwMode="auto">
          <a:xfrm>
            <a:off x="5463492" y="692696"/>
            <a:ext cx="3235570" cy="17152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956"/>
          <a:stretch/>
        </p:blipFill>
        <p:spPr bwMode="auto">
          <a:xfrm>
            <a:off x="6300192" y="3043986"/>
            <a:ext cx="2490841" cy="22916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9079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Data</a:t>
            </a:r>
            <a:br>
              <a:rPr lang="en-US" dirty="0" smtClean="0"/>
            </a:br>
            <a:r>
              <a:rPr lang="en-US" dirty="0" smtClean="0"/>
              <a:t>Primary Data Vs. Secondary Data</a:t>
            </a:r>
            <a:endParaRPr lang="en-US" dirty="0"/>
          </a:p>
        </p:txBody>
      </p:sp>
      <p:sp>
        <p:nvSpPr>
          <p:cNvPr id="5" name="내용 개체 틀 1"/>
          <p:cNvSpPr txBox="1">
            <a:spLocks/>
          </p:cNvSpPr>
          <p:nvPr/>
        </p:nvSpPr>
        <p:spPr>
          <a:xfrm>
            <a:off x="755576" y="2492896"/>
            <a:ext cx="7228325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1943" lvl="1" indent="0">
              <a:buFont typeface="Symbol" pitchFamily="18" charset="2"/>
              <a:buNone/>
            </a:pPr>
            <a:endParaRPr lang="en-US" sz="2500" dirty="0" smtClean="0"/>
          </a:p>
          <a:p>
            <a:r>
              <a:rPr lang="en-US" sz="2500" dirty="0" smtClean="0"/>
              <a:t>Secondary Data: marketing- research information that has been collected and published by others.</a:t>
            </a:r>
          </a:p>
          <a:p>
            <a:pPr marL="0" indent="0">
              <a:buFont typeface="Symbol" pitchFamily="18" charset="2"/>
              <a:buNone/>
            </a:pPr>
            <a:endParaRPr lang="en-US" sz="2500" dirty="0" smtClean="0"/>
          </a:p>
          <a:p>
            <a:r>
              <a:rPr lang="en-US" sz="2500" dirty="0" smtClean="0"/>
              <a:t>Primary Data: Unanalyzed, current information collected by a researcher him/herself for a specific purpose.</a:t>
            </a:r>
          </a:p>
          <a:p>
            <a:pPr marL="0" indent="0">
              <a:buFont typeface="Symbol" pitchFamily="18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391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Worksheet</a:t>
            </a:r>
            <a:endParaRPr 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>
            <a:normAutofit/>
          </a:bodyPr>
          <a:lstStyle/>
          <a:p>
            <a:r>
              <a:rPr lang="en-US" sz="2900" dirty="0" smtClean="0"/>
              <a:t>Worksheet #1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CA" sz="2900" dirty="0" smtClean="0"/>
              <a:t>5 minutes!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xmlns="" val="62174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11560" y="2636912"/>
            <a:ext cx="7408333" cy="3450696"/>
          </a:xfrm>
        </p:spPr>
        <p:txBody>
          <a:bodyPr/>
          <a:lstStyle/>
          <a:p>
            <a:r>
              <a:rPr lang="en-US" sz="2600" dirty="0"/>
              <a:t>Quantitative Data: a representative sample of target-market population, numbers, </a:t>
            </a:r>
            <a:r>
              <a:rPr lang="en-US" sz="2600" dirty="0" smtClean="0"/>
              <a:t>statistics</a:t>
            </a:r>
          </a:p>
          <a:p>
            <a:pPr marL="0" indent="0">
              <a:buNone/>
            </a:pPr>
            <a:r>
              <a:rPr lang="en-US" sz="2600" dirty="0" smtClean="0">
                <a:sym typeface="Wingdings" pitchFamily="2" charset="2"/>
              </a:rPr>
              <a:t> Measurable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Qualitative Data: people’s reactions, responses or feelings toward a given subject or problem</a:t>
            </a:r>
          </a:p>
          <a:p>
            <a:pPr marL="0" indent="0">
              <a:buNone/>
            </a:pPr>
            <a:r>
              <a:rPr lang="en-US" sz="2600" dirty="0" smtClean="0">
                <a:sym typeface="Wingdings" pitchFamily="2" charset="2"/>
              </a:rPr>
              <a:t> NOT Measurable</a:t>
            </a:r>
            <a:endParaRPr lang="en-US" sz="26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Primary Data</a:t>
            </a:r>
            <a:br>
              <a:rPr lang="en-US" dirty="0" smtClean="0"/>
            </a:br>
            <a:r>
              <a:rPr lang="en-US" dirty="0" smtClean="0"/>
              <a:t>Qualitative Data vs. Quantitative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059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000" dirty="0" smtClean="0"/>
              <a:t>Worksheet #</a:t>
            </a:r>
            <a:r>
              <a:rPr lang="en-CA" sz="3000" dirty="0" smtClean="0"/>
              <a:t>2 Part I</a:t>
            </a:r>
          </a:p>
          <a:p>
            <a:r>
              <a:rPr lang="en-CA" sz="3000" dirty="0" smtClean="0"/>
              <a:t>3 quantitative questions</a:t>
            </a:r>
          </a:p>
          <a:p>
            <a:r>
              <a:rPr lang="en-CA" sz="3000" dirty="0" smtClean="0"/>
              <a:t>3 qualitative questions</a:t>
            </a:r>
          </a:p>
          <a:p>
            <a:r>
              <a:rPr lang="en-CA" sz="3000" dirty="0" smtClean="0"/>
              <a:t>5 minutes!</a:t>
            </a:r>
            <a:r>
              <a:rPr lang="en-CA" sz="3000" dirty="0" smtClean="0"/>
              <a:t> </a:t>
            </a:r>
            <a:endParaRPr lang="en-CA" sz="3000" dirty="0"/>
          </a:p>
          <a:p>
            <a:endParaRPr lang="en-CA" sz="3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In-Class Activity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Worksheet #2</a:t>
            </a:r>
          </a:p>
          <a:p>
            <a:r>
              <a:rPr lang="en-US" dirty="0" smtClean="0"/>
              <a:t>Interview Classmates</a:t>
            </a:r>
          </a:p>
          <a:p>
            <a:r>
              <a:rPr lang="en-US" dirty="0" smtClean="0"/>
              <a:t>Gr.11s – 10 classmates</a:t>
            </a:r>
          </a:p>
          <a:p>
            <a:r>
              <a:rPr lang="en-US" dirty="0" smtClean="0"/>
              <a:t>Gr.12s – 7 classmates</a:t>
            </a:r>
          </a:p>
          <a:p>
            <a:r>
              <a:rPr lang="en-US" dirty="0" smtClean="0"/>
              <a:t>15 minutes!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Activity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파형">
  <a:themeElements>
    <a:clrScheme name="균형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파형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파형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718</TotalTime>
  <Words>161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파형</vt:lpstr>
      <vt:lpstr>Marketing Research</vt:lpstr>
      <vt:lpstr>Hello!</vt:lpstr>
      <vt:lpstr>What is Marketing Research?</vt:lpstr>
      <vt:lpstr>What is Data?</vt:lpstr>
      <vt:lpstr>Types of Data Primary Data Vs. Secondary Data</vt:lpstr>
      <vt:lpstr>In-Class Worksheet</vt:lpstr>
      <vt:lpstr>Primary Data Qualitative Data vs. Quantitative Data</vt:lpstr>
      <vt:lpstr>In-Class Activity </vt:lpstr>
      <vt:lpstr>In-Class Activity</vt:lpstr>
      <vt:lpstr>Creating a Graph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11 Unit 3: Marketing Research</dc:title>
  <dc:creator>Jeanny</dc:creator>
  <cp:lastModifiedBy>hp</cp:lastModifiedBy>
  <cp:revision>24</cp:revision>
  <dcterms:created xsi:type="dcterms:W3CDTF">2013-10-23T03:07:24Z</dcterms:created>
  <dcterms:modified xsi:type="dcterms:W3CDTF">2013-08-26T11:56:55Z</dcterms:modified>
</cp:coreProperties>
</file>