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5" r:id="rId6"/>
    <p:sldId id="262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8B4DD-7406-4600-9F08-158353EC2D8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B88BA-EA1F-4288-802D-585B1BA3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4AA4F2-7C6F-435D-9784-FE93DE3591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772400" cy="1829761"/>
          </a:xfrm>
        </p:spPr>
        <p:txBody>
          <a:bodyPr/>
          <a:lstStyle/>
          <a:p>
            <a:pPr algn="ctr"/>
            <a:r>
              <a:rPr lang="en-CA" dirty="0" smtClean="0"/>
              <a:t>Strategic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Ms. Park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For [Target Market], the [Brand] is the [Point of Differentiation] among all [Frame of Reference] because [Reason to Believe].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Template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 smtClean="0"/>
              <a:t>The </a:t>
            </a:r>
            <a:r>
              <a:rPr lang="en-US" b="1" dirty="0" smtClean="0"/>
              <a:t>point of differentiation </a:t>
            </a:r>
            <a:r>
              <a:rPr lang="en-US" dirty="0" smtClean="0"/>
              <a:t>(POD) describes how your brand or product benefits customers in ways that set you apart from your competitors.</a:t>
            </a:r>
          </a:p>
          <a:p>
            <a:pPr fontAlgn="base"/>
            <a:r>
              <a:rPr lang="en-US" dirty="0" smtClean="0"/>
              <a:t>The </a:t>
            </a:r>
            <a:r>
              <a:rPr lang="en-US" b="1" dirty="0" smtClean="0"/>
              <a:t>frame of reference </a:t>
            </a:r>
            <a:r>
              <a:rPr lang="en-US" dirty="0" smtClean="0"/>
              <a:t>(FOR) is the segment or category in which your competes.</a:t>
            </a:r>
          </a:p>
          <a:p>
            <a:pPr fontAlgn="base"/>
            <a:r>
              <a:rPr lang="en-US" dirty="0" smtClean="0"/>
              <a:t>The </a:t>
            </a:r>
            <a:r>
              <a:rPr lang="en-US" b="1" dirty="0" smtClean="0"/>
              <a:t>reason to believe </a:t>
            </a:r>
            <a:r>
              <a:rPr lang="en-US" dirty="0" smtClean="0"/>
              <a:t>is a statement providing compelling evidence and reasons why customers in your target market can have confidence in your differentiation claims.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Template Cont.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World Wide Web users who enjoy books, Amazon.com is a retail bookseller that provides instant access to over 1.1 million books. Unlike traditional book retailers, Amazon.com provides a combination of extraordinary convenience, low prices, and comprehensive selection.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today’s appearance-conscious business, the Underfoot Industries </a:t>
            </a:r>
            <a:r>
              <a:rPr lang="en-US" dirty="0" err="1" smtClean="0"/>
              <a:t>EverAwesome</a:t>
            </a:r>
            <a:r>
              <a:rPr lang="en-US" dirty="0" smtClean="0"/>
              <a:t> line is the carpet that stays new-looking longest among all commercial-grade carpets. Our patented technology produces durable, low-wear carpet whose lifetime cost is 40-80% lower than other brands. The brand name “</a:t>
            </a:r>
            <a:r>
              <a:rPr lang="en-US" dirty="0" err="1" smtClean="0"/>
              <a:t>EverAwesome</a:t>
            </a:r>
            <a:r>
              <a:rPr lang="en-US" dirty="0" smtClean="0"/>
              <a:t>” tells customers: “This carpet looks great, AND it will last a long time.”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II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Get into groups of three or four.</a:t>
            </a:r>
          </a:p>
          <a:p>
            <a:r>
              <a:rPr lang="en-CA" dirty="0" smtClean="0"/>
              <a:t>Come up with a positioning statement for Red </a:t>
            </a:r>
            <a:r>
              <a:rPr lang="en-CA" dirty="0" err="1" smtClean="0"/>
              <a:t>Corntos</a:t>
            </a:r>
            <a:r>
              <a:rPr lang="en-CA" dirty="0" smtClean="0"/>
              <a:t>.</a:t>
            </a:r>
          </a:p>
          <a:p>
            <a:r>
              <a:rPr lang="en-CA" dirty="0" smtClean="0"/>
              <a:t>Come up with a slogan for Red </a:t>
            </a:r>
            <a:r>
              <a:rPr lang="en-CA" dirty="0" err="1" smtClean="0"/>
              <a:t>Corntos</a:t>
            </a:r>
            <a:r>
              <a:rPr lang="en-CA" dirty="0" smtClean="0"/>
              <a:t>. The slogan must align with positioning statement.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US" dirty="0" smtClean="0"/>
              <a:t>Market Analysis</a:t>
            </a:r>
          </a:p>
          <a:p>
            <a:pPr marL="624078" indent="-514350">
              <a:buAutoNum type="arabicPeriod"/>
            </a:pPr>
            <a:r>
              <a:rPr lang="en-US" dirty="0" smtClean="0"/>
              <a:t>Market Selection</a:t>
            </a:r>
          </a:p>
          <a:p>
            <a:pPr marL="624078" indent="-514350">
              <a:buAutoNum type="arabicPeriod"/>
            </a:pPr>
            <a:r>
              <a:rPr lang="en-US" dirty="0" smtClean="0"/>
              <a:t>Marketing Mix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Q&amp;A: What are the three steps in Strategic Planning?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1) Market Segmentation</a:t>
            </a:r>
          </a:p>
          <a:p>
            <a:r>
              <a:rPr lang="en-CA" dirty="0" smtClean="0"/>
              <a:t>2</a:t>
            </a:r>
            <a:r>
              <a:rPr lang="en-CA" dirty="0" smtClean="0"/>
              <a:t>)</a:t>
            </a:r>
            <a:endParaRPr lang="en-CA" dirty="0" smtClean="0"/>
          </a:p>
          <a:p>
            <a:r>
              <a:rPr lang="en-CA" dirty="0" smtClean="0"/>
              <a:t>3) Product </a:t>
            </a:r>
            <a:r>
              <a:rPr lang="en-CA" dirty="0" err="1" smtClean="0"/>
              <a:t>PositioSegment</a:t>
            </a:r>
            <a:r>
              <a:rPr lang="en-CA" dirty="0" smtClean="0"/>
              <a:t> </a:t>
            </a:r>
            <a:r>
              <a:rPr lang="en-CA" dirty="0" err="1" smtClean="0"/>
              <a:t>Targetingning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Review: Market </a:t>
            </a:r>
            <a:r>
              <a:rPr lang="en-CA" dirty="0" smtClean="0"/>
              <a:t>Selection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Dividing prospective buyers into groups that have common needs and/or desires, and will respond similarly to a marketing action.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Relatively ___________collection of prospective buyers.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CA" dirty="0" smtClean="0"/>
              <a:t>Review: Market Segmentation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Demographic:</a:t>
            </a:r>
            <a:r>
              <a:rPr lang="en-US" dirty="0" smtClean="0"/>
              <a:t> </a:t>
            </a:r>
            <a:r>
              <a:rPr lang="en-US" sz="2400" dirty="0" smtClean="0"/>
              <a:t>This is just a fancy word for ________.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Psychographic:</a:t>
            </a:r>
            <a:r>
              <a:rPr lang="en-US" dirty="0" smtClean="0"/>
              <a:t> </a:t>
            </a:r>
            <a:r>
              <a:rPr lang="en-US" sz="2400" dirty="0" smtClean="0"/>
              <a:t>These are segmentation characteristics that you </a:t>
            </a:r>
            <a:r>
              <a:rPr lang="en-US" sz="2400" b="1" dirty="0" smtClean="0"/>
              <a:t>cannot __________</a:t>
            </a:r>
            <a:r>
              <a:rPr lang="en-US" sz="2400" dirty="0" smtClean="0"/>
              <a:t>but are nevertheless important.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Q&amp;A: </a:t>
            </a:r>
            <a:br>
              <a:rPr lang="en-CA" dirty="0" smtClean="0"/>
            </a:br>
            <a:r>
              <a:rPr lang="en-CA" dirty="0" smtClean="0"/>
              <a:t>Demographic vs. Psychographic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077200" cy="415747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 Product positioning is what comes to mind when your target market thinks about your product compared to your competitor’s products.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Product Positioning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What comes to your mind when you hear Ferrari? </a:t>
            </a:r>
          </a:p>
          <a:p>
            <a:pPr>
              <a:buFontTx/>
              <a:buChar char="-"/>
            </a:pPr>
            <a:r>
              <a:rPr lang="en-CA" dirty="0" smtClean="0"/>
              <a:t>What comes to your mind when you hear Hyundai?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Example: Ferrari vs. Hyundai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concise description of your target market and how you want that market to perceive your brand. </a:t>
            </a:r>
          </a:p>
          <a:p>
            <a:r>
              <a:rPr lang="en-US" dirty="0" smtClean="0"/>
              <a:t>It is not marketing or promotional statement; positioning statement is an internal tool. </a:t>
            </a:r>
          </a:p>
          <a:p>
            <a:r>
              <a:rPr lang="en-US" dirty="0" smtClean="0"/>
              <a:t>Every product and marketing decision you make regarding your brand has to align with your positioning statement.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Positioning Statement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Simple</a:t>
            </a:r>
          </a:p>
          <a:p>
            <a:pPr fontAlgn="base"/>
            <a:r>
              <a:rPr lang="en-US" dirty="0" smtClean="0"/>
              <a:t>Memorable</a:t>
            </a:r>
          </a:p>
          <a:p>
            <a:pPr fontAlgn="base"/>
            <a:r>
              <a:rPr lang="en-CA" dirty="0" smtClean="0"/>
              <a:t>Clear</a:t>
            </a:r>
            <a:endParaRPr lang="en-US" dirty="0" smtClean="0"/>
          </a:p>
          <a:p>
            <a:pPr fontAlgn="base"/>
            <a:r>
              <a:rPr lang="en-US" dirty="0" smtClean="0"/>
              <a:t>Credible</a:t>
            </a:r>
          </a:p>
          <a:p>
            <a:pPr fontAlgn="base"/>
            <a:r>
              <a:rPr lang="en-US" dirty="0" smtClean="0"/>
              <a:t>Tailored to the target market.</a:t>
            </a:r>
          </a:p>
          <a:p>
            <a:pPr fontAlgn="base"/>
            <a:r>
              <a:rPr lang="en-US" dirty="0" smtClean="0"/>
              <a:t>Shows how your brand/product differentiates from your competitors.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Guidelines for Good Positioning Statement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426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Strategic Planning</vt:lpstr>
      <vt:lpstr>Q&amp;A: What are the three steps in Strategic Planning?</vt:lpstr>
      <vt:lpstr>Review: Market Selection</vt:lpstr>
      <vt:lpstr>Review: Market Segmentation</vt:lpstr>
      <vt:lpstr>Q&amp;A:  Demographic vs. Psychographic</vt:lpstr>
      <vt:lpstr>Product Positioning</vt:lpstr>
      <vt:lpstr>Example: Ferrari vs. Hyundai</vt:lpstr>
      <vt:lpstr>Positioning Statement</vt:lpstr>
      <vt:lpstr>Guidelines for Good Positioning Statement</vt:lpstr>
      <vt:lpstr>Template</vt:lpstr>
      <vt:lpstr>Template Cont.</vt:lpstr>
      <vt:lpstr>Example</vt:lpstr>
      <vt:lpstr>Example II</vt:lpstr>
      <vt:lpstr>Class Activity</vt:lpstr>
    </vt:vector>
  </TitlesOfParts>
  <Company>Burnaby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</dc:title>
  <dc:creator>jpark41</dc:creator>
  <cp:lastModifiedBy>jpark41</cp:lastModifiedBy>
  <cp:revision>20</cp:revision>
  <dcterms:created xsi:type="dcterms:W3CDTF">2014-03-13T16:40:37Z</dcterms:created>
  <dcterms:modified xsi:type="dcterms:W3CDTF">2014-04-02T20:33:17Z</dcterms:modified>
</cp:coreProperties>
</file>