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Default Extension="emf" ContentType="image/x-emf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wmf" ContentType="image/x-wmf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9" r:id="rId3"/>
    <p:sldId id="300" r:id="rId4"/>
    <p:sldId id="301" r:id="rId5"/>
    <p:sldId id="309" r:id="rId6"/>
    <p:sldId id="263" r:id="rId7"/>
    <p:sldId id="265" r:id="rId8"/>
    <p:sldId id="303" r:id="rId9"/>
    <p:sldId id="310" r:id="rId10"/>
    <p:sldId id="302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308" r:id="rId19"/>
    <p:sldId id="284" r:id="rId20"/>
    <p:sldId id="285" r:id="rId21"/>
    <p:sldId id="298" r:id="rId22"/>
    <p:sldId id="287" r:id="rId23"/>
    <p:sldId id="288" r:id="rId24"/>
    <p:sldId id="297" r:id="rId25"/>
    <p:sldId id="294" r:id="rId26"/>
    <p:sldId id="305" r:id="rId27"/>
    <p:sldId id="307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964" autoAdjust="0"/>
    <p:restoredTop sz="88732" autoAdjust="0"/>
  </p:normalViewPr>
  <p:slideViewPr>
    <p:cSldViewPr>
      <p:cViewPr varScale="1">
        <p:scale>
          <a:sx n="96" d="100"/>
          <a:sy n="96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s\ndure\dram-power\docs\mobile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title>
      <c:tx>
        <c:rich>
          <a:bodyPr/>
          <a:lstStyle/>
          <a:p>
            <a:pPr>
              <a:defRPr lang="zh-CN"/>
            </a:pPr>
            <a:r>
              <a:rPr lang="en-US"/>
              <a:t>Application Footprint Breakdown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432852143482"/>
          <c:y val="0.269579412329557"/>
          <c:w val="0.851011592300962"/>
          <c:h val="0.588891556238402"/>
        </c:manualLayout>
      </c:layout>
      <c:barChart>
        <c:barDir val="col"/>
        <c:grouping val="percentStacked"/>
        <c:ser>
          <c:idx val="0"/>
          <c:order val="0"/>
          <c:tx>
            <c:strRef>
              <c:f>'memory footprint'!$F$54</c:f>
              <c:strCache>
                <c:ptCount val="1"/>
                <c:pt idx="0">
                  <c:v>noncrit-heap</c:v>
                </c:pt>
              </c:strCache>
            </c:strRef>
          </c:tx>
          <c:cat>
            <c:strRef>
              <c:f>'memory footprint'!$G$53:$K$53</c:f>
              <c:strCache>
                <c:ptCount val="5"/>
                <c:pt idx="0">
                  <c:v>mpeg2</c:v>
                </c:pt>
                <c:pt idx="1">
                  <c:v>c4</c:v>
                </c:pt>
                <c:pt idx="2">
                  <c:v>rayshade</c:v>
                </c:pt>
                <c:pt idx="3">
                  <c:v>vpr</c:v>
                </c:pt>
                <c:pt idx="4">
                  <c:v>parser</c:v>
                </c:pt>
              </c:strCache>
            </c:strRef>
          </c:cat>
          <c:val>
            <c:numRef>
              <c:f>'memory footprint'!$G$54:$K$54</c:f>
              <c:numCache>
                <c:formatCode>General</c:formatCode>
                <c:ptCount val="5"/>
                <c:pt idx="0">
                  <c:v>0.679120879120884</c:v>
                </c:pt>
                <c:pt idx="1">
                  <c:v>0.0</c:v>
                </c:pt>
                <c:pt idx="2">
                  <c:v>0.431763766959299</c:v>
                </c:pt>
                <c:pt idx="3">
                  <c:v>0.296966580976866</c:v>
                </c:pt>
                <c:pt idx="4">
                  <c:v>0.775234445900977</c:v>
                </c:pt>
              </c:numCache>
            </c:numRef>
          </c:val>
        </c:ser>
        <c:ser>
          <c:idx val="1"/>
          <c:order val="1"/>
          <c:tx>
            <c:strRef>
              <c:f>'memory footprint'!$F$55</c:f>
              <c:strCache>
                <c:ptCount val="1"/>
                <c:pt idx="0">
                  <c:v>global</c:v>
                </c:pt>
              </c:strCache>
            </c:strRef>
          </c:tx>
          <c:cat>
            <c:strRef>
              <c:f>'memory footprint'!$G$53:$K$53</c:f>
              <c:strCache>
                <c:ptCount val="5"/>
                <c:pt idx="0">
                  <c:v>mpeg2</c:v>
                </c:pt>
                <c:pt idx="1">
                  <c:v>c4</c:v>
                </c:pt>
                <c:pt idx="2">
                  <c:v>rayshade</c:v>
                </c:pt>
                <c:pt idx="3">
                  <c:v>vpr</c:v>
                </c:pt>
                <c:pt idx="4">
                  <c:v>parser</c:v>
                </c:pt>
              </c:strCache>
            </c:strRef>
          </c:cat>
          <c:val>
            <c:numRef>
              <c:f>'memory footprint'!$G$55:$K$55</c:f>
              <c:numCache>
                <c:formatCode>General</c:formatCode>
                <c:ptCount val="5"/>
                <c:pt idx="0">
                  <c:v>0.1989010989011</c:v>
                </c:pt>
                <c:pt idx="1">
                  <c:v>0.953111679454393</c:v>
                </c:pt>
                <c:pt idx="2">
                  <c:v>0.481245011971269</c:v>
                </c:pt>
                <c:pt idx="3">
                  <c:v>0.439177377892033</c:v>
                </c:pt>
                <c:pt idx="4">
                  <c:v>0.158314006251891</c:v>
                </c:pt>
              </c:numCache>
            </c:numRef>
          </c:val>
        </c:ser>
        <c:ser>
          <c:idx val="2"/>
          <c:order val="2"/>
          <c:tx>
            <c:strRef>
              <c:f>'memory footprint'!$F$56</c:f>
              <c:strCache>
                <c:ptCount val="1"/>
                <c:pt idx="0">
                  <c:v>crit-heap</c:v>
                </c:pt>
              </c:strCache>
            </c:strRef>
          </c:tx>
          <c:cat>
            <c:strRef>
              <c:f>'memory footprint'!$G$53:$K$53</c:f>
              <c:strCache>
                <c:ptCount val="5"/>
                <c:pt idx="0">
                  <c:v>mpeg2</c:v>
                </c:pt>
                <c:pt idx="1">
                  <c:v>c4</c:v>
                </c:pt>
                <c:pt idx="2">
                  <c:v>rayshade</c:v>
                </c:pt>
                <c:pt idx="3">
                  <c:v>vpr</c:v>
                </c:pt>
                <c:pt idx="4">
                  <c:v>parser</c:v>
                </c:pt>
              </c:strCache>
            </c:strRef>
          </c:cat>
          <c:val>
            <c:numRef>
              <c:f>'memory footprint'!$G$56:$K$56</c:f>
              <c:numCache>
                <c:formatCode>General</c:formatCode>
                <c:ptCount val="5"/>
                <c:pt idx="0">
                  <c:v>0.0010989010989011</c:v>
                </c:pt>
                <c:pt idx="1">
                  <c:v>9.47238798901211E-5</c:v>
                </c:pt>
                <c:pt idx="2">
                  <c:v>0.00159616919393456</c:v>
                </c:pt>
                <c:pt idx="3">
                  <c:v>0.178817480719795</c:v>
                </c:pt>
                <c:pt idx="4">
                  <c:v>0.00272259755974591</c:v>
                </c:pt>
              </c:numCache>
            </c:numRef>
          </c:val>
        </c:ser>
        <c:ser>
          <c:idx val="3"/>
          <c:order val="3"/>
          <c:tx>
            <c:strRef>
              <c:f>'memory footprint'!$F$57</c:f>
              <c:strCache>
                <c:ptCount val="1"/>
                <c:pt idx="0">
                  <c:v>stack</c:v>
                </c:pt>
              </c:strCache>
            </c:strRef>
          </c:tx>
          <c:cat>
            <c:strRef>
              <c:f>'memory footprint'!$G$53:$K$53</c:f>
              <c:strCache>
                <c:ptCount val="5"/>
                <c:pt idx="0">
                  <c:v>mpeg2</c:v>
                </c:pt>
                <c:pt idx="1">
                  <c:v>c4</c:v>
                </c:pt>
                <c:pt idx="2">
                  <c:v>rayshade</c:v>
                </c:pt>
                <c:pt idx="3">
                  <c:v>vpr</c:v>
                </c:pt>
                <c:pt idx="4">
                  <c:v>parser</c:v>
                </c:pt>
              </c:strCache>
            </c:strRef>
          </c:cat>
          <c:val>
            <c:numRef>
              <c:f>'memory footprint'!$G$57:$K$57</c:f>
              <c:numCache>
                <c:formatCode>General</c:formatCode>
                <c:ptCount val="5"/>
                <c:pt idx="0">
                  <c:v>0.0340659340659341</c:v>
                </c:pt>
                <c:pt idx="1">
                  <c:v>0.00198920147769253</c:v>
                </c:pt>
                <c:pt idx="2">
                  <c:v>0.00798084596967281</c:v>
                </c:pt>
                <c:pt idx="3">
                  <c:v>0.0733161953727507</c:v>
                </c:pt>
                <c:pt idx="4">
                  <c:v>0.0548552989815471</c:v>
                </c:pt>
              </c:numCache>
            </c:numRef>
          </c:val>
        </c:ser>
        <c:ser>
          <c:idx val="4"/>
          <c:order val="4"/>
          <c:tx>
            <c:strRef>
              <c:f>'memory footprint'!$F$58</c:f>
              <c:strCache>
                <c:ptCount val="1"/>
                <c:pt idx="0">
                  <c:v>code</c:v>
                </c:pt>
              </c:strCache>
            </c:strRef>
          </c:tx>
          <c:cat>
            <c:strRef>
              <c:f>'memory footprint'!$G$53:$K$53</c:f>
              <c:strCache>
                <c:ptCount val="5"/>
                <c:pt idx="0">
                  <c:v>mpeg2</c:v>
                </c:pt>
                <c:pt idx="1">
                  <c:v>c4</c:v>
                </c:pt>
                <c:pt idx="2">
                  <c:v>rayshade</c:v>
                </c:pt>
                <c:pt idx="3">
                  <c:v>vpr</c:v>
                </c:pt>
                <c:pt idx="4">
                  <c:v>parser</c:v>
                </c:pt>
              </c:strCache>
            </c:strRef>
          </c:cat>
          <c:val>
            <c:numRef>
              <c:f>'memory footprint'!$G$58:$K$58</c:f>
              <c:numCache>
                <c:formatCode>General</c:formatCode>
                <c:ptCount val="5"/>
                <c:pt idx="0">
                  <c:v>0.0868131868131866</c:v>
                </c:pt>
                <c:pt idx="1">
                  <c:v>0.044804395188027</c:v>
                </c:pt>
                <c:pt idx="2">
                  <c:v>0.0774142059058265</c:v>
                </c:pt>
                <c:pt idx="3">
                  <c:v>0.0117223650385605</c:v>
                </c:pt>
                <c:pt idx="4">
                  <c:v>0.0088736513058385</c:v>
                </c:pt>
              </c:numCache>
            </c:numRef>
          </c:val>
        </c:ser>
        <c:overlap val="100"/>
        <c:axId val="450576184"/>
        <c:axId val="615983928"/>
      </c:barChart>
      <c:catAx>
        <c:axId val="4505761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615983928"/>
        <c:crosses val="autoZero"/>
        <c:auto val="1"/>
        <c:lblAlgn val="ctr"/>
        <c:lblOffset val="100"/>
      </c:catAx>
      <c:valAx>
        <c:axId val="6159839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450576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7879046369204"/>
          <c:y val="0.143682088758513"/>
          <c:w val="0.786464129483814"/>
          <c:h val="0.108074164895267"/>
        </c:manualLayout>
      </c:layout>
      <c:txPr>
        <a:bodyPr/>
        <a:lstStyle/>
        <a:p>
          <a:pPr>
            <a:defRPr lang="zh-CN"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BB7B-713D-4A4B-B350-2877D1F16B19}" type="datetimeFigureOut">
              <a:rPr lang="zh-CN" altLang="en-US" smtClean="0"/>
              <a:pPr/>
              <a:t>3/8/11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D164-0AFC-42D1-949A-17A203272D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D82C-9750-46E5-BD2D-285857EA98B3}" type="datetimeFigureOut">
              <a:rPr lang="zh-CN" altLang="en-US" smtClean="0"/>
              <a:pPr/>
              <a:t>3/8/11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71F50-832E-49B9-BF43-D4A0BBEEDA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Recently,</a:t>
            </a:r>
            <a:r>
              <a:rPr lang="en-US" altLang="zh-CN" baseline="0" dirty="0" smtClean="0"/>
              <a:t> I read a special report from IEEE spectrum, titled top 11 technologies of the decade. </a:t>
            </a:r>
          </a:p>
          <a:p>
            <a:r>
              <a:rPr lang="en-US" altLang="zh-CN" baseline="0" dirty="0" smtClean="0"/>
              <a:t>The first one is, smart phones. More and more people are carrying a smart phone with them any time and using them anywhere. </a:t>
            </a:r>
          </a:p>
          <a:p>
            <a:r>
              <a:rPr lang="en-US" altLang="zh-CN" baseline="0" dirty="0" smtClean="0"/>
              <a:t>To be a good smart phone, responsiveness is very important, because people don’t like waiting.</a:t>
            </a:r>
          </a:p>
          <a:p>
            <a:r>
              <a:rPr lang="en-US" altLang="zh-CN" baseline="0" dirty="0" smtClean="0"/>
              <a:t>One easy ways to improve responsiveness, is to use more and more and more DRAM, so more applications can fit in the memory. </a:t>
            </a:r>
          </a:p>
          <a:p>
            <a:r>
              <a:rPr lang="en-US" altLang="zh-CN" baseline="0" dirty="0" smtClean="0"/>
              <a:t>However, the DRAM will drain the battery, even when idle, because of the refresh operations.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our experiments, we select 5 applications. </a:t>
            </a:r>
          </a:p>
          <a:p>
            <a:r>
              <a:rPr lang="en-US" altLang="zh-CN" baseline="0" dirty="0" smtClean="0"/>
              <a:t>First, the mpeg2 decoder from media bench to represent mobile multimedia applications. </a:t>
            </a:r>
          </a:p>
          <a:p>
            <a:r>
              <a:rPr lang="en-US" altLang="zh-CN" baseline="0" dirty="0" smtClean="0"/>
              <a:t>Second, c4, which is a game called connect 4 or 4 in a row. Here is a snapshot of the game. </a:t>
            </a:r>
          </a:p>
          <a:p>
            <a:r>
              <a:rPr lang="en-US" altLang="zh-CN" baseline="0" dirty="0" smtClean="0"/>
              <a:t>In our experiments we play c4 against the computer AI.</a:t>
            </a:r>
          </a:p>
          <a:p>
            <a:r>
              <a:rPr lang="en-US" altLang="zh-CN" baseline="0" dirty="0" smtClean="0"/>
              <a:t>Then we have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, which generate ray-traced images of 3D objects. </a:t>
            </a:r>
          </a:p>
          <a:p>
            <a:r>
              <a:rPr lang="en-US" altLang="zh-CN" baseline="0" dirty="0" smtClean="0"/>
              <a:t>Finally, we have </a:t>
            </a:r>
            <a:r>
              <a:rPr lang="en-US" altLang="zh-CN" baseline="0" dirty="0" err="1" smtClean="0"/>
              <a:t>vpr</a:t>
            </a:r>
            <a:r>
              <a:rPr lang="en-US" altLang="zh-CN" baseline="0" dirty="0" smtClean="0"/>
              <a:t> and parser from SPEC 2000 benchmark suite.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table summarizes basic information of these applications. </a:t>
            </a:r>
          </a:p>
          <a:p>
            <a:r>
              <a:rPr lang="en-US" altLang="zh-CN" baseline="0" dirty="0" smtClean="0"/>
              <a:t>To evaluate the program execution under DRAM errors, we use the following metrics. </a:t>
            </a:r>
          </a:p>
          <a:p>
            <a:r>
              <a:rPr lang="en-US" altLang="zh-CN" baseline="0" dirty="0" smtClean="0"/>
              <a:t>For mpeg2 and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, we evaluate the SNR of the output video. </a:t>
            </a:r>
          </a:p>
          <a:p>
            <a:r>
              <a:rPr lang="en-US" altLang="zh-CN" baseline="0" dirty="0" smtClean="0"/>
              <a:t>For c4, we compare the moves through the game. </a:t>
            </a:r>
          </a:p>
          <a:p>
            <a:r>
              <a:rPr lang="en-US" altLang="zh-CN" dirty="0" smtClean="0"/>
              <a:t>For </a:t>
            </a:r>
            <a:r>
              <a:rPr lang="en-US" altLang="zh-CN" dirty="0" err="1" smtClean="0"/>
              <a:t>vpr</a:t>
            </a:r>
            <a:r>
              <a:rPr lang="en-US" altLang="zh-CN" dirty="0" smtClean="0"/>
              <a:t> and parser, we compare the</a:t>
            </a:r>
            <a:r>
              <a:rPr lang="en-US" altLang="zh-CN" baseline="0" dirty="0" smtClean="0"/>
              <a:t> final output of the application.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our experiments, we evaluate the system performance with an architectural simulator </a:t>
            </a:r>
          </a:p>
          <a:p>
            <a:r>
              <a:rPr lang="en-US" altLang="zh-CN" baseline="0" dirty="0" smtClean="0"/>
              <a:t>to show the impact of or data partitioning, which is actually negligible.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Our simulator also measure the active power consumption of the DRAM. </a:t>
            </a:r>
          </a:p>
          <a:p>
            <a:r>
              <a:rPr lang="en-US" altLang="zh-CN" baseline="0" dirty="0" smtClean="0"/>
              <a:t>We estimate the idle power with our propose analytical model. </a:t>
            </a:r>
          </a:p>
          <a:p>
            <a:r>
              <a:rPr lang="en-US" altLang="zh-CN" baseline="0" dirty="0" smtClean="0"/>
              <a:t>Given the active power and idle power, we assume a usage profile of 95% idle and 5% active, </a:t>
            </a:r>
          </a:p>
          <a:p>
            <a:r>
              <a:rPr lang="en-US" altLang="zh-CN" baseline="0" dirty="0" smtClean="0"/>
              <a:t>and calculate the overall DRAM power consumption w/ and w/o Flikker.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Finally, we do fault injection simulation, to reveal the impact of DRAM errors on application </a:t>
            </a:r>
          </a:p>
          <a:p>
            <a:r>
              <a:rPr lang="en-US" altLang="zh-CN" baseline="0" dirty="0" smtClean="0"/>
              <a:t>correctness. Particularly, we simulate self-refresh period during the execution of the application,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categorize DRAM data as code, or the instructions, stack, global data and heap data. </a:t>
            </a:r>
          </a:p>
          <a:p>
            <a:r>
              <a:rPr lang="en-US" altLang="zh-CN" baseline="0" dirty="0" smtClean="0"/>
              <a:t>We assume the code and the stack is all critical; while global and heap contains both critical and non-critical data. </a:t>
            </a:r>
          </a:p>
          <a:p>
            <a:r>
              <a:rPr lang="en-US" altLang="zh-CN" baseline="0" dirty="0" smtClean="0"/>
              <a:t>To support the data partitioning in global and heap data, we need compiler support and a custom allocator respectively.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our experiment, we only implemented the</a:t>
            </a:r>
            <a:r>
              <a:rPr lang="en-US" altLang="zh-CN" baseline="0" dirty="0" smtClean="0"/>
              <a:t> custom locator, so partitioning in global data is not supported. </a:t>
            </a:r>
          </a:p>
          <a:p>
            <a:r>
              <a:rPr lang="en-US" altLang="zh-CN" baseline="0" dirty="0" smtClean="0"/>
              <a:t>In order to estimate the behavior of the ideal partitioning, we simulate to different configurations, </a:t>
            </a:r>
          </a:p>
          <a:p>
            <a:r>
              <a:rPr lang="en-US" altLang="zh-CN" baseline="0" dirty="0" smtClean="0"/>
              <a:t>conservative and aggressive. </a:t>
            </a:r>
          </a:p>
          <a:p>
            <a:r>
              <a:rPr lang="en-US" altLang="zh-CN" dirty="0" smtClean="0"/>
              <a:t>All</a:t>
            </a:r>
            <a:r>
              <a:rPr lang="en-US" altLang="zh-CN" baseline="0" dirty="0" smtClean="0"/>
              <a:t> the global data is critical in the conservative configuration, and non-critical in aggressive configuration.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show the extreme cases, we simulate the crazy configuration, </a:t>
            </a:r>
          </a:p>
          <a:p>
            <a:r>
              <a:rPr lang="en-US" altLang="zh-CN" baseline="0" dirty="0" smtClean="0"/>
              <a:t>where only the code is protected against DRAM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These</a:t>
            </a:r>
            <a:r>
              <a:rPr lang="en-US" altLang="zh-CN" baseline="0" dirty="0" smtClean="0"/>
              <a:t> two figures shows the standby DRAM power reduction and overall DRAM power reduction achieved by Flikker. </a:t>
            </a:r>
          </a:p>
          <a:p>
            <a:r>
              <a:rPr lang="en-US" altLang="zh-CN" baseline="0" dirty="0" smtClean="0"/>
              <a:t>We estimate the portion of high refresh part based on the percentage of the critical pages. </a:t>
            </a:r>
          </a:p>
          <a:p>
            <a:r>
              <a:rPr lang="en-US" altLang="zh-CN" baseline="0" dirty="0" smtClean="0"/>
              <a:t>For example, if 24% of the pages are critical, ¼ of the memory array is in high refresh. </a:t>
            </a:r>
          </a:p>
          <a:p>
            <a:r>
              <a:rPr lang="en-US" altLang="zh-CN" baseline="0" dirty="0" smtClean="0"/>
              <a:t>Therefore, the critical pages could fit in the high refresh part.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these figures, we see the power saving increases from conservative configuration to crazy configuration. </a:t>
            </a:r>
          </a:p>
          <a:p>
            <a:r>
              <a:rPr lang="en-US" altLang="zh-CN" baseline="0" dirty="0" smtClean="0"/>
              <a:t>A extreme example is c4, which has 0 power reduction in conservative, because c4 doesn’t have any </a:t>
            </a:r>
          </a:p>
          <a:p>
            <a:r>
              <a:rPr lang="en-US" altLang="zh-CN" baseline="0" dirty="0" smtClean="0"/>
              <a:t>non-critical heap data. However, c4 achieves over 30% reduction in DRAM standby power when </a:t>
            </a:r>
          </a:p>
          <a:p>
            <a:r>
              <a:rPr lang="en-US" altLang="zh-CN" baseline="0" dirty="0" smtClean="0"/>
              <a:t>we put global data in the low refresh part. Later I will show that putting global data in the </a:t>
            </a:r>
          </a:p>
          <a:p>
            <a:r>
              <a:rPr lang="en-US" altLang="zh-CN" baseline="0" dirty="0" smtClean="0"/>
              <a:t>low refresh part doesn’t incur any output degradation for c4.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5D5637-E65A-41FA-93D5-19B4B1B5BF32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figure shows the output stats of 1000 execution for all applications and all configurations. </a:t>
            </a:r>
          </a:p>
          <a:p>
            <a:r>
              <a:rPr lang="en-US" altLang="zh-CN" baseline="0" dirty="0" smtClean="0"/>
              <a:t>We categorize the output as perfect degraded, and failed.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Overall, conservative configuration works well for all applications. </a:t>
            </a:r>
          </a:p>
          <a:p>
            <a:r>
              <a:rPr lang="en-US" altLang="zh-CN" baseline="0" dirty="0" smtClean="0"/>
              <a:t>No application fails in conservative configuration. This demonstrates the error resilience of these </a:t>
            </a:r>
          </a:p>
          <a:p>
            <a:r>
              <a:rPr lang="en-US" altLang="zh-CN" baseline="0" dirty="0" smtClean="0"/>
              <a:t>applications.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On the other hand, some execution of </a:t>
            </a:r>
            <a:r>
              <a:rPr lang="en-US" altLang="zh-CN" baseline="0" dirty="0" err="1" smtClean="0"/>
              <a:t>vpr</a:t>
            </a:r>
            <a:r>
              <a:rPr lang="en-US" altLang="zh-CN" baseline="0" dirty="0" smtClean="0"/>
              <a:t> and parser failed in aggressive and crazy configuration. </a:t>
            </a:r>
          </a:p>
          <a:p>
            <a:r>
              <a:rPr lang="en-US" altLang="zh-CN" baseline="0" dirty="0" smtClean="0"/>
              <a:t>This confirms the importance of protecting critical data.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C4 always gives perfect output under all configurations. </a:t>
            </a:r>
          </a:p>
          <a:p>
            <a:r>
              <a:rPr lang="en-US" altLang="zh-CN" baseline="0" dirty="0" smtClean="0"/>
              <a:t>Mpeg2 and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 generate some degraded output for all application.</a:t>
            </a:r>
          </a:p>
          <a:p>
            <a:r>
              <a:rPr lang="en-US" altLang="zh-CN" baseline="0" dirty="0" smtClean="0"/>
              <a:t>And </a:t>
            </a:r>
            <a:r>
              <a:rPr lang="en-US" altLang="zh-CN" baseline="0" dirty="0" err="1" smtClean="0"/>
              <a:t>vpr</a:t>
            </a:r>
            <a:r>
              <a:rPr lang="en-US" altLang="zh-CN" baseline="0" dirty="0" smtClean="0"/>
              <a:t> and parser fail under conservative and crazy configuration.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9B985A1-3BBA-4359-B4FB-6FAD5E3D5765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One</a:t>
            </a:r>
            <a:r>
              <a:rPr lang="en-US" altLang="zh-CN" baseline="0" dirty="0" smtClean="0"/>
              <a:t> concern of mpeg2 and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 is the degradation in output quality. </a:t>
            </a:r>
          </a:p>
          <a:p>
            <a:r>
              <a:rPr lang="en-US" altLang="zh-CN" baseline="0" dirty="0" smtClean="0"/>
              <a:t>However, we will show the output degradation is actually negligible. </a:t>
            </a:r>
          </a:p>
          <a:p>
            <a:r>
              <a:rPr lang="en-US" altLang="zh-CN" baseline="0" dirty="0" smtClean="0"/>
              <a:t>We evaluate the output quality of mpeg2 and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 with Signal to noise ratio, SNR. </a:t>
            </a:r>
          </a:p>
          <a:p>
            <a:r>
              <a:rPr lang="en-US" altLang="zh-CN" baseline="0" dirty="0" smtClean="0"/>
              <a:t>Larger SNR means higher output quality. </a:t>
            </a:r>
          </a:p>
          <a:p>
            <a:r>
              <a:rPr lang="en-US" altLang="zh-CN" baseline="0" dirty="0" smtClean="0"/>
              <a:t>SNR is usually shown in log scale, where 3dB means double the ratio. </a:t>
            </a:r>
          </a:p>
          <a:p>
            <a:r>
              <a:rPr lang="en-US" altLang="zh-CN" baseline="0" dirty="0" smtClean="0"/>
              <a:t>We test the SNR of mpeg2 on a video. </a:t>
            </a:r>
          </a:p>
          <a:p>
            <a:r>
              <a:rPr lang="en-US" altLang="zh-CN" baseline="0" dirty="0" smtClean="0"/>
              <a:t>After encoding and decoding, the final output video achieves 35dB compared with the original video. </a:t>
            </a:r>
          </a:p>
          <a:p>
            <a:r>
              <a:rPr lang="en-US" altLang="zh-CN" baseline="0" dirty="0" smtClean="0"/>
              <a:t>The SNR of Flikker is much higher than this. </a:t>
            </a:r>
          </a:p>
          <a:p>
            <a:r>
              <a:rPr lang="en-US" altLang="zh-CN" baseline="0" dirty="0" smtClean="0"/>
              <a:t>As shown in this table Flikker achieves over 70dB SNR for all these configurations, </a:t>
            </a:r>
          </a:p>
          <a:p>
            <a:r>
              <a:rPr lang="en-US" altLang="zh-CN" baseline="0" dirty="0" smtClean="0"/>
              <a:t>which means the output degradation is negligible.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2468F9-B232-474C-A3C3-20407E480315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 is</a:t>
            </a:r>
            <a:r>
              <a:rPr lang="en-US" altLang="zh-CN" baseline="0" dirty="0" smtClean="0"/>
              <a:t> an example output from </a:t>
            </a:r>
            <a:r>
              <a:rPr lang="en-US" altLang="zh-CN" baseline="0" dirty="0" err="1" smtClean="0"/>
              <a:t>rayshade</a:t>
            </a:r>
            <a:r>
              <a:rPr lang="en-US" altLang="zh-CN" baseline="0" dirty="0" smtClean="0"/>
              <a:t>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It is very difficult to see the difference between the original figure and the one with 79db.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Only when we zoom in enough, we can see the difference between these two.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</a:t>
            </a:r>
            <a:r>
              <a:rPr lang="en-US" altLang="zh-CN" baseline="0" dirty="0" smtClean="0"/>
              <a:t> the future works.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Besides mobile workloads, we believe DRAM also works for DRAM in data centers, </a:t>
            </a:r>
          </a:p>
          <a:p>
            <a:r>
              <a:rPr lang="en-US" altLang="zh-CN" baseline="0" dirty="0" smtClean="0"/>
              <a:t>For the following reasons.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First, electricity bills dominate the maintain cost of data centers. Less power, less cost.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Second, typical utilization of data centers is less than 30%.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Finally, data centers usually use large amount of memory, which provides more</a:t>
            </a:r>
          </a:p>
          <a:p>
            <a:r>
              <a:rPr lang="en-US" altLang="zh-CN" baseline="0" dirty="0" smtClean="0"/>
              <a:t>opportunity for Flikker.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A2872D-9B2E-41D6-9956-CEA151409BA0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Beside draining the battery, refresh operation</a:t>
            </a:r>
            <a:r>
              <a:rPr lang="en-US" altLang="zh-CN" baseline="0" dirty="0" smtClean="0"/>
              <a:t> also incurs performance penalty,</a:t>
            </a:r>
          </a:p>
          <a:p>
            <a:r>
              <a:rPr lang="en-US" altLang="zh-CN" baseline="0" dirty="0" smtClean="0"/>
              <a:t>Namely refresh penalty. </a:t>
            </a:r>
          </a:p>
          <a:p>
            <a:r>
              <a:rPr lang="en-US" altLang="zh-CN" baseline="0" dirty="0" smtClean="0"/>
              <a:t>Because the DRAM is not available for read and write during refresh operations.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Recent research shows that, the refresh penalty increases with DRAM capacity, because </a:t>
            </a:r>
          </a:p>
          <a:p>
            <a:r>
              <a:rPr lang="en-US" altLang="zh-CN" baseline="0" dirty="0" smtClean="0"/>
              <a:t>Larger DRAM has more rows to be refresh in the retention time.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Because Flikker reduces number of refresh operations, it also reduces the refresh penalty.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Can we do something</a:t>
            </a:r>
            <a:r>
              <a:rPr lang="en-US" altLang="zh-CN" baseline="0" dirty="0" smtClean="0"/>
              <a:t> about the refresh? Of course we cannot total avoid refreshing, or we will lose the data. </a:t>
            </a:r>
          </a:p>
          <a:p>
            <a:r>
              <a:rPr lang="en-US" altLang="zh-CN" baseline="0" dirty="0" smtClean="0"/>
              <a:t>But we can refresh less frequently, to get power savings. </a:t>
            </a:r>
          </a:p>
          <a:p>
            <a:r>
              <a:rPr lang="en-US" altLang="zh-CN" baseline="0" dirty="0" smtClean="0"/>
              <a:t>On the other hand, because of variations in the retention time of different DRAM cells, slightly increasing </a:t>
            </a:r>
          </a:p>
          <a:p>
            <a:r>
              <a:rPr lang="en-US" altLang="zh-CN" baseline="0" dirty="0" smtClean="0"/>
              <a:t>the refresh cycle, or reducing the refresh rate, will not lose all the data. Instead, the error rate increases </a:t>
            </a:r>
          </a:p>
          <a:p>
            <a:r>
              <a:rPr lang="en-US" altLang="zh-CN" baseline="0" dirty="0" smtClean="0"/>
              <a:t>with the refresh cycle.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Currently, all the DRAM cells are refreshed at worst case retention time, which is 64ms.</a:t>
            </a:r>
          </a:p>
          <a:p>
            <a:r>
              <a:rPr lang="en-US" altLang="zh-CN" baseline="0" dirty="0" smtClean="0"/>
              <a:t>If the system can tolerate some errors, we can reduce the refresh rate and achieve power </a:t>
            </a:r>
          </a:p>
          <a:p>
            <a:r>
              <a:rPr lang="en-US" altLang="zh-CN" baseline="0" dirty="0" smtClean="0"/>
              <a:t>Savings.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This figure shows the retention time of different pages in a DRAM chips. In state-of-the-art DRAM, all the DRAM cells are refreshed at the worst-case retention time of 64ms for 100% reliability. So most DRAM cells are being over refreshed.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It</a:t>
            </a:r>
            <a:r>
              <a:rPr lang="en-US" altLang="zh-CN" baseline="0" dirty="0" smtClean="0"/>
              <a:t> is important to notice that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0D148F0-F43A-43CE-87C6-A8C811058FA9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Compare the power</a:t>
            </a:r>
            <a:r>
              <a:rPr lang="en-US" altLang="zh-CN" baseline="0" dirty="0" smtClean="0"/>
              <a:t> saving with reliability, we find parser performs best on conservative configuration. </a:t>
            </a:r>
          </a:p>
          <a:p>
            <a:r>
              <a:rPr lang="en-US" altLang="zh-CN" baseline="0" dirty="0" smtClean="0"/>
              <a:t>Since parser has large noncritical heap data, it achieve significant power saving in conservative </a:t>
            </a:r>
          </a:p>
          <a:p>
            <a:r>
              <a:rPr lang="en-US" altLang="zh-CN" baseline="0" dirty="0" smtClean="0"/>
              <a:t>configuration. Parser also have large critical global data, which leads to many failed executions </a:t>
            </a:r>
          </a:p>
          <a:p>
            <a:r>
              <a:rPr lang="en-US" altLang="zh-CN" baseline="0" dirty="0" smtClean="0"/>
              <a:t>in aggressive and crazy configurations. On the other hand </a:t>
            </a:r>
            <a:r>
              <a:rPr lang="en-US" altLang="zh-CN" baseline="0" dirty="0" err="1" smtClean="0"/>
              <a:t>vpr</a:t>
            </a:r>
            <a:r>
              <a:rPr lang="en-US" altLang="zh-CN" baseline="0" dirty="0" smtClean="0"/>
              <a:t> works well in crazy configurations. </a:t>
            </a:r>
          </a:p>
          <a:p>
            <a:r>
              <a:rPr lang="en-US" altLang="zh-CN" baseline="0" dirty="0" smtClean="0"/>
              <a:t>This is because a few errors in stack and critical heap data are not likely to impact the final </a:t>
            </a:r>
          </a:p>
          <a:p>
            <a:r>
              <a:rPr lang="en-US" altLang="zh-CN" baseline="0" dirty="0" smtClean="0"/>
              <a:t>result of simulated annealing algorithm.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other three applications prefers aggressive configuration, </a:t>
            </a:r>
          </a:p>
          <a:p>
            <a:r>
              <a:rPr lang="en-US" altLang="zh-CN" baseline="0" dirty="0" smtClean="0"/>
              <a:t>where they achieves significant power saving and high quality output.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C0ABA3-DEF1-4FE3-AE75-DCB77A0A10E4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help the system tolerate DRAM errors, we introduce Flikker. </a:t>
            </a:r>
          </a:p>
          <a:p>
            <a:endParaRPr lang="en-US" dirty="0" smtClean="0"/>
          </a:p>
          <a:p>
            <a:r>
              <a:rPr lang="en-US" baseline="0" dirty="0" smtClean="0"/>
              <a:t>The key idea of Flikker is to partition application data into critical data and non-critical data. </a:t>
            </a:r>
          </a:p>
          <a:p>
            <a:r>
              <a:rPr lang="en-US" baseline="0" dirty="0" smtClean="0"/>
              <a:t>Critical data are important for application correctness. </a:t>
            </a:r>
          </a:p>
          <a:p>
            <a:r>
              <a:rPr lang="en-US" baseline="0" dirty="0" smtClean="0"/>
              <a:t>While non-critical data do not much impact application correctness.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Flikker, different data are placed in different part of the DRAM and refreshed at different rate. </a:t>
            </a:r>
          </a:p>
          <a:p>
            <a:r>
              <a:rPr lang="en-US" baseline="0" dirty="0" smtClean="0"/>
              <a:t>Particularly, critical data is placed in high refresh part, which has no error. And non-critical data </a:t>
            </a:r>
          </a:p>
          <a:p>
            <a:r>
              <a:rPr lang="en-US" baseline="0" dirty="0" smtClean="0"/>
              <a:t>is placed in low refresh part which consumes less power. With this partitioning, DRAM errors are exposed </a:t>
            </a:r>
          </a:p>
          <a:p>
            <a:r>
              <a:rPr lang="en-US" baseline="0" dirty="0" smtClean="0"/>
              <a:t>to the application and handled with software techniques.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 work, such as Green, asks the developers to apply approximation in certain region of the application </a:t>
            </a:r>
          </a:p>
          <a:p>
            <a:r>
              <a:rPr lang="en-US" baseline="0" dirty="0" smtClean="0"/>
              <a:t>To tradeoff quality of service for energy efficiency. </a:t>
            </a:r>
          </a:p>
          <a:p>
            <a:r>
              <a:rPr lang="en-US" baseline="0" dirty="0" smtClean="0"/>
              <a:t>In our approach, we rely on the programmers to identify critical and non-critical data.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According to our analysis, mobile applications have substantial non-critical data, that can be easily</a:t>
            </a:r>
          </a:p>
          <a:p>
            <a:r>
              <a:rPr lang="en-US" baseline="0" dirty="0" smtClean="0"/>
              <a:t>Identified by the developers.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Related work approximate  to safe power …</a:t>
            </a:r>
          </a:p>
          <a:p>
            <a:r>
              <a:rPr lang="en-US" baseline="0" dirty="0" smtClean="0"/>
              <a:t>Programmer to identify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contribution</a:t>
            </a:r>
            <a:r>
              <a:rPr lang="en-US" baseline="0" dirty="0" smtClean="0"/>
              <a:t> of Flikker is as follows.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C5FFB5-13A1-42A1-9086-A4E52D46D498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outline of</a:t>
            </a:r>
            <a:r>
              <a:rPr lang="en-US" baseline="0" dirty="0" smtClean="0"/>
              <a:t> this talk. </a:t>
            </a:r>
          </a:p>
          <a:p>
            <a:r>
              <a:rPr lang="en-US" baseline="0" dirty="0" smtClean="0"/>
              <a:t>Technique, results, future work, and finally conclusion.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Let’s first review some background of Flikker. </a:t>
            </a:r>
          </a:p>
          <a:p>
            <a:r>
              <a:rPr lang="en-US" baseline="0" dirty="0" smtClean="0"/>
              <a:t>Then I will present the Flikker DRAM structure and software framework. </a:t>
            </a:r>
          </a:p>
          <a:p>
            <a:r>
              <a:rPr lang="en-US" baseline="0" dirty="0" smtClean="0"/>
              <a:t>I will also briefly describe our self-refresh power model. </a:t>
            </a:r>
          </a:p>
          <a:p>
            <a:r>
              <a:rPr lang="en-US" baseline="0" dirty="0" smtClean="0"/>
              <a:t>Then I will experimental results. After discussing future work with Flikker. I will conclude this talk.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FD316C-4AA8-4E36-A70B-A7733A30A73E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Minimizing idle</a:t>
            </a:r>
            <a:r>
              <a:rPr lang="en-US" baseline="0" dirty="0" smtClean="0"/>
              <a:t> power consumption </a:t>
            </a:r>
            <a:r>
              <a:rPr lang="en-US" dirty="0" smtClean="0"/>
              <a:t>is important for DRAM, especially</a:t>
            </a:r>
            <a:r>
              <a:rPr lang="en-US" baseline="0" dirty="0" smtClean="0"/>
              <a:t> mobile DRAMs. </a:t>
            </a:r>
          </a:p>
          <a:p>
            <a:r>
              <a:rPr lang="en-US" baseline="0" dirty="0" smtClean="0"/>
              <a:t>Modern DRAMs switch to self-refresh state in during idle periods to minimize idle power consumption. </a:t>
            </a:r>
          </a:p>
          <a:p>
            <a:r>
              <a:rPr lang="en-US" baseline="0" dirty="0" smtClean="0"/>
              <a:t>Some mobile DRAMs introduce partial array self refresh to further reduce power consumption in self-refresh mode. </a:t>
            </a:r>
          </a:p>
          <a:p>
            <a:r>
              <a:rPr lang="en-US" baseline="0" dirty="0" smtClean="0"/>
              <a:t>Instead of refreshing the whole memory array, only part of the DRAM is refreshed. </a:t>
            </a:r>
          </a:p>
          <a:p>
            <a:r>
              <a:rPr lang="en-US" baseline="0" dirty="0" smtClean="0"/>
              <a:t>Before switching to self-refresh state, the portion of refreshed part can be configured among several discrete levels. </a:t>
            </a:r>
          </a:p>
          <a:p>
            <a:r>
              <a:rPr lang="en-US" baseline="0" dirty="0" smtClean="0"/>
              <a:t>In this example, the upper ¼ of the memory array is refreshed.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significant disadvantage of PASR is it reduces the size of available DRAM in idle periods.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3F18E6-990F-47C9-B906-8054348F9988}" type="datetime1">
              <a:rPr lang="en-US" altLang="zh-CN" smtClean="0"/>
              <a:pPr/>
              <a:t>3/8/11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To overcome the disadvantage</a:t>
            </a:r>
            <a:r>
              <a:rPr lang="en-US" altLang="zh-CN" baseline="0" dirty="0" smtClean="0"/>
              <a:t> of partial array self-refresh, we propose the Flikker DRAM.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figure shows Flikker DRAM bank. In Flikker DRAM, each bank is divided into high refresh part and the low refresh part. </a:t>
            </a:r>
          </a:p>
          <a:p>
            <a:r>
              <a:rPr lang="en-US" altLang="zh-CN" baseline="0" dirty="0" smtClean="0"/>
              <a:t>The high refresh part is refreshed at regular rate, and the low refresh part is refreshed at a lower rate.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Previous</a:t>
            </a:r>
            <a:r>
              <a:rPr lang="en-US" altLang="zh-CN" baseline="0" dirty="0" smtClean="0"/>
              <a:t> work has measure the relationship between refresh cycle and DRAM error rate. </a:t>
            </a:r>
          </a:p>
          <a:p>
            <a:r>
              <a:rPr lang="en-US" altLang="zh-CN" baseline="0" dirty="0" smtClean="0"/>
              <a:t>In this figure, the x-axis is the refresh cycle time from 10s to 1000s, while the y-axis is the </a:t>
            </a:r>
          </a:p>
          <a:p>
            <a:r>
              <a:rPr lang="en-US" altLang="zh-CN" baseline="0" dirty="0" smtClean="0"/>
              <a:t>DRAM error rate in percentage. Both axis are in log scale.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black curve shows the DRAM error rate under 32 degree Celsius, while the gray line shows DRAM </a:t>
            </a:r>
          </a:p>
          <a:p>
            <a:r>
              <a:rPr lang="en-US" altLang="zh-CN" baseline="0" dirty="0" smtClean="0"/>
              <a:t>error rate under 48 degree Celsius.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Over all, the DRAM error rate is low, and follows a clear trend of the refresh cycle time. </a:t>
            </a:r>
          </a:p>
          <a:p>
            <a:r>
              <a:rPr lang="en-US" altLang="zh-CN" baseline="0" dirty="0" smtClean="0"/>
              <a:t>In our experiment, we project this curve to the left hand side.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Particularly, we set the refresh cycle time of the low refresh part to 1s, where the error rate </a:t>
            </a:r>
          </a:p>
          <a:p>
            <a:r>
              <a:rPr lang="en-US" altLang="zh-CN" baseline="0" dirty="0" smtClean="0"/>
              <a:t>is 4 times 10 to the power of negative 8. </a:t>
            </a:r>
          </a:p>
          <a:p>
            <a:r>
              <a:rPr lang="en-US" altLang="zh-CN" baseline="0" dirty="0" smtClean="0"/>
              <a:t>While the high refresh part is refreshed at 64ms second, where the error rate is 0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1F50-832E-49B9-BF43-D4A0BBEEDAA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figure shows the Flikker</a:t>
            </a:r>
            <a:r>
              <a:rPr lang="en-US" baseline="0" dirty="0" smtClean="0"/>
              <a:t> software framework. </a:t>
            </a:r>
          </a:p>
          <a:p>
            <a:r>
              <a:rPr lang="en-US" baseline="0" dirty="0" smtClean="0"/>
              <a:t>We denote critical objects with red. And non-critical ones, with blue.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the programmer specify which objects are critical and which are non-critical. </a:t>
            </a:r>
          </a:p>
          <a:p>
            <a:r>
              <a:rPr lang="en-US" baseline="0" dirty="0" smtClean="0"/>
              <a:t>Then the allocator allocates different data to separate pages, namely critical pages </a:t>
            </a:r>
          </a:p>
          <a:p>
            <a:r>
              <a:rPr lang="en-US" baseline="0" dirty="0" smtClean="0"/>
              <a:t>and non-critical pages. </a:t>
            </a:r>
          </a:p>
          <a:p>
            <a:r>
              <a:rPr lang="en-US" baseline="0" dirty="0" smtClean="0"/>
              <a:t>Finally, the OS map critical pages to high refresh rows of the DRAM, and the non-critical</a:t>
            </a:r>
          </a:p>
          <a:p>
            <a:r>
              <a:rPr lang="en-US" baseline="0" dirty="0" smtClean="0"/>
              <a:t>Pages to the low refresh rows.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Of course, it is also possible to automate the identification of non-critical data through profiling.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Profiling...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F43-7178-4A03-96BA-AF873B4D5E50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8169-0793-49C8-A064-41AD918BFDFB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DC5A-6207-4E94-8DD6-BC295DCD7DB8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fld id="{4F8AEB72-BF65-48FA-AB5A-FF202B58AEC7}" type="datetime1">
              <a:rPr lang="en-US" altLang="zh-CN" smtClean="0"/>
              <a:pPr/>
              <a:t>3/8/11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047875" cy="4762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ASPLOS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4" y="6310164"/>
            <a:ext cx="841573" cy="476250"/>
          </a:xfrm>
        </p:spPr>
        <p:txBody>
          <a:bodyPr/>
          <a:lstStyle>
            <a:lvl1pPr>
              <a:defRPr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C2C8-692C-4F03-9A80-BCB5D7869D2B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0E0A-0EE6-4B84-92CF-AFCE96552F76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6C45-6772-495C-A41B-95EB7B9FEA37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A7D-E578-4AF3-B8FC-0E181CADF82A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8A1E-D781-41A8-AF71-113F74625115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6875-CD97-4195-9021-2E2E41B61ADF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2ECB-C1D6-4E5B-9421-CE912DB98E38}" type="datetime1">
              <a:rPr lang="en-US" altLang="zh-CN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ASPLOS 2011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 eaLnBrk="1" latinLnBrk="0" hangingPunct="1"/>
            <a:fld id="{6E18B749-F907-4316-9E84-23BD6F0D7A52}" type="datetime1">
              <a:rPr lang="en-US" altLang="zh-CN" smtClean="0"/>
              <a:pPr algn="r" eaLnBrk="1" latinLnBrk="0" hangingPunct="1"/>
              <a:t>3/8/11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kumimoji="0" lang="en-US" sz="1200" smtClean="0">
                <a:solidFill>
                  <a:schemeClr val="bg2">
                    <a:shade val="50000"/>
                  </a:schemeClr>
                </a:solidFill>
                <a:effectLst/>
              </a:rPr>
              <a:t>ASPLOS 2011</a:t>
            </a:r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://images.ic-on-line.cn/0056/hye25l256160ac-75_42780100001.gif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w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8028384" cy="1472184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Flikker: Saving DRAM Refresh-power through Critical Data Partitioning</a:t>
            </a:r>
            <a:endParaRPr lang="zh-CN" alt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3068960"/>
            <a:ext cx="4104456" cy="2371024"/>
          </a:xfrm>
        </p:spPr>
        <p:txBody>
          <a:bodyPr>
            <a:normAutofit/>
          </a:bodyPr>
          <a:lstStyle/>
          <a:p>
            <a:r>
              <a:rPr lang="en-US" altLang="zh-CN" sz="3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Song Liu  </a:t>
            </a:r>
            <a:r>
              <a:rPr lang="en-US" altLang="zh-CN" sz="3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</a:p>
          <a:p>
            <a:r>
              <a:rPr lang="sv-SE" altLang="zh-CN" sz="3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Karthik Pattabiraman</a:t>
            </a:r>
          </a:p>
          <a:p>
            <a:r>
              <a:rPr lang="sv-SE" altLang="zh-CN" sz="3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Thomas Moscibroda</a:t>
            </a:r>
          </a:p>
          <a:p>
            <a:r>
              <a:rPr lang="sv-SE" altLang="zh-CN" sz="3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Benjamin G. Zorn</a:t>
            </a:r>
          </a:p>
          <a:p>
            <a:endParaRPr lang="sv-SE" altLang="zh-CN" sz="2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2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662564" cy="9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636912"/>
            <a:ext cx="1012603" cy="101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096"/>
            <a:ext cx="18653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172200" y="25029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Software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20888"/>
            <a:ext cx="1524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Programmer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348880"/>
            <a:ext cx="18288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Allocator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807732"/>
            <a:ext cx="1295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2057400"/>
            <a:ext cx="2286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Operating System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2200" y="2502932"/>
            <a:ext cx="1676400" cy="895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2971800"/>
            <a:ext cx="17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 Refresh Rows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356973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Low Refresh Rows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614166" y="314393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6200" y="2807732"/>
            <a:ext cx="1295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00200" y="5257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24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5181600"/>
            <a:ext cx="16764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critical object</a:t>
            </a:r>
            <a:endParaRPr 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600200" y="5855732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62400" y="57033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1200" y="5779532"/>
            <a:ext cx="1752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object</a:t>
            </a:r>
            <a:endParaRPr lang="en-US" dirty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72200" y="3417332"/>
            <a:ext cx="16764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524000" y="288393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905000" y="334113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057400" y="3722132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524000" y="3493532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133600" y="3112532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95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91000" y="34173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61" name="Straight Arrow Connector 60"/>
          <p:cNvCxnSpPr>
            <a:stCxn id="54" idx="5"/>
            <a:endCxn id="58" idx="1"/>
          </p:cNvCxnSpPr>
          <p:nvPr/>
        </p:nvCxnSpPr>
        <p:spPr>
          <a:xfrm rot="16200000" flipH="1">
            <a:off x="3090722" y="2545654"/>
            <a:ext cx="338278" cy="1862278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Arrow Connector 61"/>
          <p:cNvCxnSpPr>
            <a:stCxn id="53" idx="6"/>
            <a:endCxn id="59" idx="1"/>
          </p:cNvCxnSpPr>
          <p:nvPr/>
        </p:nvCxnSpPr>
        <p:spPr>
          <a:xfrm>
            <a:off x="1752600" y="3607832"/>
            <a:ext cx="2286000" cy="190500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Arrow Connector 69"/>
          <p:cNvCxnSpPr>
            <a:stCxn id="52" idx="6"/>
            <a:endCxn id="59" idx="1"/>
          </p:cNvCxnSpPr>
          <p:nvPr/>
        </p:nvCxnSpPr>
        <p:spPr>
          <a:xfrm flipV="1">
            <a:off x="2286000" y="3798332"/>
            <a:ext cx="1752600" cy="38100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Arrow Connector 72"/>
          <p:cNvCxnSpPr>
            <a:stCxn id="48" idx="6"/>
            <a:endCxn id="57" idx="1"/>
          </p:cNvCxnSpPr>
          <p:nvPr/>
        </p:nvCxnSpPr>
        <p:spPr>
          <a:xfrm>
            <a:off x="1752600" y="2998232"/>
            <a:ext cx="2743200" cy="278368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Straight Arrow Connector 76"/>
          <p:cNvCxnSpPr>
            <a:stCxn id="49" idx="6"/>
            <a:endCxn id="57" idx="1"/>
          </p:cNvCxnSpPr>
          <p:nvPr/>
        </p:nvCxnSpPr>
        <p:spPr>
          <a:xfrm flipV="1">
            <a:off x="2133600" y="3276600"/>
            <a:ext cx="2362200" cy="178832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3" name="Rectangle 82"/>
          <p:cNvSpPr/>
          <p:nvPr/>
        </p:nvSpPr>
        <p:spPr>
          <a:xfrm>
            <a:off x="6705600" y="39507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72200" y="39507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85" name="Straight Arrow Connector 84"/>
          <p:cNvCxnSpPr>
            <a:stCxn id="57" idx="3"/>
            <a:endCxn id="80" idx="1"/>
          </p:cNvCxnSpPr>
          <p:nvPr/>
        </p:nvCxnSpPr>
        <p:spPr>
          <a:xfrm flipV="1">
            <a:off x="5029200" y="2731532"/>
            <a:ext cx="1143000" cy="545068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Arrow Connector 87"/>
          <p:cNvCxnSpPr>
            <a:stCxn id="58" idx="3"/>
            <a:endCxn id="83" idx="1"/>
          </p:cNvCxnSpPr>
          <p:nvPr/>
        </p:nvCxnSpPr>
        <p:spPr>
          <a:xfrm>
            <a:off x="4724400" y="3645932"/>
            <a:ext cx="1981200" cy="533400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Straight Arrow Connector 90"/>
          <p:cNvCxnSpPr>
            <a:stCxn id="59" idx="3"/>
            <a:endCxn id="84" idx="1"/>
          </p:cNvCxnSpPr>
          <p:nvPr/>
        </p:nvCxnSpPr>
        <p:spPr>
          <a:xfrm>
            <a:off x="4572000" y="3798332"/>
            <a:ext cx="1600200" cy="381000"/>
          </a:xfrm>
          <a:prstGeom prst="straightConnector1">
            <a:avLst/>
          </a:prstGeom>
          <a:noFill/>
          <a:ln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Rectangle 58"/>
          <p:cNvSpPr/>
          <p:nvPr/>
        </p:nvSpPr>
        <p:spPr>
          <a:xfrm>
            <a:off x="4038600" y="356973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48200" y="5181600"/>
            <a:ext cx="16764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critical page</a:t>
            </a:r>
            <a:endParaRPr 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648200" y="5779532"/>
            <a:ext cx="17526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page</a:t>
            </a:r>
            <a:endParaRPr lang="en-US" dirty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600" y="4114800"/>
            <a:ext cx="990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virtual pages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7000" y="4419600"/>
            <a:ext cx="990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physical pages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148478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Minor changes to the memory allocator and the Operating System (OS)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0" name="Slide Number Placeholder 6"/>
          <p:cNvSpPr txBox="1">
            <a:spLocks/>
          </p:cNvSpPr>
          <p:nvPr/>
        </p:nvSpPr>
        <p:spPr>
          <a:xfrm>
            <a:off x="7762874" y="6310164"/>
            <a:ext cx="841573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" grpId="0"/>
      <p:bldP spid="7" grpId="0"/>
      <p:bldP spid="9" grpId="0" animBg="1"/>
      <p:bldP spid="17" grpId="0"/>
      <p:bldP spid="27" grpId="0" animBg="1"/>
      <p:bldP spid="28" grpId="0"/>
      <p:bldP spid="29" grpId="0"/>
      <p:bldP spid="37" grpId="0"/>
      <p:bldP spid="38" grpId="0" animBg="1"/>
      <p:bldP spid="39" grpId="0" animBg="1"/>
      <p:bldP spid="40" grpId="0" animBg="1"/>
      <p:bldP spid="42" grpId="0"/>
      <p:bldP spid="43" grpId="0" animBg="1"/>
      <p:bldP spid="44" grpId="0" animBg="1"/>
      <p:bldP spid="45" grpId="0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83" grpId="0" animBg="1"/>
      <p:bldP spid="84" grpId="0" animBg="1"/>
      <p:bldP spid="59" grpId="0" animBg="1"/>
      <p:bldP spid="118" grpId="0"/>
      <p:bldP spid="119" grpId="0"/>
      <p:bldP spid="4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 and software framework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Experimental results</a:t>
            </a:r>
          </a:p>
          <a:p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Future work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Conclusions</a:t>
            </a:r>
            <a:endParaRPr 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Applications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mpeg2 decoder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c4 (connect 4, four-in-a-row)</a:t>
            </a:r>
          </a:p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rayshade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(ray-traced images)</a:t>
            </a:r>
          </a:p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vpr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(SA based optimization)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parser 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8680"/>
            <a:ext cx="2016224" cy="22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99695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54441"/>
            <a:ext cx="6324600" cy="182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4168" y="4581128"/>
            <a:ext cx="151216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 Setup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136904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Performance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(architectural simulator)</a:t>
            </a:r>
            <a:endParaRPr lang="en-US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Impact of data partitioning</a:t>
            </a:r>
          </a:p>
          <a:p>
            <a:r>
              <a:rPr 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Overall DRAM power (simulator, model)</a:t>
            </a:r>
          </a:p>
          <a:p>
            <a:pPr lvl="1"/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Active power, Idle power</a:t>
            </a:r>
          </a:p>
          <a:p>
            <a:pPr lvl="1"/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Usage profile (95% idle, 5% active)  </a:t>
            </a:r>
            <a:b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</a:t>
            </a:r>
            <a:r>
              <a:rPr lang="en-US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Karlson</a:t>
            </a:r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et.al, Pervasive’09]</a:t>
            </a:r>
            <a:endParaRPr lang="en-US" sz="240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Fault injection simulation (Pin)</a:t>
            </a:r>
          </a:p>
          <a:p>
            <a:pPr lvl="1"/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Simulate a self-refresh period, and inject error afterward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&lt;0.5%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Fault-injection Simulations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2592" y="2153816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4992" y="1772816"/>
            <a:ext cx="762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code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4192" y="2153816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6592" y="1772816"/>
            <a:ext cx="762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stack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992" y="2153816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4392" y="1772816"/>
            <a:ext cx="762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global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3592" y="2153816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5992" y="1772816"/>
            <a:ext cx="762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heap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2392" y="2077616"/>
            <a:ext cx="100584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baseline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318592" y="3525416"/>
            <a:ext cx="6781800" cy="704910"/>
            <a:chOff x="1318592" y="3525416"/>
            <a:chExt cx="6781800" cy="704910"/>
          </a:xfrm>
        </p:grpSpPr>
        <p:sp>
          <p:nvSpPr>
            <p:cNvPr id="21" name="Rectangle 20"/>
            <p:cNvSpPr/>
            <p:nvPr/>
          </p:nvSpPr>
          <p:spPr>
            <a:xfrm>
              <a:off x="2842592" y="3906416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94992" y="3525416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code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14192" y="3906416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6592" y="3525416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stack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14392" y="3525416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global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85992" y="3525416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heap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18592" y="3830216"/>
              <a:ext cx="8382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ideal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5661992" y="3906416"/>
              <a:ext cx="1066800" cy="304800"/>
              <a:chOff x="5334000" y="4800600"/>
              <a:chExt cx="1066800" cy="4572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334000" y="4800600"/>
                <a:ext cx="51435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867400" y="48006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7033592" y="3906416"/>
              <a:ext cx="1066800" cy="304800"/>
              <a:chOff x="5334000" y="4800600"/>
              <a:chExt cx="1066800" cy="4572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334000" y="4800600"/>
                <a:ext cx="51435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867400" y="48006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61392" y="2763416"/>
            <a:ext cx="7239000" cy="2228910"/>
            <a:chOff x="861392" y="3048000"/>
            <a:chExt cx="7239000" cy="2228910"/>
          </a:xfrm>
        </p:grpSpPr>
        <p:sp>
          <p:nvSpPr>
            <p:cNvPr id="44" name="Rectangle 43"/>
            <p:cNvSpPr/>
            <p:nvPr/>
          </p:nvSpPr>
          <p:spPr>
            <a:xfrm>
              <a:off x="2842592" y="4953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94992" y="4572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code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14192" y="4953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66592" y="4572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stack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4392" y="4572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global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85992" y="4572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heap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1392" y="4876800"/>
              <a:ext cx="184404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aggressive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pSp>
          <p:nvGrpSpPr>
            <p:cNvPr id="5" name="Group 32"/>
            <p:cNvGrpSpPr/>
            <p:nvPr/>
          </p:nvGrpSpPr>
          <p:grpSpPr>
            <a:xfrm>
              <a:off x="7033592" y="4953000"/>
              <a:ext cx="1066800" cy="304800"/>
              <a:chOff x="5334000" y="4800600"/>
              <a:chExt cx="1066800" cy="4572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334000" y="4800600"/>
                <a:ext cx="51435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867400" y="48006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2842592" y="3429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94992" y="3048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code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14192" y="3429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66592" y="3048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stack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14392" y="3048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global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85992" y="30480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heap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13792" y="3352800"/>
              <a:ext cx="150876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conservative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pSp>
          <p:nvGrpSpPr>
            <p:cNvPr id="6" name="Group 32"/>
            <p:cNvGrpSpPr/>
            <p:nvPr/>
          </p:nvGrpSpPr>
          <p:grpSpPr>
            <a:xfrm>
              <a:off x="7033592" y="3429000"/>
              <a:ext cx="1066800" cy="304800"/>
              <a:chOff x="5334000" y="4800600"/>
              <a:chExt cx="1066800" cy="4572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334000" y="4800600"/>
                <a:ext cx="51435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867400" y="48006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5661992" y="3429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61992" y="49530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318592" y="5125616"/>
            <a:ext cx="6781800" cy="704910"/>
            <a:chOff x="1318592" y="5410200"/>
            <a:chExt cx="6781800" cy="704910"/>
          </a:xfrm>
        </p:grpSpPr>
        <p:sp>
          <p:nvSpPr>
            <p:cNvPr id="79" name="Rectangle 78"/>
            <p:cNvSpPr/>
            <p:nvPr/>
          </p:nvSpPr>
          <p:spPr>
            <a:xfrm>
              <a:off x="2842592" y="5791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94992" y="54102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code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66592" y="54102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stack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14392" y="54102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global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85992" y="5410200"/>
              <a:ext cx="762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heap</a:t>
              </a:r>
              <a:endParaRPr 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8592" y="5715000"/>
              <a:ext cx="8382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crazy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61992" y="5791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14192" y="5791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33592" y="5791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7" name="Left Brace 66"/>
          <p:cNvSpPr/>
          <p:nvPr/>
        </p:nvSpPr>
        <p:spPr>
          <a:xfrm rot="16200000">
            <a:off x="7442820" y="3801989"/>
            <a:ext cx="228600" cy="1066800"/>
          </a:xfrm>
          <a:prstGeom prst="leftBrace">
            <a:avLst>
              <a:gd name="adj1" fmla="val 4166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3720" y="4373487"/>
            <a:ext cx="10668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custom allocator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1" name="Left Brace 70"/>
          <p:cNvSpPr/>
          <p:nvPr/>
        </p:nvSpPr>
        <p:spPr>
          <a:xfrm rot="16200000">
            <a:off x="6071220" y="3801989"/>
            <a:ext cx="228600" cy="1066800"/>
          </a:xfrm>
          <a:prstGeom prst="leftBrace">
            <a:avLst>
              <a:gd name="adj1" fmla="val 4166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2120" y="4373487"/>
            <a:ext cx="10668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compiler support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09728" y="6237312"/>
            <a:ext cx="53340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49888" y="6237312"/>
            <a:ext cx="53340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57800" y="6237312"/>
            <a:ext cx="754360" cy="381000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critical</a:t>
            </a:r>
            <a:endParaRPr 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97960" y="6237312"/>
            <a:ext cx="133042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</a:t>
            </a:r>
            <a:endParaRPr lang="en-US" dirty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0" grpId="0"/>
      <p:bldP spid="70" grpId="1"/>
      <p:bldP spid="71" grpId="0" animBg="1"/>
      <p:bldP spid="71" grpId="1" animBg="1"/>
      <p:bldP spid="72" grpId="1"/>
      <p:bldP spid="7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 Reduction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Estimate the portion of high refresh part based on the percentage of the critical pages</a:t>
            </a:r>
          </a:p>
          <a:p>
            <a:pPr lvl="1"/>
            <a:r>
              <a:rPr 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24% critical pages: ¼ high refresh rows</a:t>
            </a:r>
          </a:p>
          <a:p>
            <a:r>
              <a:rPr 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Overall power savings: up to 25%</a:t>
            </a:r>
            <a:endParaRPr 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02622" cy="29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275408" cy="29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03648" y="3933056"/>
            <a:ext cx="86409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Fault-injection Result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Output stats (1000 executions): perfect, degraded, failed (hang, crash)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c4: always perfect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mpeg2,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rayshade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some degraded output</a:t>
            </a:r>
          </a:p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vpr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parser: some failed in aggressive and crazy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310"/>
          <a:stretch>
            <a:fillRect/>
          </a:stretch>
        </p:blipFill>
        <p:spPr bwMode="auto">
          <a:xfrm>
            <a:off x="1146096" y="3335187"/>
            <a:ext cx="7560840" cy="304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6671" y="4005064"/>
            <a:ext cx="129614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30527" y="4005064"/>
            <a:ext cx="3888432" cy="1800200"/>
            <a:chOff x="1907704" y="3717032"/>
            <a:chExt cx="3888432" cy="2520280"/>
          </a:xfrm>
        </p:grpSpPr>
        <p:sp>
          <p:nvSpPr>
            <p:cNvPr id="8" name="Rectangle 7"/>
            <p:cNvSpPr/>
            <p:nvPr/>
          </p:nvSpPr>
          <p:spPr>
            <a:xfrm>
              <a:off x="1907704" y="3717032"/>
              <a:ext cx="1296144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9992" y="3717032"/>
              <a:ext cx="1296144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35696" y="4005064"/>
            <a:ext cx="5616624" cy="1800200"/>
            <a:chOff x="1835696" y="3789040"/>
            <a:chExt cx="5616624" cy="2520280"/>
          </a:xfrm>
        </p:grpSpPr>
        <p:sp>
          <p:nvSpPr>
            <p:cNvPr id="12" name="Rectangle 11"/>
            <p:cNvSpPr/>
            <p:nvPr/>
          </p:nvSpPr>
          <p:spPr>
            <a:xfrm>
              <a:off x="1835696" y="3789040"/>
              <a:ext cx="432048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1840" y="3789040"/>
              <a:ext cx="432048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27984" y="3789040"/>
              <a:ext cx="432048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24128" y="3789040"/>
              <a:ext cx="432048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20272" y="3789040"/>
              <a:ext cx="432048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176" y="4005064"/>
            <a:ext cx="2160240" cy="1800200"/>
            <a:chOff x="6156176" y="3789040"/>
            <a:chExt cx="2160240" cy="2520280"/>
          </a:xfrm>
        </p:grpSpPr>
        <p:sp>
          <p:nvSpPr>
            <p:cNvPr id="18" name="Rectangle 17"/>
            <p:cNvSpPr/>
            <p:nvPr/>
          </p:nvSpPr>
          <p:spPr>
            <a:xfrm>
              <a:off x="6156176" y="3789040"/>
              <a:ext cx="864096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2320" y="3789040"/>
              <a:ext cx="864096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Fault-injection Result: SNR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2608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Signal-to-Noise-Ratio (SNR): the ratio of signal energy and noise energy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SNR in logarithm scale: 3dB means double the ratio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mpeg2 encoder -&gt; decoder: 35 dB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yields very high SNR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86200"/>
          <a:ext cx="6096000" cy="175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38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Configuration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mpeg2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rayshade</a:t>
                      </a:r>
                      <a:endParaRPr lang="en-US" sz="1900" dirty="0"/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conservative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95.48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101.1</a:t>
                      </a:r>
                      <a:endParaRPr lang="en-US" sz="1900" dirty="0"/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aggressive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88.34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72.84</a:t>
                      </a:r>
                      <a:endParaRPr lang="en-US" sz="1900" dirty="0"/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crazy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88.04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73.63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5791201"/>
            <a:ext cx="66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Average SNR of degraded output of mpeg2 and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rayshade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[dB]. 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5384" y="6228020"/>
            <a:ext cx="404083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impact of Flikker is negligible.</a:t>
            </a:r>
            <a:endParaRPr 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Rayshade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Degraded SNR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144" y="141277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53344" y="3851176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original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336"/>
            <a:ext cx="210413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7548" y="4293336"/>
            <a:ext cx="208678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944" y="141277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01952" y="3851756"/>
            <a:ext cx="22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degraded (52.0dB)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Background</a:t>
            </a:r>
          </a:p>
          <a:p>
            <a:pPr lvl="1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 resilience of applications</a:t>
            </a:r>
          </a:p>
          <a:p>
            <a:pPr lvl="1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Partial Array Self Refresh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 and software framework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Experimental results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Future work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Conclusions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2810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Motivation: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Smartphones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8" name="Picture 4" descr="http://www.impactlab.com/wp-content/uploads/2009/09/iphone_screenshot-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2971800" cy="2540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0050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Smartphones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becoming ubiquitous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Using more DRAM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4077072"/>
            <a:ext cx="349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Responsiveness is important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38" name="Picture 14" descr="http://www.itechnews.net/wp-content/uploads/2008/10/asus-p552w-glide-enabled-pda-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371600"/>
            <a:ext cx="3743325" cy="2647950"/>
          </a:xfrm>
          <a:prstGeom prst="rect">
            <a:avLst/>
          </a:prstGeom>
          <a:noFill/>
        </p:spPr>
      </p:pic>
      <p:pic>
        <p:nvPicPr>
          <p:cNvPr id="1040" name="Picture 16" descr="http://en.onsoftware.com/wp-content/uploads/2008/06/0_i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797152"/>
            <a:ext cx="1714500" cy="1714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948264" y="4941168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Refreshing DRAM can drain the battery even when idle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8372" name="Picture 4" descr="http://www.ciscomonkeys.com/monkeystore/images/16dr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941168"/>
            <a:ext cx="1259632" cy="1011884"/>
          </a:xfrm>
          <a:prstGeom prst="rect">
            <a:avLst/>
          </a:prstGeom>
          <a:noFill/>
        </p:spPr>
      </p:pic>
      <p:pic>
        <p:nvPicPr>
          <p:cNvPr id="58374" name="Picture 6" descr="http://www.ciscomonkeys.com/monkeystore/images/64mb%202600%20dr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4797152"/>
            <a:ext cx="1699091" cy="13681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DRAM in Data Centers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center applications contain soft states, e.g. index</a:t>
            </a:r>
          </a:p>
          <a:p>
            <a:endParaRPr lang="en-US" sz="4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Typical utilization of data centers is less than 30%</a:t>
            </a:r>
          </a:p>
        </p:txBody>
      </p:sp>
      <p:pic>
        <p:nvPicPr>
          <p:cNvPr id="5" name="Picture 2" descr="C:\Users\t-soliu\AppData\Local\Microsoft\Windows\Temporary Internet Files\Content.IE5\0MW07YT4\MCj04247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107052"/>
            <a:ext cx="1567718" cy="202397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Reduce Refresh Penalty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operation incurs performance penalty in active state</a:t>
            </a:r>
          </a:p>
          <a:p>
            <a:pPr lvl="1">
              <a:lnSpc>
                <a:spcPts val="2800"/>
              </a:lnSpc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 R/W during refresh operations</a:t>
            </a:r>
          </a:p>
          <a:p>
            <a:pPr lvl="1">
              <a:lnSpc>
                <a:spcPts val="3200"/>
              </a:lnSpc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Larger DRAM </a:t>
            </a:r>
            <a:r>
              <a:rPr lang="en-US" altLang="zh-CN" sz="4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more rows to refresh </a:t>
            </a:r>
            <a:r>
              <a:rPr lang="en-US" altLang="zh-CN" sz="4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higher refresh penalty </a:t>
            </a:r>
            <a:b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Stuecheli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MICRO’10]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reduces the number of refresh operations, and thus reduces refresh penalty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Conclusions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Handles DRAM errors with error resilience of software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Specify reliability of different data based on software requirement 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 20% overall DRAM power reduction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8392" y="2060848"/>
            <a:ext cx="5017944" cy="2286000"/>
          </a:xfrm>
        </p:spPr>
        <p:txBody>
          <a:bodyPr/>
          <a:lstStyle/>
          <a:p>
            <a:r>
              <a:rPr 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Thank you!</a:t>
            </a:r>
            <a:br>
              <a:rPr 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Questions?</a:t>
            </a:r>
            <a:endParaRPr lang="en-US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7762874" y="6310164"/>
            <a:ext cx="841573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DRAM Refresh is Expensive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2269232"/>
          </a:xfrm>
        </p:spPr>
        <p:txBody>
          <a:bodyPr>
            <a:normAutofit fontScale="92500"/>
          </a:bodyPr>
          <a:lstStyle/>
          <a:p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power consumption</a:t>
            </a:r>
          </a:p>
          <a:p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Performance penalty </a:t>
            </a:r>
          </a:p>
          <a:p>
            <a:pPr lvl="1"/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penalty increases with capacity </a:t>
            </a:r>
            <a:b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Stuecheli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MICRO’10]</a:t>
            </a:r>
          </a:p>
          <a:p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Variation in retention time [</a:t>
            </a:r>
            <a:r>
              <a:rPr lang="en-US" altLang="zh-CN" sz="28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Venkatesan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HPCA’06]</a:t>
            </a:r>
          </a:p>
        </p:txBody>
      </p:sp>
      <p:grpSp>
        <p:nvGrpSpPr>
          <p:cNvPr id="34" name="Group 8"/>
          <p:cNvGrpSpPr/>
          <p:nvPr/>
        </p:nvGrpSpPr>
        <p:grpSpPr>
          <a:xfrm>
            <a:off x="2627784" y="4221088"/>
            <a:ext cx="3888431" cy="2345485"/>
            <a:chOff x="2606239" y="4536577"/>
            <a:chExt cx="2874058" cy="182248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132" y="4536577"/>
              <a:ext cx="2479090" cy="16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2606239" y="6096001"/>
              <a:ext cx="2874058" cy="26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Figure from [</a:t>
              </a:r>
              <a:r>
                <a:rPr lang="en-US" sz="1600" dirty="0" err="1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Venkatesan</a:t>
              </a:r>
              <a:r>
                <a:rPr lang="en-US" sz="16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, HPCA’06]</a:t>
              </a:r>
              <a:endParaRPr 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Memory Footprint Breakdown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762000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Global data is not partitioned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676400" y="2564904"/>
          <a:ext cx="6351984" cy="345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Self-refresh Power Model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Self-refresh power is not just power spent on refresh</a:t>
            </a:r>
          </a:p>
          <a:p>
            <a:pPr>
              <a:buNone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US" baseline="-25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self</a:t>
            </a:r>
            <a:r>
              <a:rPr lang="en-US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-refresh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US" baseline="-25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P</a:t>
            </a:r>
            <a:r>
              <a:rPr lang="en-US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other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Assume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US" baseline="-25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proportional to refresh rate</a:t>
            </a:r>
            <a:endParaRPr lang="en-US" baseline="-25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4419600" cy="196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5334000" y="5791201"/>
            <a:ext cx="2895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452011" y="4137053"/>
            <a:ext cx="2548991" cy="1480843"/>
          </a:xfrm>
          <a:custGeom>
            <a:avLst/>
            <a:gdLst>
              <a:gd name="connsiteX0" fmla="*/ 0 w 2727016"/>
              <a:gd name="connsiteY0" fmla="*/ 1480843 h 1480843"/>
              <a:gd name="connsiteX1" fmla="*/ 1715511 w 2727016"/>
              <a:gd name="connsiteY1" fmla="*/ 1124793 h 1480843"/>
              <a:gd name="connsiteX2" fmla="*/ 2727016 w 2727016"/>
              <a:gd name="connsiteY2" fmla="*/ 0 h 14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016" h="1480843">
                <a:moveTo>
                  <a:pt x="0" y="1480843"/>
                </a:moveTo>
                <a:cubicBezTo>
                  <a:pt x="630504" y="1426221"/>
                  <a:pt x="1261008" y="1371600"/>
                  <a:pt x="1715511" y="1124793"/>
                </a:cubicBezTo>
                <a:cubicBezTo>
                  <a:pt x="2170014" y="877986"/>
                  <a:pt x="2538202" y="221182"/>
                  <a:pt x="2727016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581483" y="3967120"/>
            <a:ext cx="2343319" cy="909680"/>
          </a:xfrm>
          <a:custGeom>
            <a:avLst/>
            <a:gdLst>
              <a:gd name="connsiteX0" fmla="*/ 0 w 2508531"/>
              <a:gd name="connsiteY0" fmla="*/ 0 h 1335186"/>
              <a:gd name="connsiteX1" fmla="*/ 1189530 w 2508531"/>
              <a:gd name="connsiteY1" fmla="*/ 1060057 h 1335186"/>
              <a:gd name="connsiteX2" fmla="*/ 2508531 w 2508531"/>
              <a:gd name="connsiteY2" fmla="*/ 1335186 h 13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531" h="1335186">
                <a:moveTo>
                  <a:pt x="0" y="0"/>
                </a:moveTo>
                <a:cubicBezTo>
                  <a:pt x="385721" y="418763"/>
                  <a:pt x="771442" y="837526"/>
                  <a:pt x="1189530" y="1060057"/>
                </a:cubicBezTo>
                <a:cubicBezTo>
                  <a:pt x="1607618" y="1282588"/>
                  <a:pt x="2296790" y="1242128"/>
                  <a:pt x="2508531" y="1335186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 rate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3505200"/>
            <a:ext cx="83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5867400"/>
            <a:ext cx="150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cycle [s]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 Saving vs. Error Rate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68684"/>
            <a:ext cx="6477000" cy="44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¼ array high refresh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86200" y="3268883"/>
            <a:ext cx="457200" cy="45720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9640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1s</a:t>
            </a:r>
            <a:endParaRPr lang="en-US" dirty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 vs. Output Quality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600200"/>
            <a:ext cx="4187952" cy="2260848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conservative: parser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aggressive: mpeg2, c4, 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rayshade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crazy: 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vpr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9153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798" y="3651077"/>
            <a:ext cx="7486650" cy="28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Motivation: DRAM Refresh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74719" y="4646215"/>
            <a:ext cx="6578681" cy="3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905000" y="1219200"/>
            <a:ext cx="5486400" cy="3331896"/>
          </a:xfrm>
          <a:custGeom>
            <a:avLst/>
            <a:gdLst>
              <a:gd name="connsiteX0" fmla="*/ 0 w 2727016"/>
              <a:gd name="connsiteY0" fmla="*/ 1480843 h 1480843"/>
              <a:gd name="connsiteX1" fmla="*/ 1715511 w 2727016"/>
              <a:gd name="connsiteY1" fmla="*/ 1124793 h 1480843"/>
              <a:gd name="connsiteX2" fmla="*/ 2727016 w 2727016"/>
              <a:gd name="connsiteY2" fmla="*/ 0 h 14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016" h="1480843">
                <a:moveTo>
                  <a:pt x="0" y="1480843"/>
                </a:moveTo>
                <a:cubicBezTo>
                  <a:pt x="630504" y="1426221"/>
                  <a:pt x="1261008" y="1371600"/>
                  <a:pt x="1715511" y="1124793"/>
                </a:cubicBezTo>
                <a:cubicBezTo>
                  <a:pt x="2170014" y="877986"/>
                  <a:pt x="2538202" y="221182"/>
                  <a:pt x="2727016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81200" y="1676400"/>
            <a:ext cx="5476322" cy="2122980"/>
          </a:xfrm>
          <a:custGeom>
            <a:avLst/>
            <a:gdLst>
              <a:gd name="connsiteX0" fmla="*/ 0 w 2508531"/>
              <a:gd name="connsiteY0" fmla="*/ 0 h 1335186"/>
              <a:gd name="connsiteX1" fmla="*/ 1189530 w 2508531"/>
              <a:gd name="connsiteY1" fmla="*/ 1060057 h 1335186"/>
              <a:gd name="connsiteX2" fmla="*/ 2508531 w 2508531"/>
              <a:gd name="connsiteY2" fmla="*/ 1335186 h 13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531" h="1335186">
                <a:moveTo>
                  <a:pt x="0" y="0"/>
                </a:moveTo>
                <a:cubicBezTo>
                  <a:pt x="385721" y="418763"/>
                  <a:pt x="771442" y="837526"/>
                  <a:pt x="1189530" y="1060057"/>
                </a:cubicBezTo>
                <a:cubicBezTo>
                  <a:pt x="1607618" y="1282588"/>
                  <a:pt x="2296790" y="1242128"/>
                  <a:pt x="2508531" y="1335186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905000"/>
            <a:ext cx="276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 rate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905000"/>
            <a:ext cx="259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648200"/>
            <a:ext cx="311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cycle [s]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95300" y="3162300"/>
            <a:ext cx="2971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4648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64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mSec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Where we are today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4509909" y="4067155"/>
            <a:ext cx="113388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Where we want to be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 sec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981200" y="3505201"/>
            <a:ext cx="3087914" cy="7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8200" y="2590800"/>
            <a:ext cx="18288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20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opportunity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981200" y="45720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077392" y="4239986"/>
            <a:ext cx="664823" cy="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71120" y="3904095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4038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cost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640" y="5661248"/>
            <a:ext cx="67056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software is able to tolerate errors, we can lower DRAM refresh rates to achieve considerable power savings</a:t>
            </a:r>
            <a:endParaRPr 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1600200" y="35052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676400" y="167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5" grpId="0"/>
      <p:bldP spid="16" grpId="0"/>
      <p:bldP spid="23" grpId="0"/>
      <p:bldP spid="24" grpId="0"/>
      <p:bldP spid="30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Flikker: Approach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315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Critical / non-critical data partitioning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2362200"/>
            <a:ext cx="1981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Down Arrow 9"/>
          <p:cNvSpPr/>
          <p:nvPr/>
        </p:nvSpPr>
        <p:spPr>
          <a:xfrm rot="756170">
            <a:off x="3504954" y="3454189"/>
            <a:ext cx="304800" cy="6693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Down Arrow 10"/>
          <p:cNvSpPr/>
          <p:nvPr/>
        </p:nvSpPr>
        <p:spPr>
          <a:xfrm rot="20624873">
            <a:off x="4585302" y="3458003"/>
            <a:ext cx="304800" cy="68313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41148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5800" y="4114800"/>
            <a:ext cx="10668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300" y="41910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crit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3962400"/>
            <a:ext cx="1371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4876800"/>
            <a:ext cx="1371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48768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 refresh</a:t>
            </a:r>
          </a:p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 errors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3962400"/>
            <a:ext cx="160020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4876800"/>
            <a:ext cx="1600200" cy="685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487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Low refresh</a:t>
            </a:r>
          </a:p>
          <a:p>
            <a:pPr algn="ctr"/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Some errors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Arc 21"/>
          <p:cNvSpPr/>
          <p:nvPr/>
        </p:nvSpPr>
        <p:spPr>
          <a:xfrm>
            <a:off x="3200400" y="2362200"/>
            <a:ext cx="1981200" cy="1143000"/>
          </a:xfrm>
          <a:prstGeom prst="arc">
            <a:avLst>
              <a:gd name="adj1" fmla="val 5927442"/>
              <a:gd name="adj2" fmla="val 1512185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Arc 22"/>
          <p:cNvSpPr/>
          <p:nvPr/>
        </p:nvSpPr>
        <p:spPr>
          <a:xfrm>
            <a:off x="3200400" y="2362200"/>
            <a:ext cx="1981200" cy="1143000"/>
          </a:xfrm>
          <a:prstGeom prst="arc">
            <a:avLst>
              <a:gd name="adj1" fmla="val 15099671"/>
              <a:gd name="adj2" fmla="val 583942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86200" y="2362200"/>
            <a:ext cx="332476" cy="1143000"/>
          </a:xfrm>
          <a:custGeom>
            <a:avLst/>
            <a:gdLst>
              <a:gd name="connsiteX0" fmla="*/ 196906 w 354700"/>
              <a:gd name="connsiteY0" fmla="*/ 0 h 1149069"/>
              <a:gd name="connsiteX1" fmla="*/ 326378 w 354700"/>
              <a:gd name="connsiteY1" fmla="*/ 550258 h 1149069"/>
              <a:gd name="connsiteX2" fmla="*/ 26973 w 354700"/>
              <a:gd name="connsiteY2" fmla="*/ 825388 h 1149069"/>
              <a:gd name="connsiteX3" fmla="*/ 164538 w 354700"/>
              <a:gd name="connsiteY3" fmla="*/ 1149069 h 1149069"/>
              <a:gd name="connsiteX0" fmla="*/ 134994 w 344382"/>
              <a:gd name="connsiteY0" fmla="*/ 0 h 1120494"/>
              <a:gd name="connsiteX1" fmla="*/ 326378 w 344382"/>
              <a:gd name="connsiteY1" fmla="*/ 521683 h 1120494"/>
              <a:gd name="connsiteX2" fmla="*/ 26973 w 344382"/>
              <a:gd name="connsiteY2" fmla="*/ 796813 h 1120494"/>
              <a:gd name="connsiteX3" fmla="*/ 164538 w 344382"/>
              <a:gd name="connsiteY3" fmla="*/ 1120494 h 1120494"/>
              <a:gd name="connsiteX0" fmla="*/ 123088 w 332476"/>
              <a:gd name="connsiteY0" fmla="*/ 0 h 1101444"/>
              <a:gd name="connsiteX1" fmla="*/ 314472 w 332476"/>
              <a:gd name="connsiteY1" fmla="*/ 521683 h 1101444"/>
              <a:gd name="connsiteX2" fmla="*/ 15067 w 332476"/>
              <a:gd name="connsiteY2" fmla="*/ 796813 h 1101444"/>
              <a:gd name="connsiteX3" fmla="*/ 224070 w 332476"/>
              <a:gd name="connsiteY3" fmla="*/ 1101444 h 11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76" h="1101444">
                <a:moveTo>
                  <a:pt x="123088" y="0"/>
                </a:moveTo>
                <a:cubicBezTo>
                  <a:pt x="201985" y="206346"/>
                  <a:pt x="332476" y="388881"/>
                  <a:pt x="314472" y="521683"/>
                </a:cubicBezTo>
                <a:cubicBezTo>
                  <a:pt x="296469" y="654485"/>
                  <a:pt x="30134" y="700186"/>
                  <a:pt x="15067" y="796813"/>
                </a:cubicBezTo>
                <a:cubicBezTo>
                  <a:pt x="0" y="893440"/>
                  <a:pt x="139104" y="1016478"/>
                  <a:pt x="224070" y="11014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905250" y="2366169"/>
            <a:ext cx="332476" cy="1143000"/>
          </a:xfrm>
          <a:custGeom>
            <a:avLst/>
            <a:gdLst>
              <a:gd name="connsiteX0" fmla="*/ 196906 w 354700"/>
              <a:gd name="connsiteY0" fmla="*/ 0 h 1149069"/>
              <a:gd name="connsiteX1" fmla="*/ 326378 w 354700"/>
              <a:gd name="connsiteY1" fmla="*/ 550258 h 1149069"/>
              <a:gd name="connsiteX2" fmla="*/ 26973 w 354700"/>
              <a:gd name="connsiteY2" fmla="*/ 825388 h 1149069"/>
              <a:gd name="connsiteX3" fmla="*/ 164538 w 354700"/>
              <a:gd name="connsiteY3" fmla="*/ 1149069 h 1149069"/>
              <a:gd name="connsiteX0" fmla="*/ 134994 w 344382"/>
              <a:gd name="connsiteY0" fmla="*/ 0 h 1120494"/>
              <a:gd name="connsiteX1" fmla="*/ 326378 w 344382"/>
              <a:gd name="connsiteY1" fmla="*/ 521683 h 1120494"/>
              <a:gd name="connsiteX2" fmla="*/ 26973 w 344382"/>
              <a:gd name="connsiteY2" fmla="*/ 796813 h 1120494"/>
              <a:gd name="connsiteX3" fmla="*/ 164538 w 344382"/>
              <a:gd name="connsiteY3" fmla="*/ 1120494 h 1120494"/>
              <a:gd name="connsiteX0" fmla="*/ 123088 w 332476"/>
              <a:gd name="connsiteY0" fmla="*/ 0 h 1101444"/>
              <a:gd name="connsiteX1" fmla="*/ 314472 w 332476"/>
              <a:gd name="connsiteY1" fmla="*/ 521683 h 1101444"/>
              <a:gd name="connsiteX2" fmla="*/ 15067 w 332476"/>
              <a:gd name="connsiteY2" fmla="*/ 796813 h 1101444"/>
              <a:gd name="connsiteX3" fmla="*/ 224070 w 332476"/>
              <a:gd name="connsiteY3" fmla="*/ 1101444 h 11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76" h="1101444">
                <a:moveTo>
                  <a:pt x="123088" y="0"/>
                </a:moveTo>
                <a:cubicBezTo>
                  <a:pt x="201985" y="206346"/>
                  <a:pt x="332476" y="388881"/>
                  <a:pt x="314472" y="521683"/>
                </a:cubicBezTo>
                <a:cubicBezTo>
                  <a:pt x="296469" y="654485"/>
                  <a:pt x="30134" y="700186"/>
                  <a:pt x="15067" y="796813"/>
                </a:cubicBezTo>
                <a:cubicBezTo>
                  <a:pt x="0" y="893440"/>
                  <a:pt x="139104" y="1016478"/>
                  <a:pt x="224070" y="110144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3886200"/>
            <a:ext cx="3200400" cy="17750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411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2133600"/>
            <a:ext cx="206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Important for 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application correctness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e.g., meta-data, key data structures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2133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Does not substantially impact application correctness e.g., multimedia data, soft state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5867400"/>
            <a:ext cx="67056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Mobile applications have substantial amounts of non-critical data that can be easily identified by application developers</a:t>
            </a:r>
            <a:endParaRPr 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4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0704" b="24359"/>
          <a:stretch>
            <a:fillRect/>
          </a:stretch>
        </p:blipFill>
        <p:spPr bwMode="auto">
          <a:xfrm>
            <a:off x="6372200" y="4509120"/>
            <a:ext cx="792088" cy="540267"/>
          </a:xfrm>
          <a:prstGeom prst="rect">
            <a:avLst/>
          </a:prstGeom>
          <a:noFill/>
        </p:spPr>
      </p:pic>
      <p:sp>
        <p:nvSpPr>
          <p:cNvPr id="3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762874" y="6310164"/>
            <a:ext cx="841573" cy="476250"/>
          </a:xfrm>
        </p:spPr>
        <p:txBody>
          <a:bodyPr/>
          <a:lstStyle/>
          <a:p>
            <a:fld id="{6294C92D-0306-4E69-9CD3-20855E849650}" type="slidenum">
              <a:rPr lang="en-US" sz="240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/>
              <a:t>4</a:t>
            </a:fld>
            <a:endParaRPr 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6" cstate="print"/>
          <a:srcRect t="51861"/>
          <a:stretch>
            <a:fillRect/>
          </a:stretch>
        </p:blipFill>
        <p:spPr bwMode="auto">
          <a:xfrm>
            <a:off x="3635896" y="2636912"/>
            <a:ext cx="1100023" cy="8689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8" grpId="0" animBg="1"/>
      <p:bldP spid="28" grpId="1" animBg="1"/>
      <p:bldP spid="26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Contributions of Flikker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is the first software technique to intentionally lower memory reliability for energy savings (with minimal hardware modification)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exposes errors in the DRAM to the application, and handles these errors by leveraging inherent error resilience of the software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allows the programmer to specify reliability of different data based on software requirement 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achieves over 20% overall DRAM power reduction with negligible loss of performance and reliability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762874" y="6310164"/>
            <a:ext cx="841573" cy="476250"/>
          </a:xfrm>
        </p:spPr>
        <p:txBody>
          <a:bodyPr/>
          <a:lstStyle/>
          <a:p>
            <a:fld id="{6294C92D-0306-4E69-9CD3-20855E849650}" type="slidenum">
              <a:rPr lang="en-US" sz="240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/>
              <a:t>5</a:t>
            </a:fld>
            <a:endParaRPr 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 and software framework</a:t>
            </a:r>
          </a:p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Experimental results</a:t>
            </a:r>
          </a:p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Future work</a:t>
            </a:r>
          </a:p>
          <a:p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Conclusions</a:t>
            </a:r>
            <a:endParaRPr lang="en-US" sz="4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Partial Array Self Refresh (PASR)</a:t>
            </a:r>
            <a:endParaRPr 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8077200" cy="45365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Self-refresh: low power, keep the data</a:t>
            </a:r>
          </a:p>
          <a:p>
            <a:endParaRPr lang="en-US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PASR: only refresh part of the memory array, configured among discrete levels [Samsung], [Micron]</a:t>
            </a:r>
          </a:p>
          <a:p>
            <a:endParaRPr lang="en-US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Cons: less DRAM available in idle periods</a:t>
            </a:r>
          </a:p>
          <a:p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>
          <a:xfrm>
            <a:off x="7762874" y="6310164"/>
            <a:ext cx="841573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320"/>
            <a:ext cx="753004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Hardware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10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Divide memory bank into high refresh part and low refresh parts</a:t>
            </a:r>
          </a:p>
          <a:p>
            <a:endPara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Size of high-refresh portion can be configured at runtime</a:t>
            </a:r>
          </a:p>
          <a:p>
            <a:pPr>
              <a:buNone/>
            </a:pPr>
            <a:endPara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Small modification of the Partial Array Self-Refresh (PASR) mode 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600781"/>
            <a:ext cx="25908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 Refresh</a:t>
            </a:r>
            <a:endParaRPr lang="en-US" sz="14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8832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Low Refresh</a:t>
            </a:r>
            <a:endParaRPr lang="en-US" sz="1400" dirty="0">
              <a:solidFill>
                <a:srgbClr val="3366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3807023"/>
            <a:ext cx="2590800" cy="0"/>
          </a:xfrm>
          <a:prstGeom prst="line">
            <a:avLst/>
          </a:prstGeom>
          <a:ln w="19050">
            <a:prstDash val="dash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4416623"/>
            <a:ext cx="2590800" cy="0"/>
          </a:xfrm>
          <a:prstGeom prst="line">
            <a:avLst/>
          </a:prstGeom>
          <a:ln w="19050">
            <a:prstDash val="dash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3197423"/>
            <a:ext cx="2590800" cy="0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2892623"/>
            <a:ext cx="2590800" cy="0"/>
          </a:xfrm>
          <a:prstGeom prst="line">
            <a:avLst/>
          </a:prstGeom>
          <a:ln w="19050">
            <a:prstDash val="dash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8305800" y="419969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¾ 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0" y="36546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½  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30450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¼   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2740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⅛    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5486400" y="2590800"/>
            <a:ext cx="228600" cy="609600"/>
          </a:xfrm>
          <a:prstGeom prst="leftBrace">
            <a:avLst>
              <a:gd name="adj1" fmla="val 36458"/>
              <a:gd name="adj2" fmla="val 50000"/>
            </a:avLst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5486400" y="3200400"/>
            <a:ext cx="228600" cy="1828800"/>
          </a:xfrm>
          <a:prstGeom prst="leftBrace">
            <a:avLst>
              <a:gd name="adj1" fmla="val 58333"/>
              <a:gd name="adj2" fmla="val 50000"/>
            </a:avLst>
          </a:prstGeom>
          <a:solidFill>
            <a:srgbClr val="3366FF"/>
          </a:solidFill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21306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Flikker DRAM Bank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715000" y="2740223"/>
            <a:ext cx="2590800" cy="0"/>
          </a:xfrm>
          <a:prstGeom prst="line">
            <a:avLst/>
          </a:prstGeom>
          <a:ln w="19050">
            <a:prstDash val="dash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8305800" y="47976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</a:t>
            </a:r>
            <a:endParaRPr 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Slide Number Placeholder 6"/>
          <p:cNvSpPr txBox="1">
            <a:spLocks/>
          </p:cNvSpPr>
          <p:nvPr/>
        </p:nvSpPr>
        <p:spPr>
          <a:xfrm>
            <a:off x="7762874" y="6310164"/>
            <a:ext cx="841573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DRAM Error Rate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52601"/>
            <a:ext cx="6019800" cy="398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25551" y="579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Figure from [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Bhalodia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Master Thesis, 2005]</a:t>
            </a:r>
            <a:endPara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751" y="53340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Refresh cycle [s]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2128" y="3356992"/>
            <a:ext cx="4341816" cy="2664296"/>
            <a:chOff x="172128" y="3356992"/>
            <a:chExt cx="4341816" cy="2664296"/>
          </a:xfrm>
        </p:grpSpPr>
        <p:cxnSp>
          <p:nvCxnSpPr>
            <p:cNvPr id="10" name="Straight Connector 9"/>
            <p:cNvCxnSpPr/>
            <p:nvPr/>
          </p:nvCxnSpPr>
          <p:spPr>
            <a:xfrm rot="10800000" flipV="1">
              <a:off x="172128" y="3356992"/>
              <a:ext cx="4341816" cy="2664296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31640" y="5301208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0B0F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1s: 4x10</a:t>
              </a:r>
              <a:r>
                <a:rPr lang="en-US" altLang="zh-CN" sz="2400" baseline="30000" dirty="0" smtClean="0">
                  <a:solidFill>
                    <a:srgbClr val="00B0F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-8</a:t>
              </a:r>
              <a:endParaRPr lang="zh-CN" altLang="en-US" sz="2400" baseline="30000" dirty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H="1" flipV="1">
              <a:off x="1259632" y="530120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8|9.8|18.9|19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6.5|11.5|9|1|7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9.4|0.5|15.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6.4|5.9|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3084</TotalTime>
  <Words>3144</Words>
  <Application>Microsoft Macintosh PowerPoint</Application>
  <PresentationFormat>On-screen Show (4:3)</PresentationFormat>
  <Paragraphs>467</Paragraphs>
  <Slides>28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Flikker: Saving DRAM Refresh-power through Critical Data Partitioning</vt:lpstr>
      <vt:lpstr>Motivation: Smartphones</vt:lpstr>
      <vt:lpstr>Motivation: DRAM Refresh</vt:lpstr>
      <vt:lpstr>Flikker: Approach</vt:lpstr>
      <vt:lpstr>Contributions of Flikker</vt:lpstr>
      <vt:lpstr>Outline</vt:lpstr>
      <vt:lpstr>Partial Array Self Refresh (PASR)</vt:lpstr>
      <vt:lpstr>Flikker Hardware</vt:lpstr>
      <vt:lpstr>DRAM Error Rate</vt:lpstr>
      <vt:lpstr>Flikker Software</vt:lpstr>
      <vt:lpstr>Outline</vt:lpstr>
      <vt:lpstr>Applications</vt:lpstr>
      <vt:lpstr>Experiment Setup</vt:lpstr>
      <vt:lpstr>Fault-injection Simulations</vt:lpstr>
      <vt:lpstr>Power Reduction</vt:lpstr>
      <vt:lpstr>Fault-injection Result</vt:lpstr>
      <vt:lpstr>Fault-injection Result: SNR</vt:lpstr>
      <vt:lpstr>Rayshade: Degraded SNR</vt:lpstr>
      <vt:lpstr>Outline</vt:lpstr>
      <vt:lpstr>DRAM in Data Centers</vt:lpstr>
      <vt:lpstr>Reduce Refresh Penalty</vt:lpstr>
      <vt:lpstr>Conclusions</vt:lpstr>
      <vt:lpstr>Thank you!  Questions?</vt:lpstr>
      <vt:lpstr>DRAM Refresh is Expensive</vt:lpstr>
      <vt:lpstr>Memory Footprint Breakdown</vt:lpstr>
      <vt:lpstr>Self-refresh Power Model</vt:lpstr>
      <vt:lpstr>Power Saving vs. Error Rate</vt:lpstr>
      <vt:lpstr>Power vs. Output Quality</vt:lpstr>
    </vt:vector>
  </TitlesOfParts>
  <Company>EECS Dept, 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Flikker: Saving DRAM Refresh-power through Critical Data Partitioning</dc:title>
  <dc:creator>Song LIU</dc:creator>
  <cp:lastModifiedBy>Karthik Pattabiraman</cp:lastModifiedBy>
  <cp:revision>225</cp:revision>
  <dcterms:created xsi:type="dcterms:W3CDTF">2011-03-08T21:48:48Z</dcterms:created>
  <dcterms:modified xsi:type="dcterms:W3CDTF">2011-03-08T21:53:38Z</dcterms:modified>
</cp:coreProperties>
</file>