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463" r:id="rId3"/>
    <p:sldId id="464" r:id="rId4"/>
    <p:sldId id="465" r:id="rId5"/>
    <p:sldId id="467" r:id="rId6"/>
    <p:sldId id="491" r:id="rId7"/>
    <p:sldId id="497" r:id="rId8"/>
    <p:sldId id="496" r:id="rId9"/>
    <p:sldId id="466" r:id="rId10"/>
    <p:sldId id="471" r:id="rId11"/>
    <p:sldId id="476" r:id="rId12"/>
    <p:sldId id="477" r:id="rId13"/>
    <p:sldId id="478" r:id="rId14"/>
    <p:sldId id="498" r:id="rId15"/>
    <p:sldId id="472" r:id="rId16"/>
    <p:sldId id="483" r:id="rId17"/>
    <p:sldId id="493" r:id="rId18"/>
    <p:sldId id="473" r:id="rId19"/>
    <p:sldId id="494" r:id="rId20"/>
    <p:sldId id="486" r:id="rId21"/>
    <p:sldId id="474" r:id="rId22"/>
    <p:sldId id="495" r:id="rId23"/>
    <p:sldId id="487" r:id="rId24"/>
    <p:sldId id="488" r:id="rId25"/>
    <p:sldId id="499" r:id="rId26"/>
    <p:sldId id="48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66FF33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2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All Faults</c:v>
          </c:tx>
          <c:spPr>
            <a:solidFill>
              <a:srgbClr val="000090"/>
            </a:solidFill>
          </c:spPr>
          <c:invertIfNegative val="0"/>
          <c:cat>
            <c:strRef>
              <c:f>Sheet1!$A$1:$E$1</c:f>
              <c:strCache>
                <c:ptCount val="5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  <c:pt idx="4">
                  <c:v>Type 5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30.0</c:v>
                </c:pt>
                <c:pt idx="1">
                  <c:v>92.0</c:v>
                </c:pt>
                <c:pt idx="2">
                  <c:v>123.0</c:v>
                </c:pt>
                <c:pt idx="3">
                  <c:v>43.0</c:v>
                </c:pt>
                <c:pt idx="4">
                  <c:v>29.0</c:v>
                </c:pt>
              </c:numCache>
            </c:numRef>
          </c:val>
        </c:ser>
        <c:ser>
          <c:idx val="1"/>
          <c:order val="1"/>
          <c:tx>
            <c:v>DOM-Related Faults Only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Sheet1!$A$1:$E$1</c:f>
              <c:strCache>
                <c:ptCount val="5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  <c:pt idx="4">
                  <c:v>Type 5</c:v>
                </c:pt>
              </c:strCache>
            </c:strRef>
          </c:cat>
          <c:val>
            <c:numRef>
              <c:f>Sheet1!$A$3:$E$3</c:f>
              <c:numCache>
                <c:formatCode>General</c:formatCode>
                <c:ptCount val="5"/>
                <c:pt idx="0">
                  <c:v>21.0</c:v>
                </c:pt>
                <c:pt idx="1">
                  <c:v>59.0</c:v>
                </c:pt>
                <c:pt idx="2">
                  <c:v>76.0</c:v>
                </c:pt>
                <c:pt idx="3">
                  <c:v>28.0</c:v>
                </c:pt>
                <c:pt idx="4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230040"/>
        <c:axId val="-2125557224"/>
      </c:barChart>
      <c:catAx>
        <c:axId val="-2126230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Impact</a:t>
                </a:r>
                <a:r>
                  <a:rPr lang="en-US" sz="2000" baseline="0"/>
                  <a:t> Type</a:t>
                </a:r>
                <a:endParaRPr lang="en-US" sz="200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25557224"/>
        <c:crosses val="autoZero"/>
        <c:auto val="1"/>
        <c:lblAlgn val="ctr"/>
        <c:lblOffset val="100"/>
        <c:noMultiLvlLbl val="0"/>
      </c:catAx>
      <c:valAx>
        <c:axId val="-2125557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Number</a:t>
                </a:r>
                <a:r>
                  <a:rPr lang="en-US" sz="2000" baseline="0"/>
                  <a:t> of Bug Reports</a:t>
                </a:r>
                <a:endParaRPr lang="en-US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62300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66FF"/>
              </a:solidFill>
            </c:spPr>
          </c:dPt>
          <c:dPt>
            <c:idx val="2"/>
            <c:bubble3D val="0"/>
            <c:spPr>
              <a:solidFill>
                <a:srgbClr val="008000"/>
              </a:solidFill>
            </c:spPr>
          </c:dPt>
          <c:dPt>
            <c:idx val="4"/>
            <c:bubble3D val="0"/>
            <c:spPr>
              <a:solidFill>
                <a:srgbClr val="8000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Sheet1!$A$5:$F$5</c:f>
              <c:strCache>
                <c:ptCount val="6"/>
                <c:pt idx="0">
                  <c:v>JavaScript</c:v>
                </c:pt>
                <c:pt idx="1">
                  <c:v>HTML</c:v>
                </c:pt>
                <c:pt idx="2">
                  <c:v>Server-Side Code</c:v>
                </c:pt>
                <c:pt idx="3">
                  <c:v>Server Config File</c:v>
                </c:pt>
                <c:pt idx="4">
                  <c:v>Other</c:v>
                </c:pt>
                <c:pt idx="5">
                  <c:v>Multiple Error Locations</c:v>
                </c:pt>
              </c:strCache>
            </c:strRef>
          </c:cat>
          <c:val>
            <c:numRef>
              <c:f>Sheet1!$A$6:$F$6</c:f>
              <c:numCache>
                <c:formatCode>General</c:formatCode>
                <c:ptCount val="6"/>
                <c:pt idx="0">
                  <c:v>274.0</c:v>
                </c:pt>
                <c:pt idx="1">
                  <c:v>3.0</c:v>
                </c:pt>
                <c:pt idx="2">
                  <c:v>32.0</c:v>
                </c:pt>
                <c:pt idx="3">
                  <c:v>2.0</c:v>
                </c:pt>
                <c:pt idx="4">
                  <c:v>4.0</c:v>
                </c:pt>
                <c:pt idx="5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All Faults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Sheet1!$A$12:$A$13</c:f>
              <c:strCache>
                <c:ptCount val="2"/>
                <c:pt idx="0">
                  <c:v>Triage Time</c:v>
                </c:pt>
                <c:pt idx="1">
                  <c:v>Fix Time</c:v>
                </c:pt>
              </c:strCache>
            </c:strRef>
          </c:cat>
          <c:val>
            <c:numRef>
              <c:f>Sheet1!$B$12:$B$13</c:f>
              <c:numCache>
                <c:formatCode>General</c:formatCode>
                <c:ptCount val="2"/>
                <c:pt idx="0">
                  <c:v>32.7</c:v>
                </c:pt>
                <c:pt idx="1">
                  <c:v>82.5</c:v>
                </c:pt>
              </c:numCache>
            </c:numRef>
          </c:val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DOM-Related Only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Sheet1!$A$12:$A$13</c:f>
              <c:strCache>
                <c:ptCount val="2"/>
                <c:pt idx="0">
                  <c:v>Triage Time</c:v>
                </c:pt>
                <c:pt idx="1">
                  <c:v>Fix Time</c:v>
                </c:pt>
              </c:strCache>
            </c:strRef>
          </c:cat>
          <c:val>
            <c:numRef>
              <c:f>Sheet1!$C$12:$C$13</c:f>
              <c:numCache>
                <c:formatCode>General</c:formatCode>
                <c:ptCount val="2"/>
                <c:pt idx="0">
                  <c:v>26.4</c:v>
                </c:pt>
                <c:pt idx="1">
                  <c:v>90.8</c:v>
                </c:pt>
              </c:numCache>
            </c:numRef>
          </c:val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Non-DOM-Related Only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Sheet1!$A$12:$A$13</c:f>
              <c:strCache>
                <c:ptCount val="2"/>
                <c:pt idx="0">
                  <c:v>Triage Time</c:v>
                </c:pt>
                <c:pt idx="1">
                  <c:v>Fix Time</c:v>
                </c:pt>
              </c:strCache>
            </c:strRef>
          </c:cat>
          <c:val>
            <c:numRef>
              <c:f>Sheet1!$D$12:$D$13</c:f>
              <c:numCache>
                <c:formatCode>General</c:formatCode>
                <c:ptCount val="2"/>
                <c:pt idx="0">
                  <c:v>44.4</c:v>
                </c:pt>
                <c:pt idx="1">
                  <c:v>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083160"/>
        <c:axId val="-2132080472"/>
      </c:barChart>
      <c:catAx>
        <c:axId val="-2132083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2080472"/>
        <c:crosses val="autoZero"/>
        <c:auto val="1"/>
        <c:lblAlgn val="ctr"/>
        <c:lblOffset val="100"/>
        <c:noMultiLvlLbl val="0"/>
      </c:catAx>
      <c:valAx>
        <c:axId val="-2132080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 #</a:t>
                </a:r>
                <a:r>
                  <a:rPr lang="en-US" baseline="0"/>
                  <a:t> of Days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2083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246D59-B90F-4A9C-ACB1-9D92D85AF113}" type="datetimeFigureOut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973445-3112-4DFD-A095-629308613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88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807269-2BB8-4F53-B8D2-D736356C6669}" type="datetimeFigureOut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167568-17A7-40A1-BCD8-E8EA5B6F8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BF372-8EE9-4641-9C0E-B826308982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BE9BCCE-ED7D-457B-8E58-72AD3CA920D2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D746A-4301-40FF-AED7-4F6B008CF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F9ED-F2B7-4F0F-8222-5356B7660976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E826-E304-492D-9C39-6A4BA30C4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087E-71B0-464F-81C6-2B070B687129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C4D7-E7AF-4D12-80C7-99575478B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0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85C4-9E0B-4A4C-ADBF-07BF46EFCE3F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9EFE-B3EE-49D7-BED0-865E5B16B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88FF-7D77-438B-B09C-5F89C1CE12F4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9F47-38B2-44F6-93D6-435893B5E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A3C8-CD2E-4A06-8049-67880AE7E71F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CA75-0CC5-48B7-B3C5-8552A17CD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E802-53F0-4696-8EA8-A305723E95AB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06D1-E94B-409F-ACF6-EA7E59163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7931-E04A-48E8-9AF0-5828192B1CFD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F1D3-1556-4F89-8B23-0CF087A7D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80AB-3D48-4E6E-855C-5F7325C86CE8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C106-7451-4EA4-AB8D-6D7594861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E6E6-2304-432A-88C7-E292C270A978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A101-03D1-4E97-9BA1-C527A064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CA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62D3-E5A2-471B-95EC-A962E83D4CE1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2972-B331-4187-A48A-E08B4530B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4A1E-90BB-450E-9133-353F50436BAD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4A7D-F00D-404B-8CF8-EBDE8D480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23AC-DEEC-4B6C-85A3-4CF7F4ECD369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6AB8-1E39-420B-AA21-7CC0C3B4B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9CE949-DFBC-4E4F-A102-96DCAF3EC661}" type="datetime1">
              <a:rPr lang="en-US"/>
              <a:pPr>
                <a:defRPr/>
              </a:pPr>
              <a:t>2013-10-11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British Columbia (UBC)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F133991-63C4-4061-8B32-72F942941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11" r:id="rId3"/>
    <p:sldLayoutId id="2147483708" r:id="rId4"/>
    <p:sldLayoutId id="2147483707" r:id="rId5"/>
    <p:sldLayoutId id="2147483712" r:id="rId6"/>
    <p:sldLayoutId id="2147483713" r:id="rId7"/>
    <p:sldLayoutId id="2147483706" r:id="rId8"/>
    <p:sldLayoutId id="2147483714" r:id="rId9"/>
    <p:sldLayoutId id="2147483705" r:id="rId10"/>
    <p:sldLayoutId id="2147483704" r:id="rId11"/>
    <p:sldLayoutId id="2147483703" r:id="rId12"/>
    <p:sldLayoutId id="214748370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e.ubc.ca/~frolino/projects/js-bugs-stud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995363" y="1155700"/>
            <a:ext cx="7081837" cy="1470025"/>
          </a:xfrm>
        </p:spPr>
        <p:txBody>
          <a:bodyPr/>
          <a:lstStyle/>
          <a:p>
            <a:pPr algn="ctr" eaLnBrk="1" hangingPunct="1"/>
            <a:r>
              <a:rPr lang="en-US" sz="2900" b="1" dirty="0" smtClean="0"/>
              <a:t>An Empirical Study of Client-Side JavaScript Bugs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650" y="3702050"/>
            <a:ext cx="6858000" cy="107776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1800" b="1" dirty="0" smtClean="0"/>
              <a:t>Frolin S. Ocariza, Jr.</a:t>
            </a:r>
          </a:p>
          <a:p>
            <a:pPr algn="ctr" eaLnBrk="1" hangingPunct="1">
              <a:defRPr/>
            </a:pPr>
            <a:r>
              <a:rPr lang="en-US" sz="1800" b="1" dirty="0" err="1" smtClean="0"/>
              <a:t>Kartik</a:t>
            </a:r>
            <a:r>
              <a:rPr lang="en-US" sz="1800" b="1" dirty="0" smtClean="0"/>
              <a:t> Bajaj, </a:t>
            </a:r>
            <a:r>
              <a:rPr lang="en-US" sz="1800" b="1" dirty="0" err="1" smtClean="0"/>
              <a:t>Karthik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Pattabiraman</a:t>
            </a:r>
            <a:r>
              <a:rPr lang="en-US" sz="1800" b="1" dirty="0" smtClean="0"/>
              <a:t>, Ali </a:t>
            </a:r>
            <a:r>
              <a:rPr lang="en-US" sz="1800" b="1" dirty="0" err="1" smtClean="0"/>
              <a:t>Mesbah</a:t>
            </a:r>
            <a:endParaRPr lang="en-US" sz="1800" b="1" baseline="300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baseline="300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2763" y="5067300"/>
            <a:ext cx="45561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535113" y="5067300"/>
            <a:ext cx="654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ookman Old Style" pitchFamily="18" charset="0"/>
              </a:rPr>
              <a:t>University of British Columbia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types of </a:t>
            </a:r>
            <a:r>
              <a:rPr lang="en-US" i="1" dirty="0" smtClean="0"/>
              <a:t>faults</a:t>
            </a:r>
            <a:r>
              <a:rPr lang="en-US" dirty="0" smtClean="0"/>
              <a:t> that exist among reported bugs, and how prevalent are they?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impact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do these JavaScript faults have on the web application?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are the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root causes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of these JavaScript faults?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long does it take programmers to fix JavaScript faults?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8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 – Fault Categories: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65" y="1142999"/>
            <a:ext cx="7285452" cy="3939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082541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Incorrect Method Parameter</a:t>
            </a:r>
            <a:r>
              <a:rPr lang="en-US" sz="2400" dirty="0" smtClean="0"/>
              <a:t>: Error propagated into parameter of native JS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365" y="5913538"/>
            <a:ext cx="828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ym typeface="Wingdings"/>
              </a:rPr>
              <a:t> </a:t>
            </a:r>
            <a:r>
              <a:rPr lang="en-US" sz="2400" b="1" i="1" dirty="0">
                <a:sym typeface="Wingdings"/>
              </a:rPr>
              <a:t>88% of these native methods are part of the </a:t>
            </a:r>
            <a:r>
              <a:rPr lang="en-US" sz="2400" b="1" i="1" u="sng" dirty="0">
                <a:sym typeface="Wingdings"/>
              </a:rPr>
              <a:t>DOM API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3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/>
              <a:t>JavaScript DOM API</a:t>
            </a:r>
          </a:p>
        </p:txBody>
      </p:sp>
      <p:sp>
        <p:nvSpPr>
          <p:cNvPr id="17410" name="Slide Number Placeholder 25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894BE4D-A1CA-4BCF-BC75-AFFAED4E60BC}" type="slidenum">
              <a:rPr lang="en-US" sz="1400">
                <a:solidFill>
                  <a:schemeClr val="tx2"/>
                </a:solidFill>
                <a:latin typeface="+mn-lt"/>
              </a:rPr>
              <a:pPr>
                <a:defRPr/>
              </a:pPr>
              <a:t>12</a:t>
            </a:fld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138613" y="1563688"/>
            <a:ext cx="709612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html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3957638" y="1939925"/>
            <a:ext cx="180975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4848225" y="1939925"/>
            <a:ext cx="228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602038" y="2225675"/>
            <a:ext cx="709612" cy="376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body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848225" y="2225675"/>
            <a:ext cx="709613" cy="376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head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5378450" y="2601913"/>
            <a:ext cx="45720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835650" y="2947988"/>
            <a:ext cx="854075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script</a:t>
            </a: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3416300" y="2601913"/>
            <a:ext cx="18573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4138613" y="2601913"/>
            <a:ext cx="173037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593975" y="2947988"/>
            <a:ext cx="1363663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4138613" y="2947988"/>
            <a:ext cx="409575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4548188" y="3324225"/>
            <a:ext cx="144462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548188" y="3681413"/>
            <a:ext cx="830262" cy="9255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Text: “Hello world”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1816100" y="2417763"/>
            <a:ext cx="1785938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1460500" y="2947988"/>
            <a:ext cx="709613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table</a:t>
            </a: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H="1">
            <a:off x="1460500" y="3324225"/>
            <a:ext cx="152400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1258888" y="3910013"/>
            <a:ext cx="354012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</a:t>
            </a:r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2892425" y="3324225"/>
            <a:ext cx="163513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2593975" y="3910013"/>
            <a:ext cx="396875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1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/>
              <a:t>JavaScript DOM API</a:t>
            </a:r>
          </a:p>
        </p:txBody>
      </p:sp>
      <p:sp>
        <p:nvSpPr>
          <p:cNvPr id="17410" name="Slide Number Placeholder 25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AFBDB0D-C139-4341-A18D-1D728DA8A0D5}" type="slidenum">
              <a:rPr lang="en-US" sz="1400">
                <a:solidFill>
                  <a:schemeClr val="tx2"/>
                </a:solidFill>
                <a:latin typeface="+mn-lt"/>
              </a:rPr>
              <a:pPr>
                <a:defRPr/>
              </a:pPr>
              <a:t>13</a:t>
            </a:fld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593975" y="2947988"/>
            <a:ext cx="1446933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21508" name="Text Box 27"/>
          <p:cNvSpPr txBox="1">
            <a:spLocks noChangeArrowheads="1"/>
          </p:cNvSpPr>
          <p:nvPr/>
        </p:nvSpPr>
        <p:spPr bwMode="auto">
          <a:xfrm>
            <a:off x="3844925" y="4987925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 dirty="0"/>
              <a:t>id: </a:t>
            </a:r>
            <a:r>
              <a:rPr lang="en-US" sz="2400" dirty="0" smtClean="0"/>
              <a:t>foo</a:t>
            </a:r>
            <a:endParaRPr lang="en-US" sz="2400" dirty="0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298450" y="1387475"/>
            <a:ext cx="259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/>
              <a:t>JavaScript code: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457200" y="4102100"/>
            <a:ext cx="132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/>
              <a:t>DOM: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2892425" y="1439863"/>
            <a:ext cx="609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</a:rPr>
              <a:t> x = </a:t>
            </a:r>
            <a:r>
              <a:rPr lang="en-US" b="1" dirty="0" err="1">
                <a:latin typeface="Courier New" pitchFamily="49" charset="0"/>
              </a:rPr>
              <a:t>document.getElementById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smtClean="0">
                <a:latin typeface="Courier New" pitchFamily="49" charset="0"/>
              </a:rPr>
              <a:t>“foo”</a:t>
            </a:r>
            <a:r>
              <a:rPr lang="en-US" b="1" dirty="0">
                <a:latin typeface="Courier New" pitchFamily="49" charset="0"/>
              </a:rPr>
              <a:t>);</a:t>
            </a:r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 flipV="1">
            <a:off x="7712075" y="1806574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7026275" y="2333624"/>
            <a:ext cx="1958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dirty="0" smtClean="0"/>
              <a:t>No longer exists</a:t>
            </a:r>
            <a:endParaRPr lang="en-US" dirty="0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 flipV="1">
            <a:off x="5702300" y="1806574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4975153" y="2333624"/>
            <a:ext cx="1454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dirty="0" smtClean="0"/>
              <a:t>Returns null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02300" y="5987018"/>
            <a:ext cx="3092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Dynamically modified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595091" y="5445125"/>
            <a:ext cx="1107209" cy="541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844925" y="4978977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 dirty="0"/>
              <a:t>id: </a:t>
            </a:r>
            <a:r>
              <a:rPr lang="en-US" sz="2400" dirty="0" smtClean="0"/>
              <a:t>bar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484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12778 0.195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9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530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75" calcmode="lin" valueType="num">
                                      <p:cBhvr override="childStyle">
                                        <p:cTn id="10" dur="1000" fill="hold"/>
                                        <p:tgtEl>
                                          <p:spTgt spid="553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 animBg="1"/>
      <p:bldP spid="55309" grpId="1" animBg="1"/>
      <p:bldP spid="55309" grpId="2"/>
      <p:bldP spid="21508" grpId="0"/>
      <p:bldP spid="55324" grpId="0"/>
      <p:bldP spid="55325" grpId="0"/>
      <p:bldP spid="55326" grpId="0"/>
      <p:bldP spid="15" grpId="0" animBg="1"/>
      <p:bldP spid="16" grpId="0"/>
      <p:bldP spid="17" grpId="0" animBg="1"/>
      <p:bldP spid="18" grpId="0"/>
      <p:bldP spid="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 – Fault Categories: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1277" y="2387862"/>
            <a:ext cx="705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DOM-Related Faults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2775" y="4950611"/>
            <a:ext cx="7940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programmer </a:t>
            </a:r>
            <a:r>
              <a:rPr lang="en-US" sz="2400" i="1" dirty="0" smtClean="0"/>
              <a:t>expects</a:t>
            </a:r>
            <a:r>
              <a:rPr lang="en-US" sz="2400" dirty="0" smtClean="0"/>
              <a:t> to be in the DOM </a:t>
            </a:r>
            <a:r>
              <a:rPr lang="en-US" sz="2400" dirty="0" err="1" smtClean="0"/>
              <a:t>vs</a:t>
            </a:r>
            <a:r>
              <a:rPr lang="en-US" sz="2400" dirty="0" smtClean="0"/>
              <a:t> what is </a:t>
            </a:r>
            <a:r>
              <a:rPr lang="en-US" sz="2400" i="1" dirty="0" smtClean="0"/>
              <a:t>actually</a:t>
            </a:r>
            <a:r>
              <a:rPr lang="en-US" sz="2400" dirty="0" smtClean="0"/>
              <a:t> in the DOM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73408" y="3555919"/>
            <a:ext cx="401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65% of all JavaScript faults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82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D9D9D9"/>
                </a:solidFill>
              </a:rPr>
              <a:t>What are the types of </a:t>
            </a:r>
            <a:r>
              <a:rPr lang="en-US" i="1" dirty="0" smtClean="0">
                <a:solidFill>
                  <a:srgbClr val="D9D9D9"/>
                </a:solidFill>
              </a:rPr>
              <a:t>faults</a:t>
            </a:r>
            <a:r>
              <a:rPr lang="en-US" dirty="0" smtClean="0">
                <a:solidFill>
                  <a:srgbClr val="D9D9D9"/>
                </a:solidFill>
              </a:rPr>
              <a:t> that exist among reported bugs, and how prevalent are they?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i="1" dirty="0" smtClean="0"/>
              <a:t>impact</a:t>
            </a:r>
            <a:r>
              <a:rPr lang="en-US" dirty="0" smtClean="0"/>
              <a:t> do these JavaScript faults have on the web application?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are the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root causes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of these JavaScript faults?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long does it take programmers to fix JavaScript faults?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RQ2 – Impact: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Impact Types</a:t>
            </a:r>
          </a:p>
          <a:p>
            <a:pPr lvl="2"/>
            <a:r>
              <a:rPr lang="en-US" dirty="0" smtClean="0"/>
              <a:t>Type 1 (lowest impact), Type 5 (highest impact)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918584"/>
              </p:ext>
            </p:extLst>
          </p:nvPr>
        </p:nvGraphicFramePr>
        <p:xfrm>
          <a:off x="269434" y="2187503"/>
          <a:ext cx="7602727" cy="396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5449455" y="5115936"/>
            <a:ext cx="1443700" cy="679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93155" y="5315441"/>
            <a:ext cx="1958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 of highest impact faults are DOM-related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5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High-Impact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Data loss</a:t>
            </a:r>
            <a:r>
              <a:rPr lang="en-US" dirty="0" smtClean="0"/>
              <a:t>: Save functionality not working, mail not sent</a:t>
            </a:r>
          </a:p>
          <a:p>
            <a:pPr lvl="1"/>
            <a:r>
              <a:rPr lang="en-US" dirty="0" smtClean="0"/>
              <a:t>Occurred in: </a:t>
            </a:r>
            <a:r>
              <a:rPr lang="en-US" dirty="0" err="1" smtClean="0"/>
              <a:t>Joomla</a:t>
            </a:r>
            <a:r>
              <a:rPr lang="en-US" dirty="0" smtClean="0"/>
              <a:t>, </a:t>
            </a:r>
            <a:r>
              <a:rPr lang="en-US" dirty="0" err="1" smtClean="0"/>
              <a:t>WordPress</a:t>
            </a:r>
            <a:r>
              <a:rPr lang="en-US" dirty="0" smtClean="0"/>
              <a:t>, Drupal, </a:t>
            </a:r>
            <a:r>
              <a:rPr lang="en-US" dirty="0" err="1" smtClean="0"/>
              <a:t>Roundcube</a:t>
            </a:r>
            <a:r>
              <a:rPr lang="en-US" dirty="0" smtClean="0"/>
              <a:t>, Prototype</a:t>
            </a:r>
            <a:endParaRPr lang="en-US" dirty="0"/>
          </a:p>
          <a:p>
            <a:r>
              <a:rPr lang="en-US" b="1" dirty="0" smtClean="0"/>
              <a:t>Browser hangs</a:t>
            </a:r>
            <a:r>
              <a:rPr lang="en-US" dirty="0"/>
              <a:t>:</a:t>
            </a:r>
            <a:r>
              <a:rPr lang="en-US" dirty="0" smtClean="0"/>
              <a:t> typically browser-specific</a:t>
            </a:r>
          </a:p>
          <a:p>
            <a:pPr lvl="1"/>
            <a:r>
              <a:rPr lang="en-US" dirty="0" smtClean="0"/>
              <a:t>Occurred in: </a:t>
            </a:r>
            <a:r>
              <a:rPr lang="en-US" dirty="0" err="1" smtClean="0"/>
              <a:t>Roundcube</a:t>
            </a:r>
            <a:r>
              <a:rPr lang="en-US" dirty="0" smtClean="0"/>
              <a:t>, Prototype</a:t>
            </a:r>
            <a:endParaRPr lang="en-US" dirty="0"/>
          </a:p>
          <a:p>
            <a:r>
              <a:rPr lang="en-US" b="1" dirty="0" smtClean="0"/>
              <a:t>Information leakage</a:t>
            </a:r>
            <a:r>
              <a:rPr lang="en-US" dirty="0" smtClean="0"/>
              <a:t>: One case where server code accidentally gets displayed</a:t>
            </a:r>
          </a:p>
          <a:p>
            <a:pPr lvl="1"/>
            <a:r>
              <a:rPr lang="en-US" dirty="0" smtClean="0"/>
              <a:t>Occurred in: TYPO3</a:t>
            </a:r>
            <a:endParaRPr lang="en-US" dirty="0"/>
          </a:p>
          <a:p>
            <a:r>
              <a:rPr lang="en-US" b="1" dirty="0" smtClean="0"/>
              <a:t>Unusable application</a:t>
            </a:r>
            <a:r>
              <a:rPr lang="en-US" dirty="0" smtClean="0"/>
              <a:t>: Login functionality not working</a:t>
            </a:r>
          </a:p>
          <a:p>
            <a:pPr lvl="1"/>
            <a:r>
              <a:rPr lang="en-US" dirty="0" smtClean="0"/>
              <a:t>Occurred in: Moodle, Drupal, </a:t>
            </a:r>
            <a:r>
              <a:rPr lang="en-US" dirty="0" err="1" smtClean="0"/>
              <a:t>WikiMedia</a:t>
            </a:r>
            <a:r>
              <a:rPr lang="en-US" dirty="0" smtClean="0"/>
              <a:t>, </a:t>
            </a:r>
            <a:r>
              <a:rPr lang="en-US" dirty="0" err="1" smtClean="0"/>
              <a:t>jQuery</a:t>
            </a:r>
            <a:r>
              <a:rPr lang="en-US" dirty="0" smtClean="0"/>
              <a:t>, </a:t>
            </a:r>
            <a:r>
              <a:rPr lang="en-US" dirty="0" err="1" smtClean="0"/>
              <a:t>Ember.js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are the types of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faults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that exist among reported bugs, and how prevalent are they?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impact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do these JavaScript faults have on the web application?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</a:t>
            </a:r>
            <a:r>
              <a:rPr lang="en-US" i="1" dirty="0" smtClean="0"/>
              <a:t>root causes</a:t>
            </a:r>
            <a:r>
              <a:rPr lang="en-US" dirty="0" smtClean="0"/>
              <a:t> of these JavaScript faults?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long does it take programmers to fix JavaScript faults?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Error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Made use of </a:t>
            </a:r>
            <a:r>
              <a:rPr lang="en-US" b="1" i="1" dirty="0" smtClean="0"/>
              <a:t>patches</a:t>
            </a:r>
            <a:endParaRPr lang="en-US" dirty="0" smtClean="0"/>
          </a:p>
          <a:p>
            <a:r>
              <a:rPr lang="en-US" b="1" dirty="0" smtClean="0"/>
              <a:t>BUT</a:t>
            </a:r>
            <a:r>
              <a:rPr lang="en-US" dirty="0" smtClean="0"/>
              <a:t>: Patches may be workarounds, not fixes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Client-Side JavaScript (JS) Bugs?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Other uses of JS: widgets, servers, hybrid mobile apps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JavaScript can be confusing!</a:t>
            </a:r>
          </a:p>
          <a:p>
            <a:pPr lvl="1"/>
            <a:r>
              <a:rPr lang="en-US" dirty="0" smtClean="0">
                <a:sym typeface="Wingdings"/>
              </a:rPr>
              <a:t>Weak typing, Asynchronous/Event-driven, </a:t>
            </a:r>
            <a:r>
              <a:rPr lang="en-US" dirty="0" err="1" smtClean="0"/>
              <a:t>eval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68726"/>
            <a:ext cx="7873999" cy="3109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818" y="2493818"/>
            <a:ext cx="106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of</a:t>
            </a:r>
          </a:p>
          <a:p>
            <a:r>
              <a:rPr lang="en-US" sz="2400" dirty="0" smtClean="0"/>
              <a:t>Faults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34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RQ3 – Error Locations: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Error Locations</a:t>
            </a:r>
          </a:p>
          <a:p>
            <a:pPr lvl="1"/>
            <a:r>
              <a:rPr lang="en-US" dirty="0" smtClean="0"/>
              <a:t>Most errors committed by programmer in JS code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87936"/>
              </p:ext>
            </p:extLst>
          </p:nvPr>
        </p:nvGraphicFramePr>
        <p:xfrm>
          <a:off x="1605216" y="2487402"/>
          <a:ext cx="6120990" cy="366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710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are the types of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faults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that exist among reported bugs, and how prevalent are they?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impact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do these JavaScript faults have on the web application?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are the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root causes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of these JavaScript faults?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long does it take programmers to fix JavaScript faults?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RQ4 – Triage and Fix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12775" y="2701636"/>
            <a:ext cx="2596861" cy="23091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9636" y="2701636"/>
            <a:ext cx="496454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Up Arrow 11"/>
          <p:cNvSpPr/>
          <p:nvPr/>
        </p:nvSpPr>
        <p:spPr>
          <a:xfrm>
            <a:off x="391102" y="2724727"/>
            <a:ext cx="443345" cy="159327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2987963" y="2701636"/>
            <a:ext cx="443345" cy="159327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7952509" y="2724727"/>
            <a:ext cx="443345" cy="159327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646" y="4525819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36095" y="4525819"/>
            <a:ext cx="1454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Assigned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Commented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99620" y="4525819"/>
            <a:ext cx="7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76567" y="1501307"/>
            <a:ext cx="1759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Triage</a:t>
            </a:r>
          </a:p>
          <a:p>
            <a:pPr algn="ctr"/>
            <a:r>
              <a:rPr lang="en-US" sz="3600" dirty="0" smtClean="0"/>
              <a:t>Time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769694" y="1455125"/>
            <a:ext cx="1759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</a:t>
            </a:r>
          </a:p>
          <a:p>
            <a:pPr algn="ctr"/>
            <a:r>
              <a:rPr lang="en-US" sz="3600" dirty="0" smtClean="0"/>
              <a:t>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695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RQ4 - Triage and Fix Times: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709534"/>
              </p:ext>
            </p:extLst>
          </p:nvPr>
        </p:nvGraphicFramePr>
        <p:xfrm>
          <a:off x="612775" y="1408545"/>
          <a:ext cx="7746134" cy="494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98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Developer tools</a:t>
            </a:r>
            <a:r>
              <a:rPr lang="en-US" dirty="0" smtClean="0"/>
              <a:t> that </a:t>
            </a:r>
            <a:r>
              <a:rPr lang="en-US" i="1" dirty="0" smtClean="0"/>
              <a:t>reason</a:t>
            </a:r>
            <a:r>
              <a:rPr lang="en-US" dirty="0" smtClean="0"/>
              <a:t> about DOM </a:t>
            </a:r>
            <a:r>
              <a:rPr lang="en-US" dirty="0" smtClean="0">
                <a:sym typeface="Wingdings"/>
              </a:rPr>
              <a:t> e.g., DOM-aware IDEs</a:t>
            </a:r>
            <a:endParaRPr lang="en-US" dirty="0" smtClean="0"/>
          </a:p>
          <a:p>
            <a:r>
              <a:rPr lang="en-US" dirty="0" smtClean="0"/>
              <a:t>Emulate more DOM-related faults in </a:t>
            </a:r>
            <a:r>
              <a:rPr lang="en-US" b="1" i="1" dirty="0" smtClean="0"/>
              <a:t>testing</a:t>
            </a:r>
          </a:p>
          <a:p>
            <a:r>
              <a:rPr lang="en-US" b="1" i="1" dirty="0"/>
              <a:t>S</a:t>
            </a:r>
            <a:r>
              <a:rPr lang="en-US" b="1" i="1" dirty="0" smtClean="0"/>
              <a:t>tatic and dynamic analysis tools</a:t>
            </a:r>
          </a:p>
          <a:p>
            <a:pPr lvl="1"/>
            <a:r>
              <a:rPr lang="en-US" i="1" dirty="0" smtClean="0"/>
              <a:t>e.g., </a:t>
            </a:r>
            <a:r>
              <a:rPr lang="en-US" i="1" dirty="0" err="1" smtClean="0"/>
              <a:t>Vejovis</a:t>
            </a:r>
            <a:r>
              <a:rPr lang="en-US" i="1" dirty="0" smtClean="0"/>
              <a:t> (JS repair suggestion tool)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8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people classifying bugs </a:t>
            </a:r>
            <a:r>
              <a:rPr lang="en-US" dirty="0" smtClean="0">
                <a:sym typeface="Wingdings"/>
              </a:rPr>
              <a:t> possible consistency issues</a:t>
            </a:r>
          </a:p>
          <a:p>
            <a:r>
              <a:rPr lang="en-US" dirty="0" smtClean="0">
                <a:sym typeface="Wingdings"/>
              </a:rPr>
              <a:t>Non-deterministic and low-visual-impact faults may go unaccounted for</a:t>
            </a:r>
          </a:p>
          <a:p>
            <a:r>
              <a:rPr lang="en-US" dirty="0" smtClean="0">
                <a:sym typeface="Wingdings"/>
              </a:rPr>
              <a:t>Delays in triage and fix times also unaccounted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74% of JS faults </a:t>
            </a:r>
            <a:r>
              <a:rPr lang="en-US" dirty="0" smtClean="0">
                <a:sym typeface="Wingdings"/>
              </a:rPr>
              <a:t> Incorrect Method Parameter faults. 88% of these are DOM-related faults.</a:t>
            </a:r>
          </a:p>
          <a:p>
            <a:r>
              <a:rPr lang="en-US" dirty="0" smtClean="0">
                <a:sym typeface="Wingdings"/>
              </a:rPr>
              <a:t>80% of high-impact faults are DOM-related</a:t>
            </a:r>
          </a:p>
          <a:p>
            <a:r>
              <a:rPr lang="en-US" dirty="0" smtClean="0">
                <a:sym typeface="Wingdings"/>
              </a:rPr>
              <a:t>Most JS faults are committed by programmers in the JS code itself</a:t>
            </a:r>
          </a:p>
          <a:p>
            <a:r>
              <a:rPr lang="en-US" dirty="0" smtClean="0">
                <a:sym typeface="Wingdings"/>
              </a:rPr>
              <a:t>DOM-related faults have short triage times but long fix times compared to non-DOM-related faults</a:t>
            </a: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3200" dirty="0">
                <a:hlinkClick r:id="rId2"/>
              </a:rPr>
              <a:t>http://ece.ubc.ca/~frolino/projects/js-bugs-study/</a:t>
            </a:r>
            <a:endParaRPr lang="en-US" sz="3200" dirty="0"/>
          </a:p>
          <a:p>
            <a:pPr algn="ctr"/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1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8110" y="2508854"/>
            <a:ext cx="6423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Goal #1</a:t>
            </a:r>
            <a:r>
              <a:rPr lang="en-US" sz="3200" dirty="0" smtClean="0"/>
              <a:t>: Discover the </a:t>
            </a:r>
            <a:r>
              <a:rPr lang="en-US" sz="3200" i="1" dirty="0" smtClean="0"/>
              <a:t>causes</a:t>
            </a:r>
            <a:r>
              <a:rPr lang="en-US" sz="3200" dirty="0" smtClean="0"/>
              <a:t> of JavaScript faults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8267" y="4508602"/>
            <a:ext cx="6323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Goal #2</a:t>
            </a:r>
            <a:r>
              <a:rPr lang="en-US" sz="3200" dirty="0" smtClean="0"/>
              <a:t>: Discover the </a:t>
            </a:r>
            <a:r>
              <a:rPr lang="en-US" sz="3200" i="1" dirty="0" smtClean="0"/>
              <a:t>consequences </a:t>
            </a:r>
            <a:r>
              <a:rPr lang="en-US" sz="3200" dirty="0" smtClean="0"/>
              <a:t>of JavaScript faults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091" y="1431636"/>
            <a:ext cx="7643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Better tests and analysis tools for client-side JavaScript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091" y="3676777"/>
            <a:ext cx="76430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Do these faults have any impact?</a:t>
            </a:r>
          </a:p>
        </p:txBody>
      </p:sp>
    </p:spTree>
    <p:extLst>
      <p:ext uri="{BB962C8B-B14F-4D97-AF65-F5344CB8AC3E}">
        <p14:creationId xmlns:p14="http://schemas.microsoft.com/office/powerpoint/2010/main" val="195989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Bug Sequence: Some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61164" cy="4937760"/>
          </a:xfrm>
        </p:spPr>
        <p:txBody>
          <a:bodyPr/>
          <a:lstStyle/>
          <a:p>
            <a:r>
              <a:rPr lang="en-US" dirty="0" smtClean="0"/>
              <a:t>Programmer makes a mistake</a:t>
            </a:r>
          </a:p>
          <a:p>
            <a:pPr lvl="1"/>
            <a:r>
              <a:rPr lang="en-US" sz="4000" dirty="0" smtClean="0"/>
              <a:t>ERROR</a:t>
            </a:r>
          </a:p>
          <a:p>
            <a:r>
              <a:rPr lang="en-US" dirty="0" smtClean="0"/>
              <a:t>Erroneous value gets used</a:t>
            </a:r>
          </a:p>
          <a:p>
            <a:pPr lvl="1"/>
            <a:r>
              <a:rPr lang="en-US" sz="4000" dirty="0" smtClean="0"/>
              <a:t>FAULT</a:t>
            </a:r>
          </a:p>
          <a:p>
            <a:r>
              <a:rPr lang="en-US" dirty="0" smtClean="0"/>
              <a:t>Code terminates or generates wrong output</a:t>
            </a:r>
          </a:p>
          <a:p>
            <a:pPr lvl="1"/>
            <a:r>
              <a:rPr lang="en-US" sz="4000" dirty="0" smtClean="0"/>
              <a:t>FAILURE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57091" y="1265382"/>
            <a:ext cx="332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 = {“foo”: “some value”};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key = “moo”;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091" y="2618111"/>
            <a:ext cx="332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y = x[key];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091" y="3071029"/>
            <a:ext cx="33297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...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...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z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y.length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7454" y="4825356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EXCEPTION!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1476" y="2987443"/>
            <a:ext cx="2122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EVALUATES TO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UNDEFINED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5127" y="2065601"/>
            <a:ext cx="1405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MISTAKE!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Analyze: Bug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 item of analysis</a:t>
            </a:r>
            <a:endParaRPr lang="en-US" dirty="0"/>
          </a:p>
          <a:p>
            <a:pPr lvl="1"/>
            <a:r>
              <a:rPr lang="en-US" dirty="0" smtClean="0"/>
              <a:t>Bug reports contain detailed information from patches, developer comments, etc.</a:t>
            </a:r>
          </a:p>
          <a:p>
            <a:r>
              <a:rPr lang="en-US" dirty="0" smtClean="0"/>
              <a:t>Console messages don’t directly tell us what the causes and consequences are of the 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4249" y="1417638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Eight JavaScript Web Applications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84249" y="4850329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Four JavaScript Libraries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25" y="1786970"/>
            <a:ext cx="2004305" cy="95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30" y="1786970"/>
            <a:ext cx="1634340" cy="111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400" y="1786970"/>
            <a:ext cx="2393556" cy="793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1767920"/>
            <a:ext cx="1081010" cy="1136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249" y="3382963"/>
            <a:ext cx="19304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4649" y="3382963"/>
            <a:ext cx="1268198" cy="1165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3972" y="3382963"/>
            <a:ext cx="2578631" cy="7032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4956" y="2944718"/>
            <a:ext cx="1603470" cy="1603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255" y="5462587"/>
            <a:ext cx="2060232" cy="504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7125" y="5280025"/>
            <a:ext cx="1447800" cy="825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7124" y="5357812"/>
            <a:ext cx="18288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9847" y="4850329"/>
            <a:ext cx="1389063" cy="1389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6255" y="2169681"/>
            <a:ext cx="7232073" cy="3477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Reports per repository: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min{30, </a:t>
            </a:r>
            <a:r>
              <a:rPr lang="en-US" sz="4400" dirty="0" err="1" smtClean="0">
                <a:solidFill>
                  <a:schemeClr val="bg1"/>
                </a:solidFill>
              </a:rPr>
              <a:t>NumJSReports</a:t>
            </a:r>
            <a:r>
              <a:rPr lang="en-US" sz="4400" dirty="0" smtClean="0">
                <a:solidFill>
                  <a:schemeClr val="bg1"/>
                </a:solidFill>
              </a:rPr>
              <a:t>}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Total Reports Analyzed: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317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Report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ecision 4"/>
          <p:cNvSpPr/>
          <p:nvPr/>
        </p:nvSpPr>
        <p:spPr>
          <a:xfrm>
            <a:off x="2593975" y="2378363"/>
            <a:ext cx="2332182" cy="169718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Bug/Defect?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31430" y="2805543"/>
            <a:ext cx="139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Bug Report</a:t>
            </a:r>
            <a:endParaRPr lang="en-US" sz="2400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2109065" y="3221180"/>
            <a:ext cx="484910" cy="5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rocess 8"/>
          <p:cNvSpPr/>
          <p:nvPr/>
        </p:nvSpPr>
        <p:spPr>
          <a:xfrm>
            <a:off x="2886364" y="1143000"/>
            <a:ext cx="5980545" cy="56572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DISCARD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40727" y="1708727"/>
            <a:ext cx="0" cy="669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94396" y="184727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  <p:sp>
        <p:nvSpPr>
          <p:cNvPr id="13" name="Decision 12"/>
          <p:cNvSpPr/>
          <p:nvPr/>
        </p:nvSpPr>
        <p:spPr>
          <a:xfrm>
            <a:off x="5886739" y="2391938"/>
            <a:ext cx="2332182" cy="169718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Fixed? </a:t>
            </a:r>
            <a:endParaRPr lang="en-US" sz="2800" dirty="0"/>
          </a:p>
        </p:txBody>
      </p:sp>
      <p:cxnSp>
        <p:nvCxnSpPr>
          <p:cNvPr id="15" name="Straight Arrow Connector 14"/>
          <p:cNvCxnSpPr>
            <a:stCxn id="5" idx="3"/>
          </p:cNvCxnSpPr>
          <p:nvPr/>
        </p:nvCxnSpPr>
        <p:spPr>
          <a:xfrm flipV="1">
            <a:off x="4926157" y="3221180"/>
            <a:ext cx="960582" cy="5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6157" y="3238499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13" idx="0"/>
          </p:cNvCxnSpPr>
          <p:nvPr/>
        </p:nvCxnSpPr>
        <p:spPr>
          <a:xfrm flipV="1">
            <a:off x="7052830" y="1708727"/>
            <a:ext cx="12988" cy="68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06499" y="190515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  <p:sp>
        <p:nvSpPr>
          <p:cNvPr id="20" name="Decision 19"/>
          <p:cNvSpPr/>
          <p:nvPr/>
        </p:nvSpPr>
        <p:spPr>
          <a:xfrm>
            <a:off x="5886739" y="4526241"/>
            <a:ext cx="2332182" cy="1697182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JS Fault?</a:t>
            </a:r>
            <a:endParaRPr lang="en-US" sz="2800" dirty="0"/>
          </a:p>
        </p:txBody>
      </p:sp>
      <p:cxnSp>
        <p:nvCxnSpPr>
          <p:cNvPr id="22" name="Straight Arrow Connector 21"/>
          <p:cNvCxnSpPr>
            <a:stCxn id="13" idx="2"/>
          </p:cNvCxnSpPr>
          <p:nvPr/>
        </p:nvCxnSpPr>
        <p:spPr>
          <a:xfrm>
            <a:off x="7052830" y="4089120"/>
            <a:ext cx="0" cy="437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65818" y="4089120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</a:t>
            </a:r>
            <a:endParaRPr lang="en-US" sz="2400" dirty="0"/>
          </a:p>
        </p:txBody>
      </p:sp>
      <p:cxnSp>
        <p:nvCxnSpPr>
          <p:cNvPr id="25" name="Elbow Connector 24"/>
          <p:cNvCxnSpPr>
            <a:stCxn id="20" idx="3"/>
          </p:cNvCxnSpPr>
          <p:nvPr/>
        </p:nvCxnSpPr>
        <p:spPr>
          <a:xfrm flipV="1">
            <a:off x="8218921" y="1708727"/>
            <a:ext cx="467879" cy="366610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20578" y="535158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  <p:sp>
        <p:nvSpPr>
          <p:cNvPr id="29" name="Process 28"/>
          <p:cNvSpPr/>
          <p:nvPr/>
        </p:nvSpPr>
        <p:spPr>
          <a:xfrm>
            <a:off x="2720830" y="4606694"/>
            <a:ext cx="2039793" cy="148978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Create XML file for bug report</a:t>
            </a:r>
            <a:endParaRPr lang="en-US" sz="2800" dirty="0"/>
          </a:p>
        </p:txBody>
      </p:sp>
      <p:cxnSp>
        <p:nvCxnSpPr>
          <p:cNvPr id="33" name="Straight Arrow Connector 32"/>
          <p:cNvCxnSpPr>
            <a:stCxn id="20" idx="1"/>
          </p:cNvCxnSpPr>
          <p:nvPr/>
        </p:nvCxnSpPr>
        <p:spPr>
          <a:xfrm flipH="1" flipV="1">
            <a:off x="4760623" y="5351588"/>
            <a:ext cx="1126116" cy="23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70896" y="5374832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091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2" grpId="0"/>
      <p:bldP spid="13" grpId="0" animBg="1"/>
      <p:bldP spid="16" grpId="0"/>
      <p:bldP spid="19" grpId="0"/>
      <p:bldP spid="20" grpId="0" animBg="1"/>
      <p:bldP spid="23" grpId="0"/>
      <p:bldP spid="28" grpId="0"/>
      <p:bldP spid="29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7" y="250248"/>
            <a:ext cx="4502725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0248"/>
            <a:ext cx="4433456" cy="635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38066"/>
            <a:ext cx="4433456" cy="1062182"/>
          </a:xfrm>
          <a:prstGeom prst="rect">
            <a:avLst/>
          </a:prstGeom>
          <a:solidFill>
            <a:srgbClr val="3366FF">
              <a:alpha val="39000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157" y="1977962"/>
            <a:ext cx="4433456" cy="2224584"/>
          </a:xfrm>
          <a:prstGeom prst="rect">
            <a:avLst/>
          </a:prstGeom>
          <a:solidFill>
            <a:srgbClr val="3366FF">
              <a:alpha val="39000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5044" y="3425248"/>
            <a:ext cx="3627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33F32"/>
                </a:solidFill>
              </a:rPr>
              <a:t>Initial Description</a:t>
            </a:r>
            <a:endParaRPr lang="en-US" sz="3200" b="1" dirty="0">
              <a:solidFill>
                <a:srgbClr val="633F32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2147454" y="4010024"/>
            <a:ext cx="1021448" cy="1528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64364" y="484909"/>
            <a:ext cx="4433456" cy="5871441"/>
          </a:xfrm>
          <a:prstGeom prst="rect">
            <a:avLst/>
          </a:prstGeom>
          <a:solidFill>
            <a:srgbClr val="3366FF">
              <a:alpha val="39000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55044" y="1023855"/>
            <a:ext cx="2040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33F32"/>
                </a:solidFill>
              </a:rPr>
              <a:t>Developer</a:t>
            </a:r>
          </a:p>
          <a:p>
            <a:r>
              <a:rPr lang="en-US" sz="2800" b="1" dirty="0" smtClean="0">
                <a:solidFill>
                  <a:srgbClr val="633F32"/>
                </a:solidFill>
              </a:rPr>
              <a:t>Comments</a:t>
            </a:r>
            <a:endParaRPr lang="en-US" sz="2800" b="1" dirty="0">
              <a:solidFill>
                <a:srgbClr val="633F32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/>
        </p:nvCxnSpPr>
        <p:spPr>
          <a:xfrm>
            <a:off x="3275637" y="1524000"/>
            <a:ext cx="1388727" cy="1896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64148" y="4181476"/>
            <a:ext cx="3081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Classifications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endCxn id="17" idx="3"/>
          </p:cNvCxnSpPr>
          <p:nvPr/>
        </p:nvCxnSpPr>
        <p:spPr>
          <a:xfrm flipH="1" flipV="1">
            <a:off x="4533613" y="3090254"/>
            <a:ext cx="1530535" cy="1343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9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7" grpId="0" animBg="1"/>
      <p:bldP spid="7" grpId="0"/>
      <p:bldP spid="7" grpId="1"/>
      <p:bldP spid="13" grpId="0" animBg="1"/>
      <p:bldP spid="13" grpId="1" animBg="1"/>
      <p:bldP spid="14" grpId="0"/>
      <p:bldP spid="14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types of </a:t>
            </a:r>
            <a:r>
              <a:rPr lang="en-US" i="1" dirty="0" smtClean="0"/>
              <a:t>faults</a:t>
            </a:r>
            <a:r>
              <a:rPr lang="en-US" dirty="0" smtClean="0"/>
              <a:t> that exist among reported bugs, and how prevalent are they?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i="1" dirty="0" smtClean="0"/>
              <a:t>impact</a:t>
            </a:r>
            <a:r>
              <a:rPr lang="en-US" dirty="0" smtClean="0"/>
              <a:t> do these JavaScript faults have on the web application?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</a:t>
            </a:r>
            <a:r>
              <a:rPr lang="en-US" i="1" dirty="0" smtClean="0"/>
              <a:t>root causes</a:t>
            </a:r>
            <a:r>
              <a:rPr lang="en-US" dirty="0" smtClean="0"/>
              <a:t> of these JavaScript faults?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long does it take programmers to fix JavaScript faults?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CA75-0CC5-48B7-B3C5-8552A17CD7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37473</TotalTime>
  <Words>1000</Words>
  <Application>Microsoft Macintosh PowerPoint</Application>
  <PresentationFormat>On-screen Show (4:3)</PresentationFormat>
  <Paragraphs>201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Origin</vt:lpstr>
      <vt:lpstr>An Empirical Study of Client-Side JavaScript Bugs</vt:lpstr>
      <vt:lpstr>Why Study Client-Side JavaScript (JS) Bugs?</vt:lpstr>
      <vt:lpstr>Goal of This Study</vt:lpstr>
      <vt:lpstr>JavaScript Bug Sequence: Some Terminology</vt:lpstr>
      <vt:lpstr>What We Analyze: Bug Reports</vt:lpstr>
      <vt:lpstr>Experimental Objects</vt:lpstr>
      <vt:lpstr>Bug Report Collection</vt:lpstr>
      <vt:lpstr>PowerPoint Presentation</vt:lpstr>
      <vt:lpstr>Research Questions</vt:lpstr>
      <vt:lpstr>Research Questions</vt:lpstr>
      <vt:lpstr>RQ1 – Fault Categories: Results</vt:lpstr>
      <vt:lpstr>JavaScript DOM API</vt:lpstr>
      <vt:lpstr>JavaScript DOM API</vt:lpstr>
      <vt:lpstr>RQ1 – Fault Categories: Results</vt:lpstr>
      <vt:lpstr>Research Questions</vt:lpstr>
      <vt:lpstr>RQ2 – Impact: Results</vt:lpstr>
      <vt:lpstr>High-Impact Bugs</vt:lpstr>
      <vt:lpstr>Research Questions</vt:lpstr>
      <vt:lpstr>Finding the Error Location</vt:lpstr>
      <vt:lpstr>RQ3 – Error Locations: Results</vt:lpstr>
      <vt:lpstr>Research Questions</vt:lpstr>
      <vt:lpstr>RQ4 – Triage and Fix Times</vt:lpstr>
      <vt:lpstr>RQ4 - Triage and Fix Times: Results</vt:lpstr>
      <vt:lpstr>Implications</vt:lpstr>
      <vt:lpstr>Threats to Validity</vt:lpstr>
      <vt:lpstr>Conclusion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Improving the Reliability of JavaScript-based Web Applications</dc:title>
  <dc:creator>Karthik Pattabiraman</dc:creator>
  <cp:lastModifiedBy>Karthik Pattabiraman</cp:lastModifiedBy>
  <cp:revision>446</cp:revision>
  <cp:lastPrinted>2011-06-01T23:12:34Z</cp:lastPrinted>
  <dcterms:created xsi:type="dcterms:W3CDTF">2011-06-03T13:51:39Z</dcterms:created>
  <dcterms:modified xsi:type="dcterms:W3CDTF">2013-10-11T11:24:15Z</dcterms:modified>
</cp:coreProperties>
</file>