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56" r:id="rId2"/>
    <p:sldId id="259" r:id="rId3"/>
    <p:sldId id="260" r:id="rId4"/>
    <p:sldId id="268" r:id="rId5"/>
    <p:sldId id="261" r:id="rId6"/>
    <p:sldId id="269" r:id="rId7"/>
    <p:sldId id="270" r:id="rId8"/>
    <p:sldId id="265" r:id="rId9"/>
    <p:sldId id="262" r:id="rId10"/>
    <p:sldId id="277" r:id="rId11"/>
    <p:sldId id="263" r:id="rId12"/>
    <p:sldId id="266" r:id="rId13"/>
    <p:sldId id="257" r:id="rId14"/>
    <p:sldId id="273" r:id="rId15"/>
    <p:sldId id="267" r:id="rId16"/>
    <p:sldId id="278" r:id="rId17"/>
    <p:sldId id="274" r:id="rId18"/>
    <p:sldId id="275" r:id="rId19"/>
    <p:sldId id="264" r:id="rId20"/>
    <p:sldId id="258" r:id="rId21"/>
    <p:sldId id="276" r:id="rId22"/>
    <p:sldId id="272"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13255AA-2E39-9B4F-B0DD-AA1EC25BD82D}" type="datetimeFigureOut">
              <a:rPr lang="en-US" smtClean="0"/>
              <a:t>2015-04-24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A91B0-1700-2948-8376-40E9949286F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A91B0-1700-2948-8376-40E9949286F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13255AA-2E39-9B4F-B0DD-AA1EC25BD82D}" type="datetimeFigureOut">
              <a:rPr lang="en-US" smtClean="0"/>
              <a:t>2015-04-24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13255AA-2E39-9B4F-B0DD-AA1EC25BD82D}" type="datetimeFigureOut">
              <a:rPr lang="en-US" smtClean="0"/>
              <a:t>2015-04-24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13255AA-2E39-9B4F-B0DD-AA1EC25BD82D}" type="datetimeFigureOut">
              <a:rPr lang="en-US" smtClean="0"/>
              <a:t>2015-04-24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13255AA-2E39-9B4F-B0DD-AA1EC25BD82D}" type="datetimeFigureOut">
              <a:rPr lang="en-US" smtClean="0"/>
              <a:t>2015-04-24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255AA-2E39-9B4F-B0DD-AA1EC25BD82D}" type="datetimeFigureOut">
              <a:rPr lang="en-US" smtClean="0"/>
              <a:t>2015-04-24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A91B0-1700-2948-8376-40E9949286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13255AA-2E39-9B4F-B0DD-AA1EC25BD82D}" type="datetimeFigureOut">
              <a:rPr lang="en-US" smtClean="0"/>
              <a:t>2015-04-24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13255AA-2E39-9B4F-B0DD-AA1EC25BD82D}" type="datetimeFigureOut">
              <a:rPr lang="en-US" smtClean="0"/>
              <a:t>2015-04-24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44A91B0-1700-2948-8376-40E9949286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547901"/>
          </a:xfrm>
        </p:spPr>
        <p:txBody>
          <a:bodyPr>
            <a:normAutofit/>
          </a:bodyPr>
          <a:lstStyle/>
          <a:p>
            <a:r>
              <a:rPr lang="en-US" dirty="0" smtClean="0"/>
              <a:t>Who flourished in the Middle Ages and who suffered?</a:t>
            </a:r>
            <a:endParaRPr lang="en-US" dirty="0"/>
          </a:p>
        </p:txBody>
      </p:sp>
      <p:sp>
        <p:nvSpPr>
          <p:cNvPr id="3" name="Subtitle 2"/>
          <p:cNvSpPr>
            <a:spLocks noGrp="1"/>
          </p:cNvSpPr>
          <p:nvPr>
            <p:ph type="subTitle" idx="1"/>
          </p:nvPr>
        </p:nvSpPr>
        <p:spPr>
          <a:xfrm>
            <a:off x="1322921" y="4430615"/>
            <a:ext cx="6498159" cy="1648148"/>
          </a:xfrm>
        </p:spPr>
        <p:txBody>
          <a:bodyPr>
            <a:normAutofit fontScale="85000" lnSpcReduction="20000"/>
          </a:bodyPr>
          <a:lstStyle/>
          <a:p>
            <a:r>
              <a:rPr lang="en-US" dirty="0" smtClean="0"/>
              <a:t>His hood full of holes with the hair sticking through,</a:t>
            </a:r>
          </a:p>
          <a:p>
            <a:r>
              <a:rPr lang="en-US" dirty="0" smtClean="0"/>
              <a:t>His clumsy knobbed shoes cobbled over so thickly,</a:t>
            </a:r>
          </a:p>
          <a:p>
            <a:r>
              <a:rPr lang="en-US" dirty="0" smtClean="0"/>
              <a:t>Though his toes started out as he trod on the ground…</a:t>
            </a:r>
          </a:p>
          <a:p>
            <a:r>
              <a:rPr lang="en-US" dirty="0" smtClean="0"/>
              <a:t>Two miserable mittens made out of old rags,</a:t>
            </a:r>
          </a:p>
          <a:p>
            <a:r>
              <a:rPr lang="en-US" dirty="0" smtClean="0"/>
              <a:t>He wading in mud almost up to his ankles,</a:t>
            </a:r>
          </a:p>
          <a:p>
            <a:r>
              <a:rPr lang="en-US" dirty="0" smtClean="0"/>
              <a:t>And before him four oxen, so weary and feeble</a:t>
            </a:r>
          </a:p>
          <a:p>
            <a:r>
              <a:rPr lang="en-US" dirty="0" smtClean="0"/>
              <a:t>Once could reckon their ribs, so rueful were they.</a:t>
            </a:r>
          </a:p>
        </p:txBody>
      </p:sp>
    </p:spTree>
    <p:extLst>
      <p:ext uri="{BB962C8B-B14F-4D97-AF65-F5344CB8AC3E}">
        <p14:creationId xmlns:p14="http://schemas.microsoft.com/office/powerpoint/2010/main" val="3894834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Noble’s Life</a:t>
            </a:r>
            <a:endParaRPr lang="en-US" dirty="0"/>
          </a:p>
        </p:txBody>
      </p:sp>
      <p:sp>
        <p:nvSpPr>
          <p:cNvPr id="3" name="Content Placeholder 2"/>
          <p:cNvSpPr>
            <a:spLocks noGrp="1"/>
          </p:cNvSpPr>
          <p:nvPr>
            <p:ph idx="1"/>
          </p:nvPr>
        </p:nvSpPr>
        <p:spPr/>
        <p:txBody>
          <a:bodyPr/>
          <a:lstStyle/>
          <a:p>
            <a:r>
              <a:rPr lang="en-US" dirty="0" smtClean="0"/>
              <a:t>You probably get up around 4 am and eat a piece of bread and some wine. Then you will go to mass. Next you will probably go hunting or fishing, practice jousting or fencing, play chess, go beat some serfs, generally hang around. You do have some duties: checking on the workings of the lands, giving directions, holding court for the peasants. You will have dinner at 9 or 10 pm. </a:t>
            </a:r>
          </a:p>
        </p:txBody>
      </p:sp>
    </p:spTree>
    <p:extLst>
      <p:ext uri="{BB962C8B-B14F-4D97-AF65-F5344CB8AC3E}">
        <p14:creationId xmlns:p14="http://schemas.microsoft.com/office/powerpoint/2010/main" val="1115910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Clergy</a:t>
            </a:r>
            <a:endParaRPr lang="en-US" dirty="0"/>
          </a:p>
        </p:txBody>
      </p:sp>
      <p:pic>
        <p:nvPicPr>
          <p:cNvPr id="4" name="Content Placeholder 3" descr="Screen Shot 2015-02-08 at 11.22.21 PM.png"/>
          <p:cNvPicPr>
            <a:picLocks noGrp="1" noChangeAspect="1"/>
          </p:cNvPicPr>
          <p:nvPr>
            <p:ph idx="1"/>
          </p:nvPr>
        </p:nvPicPr>
        <p:blipFill>
          <a:blip r:embed="rId2">
            <a:extLst>
              <a:ext uri="{28A0092B-C50C-407E-A947-70E740481C1C}">
                <a14:useLocalDpi xmlns:a14="http://schemas.microsoft.com/office/drawing/2010/main" val="0"/>
              </a:ext>
            </a:extLst>
          </a:blip>
          <a:srcRect l="-17771" r="-17771"/>
          <a:stretch>
            <a:fillRect/>
          </a:stretch>
        </p:blipFill>
        <p:spPr>
          <a:xfrm>
            <a:off x="549275" y="1600200"/>
            <a:ext cx="8042275" cy="4343400"/>
          </a:xfrm>
        </p:spPr>
      </p:pic>
    </p:spTree>
    <p:extLst>
      <p:ext uri="{BB962C8B-B14F-4D97-AF65-F5344CB8AC3E}">
        <p14:creationId xmlns:p14="http://schemas.microsoft.com/office/powerpoint/2010/main" val="11841688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Clergy</a:t>
            </a:r>
            <a:endParaRPr lang="en-US" dirty="0"/>
          </a:p>
        </p:txBody>
      </p:sp>
      <p:sp>
        <p:nvSpPr>
          <p:cNvPr id="3" name="Content Placeholder 2"/>
          <p:cNvSpPr>
            <a:spLocks noGrp="1"/>
          </p:cNvSpPr>
          <p:nvPr>
            <p:ph idx="1"/>
          </p:nvPr>
        </p:nvSpPr>
        <p:spPr/>
        <p:txBody>
          <a:bodyPr>
            <a:normAutofit fontScale="92500"/>
          </a:bodyPr>
          <a:lstStyle/>
          <a:p>
            <a:r>
              <a:rPr lang="en-US" dirty="0" smtClean="0"/>
              <a:t>Pope, archbishops, bishops, priests, monks and nuns- many </a:t>
            </a:r>
            <a:r>
              <a:rPr lang="en-US" u="sng" dirty="0" smtClean="0"/>
              <a:t>people joined looking for refuge from the sinful world around them, status and influence.</a:t>
            </a:r>
          </a:p>
          <a:p>
            <a:r>
              <a:rPr lang="en-US" u="sng" dirty="0" smtClean="0"/>
              <a:t>Had the most comfortable life </a:t>
            </a:r>
            <a:r>
              <a:rPr lang="en-US" dirty="0" smtClean="0"/>
              <a:t>during the middle ages- however worked long hours and reaped few worldly benefits. </a:t>
            </a:r>
          </a:p>
          <a:p>
            <a:r>
              <a:rPr lang="en-US" dirty="0" smtClean="0"/>
              <a:t>most manors had a church- conducted many ceremonies. Others lived in monasteries. </a:t>
            </a:r>
          </a:p>
          <a:p>
            <a:r>
              <a:rPr lang="en-US" u="sng" dirty="0" smtClean="0"/>
              <a:t>Copies manuscripts, taught children, fed the poor,</a:t>
            </a:r>
            <a:r>
              <a:rPr lang="en-US" u="sng" dirty="0"/>
              <a:t> </a:t>
            </a:r>
            <a:r>
              <a:rPr lang="en-US" u="sng" dirty="0" smtClean="0"/>
              <a:t>cared for the sick, and provided shelters to travellers</a:t>
            </a:r>
          </a:p>
        </p:txBody>
      </p:sp>
    </p:spTree>
    <p:extLst>
      <p:ext uri="{BB962C8B-B14F-4D97-AF65-F5344CB8AC3E}">
        <p14:creationId xmlns:p14="http://schemas.microsoft.com/office/powerpoint/2010/main" val="4214809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4530"/>
            <a:ext cx="8042276" cy="1674811"/>
          </a:xfrm>
        </p:spPr>
        <p:txBody>
          <a:bodyPr/>
          <a:lstStyle/>
          <a:p>
            <a:r>
              <a:rPr lang="en-US" dirty="0" smtClean="0"/>
              <a:t>The Knights</a:t>
            </a:r>
            <a:endParaRPr lang="en-US" dirty="0"/>
          </a:p>
        </p:txBody>
      </p:sp>
      <p:sp>
        <p:nvSpPr>
          <p:cNvPr id="3" name="Content Placeholder 2"/>
          <p:cNvSpPr>
            <a:spLocks noGrp="1"/>
          </p:cNvSpPr>
          <p:nvPr>
            <p:ph idx="1"/>
          </p:nvPr>
        </p:nvSpPr>
        <p:spPr>
          <a:xfrm>
            <a:off x="549275" y="1200282"/>
            <a:ext cx="8042276" cy="4743320"/>
          </a:xfrm>
        </p:spPr>
        <p:txBody>
          <a:bodyPr>
            <a:noAutofit/>
          </a:bodyPr>
          <a:lstStyle/>
          <a:p>
            <a:r>
              <a:rPr lang="en-CA" sz="2000" dirty="0" smtClean="0"/>
              <a:t>William </a:t>
            </a:r>
            <a:r>
              <a:rPr lang="en-CA" sz="2000" dirty="0"/>
              <a:t>could call on about 500 knights after </a:t>
            </a:r>
            <a:r>
              <a:rPr lang="en-CA" sz="2000" dirty="0" smtClean="0"/>
              <a:t>feudal </a:t>
            </a:r>
            <a:r>
              <a:rPr lang="en-CA" sz="2000" dirty="0"/>
              <a:t>system was introduced. </a:t>
            </a:r>
            <a:r>
              <a:rPr lang="en-CA" sz="2000" dirty="0" smtClean="0"/>
              <a:t>Usually landless younger sons of a lord’s vassal. </a:t>
            </a:r>
          </a:p>
          <a:p>
            <a:r>
              <a:rPr lang="en-CA" sz="2000" dirty="0" smtClean="0"/>
              <a:t>the </a:t>
            </a:r>
            <a:r>
              <a:rPr lang="en-CA" sz="2000" dirty="0"/>
              <a:t>knight was an essential part of Norman society and his training was taken very seriously. </a:t>
            </a:r>
            <a:r>
              <a:rPr lang="en-CA" sz="2000" u="sng" dirty="0"/>
              <a:t>Training from a </a:t>
            </a:r>
            <a:r>
              <a:rPr lang="en-CA" sz="2000" b="1" u="sng" dirty="0"/>
              <a:t>squire </a:t>
            </a:r>
            <a:r>
              <a:rPr lang="en-CA" sz="2000" u="sng" dirty="0"/>
              <a:t>to become a knight could take many years</a:t>
            </a:r>
            <a:r>
              <a:rPr lang="en-CA" sz="2000" dirty="0"/>
              <a:t>. They needed to be highly skilled in weapons and military tactics to ensure that they survived battles as well as defeated the King’s enemies. </a:t>
            </a:r>
            <a:endParaRPr lang="en-CA" sz="2000" dirty="0" smtClean="0"/>
          </a:p>
          <a:p>
            <a:r>
              <a:rPr lang="en-CA" sz="2000" u="sng" dirty="0" smtClean="0"/>
              <a:t>A </a:t>
            </a:r>
            <a:r>
              <a:rPr lang="en-CA" sz="2000" u="sng" dirty="0"/>
              <a:t>knight would go through a knighting ceremony </a:t>
            </a:r>
            <a:r>
              <a:rPr lang="en-CA" sz="2000" dirty="0"/>
              <a:t>where they would kneel before the King who dubbed them on the shoulder with the flat side of a sword. Once they were knighted they could </a:t>
            </a:r>
            <a:r>
              <a:rPr lang="en-CA" sz="2000" u="sng" dirty="0"/>
              <a:t>carry a sword and a kite shield and wear their own armour with their personal coat of arms</a:t>
            </a:r>
            <a:r>
              <a:rPr lang="en-CA" sz="2000" dirty="0"/>
              <a:t>. They would design the coat of arms following the rules of heraldry and taking part of their designs from that of their parents if they had one. </a:t>
            </a:r>
          </a:p>
        </p:txBody>
      </p:sp>
    </p:spTree>
    <p:extLst>
      <p:ext uri="{BB962C8B-B14F-4D97-AF65-F5344CB8AC3E}">
        <p14:creationId xmlns:p14="http://schemas.microsoft.com/office/powerpoint/2010/main" val="1483161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of Arms</a:t>
            </a:r>
            <a:endParaRPr lang="en-US" dirty="0"/>
          </a:p>
        </p:txBody>
      </p:sp>
      <p:pic>
        <p:nvPicPr>
          <p:cNvPr id="4" name="Content Placeholder 3" descr="Screen Shot 2015-02-08 at 11.41.58 PM.png"/>
          <p:cNvPicPr>
            <a:picLocks noGrp="1" noChangeAspect="1"/>
          </p:cNvPicPr>
          <p:nvPr>
            <p:ph idx="1"/>
          </p:nvPr>
        </p:nvPicPr>
        <p:blipFill>
          <a:blip r:embed="rId2">
            <a:extLst>
              <a:ext uri="{28A0092B-C50C-407E-A947-70E740481C1C}">
                <a14:useLocalDpi xmlns:a14="http://schemas.microsoft.com/office/drawing/2010/main" val="0"/>
              </a:ext>
            </a:extLst>
          </a:blip>
          <a:srcRect t="523" b="523"/>
          <a:stretch>
            <a:fillRect/>
          </a:stretch>
        </p:blipFill>
        <p:spPr>
          <a:xfrm>
            <a:off x="549275" y="1600200"/>
            <a:ext cx="8042275" cy="4343400"/>
          </a:xfrm>
        </p:spPr>
      </p:pic>
    </p:spTree>
    <p:extLst>
      <p:ext uri="{BB962C8B-B14F-4D97-AF65-F5344CB8AC3E}">
        <p14:creationId xmlns:p14="http://schemas.microsoft.com/office/powerpoint/2010/main" val="3338761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Knight wore:</a:t>
            </a:r>
            <a:endParaRPr lang="en-US" dirty="0"/>
          </a:p>
        </p:txBody>
      </p:sp>
      <p:pic>
        <p:nvPicPr>
          <p:cNvPr id="4" name="Content Placeholder 3" descr="Screen Shot 2015-02-08 at 11.25.01 PM.png"/>
          <p:cNvPicPr>
            <a:picLocks noGrp="1" noChangeAspect="1"/>
          </p:cNvPicPr>
          <p:nvPr>
            <p:ph idx="1"/>
          </p:nvPr>
        </p:nvPicPr>
        <p:blipFill>
          <a:blip r:embed="rId2">
            <a:extLst>
              <a:ext uri="{28A0092B-C50C-407E-A947-70E740481C1C}">
                <a14:useLocalDpi xmlns:a14="http://schemas.microsoft.com/office/drawing/2010/main" val="0"/>
              </a:ext>
            </a:extLst>
          </a:blip>
          <a:srcRect l="-51115" r="-51115"/>
          <a:stretch>
            <a:fillRect/>
          </a:stretch>
        </p:blipFill>
        <p:spPr/>
      </p:pic>
    </p:spTree>
    <p:extLst>
      <p:ext uri="{BB962C8B-B14F-4D97-AF65-F5344CB8AC3E}">
        <p14:creationId xmlns:p14="http://schemas.microsoft.com/office/powerpoint/2010/main" val="2164795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30674"/>
          </a:xfrm>
        </p:spPr>
        <p:txBody>
          <a:bodyPr/>
          <a:lstStyle/>
          <a:p>
            <a:r>
              <a:rPr lang="en-US" dirty="0" smtClean="0"/>
              <a:t>Reading questions: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What are the steps to becoming a Knight and what do the stages entail? </a:t>
            </a:r>
          </a:p>
          <a:p>
            <a:pPr marL="457200" indent="-457200">
              <a:buFont typeface="+mj-lt"/>
              <a:buAutoNum type="arabicPeriod"/>
            </a:pPr>
            <a:r>
              <a:rPr lang="en-US" sz="3200" dirty="0" smtClean="0"/>
              <a:t>How did the quality of the Knights armor improve over time?</a:t>
            </a:r>
            <a:endParaRPr lang="en-US" sz="3200" dirty="0"/>
          </a:p>
        </p:txBody>
      </p:sp>
    </p:spTree>
    <p:extLst>
      <p:ext uri="{BB962C8B-B14F-4D97-AF65-F5344CB8AC3E}">
        <p14:creationId xmlns:p14="http://schemas.microsoft.com/office/powerpoint/2010/main" val="26907386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2124441"/>
          </a:xfrm>
        </p:spPr>
        <p:txBody>
          <a:bodyPr/>
          <a:lstStyle/>
          <a:p>
            <a:r>
              <a:rPr lang="en-US" dirty="0"/>
              <a:t>Why do we know so little about medieval women?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Sources were written by men</a:t>
            </a:r>
            <a:r>
              <a:rPr lang="en-US" dirty="0" smtClean="0">
                <a:sym typeface="Wingdings"/>
              </a:rPr>
              <a:t> church documents</a:t>
            </a:r>
            <a:endParaRPr lang="en-US" dirty="0" smtClean="0"/>
          </a:p>
          <a:p>
            <a:r>
              <a:rPr lang="en-US" u="sng" dirty="0" smtClean="0"/>
              <a:t>Very little power</a:t>
            </a:r>
            <a:r>
              <a:rPr lang="en-US" dirty="0" smtClean="0"/>
              <a:t>- they spent their lives under the guardian ship of men</a:t>
            </a:r>
          </a:p>
          <a:p>
            <a:r>
              <a:rPr lang="en-US" dirty="0" smtClean="0"/>
              <a:t>Subject to their husbands and fathers, just like vassals are to lords</a:t>
            </a:r>
          </a:p>
          <a:p>
            <a:r>
              <a:rPr lang="en-US" u="sng" dirty="0" smtClean="0"/>
              <a:t>HOWEVER, most of the daily life in the castle was within the women's domain</a:t>
            </a:r>
          </a:p>
          <a:p>
            <a:r>
              <a:rPr lang="en-US" u="sng" dirty="0" smtClean="0"/>
              <a:t>When men were at war women took over the manor and were in control of the entire estate</a:t>
            </a:r>
            <a:r>
              <a:rPr lang="en-US" dirty="0" smtClean="0"/>
              <a:t>. </a:t>
            </a:r>
          </a:p>
        </p:txBody>
      </p:sp>
    </p:spTree>
    <p:extLst>
      <p:ext uri="{BB962C8B-B14F-4D97-AF65-F5344CB8AC3E}">
        <p14:creationId xmlns:p14="http://schemas.microsoft.com/office/powerpoint/2010/main" val="2367615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Piers the Plowman</a:t>
            </a:r>
            <a:br>
              <a:rPr lang="en-US" dirty="0" smtClean="0"/>
            </a:br>
            <a:r>
              <a:rPr lang="en-US" dirty="0" smtClean="0"/>
              <a:t>-</a:t>
            </a:r>
            <a:r>
              <a:rPr lang="en-US" sz="2400" dirty="0" smtClean="0"/>
              <a:t>William Langland</a:t>
            </a:r>
            <a:endParaRPr lang="en-US" sz="24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they save from their spinning they spent on house rent, </a:t>
            </a:r>
          </a:p>
          <a:p>
            <a:pPr marL="0" indent="0">
              <a:buNone/>
            </a:pPr>
            <a:r>
              <a:rPr lang="en-US" dirty="0" smtClean="0"/>
              <a:t>On milk and oatmeal to make porridge to fill their children when they cry for food.</a:t>
            </a:r>
          </a:p>
          <a:p>
            <a:pPr marL="0" indent="0">
              <a:buNone/>
            </a:pPr>
            <a:r>
              <a:rPr lang="en-US" dirty="0" smtClean="0"/>
              <a:t>They themselves suffer the sting of hunger and of winter misery, rising at night to rock the cradle in its cramped corner,</a:t>
            </a:r>
          </a:p>
          <a:p>
            <a:pPr marL="0" indent="0">
              <a:buNone/>
            </a:pPr>
            <a:r>
              <a:rPr lang="en-US" dirty="0" smtClean="0"/>
              <a:t>To card and comb wool, to mend and wash, to scrub and wind yarn, to weave rush lights.</a:t>
            </a:r>
          </a:p>
          <a:p>
            <a:pPr marL="0" indent="0">
              <a:buNone/>
            </a:pPr>
            <a:r>
              <a:rPr lang="en-US" dirty="0" smtClean="0"/>
              <a:t>Its painful to read to write verses on the hard lives of women who live in hovels…</a:t>
            </a:r>
            <a:endParaRPr lang="en-US" dirty="0"/>
          </a:p>
        </p:txBody>
      </p:sp>
    </p:spTree>
    <p:extLst>
      <p:ext uri="{BB962C8B-B14F-4D97-AF65-F5344CB8AC3E}">
        <p14:creationId xmlns:p14="http://schemas.microsoft.com/office/powerpoint/2010/main" val="26242211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Peasants </a:t>
            </a:r>
            <a:endParaRPr lang="en-US" dirty="0"/>
          </a:p>
        </p:txBody>
      </p:sp>
      <p:pic>
        <p:nvPicPr>
          <p:cNvPr id="4" name="Content Placeholder 3" descr="Screen Shot 2015-02-08 at 11.19.53 PM.png"/>
          <p:cNvPicPr>
            <a:picLocks noGrp="1" noChangeAspect="1"/>
          </p:cNvPicPr>
          <p:nvPr>
            <p:ph idx="1"/>
          </p:nvPr>
        </p:nvPicPr>
        <p:blipFill>
          <a:blip r:embed="rId2">
            <a:extLst>
              <a:ext uri="{28A0092B-C50C-407E-A947-70E740481C1C}">
                <a14:useLocalDpi xmlns:a14="http://schemas.microsoft.com/office/drawing/2010/main" val="0"/>
              </a:ext>
            </a:extLst>
          </a:blip>
          <a:srcRect l="-8521" r="-8521"/>
          <a:stretch>
            <a:fillRect/>
          </a:stretch>
        </p:blipFill>
        <p:spPr/>
      </p:pic>
    </p:spTree>
    <p:extLst>
      <p:ext uri="{BB962C8B-B14F-4D97-AF65-F5344CB8AC3E}">
        <p14:creationId xmlns:p14="http://schemas.microsoft.com/office/powerpoint/2010/main" val="6024619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“If feudal society was a house with many rooms, then loyalty was the set of beams that held it up”</a:t>
            </a:r>
            <a:endParaRPr lang="en-US" sz="2800" dirty="0"/>
          </a:p>
        </p:txBody>
      </p:sp>
      <p:sp>
        <p:nvSpPr>
          <p:cNvPr id="3" name="Content Placeholder 2"/>
          <p:cNvSpPr>
            <a:spLocks noGrp="1"/>
          </p:cNvSpPr>
          <p:nvPr>
            <p:ph idx="1"/>
          </p:nvPr>
        </p:nvSpPr>
        <p:spPr/>
        <p:txBody>
          <a:bodyPr/>
          <a:lstStyle/>
          <a:p>
            <a:r>
              <a:rPr lang="en-US" u="sng" dirty="0" smtClean="0"/>
              <a:t>Homage- </a:t>
            </a:r>
            <a:r>
              <a:rPr lang="en-US" u="sng" dirty="0"/>
              <a:t>m</a:t>
            </a:r>
            <a:r>
              <a:rPr lang="en-US" u="sng" dirty="0" smtClean="0"/>
              <a:t>eans to show </a:t>
            </a:r>
            <a:r>
              <a:rPr lang="en-US" u="sng" dirty="0" err="1" smtClean="0"/>
              <a:t>honour</a:t>
            </a:r>
            <a:r>
              <a:rPr lang="en-US" u="sng" dirty="0" smtClean="0"/>
              <a:t> and respect</a:t>
            </a:r>
          </a:p>
          <a:p>
            <a:r>
              <a:rPr lang="en-US" u="sng" dirty="0" smtClean="0"/>
              <a:t>Vassals paid homage</a:t>
            </a:r>
          </a:p>
          <a:p>
            <a:r>
              <a:rPr lang="en-US" dirty="0" smtClean="0"/>
              <a:t>An oath of fealty, which happen in a formal ceremony, bound the king to the lord, or the lord to the knight…</a:t>
            </a:r>
          </a:p>
          <a:p>
            <a:pPr marL="0" indent="0">
              <a:buNone/>
            </a:pPr>
            <a:endParaRPr lang="en-US" dirty="0" smtClean="0"/>
          </a:p>
          <a:p>
            <a:endParaRPr lang="en-US" dirty="0"/>
          </a:p>
        </p:txBody>
      </p:sp>
    </p:spTree>
    <p:extLst>
      <p:ext uri="{BB962C8B-B14F-4D97-AF65-F5344CB8AC3E}">
        <p14:creationId xmlns:p14="http://schemas.microsoft.com/office/powerpoint/2010/main" val="10297143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Peasants/Serfs </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Harsh conditions of peasants</a:t>
            </a:r>
            <a:r>
              <a:rPr lang="en-US" dirty="0" smtClean="0"/>
              <a:t> were not improved at all for hundreds of years.</a:t>
            </a:r>
          </a:p>
          <a:p>
            <a:r>
              <a:rPr lang="en-US" dirty="0" smtClean="0"/>
              <a:t>Did not live in the castle. </a:t>
            </a:r>
            <a:r>
              <a:rPr lang="en-US" u="sng" dirty="0" smtClean="0"/>
              <a:t>Lived in straw roof huts with animals on the manor</a:t>
            </a:r>
            <a:r>
              <a:rPr lang="en-US" dirty="0" smtClean="0">
                <a:sym typeface="Wingdings"/>
              </a:rPr>
              <a:t> need permission to leave the manor</a:t>
            </a:r>
            <a:endParaRPr lang="en-US" dirty="0" smtClean="0"/>
          </a:p>
          <a:p>
            <a:r>
              <a:rPr lang="en-US" dirty="0" smtClean="0"/>
              <a:t>William the conqueror established a system where peasants were </a:t>
            </a:r>
            <a:r>
              <a:rPr lang="en-US" u="sng" dirty="0" smtClean="0"/>
              <a:t>at the bottom</a:t>
            </a:r>
            <a:r>
              <a:rPr lang="en-US" dirty="0" smtClean="0"/>
              <a:t>.</a:t>
            </a:r>
          </a:p>
          <a:p>
            <a:r>
              <a:rPr lang="en-US" b="1" dirty="0" smtClean="0"/>
              <a:t>THINK: how fast society changes nowadays (your parents didn’t grow up with cell phones or the internet)….things stayed the same for generations and generations</a:t>
            </a:r>
            <a:endParaRPr lang="en-US" b="1" dirty="0"/>
          </a:p>
        </p:txBody>
      </p:sp>
    </p:spTree>
    <p:extLst>
      <p:ext uri="{BB962C8B-B14F-4D97-AF65-F5344CB8AC3E}">
        <p14:creationId xmlns:p14="http://schemas.microsoft.com/office/powerpoint/2010/main" val="47074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What images come to mind when you think about characteristics of peasants?</a:t>
            </a:r>
            <a:endParaRPr lang="en-US" sz="4800" dirty="0"/>
          </a:p>
        </p:txBody>
      </p:sp>
    </p:spTree>
    <p:extLst>
      <p:ext uri="{BB962C8B-B14F-4D97-AF65-F5344CB8AC3E}">
        <p14:creationId xmlns:p14="http://schemas.microsoft.com/office/powerpoint/2010/main" val="21985620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How are stereotypes of the peasants challenged in this video?</a:t>
            </a:r>
            <a:endParaRPr lang="en-US" sz="6000" dirty="0"/>
          </a:p>
        </p:txBody>
      </p:sp>
    </p:spTree>
    <p:extLst>
      <p:ext uri="{BB962C8B-B14F-4D97-AF65-F5344CB8AC3E}">
        <p14:creationId xmlns:p14="http://schemas.microsoft.com/office/powerpoint/2010/main" val="15869346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Terry Jones Medieval Peasant  </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3276322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Survey</a:t>
            </a:r>
            <a:endParaRPr lang="en-US" dirty="0"/>
          </a:p>
        </p:txBody>
      </p:sp>
      <p:sp>
        <p:nvSpPr>
          <p:cNvPr id="3" name="Content Placeholder 2"/>
          <p:cNvSpPr>
            <a:spLocks noGrp="1"/>
          </p:cNvSpPr>
          <p:nvPr>
            <p:ph idx="1"/>
          </p:nvPr>
        </p:nvSpPr>
        <p:spPr/>
        <p:txBody>
          <a:bodyPr>
            <a:normAutofit fontScale="92500"/>
          </a:bodyPr>
          <a:lstStyle/>
          <a:p>
            <a:r>
              <a:rPr lang="en-US" dirty="0" smtClean="0"/>
              <a:t>King William and his Norman lords set out to make all of England under the feudal system</a:t>
            </a:r>
          </a:p>
          <a:p>
            <a:r>
              <a:rPr lang="en-US" u="sng" dirty="0" smtClean="0"/>
              <a:t>King William order a survey of all the land in England</a:t>
            </a:r>
          </a:p>
          <a:p>
            <a:r>
              <a:rPr lang="en-US" u="sng" dirty="0" smtClean="0"/>
              <a:t>The results of the survey were written in “The Great </a:t>
            </a:r>
            <a:r>
              <a:rPr lang="en-US" u="sng" dirty="0" err="1" smtClean="0"/>
              <a:t>Domesday</a:t>
            </a:r>
            <a:r>
              <a:rPr lang="en-US" u="sng" dirty="0" smtClean="0"/>
              <a:t> Book</a:t>
            </a:r>
            <a:r>
              <a:rPr lang="en-US" dirty="0" smtClean="0"/>
              <a:t>”</a:t>
            </a:r>
          </a:p>
          <a:p>
            <a:r>
              <a:rPr lang="en-US" dirty="0" smtClean="0"/>
              <a:t>This book became a valuable source of information for the king’s tax agents.</a:t>
            </a:r>
          </a:p>
          <a:p>
            <a:r>
              <a:rPr lang="en-US" dirty="0" smtClean="0"/>
              <a:t>William </a:t>
            </a:r>
            <a:r>
              <a:rPr lang="en-US" u="sng" dirty="0" smtClean="0"/>
              <a:t>distributed the land as fiefs to his Norman lords. </a:t>
            </a:r>
            <a:endParaRPr lang="en-US" u="sng" dirty="0"/>
          </a:p>
        </p:txBody>
      </p:sp>
    </p:spTree>
    <p:extLst>
      <p:ext uri="{BB962C8B-B14F-4D97-AF65-F5344CB8AC3E}">
        <p14:creationId xmlns:p14="http://schemas.microsoft.com/office/powerpoint/2010/main" val="1244864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a:t>
            </a:r>
            <a:r>
              <a:rPr lang="en-US" dirty="0" err="1"/>
              <a:t>Domesday</a:t>
            </a:r>
            <a:r>
              <a:rPr lang="en-US" dirty="0"/>
              <a:t> Book”</a:t>
            </a:r>
          </a:p>
        </p:txBody>
      </p:sp>
      <p:pic>
        <p:nvPicPr>
          <p:cNvPr id="4" name="Content Placeholder 3" descr="Screen Shot 2015-02-08 at 11.26.27 PM.png"/>
          <p:cNvPicPr>
            <a:picLocks noGrp="1" noChangeAspect="1"/>
          </p:cNvPicPr>
          <p:nvPr>
            <p:ph idx="1"/>
          </p:nvPr>
        </p:nvPicPr>
        <p:blipFill>
          <a:blip r:embed="rId2">
            <a:extLst>
              <a:ext uri="{28A0092B-C50C-407E-A947-70E740481C1C}">
                <a14:useLocalDpi xmlns:a14="http://schemas.microsoft.com/office/drawing/2010/main" val="0"/>
              </a:ext>
            </a:extLst>
          </a:blip>
          <a:srcRect t="-2231" b="-2231"/>
          <a:stretch>
            <a:fillRect/>
          </a:stretch>
        </p:blipFill>
        <p:spPr/>
      </p:pic>
    </p:spTree>
    <p:extLst>
      <p:ext uri="{BB962C8B-B14F-4D97-AF65-F5344CB8AC3E}">
        <p14:creationId xmlns:p14="http://schemas.microsoft.com/office/powerpoint/2010/main" val="3542928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Castles </a:t>
            </a:r>
            <a:endParaRPr lang="en-US" dirty="0"/>
          </a:p>
        </p:txBody>
      </p:sp>
      <p:sp>
        <p:nvSpPr>
          <p:cNvPr id="3" name="Content Placeholder 2"/>
          <p:cNvSpPr>
            <a:spLocks noGrp="1"/>
          </p:cNvSpPr>
          <p:nvPr>
            <p:ph idx="1"/>
          </p:nvPr>
        </p:nvSpPr>
        <p:spPr/>
        <p:txBody>
          <a:bodyPr>
            <a:normAutofit lnSpcReduction="10000"/>
          </a:bodyPr>
          <a:lstStyle/>
          <a:p>
            <a:r>
              <a:rPr lang="en-US" dirty="0" smtClean="0"/>
              <a:t>Lords built castles on their land- </a:t>
            </a:r>
            <a:r>
              <a:rPr lang="en-US" u="sng" dirty="0" smtClean="0"/>
              <a:t>defensive structures. Top of hill with moat</a:t>
            </a:r>
            <a:r>
              <a:rPr lang="en-US" dirty="0" smtClean="0"/>
              <a:t>.</a:t>
            </a:r>
          </a:p>
          <a:p>
            <a:r>
              <a:rPr lang="en-US" dirty="0" smtClean="0"/>
              <a:t>By 1100, several hundred castles had been built throughout the countryside</a:t>
            </a:r>
          </a:p>
          <a:p>
            <a:r>
              <a:rPr lang="en-US" u="sng" dirty="0" smtClean="0"/>
              <a:t>Castles helped to shaped lives during medieval times</a:t>
            </a:r>
            <a:r>
              <a:rPr lang="en-US" dirty="0" smtClean="0"/>
              <a:t>. </a:t>
            </a:r>
          </a:p>
          <a:p>
            <a:pPr marL="457200" indent="-457200">
              <a:buFont typeface="+mj-lt"/>
              <a:buAutoNum type="arabicPeriod"/>
            </a:pPr>
            <a:r>
              <a:rPr lang="en-US" u="sng" dirty="0" smtClean="0"/>
              <a:t>Home </a:t>
            </a:r>
            <a:r>
              <a:rPr lang="en-US" dirty="0" smtClean="0"/>
              <a:t>for the lord and nobles</a:t>
            </a:r>
          </a:p>
          <a:p>
            <a:pPr marL="457200" indent="-457200">
              <a:buFont typeface="+mj-lt"/>
              <a:buAutoNum type="arabicPeriod"/>
            </a:pPr>
            <a:r>
              <a:rPr lang="en-US" u="sng" dirty="0" smtClean="0"/>
              <a:t>Place of safely </a:t>
            </a:r>
            <a:r>
              <a:rPr lang="en-US" dirty="0" smtClean="0"/>
              <a:t>for others during battle</a:t>
            </a:r>
          </a:p>
          <a:p>
            <a:pPr marL="457200" indent="-457200">
              <a:buFont typeface="+mj-lt"/>
              <a:buAutoNum type="arabicPeriod"/>
            </a:pPr>
            <a:r>
              <a:rPr lang="en-US" u="sng" dirty="0" smtClean="0"/>
              <a:t>center for feudal life</a:t>
            </a:r>
          </a:p>
          <a:p>
            <a:pPr lvl="2"/>
            <a:endParaRPr lang="en-US" u="sng" dirty="0"/>
          </a:p>
          <a:p>
            <a:pPr lvl="2"/>
            <a:endParaRPr lang="en-US" dirty="0" smtClean="0"/>
          </a:p>
          <a:p>
            <a:pPr lvl="2"/>
            <a:endParaRPr lang="en-US" dirty="0"/>
          </a:p>
          <a:p>
            <a:pPr lvl="2"/>
            <a:endParaRPr lang="en-US" dirty="0"/>
          </a:p>
          <a:p>
            <a:pPr marL="685800" lvl="2" indent="0">
              <a:buNone/>
            </a:pPr>
            <a:endParaRPr lang="en-US" dirty="0" smtClean="0"/>
          </a:p>
          <a:p>
            <a:pPr lvl="2"/>
            <a:endParaRPr lang="en-US" dirty="0"/>
          </a:p>
          <a:p>
            <a:pPr lvl="2"/>
            <a:endParaRPr lang="en-US" dirty="0" smtClean="0"/>
          </a:p>
        </p:txBody>
      </p:sp>
    </p:spTree>
    <p:extLst>
      <p:ext uri="{BB962C8B-B14F-4D97-AF65-F5344CB8AC3E}">
        <p14:creationId xmlns:p14="http://schemas.microsoft.com/office/powerpoint/2010/main" val="314751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Dover Castle</a:t>
            </a:r>
            <a:endParaRPr lang="en-US" dirty="0"/>
          </a:p>
        </p:txBody>
      </p:sp>
      <p:pic>
        <p:nvPicPr>
          <p:cNvPr id="4" name="Content Placeholder 3" descr="Screen Shot 2015-02-08 at 11.32.47 PM.png"/>
          <p:cNvPicPr>
            <a:picLocks noGrp="1" noChangeAspect="1"/>
          </p:cNvPicPr>
          <p:nvPr>
            <p:ph idx="1"/>
          </p:nvPr>
        </p:nvPicPr>
        <p:blipFill>
          <a:blip r:embed="rId2">
            <a:extLst>
              <a:ext uri="{28A0092B-C50C-407E-A947-70E740481C1C}">
                <a14:useLocalDpi xmlns:a14="http://schemas.microsoft.com/office/drawing/2010/main" val="0"/>
              </a:ext>
            </a:extLst>
          </a:blip>
          <a:srcRect l="-30004" r="-30004"/>
          <a:stretch>
            <a:fillRect/>
          </a:stretch>
        </p:blipFill>
        <p:spPr/>
      </p:pic>
    </p:spTree>
    <p:extLst>
      <p:ext uri="{BB962C8B-B14F-4D97-AF65-F5344CB8AC3E}">
        <p14:creationId xmlns:p14="http://schemas.microsoft.com/office/powerpoint/2010/main" val="32668037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2-08 at 11.32.34 PM.png"/>
          <p:cNvPicPr>
            <a:picLocks noGrp="1" noChangeAspect="1"/>
          </p:cNvPicPr>
          <p:nvPr>
            <p:ph idx="1"/>
          </p:nvPr>
        </p:nvPicPr>
        <p:blipFill>
          <a:blip r:embed="rId2">
            <a:extLst>
              <a:ext uri="{28A0092B-C50C-407E-A947-70E740481C1C}">
                <a14:useLocalDpi xmlns:a14="http://schemas.microsoft.com/office/drawing/2010/main" val="0"/>
              </a:ext>
            </a:extLst>
          </a:blip>
          <a:srcRect l="-4211" r="-4211"/>
          <a:stretch>
            <a:fillRect/>
          </a:stretch>
        </p:blipFill>
        <p:spPr>
          <a:xfrm>
            <a:off x="379930" y="845702"/>
            <a:ext cx="8764070" cy="4733220"/>
          </a:xfrm>
        </p:spPr>
      </p:pic>
    </p:spTree>
    <p:extLst>
      <p:ext uri="{BB962C8B-B14F-4D97-AF65-F5344CB8AC3E}">
        <p14:creationId xmlns:p14="http://schemas.microsoft.com/office/powerpoint/2010/main" val="12175071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Nobility </a:t>
            </a:r>
            <a:endParaRPr lang="en-US" dirty="0"/>
          </a:p>
        </p:txBody>
      </p:sp>
      <p:pic>
        <p:nvPicPr>
          <p:cNvPr id="4" name="Content Placeholder 3" descr="Screen Shot 2015-02-08 at 11.21.04 PM.png"/>
          <p:cNvPicPr>
            <a:picLocks noGrp="1" noChangeAspect="1"/>
          </p:cNvPicPr>
          <p:nvPr>
            <p:ph idx="1"/>
          </p:nvPr>
        </p:nvPicPr>
        <p:blipFill>
          <a:blip r:embed="rId2">
            <a:extLst>
              <a:ext uri="{28A0092B-C50C-407E-A947-70E740481C1C}">
                <a14:useLocalDpi xmlns:a14="http://schemas.microsoft.com/office/drawing/2010/main" val="0"/>
              </a:ext>
            </a:extLst>
          </a:blip>
          <a:srcRect l="-7954" r="-7954"/>
          <a:stretch>
            <a:fillRect/>
          </a:stretch>
        </p:blipFill>
        <p:spPr/>
      </p:pic>
    </p:spTree>
    <p:extLst>
      <p:ext uri="{BB962C8B-B14F-4D97-AF65-F5344CB8AC3E}">
        <p14:creationId xmlns:p14="http://schemas.microsoft.com/office/powerpoint/2010/main" val="2596462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Nobles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Lives in the castle- NOT built for comfort!</a:t>
            </a:r>
          </a:p>
          <a:p>
            <a:r>
              <a:rPr lang="en-US" u="sng" dirty="0" smtClean="0"/>
              <a:t>Life was not glamorous </a:t>
            </a:r>
          </a:p>
          <a:p>
            <a:r>
              <a:rPr lang="en-US" dirty="0"/>
              <a:t>Lord and lady slept behind a curtain in main dining hall</a:t>
            </a:r>
          </a:p>
          <a:p>
            <a:r>
              <a:rPr lang="en-US" dirty="0"/>
              <a:t>Knights, guests, servants and dogs also might have slept in the hall</a:t>
            </a:r>
          </a:p>
          <a:p>
            <a:r>
              <a:rPr lang="en-US" dirty="0"/>
              <a:t>In the winter, inhabitants would wash by plunging their arms though ice crusted water in </a:t>
            </a:r>
            <a:r>
              <a:rPr lang="en-US" dirty="0" smtClean="0"/>
              <a:t>buckets</a:t>
            </a:r>
          </a:p>
          <a:p>
            <a:r>
              <a:rPr lang="en-US" u="sng" dirty="0" smtClean="0"/>
              <a:t>Duties included military protection, agriculture, industry and trade on his lands</a:t>
            </a:r>
            <a:endParaRPr lang="en-US" u="sng" dirty="0"/>
          </a:p>
          <a:p>
            <a:endParaRPr lang="en-US" dirty="0"/>
          </a:p>
        </p:txBody>
      </p:sp>
    </p:spTree>
    <p:extLst>
      <p:ext uri="{BB962C8B-B14F-4D97-AF65-F5344CB8AC3E}">
        <p14:creationId xmlns:p14="http://schemas.microsoft.com/office/powerpoint/2010/main" val="2887249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10181</TotalTime>
  <Words>1014</Words>
  <Application>Microsoft Macintosh PowerPoint</Application>
  <PresentationFormat>On-screen Show (4:3)</PresentationFormat>
  <Paragraphs>79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Breeze</vt:lpstr>
      <vt:lpstr>Who flourished in the Middle Ages and who suffered?</vt:lpstr>
      <vt:lpstr>“If feudal society was a house with many rooms, then loyalty was the set of beams that held it up”</vt:lpstr>
      <vt:lpstr>The Survey</vt:lpstr>
      <vt:lpstr>The Great Domesday Book”</vt:lpstr>
      <vt:lpstr>The Castles </vt:lpstr>
      <vt:lpstr>Dover Castle</vt:lpstr>
      <vt:lpstr>PowerPoint Presentation</vt:lpstr>
      <vt:lpstr>The Nobility </vt:lpstr>
      <vt:lpstr>The Nobles</vt:lpstr>
      <vt:lpstr>A Noble’s Life</vt:lpstr>
      <vt:lpstr>The Clergy</vt:lpstr>
      <vt:lpstr>The Clergy</vt:lpstr>
      <vt:lpstr>The Knights</vt:lpstr>
      <vt:lpstr>Coat of Arms</vt:lpstr>
      <vt:lpstr>What a Knight wore:</vt:lpstr>
      <vt:lpstr>Reading questions:</vt:lpstr>
      <vt:lpstr>Why do we know so little about medieval women? </vt:lpstr>
      <vt:lpstr>Piers the Plowman -William Langland</vt:lpstr>
      <vt:lpstr>The Peasants </vt:lpstr>
      <vt:lpstr>The Peasants/Serfs </vt:lpstr>
      <vt:lpstr>PowerPoint Presentation</vt:lpstr>
      <vt:lpstr>Video:</vt:lpstr>
      <vt:lpstr>Video: Terry Jones Medieval Peasant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flourished in the Middle Ages and who suffered?</dc:title>
  <dc:creator>Kathryn Gregory</dc:creator>
  <cp:lastModifiedBy>Kathryn Gregory</cp:lastModifiedBy>
  <cp:revision>27</cp:revision>
  <dcterms:created xsi:type="dcterms:W3CDTF">2015-02-09T06:42:10Z</dcterms:created>
  <dcterms:modified xsi:type="dcterms:W3CDTF">2015-04-24T15:40:10Z</dcterms:modified>
</cp:coreProperties>
</file>