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3" r:id="rId3"/>
    <p:sldId id="274" r:id="rId4"/>
    <p:sldId id="275" r:id="rId5"/>
    <p:sldId id="262" r:id="rId6"/>
    <p:sldId id="264" r:id="rId7"/>
    <p:sldId id="265" r:id="rId8"/>
    <p:sldId id="261" r:id="rId9"/>
    <p:sldId id="279" r:id="rId10"/>
    <p:sldId id="263" r:id="rId11"/>
    <p:sldId id="267" r:id="rId12"/>
    <p:sldId id="277" r:id="rId13"/>
    <p:sldId id="272" r:id="rId14"/>
    <p:sldId id="278" r:id="rId15"/>
    <p:sldId id="268" r:id="rId16"/>
    <p:sldId id="269" r:id="rId17"/>
    <p:sldId id="271" r:id="rId18"/>
    <p:sldId id="270" r:id="rId19"/>
    <p:sldId id="257" r:id="rId20"/>
    <p:sldId id="258" r:id="rId21"/>
    <p:sldId id="2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CA"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8CAE44B8-8865-FA48-9E8B-80B5B7CEF8E0}" type="datetimeFigureOut">
              <a:rPr lang="en-US" smtClean="0"/>
              <a:t>2015-02-26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41C1-971E-5D42-96A6-714807199411}"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CA"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CAE44B8-8865-FA48-9E8B-80B5B7CEF8E0}" type="datetimeFigureOut">
              <a:rPr lang="en-US" smtClean="0"/>
              <a:t>2015-02-26</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52E41C1-971E-5D42-96A6-7148071994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CA"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CAE44B8-8865-FA48-9E8B-80B5B7CEF8E0}" type="datetimeFigureOut">
              <a:rPr lang="en-US" smtClean="0"/>
              <a:t>2015-02-26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8CAE44B8-8865-FA48-9E8B-80B5B7CEF8E0}" type="datetimeFigureOut">
              <a:rPr lang="en-US" smtClean="0"/>
              <a:t>2015-02-26</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52E41C1-971E-5D42-96A6-71480719941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CAE44B8-8865-FA48-9E8B-80B5B7CEF8E0}" type="datetimeFigureOut">
              <a:rPr lang="en-US" smtClean="0"/>
              <a:t>2015-02-26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CA"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CAE44B8-8865-FA48-9E8B-80B5B7CEF8E0}" type="datetimeFigureOut">
              <a:rPr lang="en-US" smtClean="0"/>
              <a:t>2015-02-26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41C1-971E-5D42-96A6-714807199411}"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8CAE44B8-8865-FA48-9E8B-80B5B7CEF8E0}" type="datetimeFigureOut">
              <a:rPr lang="en-US" smtClean="0"/>
              <a:t>2015-02-26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CA"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8CAE44B8-8865-FA48-9E8B-80B5B7CEF8E0}" type="datetimeFigureOut">
              <a:rPr lang="en-US" smtClean="0"/>
              <a:t>2015-02-26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41C1-971E-5D42-96A6-714807199411}"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CAE44B8-8865-FA48-9E8B-80B5B7CEF8E0}" type="datetimeFigureOut">
              <a:rPr lang="en-US" smtClean="0"/>
              <a:t>2015-02-26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CA"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8CAE44B8-8865-FA48-9E8B-80B5B7CEF8E0}" type="datetimeFigureOut">
              <a:rPr lang="en-US" smtClean="0"/>
              <a:t>2015-02-26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8CAE44B8-8865-FA48-9E8B-80B5B7CEF8E0}" type="datetimeFigureOut">
              <a:rPr lang="en-US" smtClean="0"/>
              <a:t>2015-02-26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8CAE44B8-8865-FA48-9E8B-80B5B7CEF8E0}" type="datetimeFigureOut">
              <a:rPr lang="en-US" smtClean="0"/>
              <a:t>2015-02-26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E41C1-971E-5D42-96A6-714807199411}"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8CAE44B8-8865-FA48-9E8B-80B5B7CEF8E0}" type="datetimeFigureOut">
              <a:rPr lang="en-US" smtClean="0"/>
              <a:t>2015-02-26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E41C1-971E-5D42-96A6-7148071994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CA"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8CAE44B8-8865-FA48-9E8B-80B5B7CEF8E0}" type="datetimeFigureOut">
              <a:rPr lang="en-US" smtClean="0"/>
              <a:t>2015-02-26</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52E41C1-971E-5D42-96A6-714807199411}"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8CAE44B8-8865-FA48-9E8B-80B5B7CEF8E0}" type="datetimeFigureOut">
              <a:rPr lang="en-US" smtClean="0"/>
              <a:t>2015-02-26</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52E41C1-971E-5D42-96A6-71480719941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5.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All Powerful Church</a:t>
            </a:r>
            <a:endParaRPr lang="en-US" dirty="0"/>
          </a:p>
        </p:txBody>
      </p:sp>
      <p:sp>
        <p:nvSpPr>
          <p:cNvPr id="3" name="Subtitle 2"/>
          <p:cNvSpPr>
            <a:spLocks noGrp="1"/>
          </p:cNvSpPr>
          <p:nvPr>
            <p:ph type="subTitle" idx="1"/>
          </p:nvPr>
        </p:nvSpPr>
        <p:spPr/>
        <p:txBody>
          <a:bodyPr>
            <a:normAutofit/>
          </a:bodyPr>
          <a:lstStyle/>
          <a:p>
            <a:r>
              <a:rPr lang="en-US" sz="3200" b="1" dirty="0" smtClean="0"/>
              <a:t>Middle Ages</a:t>
            </a:r>
            <a:endParaRPr lang="en-US" sz="3200" b="1" dirty="0"/>
          </a:p>
        </p:txBody>
      </p:sp>
    </p:spTree>
    <p:extLst>
      <p:ext uri="{BB962C8B-B14F-4D97-AF65-F5344CB8AC3E}">
        <p14:creationId xmlns:p14="http://schemas.microsoft.com/office/powerpoint/2010/main" val="14767406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Stained Glass Window</a:t>
            </a:r>
            <a:endParaRPr lang="en-US" dirty="0"/>
          </a:p>
        </p:txBody>
      </p:sp>
      <p:sp>
        <p:nvSpPr>
          <p:cNvPr id="3" name="Content Placeholder 2"/>
          <p:cNvSpPr>
            <a:spLocks noGrp="1"/>
          </p:cNvSpPr>
          <p:nvPr>
            <p:ph sz="half" idx="1"/>
          </p:nvPr>
        </p:nvSpPr>
        <p:spPr/>
        <p:txBody>
          <a:bodyPr>
            <a:normAutofit lnSpcReduction="10000"/>
          </a:bodyPr>
          <a:lstStyle/>
          <a:p>
            <a:r>
              <a:rPr lang="en-US" sz="2400" b="1" dirty="0" smtClean="0"/>
              <a:t>People did not understand Latin: So how did they know what to do?</a:t>
            </a:r>
          </a:p>
          <a:p>
            <a:r>
              <a:rPr lang="en-US" sz="2400" b="1" dirty="0" smtClean="0"/>
              <a:t>Pictures relayed messages to people. They told them how the Church wanted them to behave and what it wanted them to believe.</a:t>
            </a:r>
            <a:endParaRPr lang="en-US" sz="2400" b="1" dirty="0"/>
          </a:p>
        </p:txBody>
      </p:sp>
      <p:pic>
        <p:nvPicPr>
          <p:cNvPr id="5" name="Content Placeholder 3" descr="Screen Shot 2015-02-26 at 1.19.31 PM.png"/>
          <p:cNvPicPr>
            <a:picLocks noGrp="1" noChangeAspect="1"/>
          </p:cNvPicPr>
          <p:nvPr>
            <p:ph sz="half" idx="2"/>
          </p:nvPr>
        </p:nvPicPr>
        <p:blipFill>
          <a:blip r:embed="rId2">
            <a:extLst>
              <a:ext uri="{28A0092B-C50C-407E-A947-70E740481C1C}">
                <a14:useLocalDpi xmlns:a14="http://schemas.microsoft.com/office/drawing/2010/main" val="0"/>
              </a:ext>
            </a:extLst>
          </a:blip>
          <a:srcRect t="-5658" b="-5658"/>
          <a:stretch>
            <a:fillRect/>
          </a:stretch>
        </p:blipFill>
        <p:spPr>
          <a:xfrm>
            <a:off x="4648199" y="1277594"/>
            <a:ext cx="4326467" cy="4848569"/>
          </a:xfrm>
        </p:spPr>
      </p:pic>
    </p:spTree>
    <p:extLst>
      <p:ext uri="{BB962C8B-B14F-4D97-AF65-F5344CB8AC3E}">
        <p14:creationId xmlns:p14="http://schemas.microsoft.com/office/powerpoint/2010/main" val="33778756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Stain Glass Window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2401557"/>
              </p:ext>
            </p:extLst>
          </p:nvPr>
        </p:nvGraphicFramePr>
        <p:xfrm>
          <a:off x="1833033" y="1811867"/>
          <a:ext cx="5596468" cy="4297679"/>
        </p:xfrm>
        <a:graphic>
          <a:graphicData uri="http://schemas.openxmlformats.org/drawingml/2006/table">
            <a:tbl>
              <a:tblPr firstRow="1" bandRow="1">
                <a:tableStyleId>{5940675A-B579-460E-94D1-54222C63F5DA}</a:tableStyleId>
              </a:tblPr>
              <a:tblGrid>
                <a:gridCol w="2798234"/>
                <a:gridCol w="2798234"/>
              </a:tblGrid>
              <a:tr h="370840">
                <a:tc gridSpan="2">
                  <a:txBody>
                    <a:bodyPr/>
                    <a:lstStyle/>
                    <a:p>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p>
                      <a:pPr algn="ctr"/>
                      <a:r>
                        <a:rPr lang="en-US" dirty="0" smtClean="0">
                          <a:solidFill>
                            <a:srgbClr val="333333"/>
                          </a:solidFill>
                        </a:rPr>
                        <a:t>Things</a:t>
                      </a:r>
                      <a:r>
                        <a:rPr lang="en-US" baseline="0" dirty="0" smtClean="0">
                          <a:solidFill>
                            <a:srgbClr val="333333"/>
                          </a:solidFill>
                        </a:rPr>
                        <a:t> Christian People Believe In</a:t>
                      </a:r>
                      <a:endParaRPr lang="en-US" dirty="0" smtClean="0">
                        <a:solidFill>
                          <a:srgbClr val="333333"/>
                        </a:solidFill>
                      </a:endParaRPr>
                    </a:p>
                    <a:p>
                      <a:pPr algn="ctr"/>
                      <a:endParaRPr lang="en-US" dirty="0" smtClean="0">
                        <a:solidFill>
                          <a:srgbClr val="333333"/>
                        </a:solidFill>
                      </a:endParaRPr>
                    </a:p>
                    <a:p>
                      <a:pPr algn="ctr"/>
                      <a:endParaRPr lang="en-US" dirty="0" smtClean="0">
                        <a:solidFill>
                          <a:srgbClr val="333333"/>
                        </a:solidFill>
                      </a:endParaRPr>
                    </a:p>
                  </a:txBody>
                  <a:tcPr/>
                </a:tc>
                <a:tc hMerge="1">
                  <a:txBody>
                    <a:bodyPr/>
                    <a:lstStyle/>
                    <a:p>
                      <a:pPr algn="ctr"/>
                      <a:endParaRPr lang="en-US" dirty="0" smtClean="0"/>
                    </a:p>
                  </a:txBody>
                  <a:tcPr/>
                </a:tc>
              </a:tr>
              <a:tr h="370840">
                <a:tc>
                  <a:txBody>
                    <a:bodyPr/>
                    <a:lstStyle/>
                    <a:p>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p>
                      <a:pPr algn="ctr"/>
                      <a:r>
                        <a:rPr lang="en-US" dirty="0" smtClean="0">
                          <a:solidFill>
                            <a:srgbClr val="333333"/>
                          </a:solidFill>
                        </a:rPr>
                        <a:t>Things</a:t>
                      </a:r>
                      <a:r>
                        <a:rPr lang="en-US" baseline="0" dirty="0" smtClean="0">
                          <a:solidFill>
                            <a:srgbClr val="333333"/>
                          </a:solidFill>
                        </a:rPr>
                        <a:t> Christians Should do</a:t>
                      </a:r>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txBody>
                  <a:tcPr/>
                </a:tc>
                <a:tc>
                  <a:txBody>
                    <a:bodyPr/>
                    <a:lstStyle/>
                    <a:p>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333333"/>
                          </a:solidFill>
                        </a:rPr>
                        <a:t>Things</a:t>
                      </a:r>
                      <a:r>
                        <a:rPr lang="en-US" baseline="0" dirty="0" smtClean="0">
                          <a:solidFill>
                            <a:srgbClr val="333333"/>
                          </a:solidFill>
                        </a:rPr>
                        <a:t> Christians Should Not do</a:t>
                      </a:r>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p>
                      <a:endParaRPr lang="en-US" dirty="0" smtClean="0">
                        <a:solidFill>
                          <a:srgbClr val="333333"/>
                        </a:solidFill>
                      </a:endParaRPr>
                    </a:p>
                  </a:txBody>
                  <a:tcPr/>
                </a:tc>
              </a:tr>
            </a:tbl>
          </a:graphicData>
        </a:graphic>
      </p:graphicFrame>
    </p:spTree>
    <p:extLst>
      <p:ext uri="{BB962C8B-B14F-4D97-AF65-F5344CB8AC3E}">
        <p14:creationId xmlns:p14="http://schemas.microsoft.com/office/powerpoint/2010/main" val="10331221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Eastern Europe?</a:t>
            </a:r>
          </a:p>
        </p:txBody>
      </p:sp>
      <p:sp>
        <p:nvSpPr>
          <p:cNvPr id="3" name="Content Placeholder 2"/>
          <p:cNvSpPr>
            <a:spLocks noGrp="1"/>
          </p:cNvSpPr>
          <p:nvPr>
            <p:ph idx="1"/>
          </p:nvPr>
        </p:nvSpPr>
        <p:spPr>
          <a:xfrm>
            <a:off x="779463" y="1510176"/>
            <a:ext cx="7583488" cy="4615987"/>
          </a:xfrm>
        </p:spPr>
        <p:txBody>
          <a:bodyPr/>
          <a:lstStyle/>
          <a:p>
            <a:pPr marL="0" indent="0">
              <a:buNone/>
            </a:pPr>
            <a:endParaRPr lang="en-US" dirty="0"/>
          </a:p>
        </p:txBody>
      </p:sp>
      <p:pic>
        <p:nvPicPr>
          <p:cNvPr id="4" name="Picture 3" descr="Screen Shot 2015-02-28 at 11.53.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9053"/>
            <a:ext cx="4251416" cy="4377110"/>
          </a:xfrm>
          <a:prstGeom prst="rect">
            <a:avLst/>
          </a:prstGeom>
        </p:spPr>
      </p:pic>
      <p:pic>
        <p:nvPicPr>
          <p:cNvPr id="6" name="Picture 5" descr="Screen Shot 2015-03-01 at 12.03.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936" y="2248101"/>
            <a:ext cx="4893063" cy="3210729"/>
          </a:xfrm>
          <a:prstGeom prst="rect">
            <a:avLst/>
          </a:prstGeom>
        </p:spPr>
      </p:pic>
    </p:spTree>
    <p:extLst>
      <p:ext uri="{BB962C8B-B14F-4D97-AF65-F5344CB8AC3E}">
        <p14:creationId xmlns:p14="http://schemas.microsoft.com/office/powerpoint/2010/main" val="18143003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50" y="62753"/>
            <a:ext cx="8941277" cy="1283167"/>
          </a:xfrm>
        </p:spPr>
        <p:txBody>
          <a:bodyPr/>
          <a:lstStyle/>
          <a:p>
            <a:r>
              <a:rPr lang="en-US" sz="4000" dirty="0" smtClean="0"/>
              <a:t>5. What about Eastern Europe?</a:t>
            </a:r>
            <a:endParaRPr lang="en-US" sz="4000" dirty="0"/>
          </a:p>
        </p:txBody>
      </p:sp>
      <p:sp>
        <p:nvSpPr>
          <p:cNvPr id="3" name="Content Placeholder 2"/>
          <p:cNvSpPr>
            <a:spLocks noGrp="1"/>
          </p:cNvSpPr>
          <p:nvPr>
            <p:ph idx="1"/>
          </p:nvPr>
        </p:nvSpPr>
        <p:spPr>
          <a:xfrm>
            <a:off x="779463" y="1345920"/>
            <a:ext cx="7583488" cy="5723257"/>
          </a:xfrm>
        </p:spPr>
        <p:txBody>
          <a:bodyPr>
            <a:normAutofit fontScale="85000" lnSpcReduction="10000"/>
          </a:bodyPr>
          <a:lstStyle/>
          <a:p>
            <a:r>
              <a:rPr lang="en-US" b="1" dirty="0" smtClean="0"/>
              <a:t>The </a:t>
            </a:r>
            <a:r>
              <a:rPr lang="en-US" b="1" dirty="0"/>
              <a:t>B</a:t>
            </a:r>
            <a:r>
              <a:rPr lang="en-US" b="1" dirty="0" smtClean="0"/>
              <a:t>yzantine Empire- Constantinople- a magnificent center of the Christian Faith</a:t>
            </a:r>
          </a:p>
          <a:p>
            <a:r>
              <a:rPr lang="en-US" b="1" dirty="0" smtClean="0"/>
              <a:t>The church had a powerful influence on the lives of Byzantines</a:t>
            </a:r>
          </a:p>
          <a:p>
            <a:r>
              <a:rPr lang="en-US" b="1" dirty="0" smtClean="0"/>
              <a:t>Tolerated more discussion and debate on religious matters compared to the West- had a better understanding of the religion because services were in Greek.  </a:t>
            </a:r>
          </a:p>
          <a:p>
            <a:r>
              <a:rPr lang="en-US" b="1" dirty="0" smtClean="0"/>
              <a:t>Conflict between Western and Eastern</a:t>
            </a:r>
            <a:r>
              <a:rPr lang="en-US" b="1" dirty="0" smtClean="0">
                <a:sym typeface="Wingdings"/>
              </a:rPr>
              <a:t> the pope in Rome still claimed authority over </a:t>
            </a:r>
            <a:r>
              <a:rPr lang="en-US" b="1" dirty="0">
                <a:sym typeface="Wingdings"/>
              </a:rPr>
              <a:t>B</a:t>
            </a:r>
            <a:r>
              <a:rPr lang="en-US" b="1" dirty="0" smtClean="0">
                <a:sym typeface="Wingdings"/>
              </a:rPr>
              <a:t>yzantine </a:t>
            </a:r>
            <a:r>
              <a:rPr lang="en-US" b="1" dirty="0">
                <a:sym typeface="Wingdings"/>
              </a:rPr>
              <a:t>E</a:t>
            </a:r>
            <a:r>
              <a:rPr lang="en-US" b="1" dirty="0" smtClean="0">
                <a:sym typeface="Wingdings"/>
              </a:rPr>
              <a:t>mpire. However serious difference of opinions existed (like icons)</a:t>
            </a:r>
          </a:p>
          <a:p>
            <a:r>
              <a:rPr lang="en-US" b="1" dirty="0" smtClean="0">
                <a:sym typeface="Wingdings"/>
              </a:rPr>
              <a:t>Became hostile between west and east and west aligned with Franks. Crowned Charlemagne emperor of the holy roman empire- East was outraged because the the Byzantine Emperor was the true Emperor!</a:t>
            </a:r>
          </a:p>
          <a:p>
            <a:r>
              <a:rPr lang="en-US" b="1" dirty="0" smtClean="0">
                <a:sym typeface="Wingdings"/>
              </a:rPr>
              <a:t>Eventually a split (or a </a:t>
            </a:r>
            <a:r>
              <a:rPr lang="en-US" sz="2800" b="1" u="sng" dirty="0" smtClean="0">
                <a:sym typeface="Wingdings"/>
              </a:rPr>
              <a:t>schism)</a:t>
            </a:r>
            <a:r>
              <a:rPr lang="en-US" b="1" dirty="0" smtClean="0">
                <a:sym typeface="Wingdings"/>
              </a:rPr>
              <a:t> 2 separate churches “the Roman Catholic Church” and the “Eastern Orthodox Church” </a:t>
            </a:r>
            <a:endParaRPr lang="en-US" b="1" dirty="0" smtClean="0"/>
          </a:p>
          <a:p>
            <a:endParaRPr lang="en-US" b="1" dirty="0" smtClean="0"/>
          </a:p>
          <a:p>
            <a:pPr marL="0" indent="0">
              <a:buNone/>
            </a:pPr>
            <a:endParaRPr lang="en-US" dirty="0"/>
          </a:p>
        </p:txBody>
      </p:sp>
    </p:spTree>
    <p:extLst>
      <p:ext uri="{BB962C8B-B14F-4D97-AF65-F5344CB8AC3E}">
        <p14:creationId xmlns:p14="http://schemas.microsoft.com/office/powerpoint/2010/main" val="8797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Royal Power</a:t>
            </a:r>
            <a:endParaRPr lang="en-US" dirty="0"/>
          </a:p>
        </p:txBody>
      </p:sp>
      <p:sp>
        <p:nvSpPr>
          <p:cNvPr id="3" name="Content Placeholder 2"/>
          <p:cNvSpPr>
            <a:spLocks noGrp="1"/>
          </p:cNvSpPr>
          <p:nvPr>
            <p:ph idx="1"/>
          </p:nvPr>
        </p:nvSpPr>
        <p:spPr>
          <a:xfrm>
            <a:off x="334654" y="1673206"/>
            <a:ext cx="8028297" cy="5105424"/>
          </a:xfrm>
        </p:spPr>
        <p:txBody>
          <a:bodyPr>
            <a:normAutofit/>
          </a:bodyPr>
          <a:lstStyle/>
          <a:p>
            <a:pPr marL="0" indent="0">
              <a:buNone/>
            </a:pPr>
            <a:r>
              <a:rPr lang="en-US" sz="2800" b="1" dirty="0" smtClean="0"/>
              <a:t>Canada has a constitutional democracy which means that is citizens have the right to elect their leaders. Medieval people did not have this luxury. </a:t>
            </a:r>
            <a:endParaRPr lang="en-US" sz="2800" b="1" dirty="0"/>
          </a:p>
          <a:p>
            <a:pPr marL="0" indent="0">
              <a:buNone/>
            </a:pPr>
            <a:r>
              <a:rPr lang="en-US" sz="2800" b="1" dirty="0" smtClean="0"/>
              <a:t>The medieval or feudal Monarch had almost unlimited power as long as he or she stayed within the Feudal contract</a:t>
            </a:r>
            <a:endParaRPr lang="en-US" sz="2800" b="1" dirty="0"/>
          </a:p>
        </p:txBody>
      </p:sp>
      <p:pic>
        <p:nvPicPr>
          <p:cNvPr id="4" name="Picture 3" descr="Screen Shot 2015-03-01 at 12.20.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408" y="4084543"/>
            <a:ext cx="4192543" cy="2694087"/>
          </a:xfrm>
          <a:prstGeom prst="rect">
            <a:avLst/>
          </a:prstGeom>
        </p:spPr>
      </p:pic>
    </p:spTree>
    <p:extLst>
      <p:ext uri="{BB962C8B-B14F-4D97-AF65-F5344CB8AC3E}">
        <p14:creationId xmlns:p14="http://schemas.microsoft.com/office/powerpoint/2010/main" val="42067586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Royal Power</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Once King William died in 1087, his followers  took over and grew more and more powerful</a:t>
            </a:r>
          </a:p>
          <a:p>
            <a:r>
              <a:rPr lang="en-US" b="1" dirty="0" smtClean="0"/>
              <a:t>Their wealth increased from payments they demanded from towns </a:t>
            </a:r>
            <a:r>
              <a:rPr lang="en-US" b="1" dirty="0" smtClean="0">
                <a:sym typeface="Wingdings"/>
              </a:rPr>
              <a:t> wealth grew substantially!</a:t>
            </a:r>
          </a:p>
          <a:p>
            <a:r>
              <a:rPr lang="en-US" b="1" dirty="0" smtClean="0">
                <a:sym typeface="Wingdings"/>
              </a:rPr>
              <a:t>When Williams great-great grandson John took over in 1199 landowners were outspoken rebel nobles</a:t>
            </a:r>
          </a:p>
          <a:p>
            <a:r>
              <a:rPr lang="en-US" b="1" dirty="0" smtClean="0">
                <a:sym typeface="Wingdings"/>
              </a:rPr>
              <a:t>King John was not popular</a:t>
            </a:r>
          </a:p>
          <a:p>
            <a:r>
              <a:rPr lang="en-US" b="1" dirty="0" smtClean="0">
                <a:sym typeface="Wingdings"/>
              </a:rPr>
              <a:t>King John lead series of losing battles and lost lands in N. France and increased ever-higher levels of taxation angered vassals with fiefs there. </a:t>
            </a:r>
            <a:endParaRPr lang="en-US" b="1" dirty="0"/>
          </a:p>
        </p:txBody>
      </p:sp>
    </p:spTree>
    <p:extLst>
      <p:ext uri="{BB962C8B-B14F-4D97-AF65-F5344CB8AC3E}">
        <p14:creationId xmlns:p14="http://schemas.microsoft.com/office/powerpoint/2010/main" val="728595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Forces of Change</a:t>
            </a:r>
            <a:endParaRPr lang="en-US" dirty="0"/>
          </a:p>
        </p:txBody>
      </p:sp>
      <p:sp>
        <p:nvSpPr>
          <p:cNvPr id="3" name="Content Placeholder 2"/>
          <p:cNvSpPr>
            <a:spLocks noGrp="1"/>
          </p:cNvSpPr>
          <p:nvPr>
            <p:ph idx="1"/>
          </p:nvPr>
        </p:nvSpPr>
        <p:spPr/>
        <p:txBody>
          <a:bodyPr>
            <a:normAutofit/>
          </a:bodyPr>
          <a:lstStyle/>
          <a:p>
            <a:r>
              <a:rPr lang="en-US" sz="2800" b="1" dirty="0" smtClean="0"/>
              <a:t>ALSO, John had lost the support of the Pope and churches shut their doors to the people of England!</a:t>
            </a:r>
          </a:p>
          <a:p>
            <a:r>
              <a:rPr lang="en-US" sz="2800" b="1" dirty="0" smtClean="0"/>
              <a:t>Many lords renounced allegiance to John</a:t>
            </a:r>
          </a:p>
          <a:p>
            <a:r>
              <a:rPr lang="en-US" sz="2800" b="1" dirty="0" smtClean="0"/>
              <a:t>In June 1215, after days of argument they forced him to affix the royal seal to the Magna Carta</a:t>
            </a:r>
            <a:r>
              <a:rPr lang="en-US" sz="2800" b="1" dirty="0" smtClean="0">
                <a:sym typeface="Wingdings"/>
              </a:rPr>
              <a:t> a ‘charter of liberties’</a:t>
            </a:r>
            <a:endParaRPr lang="en-US" sz="2800" b="1" dirty="0" smtClean="0"/>
          </a:p>
        </p:txBody>
      </p:sp>
    </p:spTree>
    <p:extLst>
      <p:ext uri="{BB962C8B-B14F-4D97-AF65-F5344CB8AC3E}">
        <p14:creationId xmlns:p14="http://schemas.microsoft.com/office/powerpoint/2010/main" val="1122645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What was the Magna Carta</a:t>
            </a:r>
            <a:endParaRPr lang="en-US" dirty="0"/>
          </a:p>
        </p:txBody>
      </p:sp>
      <p:sp>
        <p:nvSpPr>
          <p:cNvPr id="3" name="Content Placeholder 2"/>
          <p:cNvSpPr>
            <a:spLocks noGrp="1"/>
          </p:cNvSpPr>
          <p:nvPr>
            <p:ph idx="1"/>
          </p:nvPr>
        </p:nvSpPr>
        <p:spPr/>
        <p:txBody>
          <a:bodyPr>
            <a:normAutofit lnSpcReduction="10000"/>
          </a:bodyPr>
          <a:lstStyle/>
          <a:p>
            <a:r>
              <a:rPr lang="en-US" sz="2800" b="1" dirty="0" smtClean="0"/>
              <a:t>Gave rights to Nobles </a:t>
            </a:r>
            <a:r>
              <a:rPr lang="en-US" sz="2800" b="1" dirty="0" smtClean="0">
                <a:sym typeface="Wingdings"/>
              </a:rPr>
              <a:t> gave the lords certain rights that the King could not take away</a:t>
            </a:r>
          </a:p>
          <a:p>
            <a:r>
              <a:rPr lang="en-US" sz="2800" b="1" dirty="0" smtClean="0">
                <a:sym typeface="Wingdings"/>
              </a:rPr>
              <a:t>King had to respect the rights of English nobility and made it illegal for a King to raise taxes without approval of a parliament </a:t>
            </a:r>
          </a:p>
          <a:p>
            <a:r>
              <a:rPr lang="en-US" sz="2800" b="1" dirty="0" smtClean="0">
                <a:sym typeface="Wingdings"/>
              </a:rPr>
              <a:t>By subjecting the King to the rule of law the Magna Carta became the basic for future reform</a:t>
            </a:r>
          </a:p>
        </p:txBody>
      </p:sp>
    </p:spTree>
    <p:extLst>
      <p:ext uri="{BB962C8B-B14F-4D97-AF65-F5344CB8AC3E}">
        <p14:creationId xmlns:p14="http://schemas.microsoft.com/office/powerpoint/2010/main" val="681405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Magna Carta, 1215</a:t>
            </a:r>
            <a:endParaRPr lang="en-US" dirty="0"/>
          </a:p>
        </p:txBody>
      </p:sp>
      <p:sp>
        <p:nvSpPr>
          <p:cNvPr id="3" name="Content Placeholder 2"/>
          <p:cNvSpPr>
            <a:spLocks noGrp="1"/>
          </p:cNvSpPr>
          <p:nvPr>
            <p:ph sz="half" idx="1"/>
          </p:nvPr>
        </p:nvSpPr>
        <p:spPr>
          <a:xfrm>
            <a:off x="0" y="1333501"/>
            <a:ext cx="4796791" cy="5249331"/>
          </a:xfrm>
        </p:spPr>
        <p:txBody>
          <a:bodyPr>
            <a:noAutofit/>
          </a:bodyPr>
          <a:lstStyle/>
          <a:p>
            <a:pPr marL="0" indent="0">
              <a:buNone/>
            </a:pPr>
            <a:r>
              <a:rPr lang="en-US" sz="1600" b="1" i="1" dirty="0" smtClean="0"/>
              <a:t>28. No constable or other royal official shall take corn or other moveable good from any man without immediate payment…</a:t>
            </a:r>
          </a:p>
          <a:p>
            <a:pPr marL="0" indent="0">
              <a:buNone/>
            </a:pPr>
            <a:r>
              <a:rPr lang="en-US" sz="1600" b="1" i="1" dirty="0" smtClean="0"/>
              <a:t>38. In the future no official shall place a man on trial unless he can produce believable witnesses to support his accusation</a:t>
            </a:r>
          </a:p>
          <a:p>
            <a:pPr marL="0" indent="0">
              <a:buNone/>
            </a:pPr>
            <a:r>
              <a:rPr lang="en-US" sz="1600" b="1" i="1" dirty="0" smtClean="0"/>
              <a:t>39. No free man shall be seized or imprisoned, or stripped of his rights or possessions, or outlawed or exiled, or deprived of his standing in any other way, nor will we proceed with force against him, or send others to do so, except by the lawful judgment of his equals or by the law of the land</a:t>
            </a:r>
          </a:p>
          <a:p>
            <a:pPr marL="0" indent="0">
              <a:buNone/>
            </a:pPr>
            <a:r>
              <a:rPr lang="en-US" sz="1600" b="1" i="1" dirty="0" smtClean="0"/>
              <a:t>61. The barons shall elect twenty-five of their number to keep, and cause to be observed with all their might, the peace and liberties granted and confirmed to them by this charter. Any man may take an oath to obey the commands of the twenty five barons for the achievement of these ends…</a:t>
            </a:r>
            <a:endParaRPr lang="en-US" sz="1600" b="1" i="1" dirty="0"/>
          </a:p>
        </p:txBody>
      </p:sp>
      <p:pic>
        <p:nvPicPr>
          <p:cNvPr id="5" name="Content Placeholder 3" descr="Screen Shot 2015-02-26 at 1.10.27 PM.png"/>
          <p:cNvPicPr>
            <a:picLocks noGrp="1" noChangeAspect="1"/>
          </p:cNvPicPr>
          <p:nvPr>
            <p:ph sz="half" idx="2"/>
          </p:nvPr>
        </p:nvPicPr>
        <p:blipFill>
          <a:blip r:embed="rId2">
            <a:extLst>
              <a:ext uri="{28A0092B-C50C-407E-A947-70E740481C1C}">
                <a14:useLocalDpi xmlns:a14="http://schemas.microsoft.com/office/drawing/2010/main" val="0"/>
              </a:ext>
            </a:extLst>
          </a:blip>
          <a:srcRect t="7582" b="7582"/>
          <a:stretch>
            <a:fillRect/>
          </a:stretch>
        </p:blipFill>
        <p:spPr/>
      </p:pic>
    </p:spTree>
    <p:extLst>
      <p:ext uri="{BB962C8B-B14F-4D97-AF65-F5344CB8AC3E}">
        <p14:creationId xmlns:p14="http://schemas.microsoft.com/office/powerpoint/2010/main" val="6424833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What happened to the Magna Carta</a:t>
            </a:r>
            <a:endParaRPr lang="en-US" dirty="0"/>
          </a:p>
        </p:txBody>
      </p:sp>
      <p:sp>
        <p:nvSpPr>
          <p:cNvPr id="3" name="Content Placeholder 2"/>
          <p:cNvSpPr>
            <a:spLocks noGrp="1"/>
          </p:cNvSpPr>
          <p:nvPr>
            <p:ph idx="1"/>
          </p:nvPr>
        </p:nvSpPr>
        <p:spPr>
          <a:xfrm>
            <a:off x="779463" y="1485726"/>
            <a:ext cx="7583488" cy="5372274"/>
          </a:xfrm>
        </p:spPr>
        <p:txBody>
          <a:bodyPr>
            <a:normAutofit fontScale="85000" lnSpcReduction="20000"/>
          </a:bodyPr>
          <a:lstStyle/>
          <a:p>
            <a:r>
              <a:rPr lang="en-US" sz="3100" b="1" dirty="0" smtClean="0"/>
              <a:t>Johns charter did not last long. Nobles never really expected he would keep his word and he was right</a:t>
            </a:r>
          </a:p>
          <a:p>
            <a:r>
              <a:rPr lang="en-US" sz="3100" b="1" dirty="0" smtClean="0"/>
              <a:t>John felt he gave away to much power</a:t>
            </a:r>
          </a:p>
          <a:p>
            <a:r>
              <a:rPr lang="en-US" sz="3100" b="1" dirty="0" smtClean="0"/>
              <a:t>Civil War broke out and John died in 1216</a:t>
            </a:r>
          </a:p>
          <a:p>
            <a:r>
              <a:rPr lang="en-US" sz="3100" b="1" dirty="0" smtClean="0"/>
              <a:t>William Marshal took over and re-issued and saved the Magna Carta </a:t>
            </a:r>
          </a:p>
          <a:p>
            <a:r>
              <a:rPr lang="en-US" sz="3100" b="1" dirty="0" smtClean="0">
                <a:sym typeface="Wingdings"/>
              </a:rPr>
              <a:t>Signaled decline of feudalism because of ideas of personal freedom and liberty </a:t>
            </a:r>
          </a:p>
          <a:p>
            <a:r>
              <a:rPr lang="en-US" sz="3100" b="1" dirty="0" smtClean="0">
                <a:sym typeface="Wingdings"/>
              </a:rPr>
              <a:t>Bill of rights and the concept of “due process of the law” in Canada grew out of the Magna Carta</a:t>
            </a:r>
            <a:endParaRPr lang="en-US" sz="3100" b="1" dirty="0" smtClean="0"/>
          </a:p>
          <a:p>
            <a:endParaRPr lang="en-US" dirty="0"/>
          </a:p>
        </p:txBody>
      </p:sp>
    </p:spTree>
    <p:extLst>
      <p:ext uri="{BB962C8B-B14F-4D97-AF65-F5344CB8AC3E}">
        <p14:creationId xmlns:p14="http://schemas.microsoft.com/office/powerpoint/2010/main" val="3067776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did a church in the middle Ages Look Like?</a:t>
            </a:r>
            <a:endParaRPr lang="en-US" sz="4000" dirty="0"/>
          </a:p>
        </p:txBody>
      </p:sp>
      <p:pic>
        <p:nvPicPr>
          <p:cNvPr id="8" name="Content Placeholder 7" descr="Screen Shot 2015-02-28 at 10.34.38 PM.png"/>
          <p:cNvPicPr>
            <a:picLocks noGrp="1" noChangeAspect="1"/>
          </p:cNvPicPr>
          <p:nvPr>
            <p:ph sz="half" idx="1"/>
          </p:nvPr>
        </p:nvPicPr>
        <p:blipFill>
          <a:blip r:embed="rId2">
            <a:extLst>
              <a:ext uri="{28A0092B-C50C-407E-A947-70E740481C1C}">
                <a14:useLocalDpi xmlns:a14="http://schemas.microsoft.com/office/drawing/2010/main" val="0"/>
              </a:ext>
            </a:extLst>
          </a:blip>
          <a:srcRect t="-30264" b="-30264"/>
          <a:stretch>
            <a:fillRect/>
          </a:stretch>
        </p:blipFill>
        <p:spPr>
          <a:xfrm>
            <a:off x="4519467" y="1284264"/>
            <a:ext cx="4624533" cy="5573736"/>
          </a:xfrm>
        </p:spPr>
      </p:pic>
      <p:pic>
        <p:nvPicPr>
          <p:cNvPr id="10" name="Content Placeholder 9" descr="Screen Shot 2015-03-02 at 7.57.26 AM.png"/>
          <p:cNvPicPr>
            <a:picLocks noGrp="1" noChangeAspect="1"/>
          </p:cNvPicPr>
          <p:nvPr>
            <p:ph sz="half" idx="2"/>
          </p:nvPr>
        </p:nvPicPr>
        <p:blipFill>
          <a:blip r:embed="rId3">
            <a:extLst>
              <a:ext uri="{28A0092B-C50C-407E-A947-70E740481C1C}">
                <a14:useLocalDpi xmlns:a14="http://schemas.microsoft.com/office/drawing/2010/main" val="0"/>
              </a:ext>
            </a:extLst>
          </a:blip>
          <a:srcRect t="-24001" b="-24001"/>
          <a:stretch>
            <a:fillRect/>
          </a:stretch>
        </p:blipFill>
        <p:spPr>
          <a:xfrm>
            <a:off x="108374" y="1547003"/>
            <a:ext cx="4300614" cy="5182409"/>
          </a:xfrm>
        </p:spPr>
      </p:pic>
    </p:spTree>
    <p:extLst>
      <p:ext uri="{BB962C8B-B14F-4D97-AF65-F5344CB8AC3E}">
        <p14:creationId xmlns:p14="http://schemas.microsoft.com/office/powerpoint/2010/main" val="41133579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UN universal declaration of Human Rights, 1948</a:t>
            </a:r>
            <a:r>
              <a:rPr lang="en-US" dirty="0" smtClean="0"/>
              <a:t>.</a:t>
            </a:r>
            <a:endParaRPr lang="en-US" dirty="0"/>
          </a:p>
        </p:txBody>
      </p:sp>
      <p:sp>
        <p:nvSpPr>
          <p:cNvPr id="3" name="Content Placeholder 2"/>
          <p:cNvSpPr>
            <a:spLocks noGrp="1"/>
          </p:cNvSpPr>
          <p:nvPr>
            <p:ph idx="1"/>
          </p:nvPr>
        </p:nvSpPr>
        <p:spPr>
          <a:xfrm>
            <a:off x="779463" y="1513418"/>
            <a:ext cx="7583488" cy="4612746"/>
          </a:xfrm>
        </p:spPr>
        <p:txBody>
          <a:bodyPr>
            <a:noAutofit/>
          </a:bodyPr>
          <a:lstStyle/>
          <a:p>
            <a:r>
              <a:rPr lang="en-US" sz="2800" b="1" i="1" dirty="0" smtClean="0"/>
              <a:t>Article 3: Everyone has the right to life, liberty, and security of person.</a:t>
            </a:r>
          </a:p>
          <a:p>
            <a:r>
              <a:rPr lang="en-US" sz="2800" b="1" i="1" dirty="0" smtClean="0"/>
              <a:t>Article 7: All are equal before the law and are entitled without any discrimination to equal protection of the law.</a:t>
            </a:r>
          </a:p>
          <a:p>
            <a:r>
              <a:rPr lang="en-US" sz="2800" b="1" i="1" dirty="0" smtClean="0"/>
              <a:t>Article 9: No one shall be subject to arbitrary arrest, detention or exile.</a:t>
            </a:r>
          </a:p>
          <a:p>
            <a:r>
              <a:rPr lang="en-US" sz="2800" b="1" i="1" dirty="0" smtClean="0"/>
              <a:t>Article 10: Everyone is entitled in full equality to a fair and public hearing by an independent and impartial (fair) tribunal (court)</a:t>
            </a:r>
            <a:endParaRPr lang="en-US" sz="2800" b="1" i="1" dirty="0"/>
          </a:p>
        </p:txBody>
      </p:sp>
    </p:spTree>
    <p:extLst>
      <p:ext uri="{BB962C8B-B14F-4D97-AF65-F5344CB8AC3E}">
        <p14:creationId xmlns:p14="http://schemas.microsoft.com/office/powerpoint/2010/main" val="12105642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CLASSROOM </a:t>
            </a:r>
            <a:r>
              <a:rPr lang="en-US" dirty="0"/>
              <a:t>M</a:t>
            </a:r>
            <a:r>
              <a:rPr lang="en-US" dirty="0" smtClean="0"/>
              <a:t>agna </a:t>
            </a:r>
            <a:r>
              <a:rPr lang="en-US" dirty="0"/>
              <a:t>C</a:t>
            </a:r>
            <a:r>
              <a:rPr lang="en-US" dirty="0" smtClean="0"/>
              <a:t>arta</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smtClean="0"/>
              <a:t>The Magna Carta guaranteed lords certain rights under laws that even a king had to obey. Think about the elements of respect and consideration that go into running a contented classroom. In partners draw up a household Magna Carta</a:t>
            </a:r>
          </a:p>
          <a:p>
            <a:pPr lvl="2"/>
            <a:r>
              <a:rPr lang="en-US" sz="2400" b="1" dirty="0" smtClean="0"/>
              <a:t>Must have </a:t>
            </a:r>
            <a:r>
              <a:rPr lang="en-US" sz="2800" b="1" u="sng" dirty="0" smtClean="0"/>
              <a:t>5 elements </a:t>
            </a:r>
            <a:r>
              <a:rPr lang="en-US" sz="2400" b="1" dirty="0" smtClean="0"/>
              <a:t>outlining respect and consideration! </a:t>
            </a:r>
          </a:p>
          <a:p>
            <a:pPr marL="0" indent="0">
              <a:buNone/>
            </a:pPr>
            <a:endParaRPr lang="en-US" sz="2800" b="1" dirty="0"/>
          </a:p>
        </p:txBody>
      </p:sp>
    </p:spTree>
    <p:extLst>
      <p:ext uri="{BB962C8B-B14F-4D97-AF65-F5344CB8AC3E}">
        <p14:creationId xmlns:p14="http://schemas.microsoft.com/office/powerpoint/2010/main" val="27839984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53"/>
            <a:ext cx="7113549" cy="1283167"/>
          </a:xfrm>
        </p:spPr>
        <p:txBody>
          <a:bodyPr/>
          <a:lstStyle/>
          <a:p>
            <a:r>
              <a:rPr lang="en-US" sz="4400" dirty="0" smtClean="0"/>
              <a:t>They were </a:t>
            </a:r>
            <a:r>
              <a:rPr lang="en-US" sz="4400" dirty="0" err="1" smtClean="0"/>
              <a:t>colourful</a:t>
            </a:r>
            <a:r>
              <a:rPr lang="en-US" sz="4400" dirty="0" smtClean="0"/>
              <a:t>!</a:t>
            </a:r>
            <a:endParaRPr lang="en-US" sz="4400" dirty="0"/>
          </a:p>
        </p:txBody>
      </p:sp>
      <p:pic>
        <p:nvPicPr>
          <p:cNvPr id="4" name="Content Placeholder 3" descr="Screen Shot 2015-02-28 at 10.33.48 PM.png"/>
          <p:cNvPicPr>
            <a:picLocks noGrp="1" noChangeAspect="1"/>
          </p:cNvPicPr>
          <p:nvPr>
            <p:ph sz="half" idx="1"/>
          </p:nvPr>
        </p:nvPicPr>
        <p:blipFill>
          <a:blip r:embed="rId2">
            <a:extLst>
              <a:ext uri="{28A0092B-C50C-407E-A947-70E740481C1C}">
                <a14:useLocalDpi xmlns:a14="http://schemas.microsoft.com/office/drawing/2010/main" val="0"/>
              </a:ext>
            </a:extLst>
          </a:blip>
          <a:srcRect t="9825" b="9825"/>
          <a:stretch>
            <a:fillRect/>
          </a:stretch>
        </p:blipFill>
        <p:spPr>
          <a:xfrm>
            <a:off x="114410" y="1463143"/>
            <a:ext cx="4325602" cy="5212520"/>
          </a:xfrm>
        </p:spPr>
      </p:pic>
      <p:sp>
        <p:nvSpPr>
          <p:cNvPr id="11" name="Content Placeholder 10"/>
          <p:cNvSpPr>
            <a:spLocks noGrp="1"/>
          </p:cNvSpPr>
          <p:nvPr>
            <p:ph sz="half" idx="2"/>
          </p:nvPr>
        </p:nvSpPr>
        <p:spPr/>
        <p:txBody>
          <a:bodyPr/>
          <a:lstStyle/>
          <a:p>
            <a:endParaRPr lang="en-US"/>
          </a:p>
        </p:txBody>
      </p:sp>
      <p:pic>
        <p:nvPicPr>
          <p:cNvPr id="6" name="Picture 5" descr="Screen Shot 2015-03-01 at 12.07.1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004" y="0"/>
            <a:ext cx="1950996" cy="1452488"/>
          </a:xfrm>
          <a:prstGeom prst="rect">
            <a:avLst/>
          </a:prstGeom>
        </p:spPr>
      </p:pic>
      <p:pic>
        <p:nvPicPr>
          <p:cNvPr id="7" name="Picture 6" descr="Screen Shot 2015-03-01 at 12.34.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791" y="1538744"/>
            <a:ext cx="3912802" cy="5136919"/>
          </a:xfrm>
          <a:prstGeom prst="rect">
            <a:avLst/>
          </a:prstGeom>
        </p:spPr>
      </p:pic>
    </p:spTree>
    <p:extLst>
      <p:ext uri="{BB962C8B-B14F-4D97-AF65-F5344CB8AC3E}">
        <p14:creationId xmlns:p14="http://schemas.microsoft.com/office/powerpoint/2010/main" val="35865574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1. Cathedrals took As many as 100 years to complete!</a:t>
            </a:r>
            <a:endParaRPr lang="en-US" sz="3600" dirty="0"/>
          </a:p>
        </p:txBody>
      </p:sp>
      <p:sp>
        <p:nvSpPr>
          <p:cNvPr id="3" name="Content Placeholder 2"/>
          <p:cNvSpPr>
            <a:spLocks noGrp="1"/>
          </p:cNvSpPr>
          <p:nvPr>
            <p:ph sz="half" idx="1"/>
          </p:nvPr>
        </p:nvSpPr>
        <p:spPr>
          <a:xfrm>
            <a:off x="128713" y="1681788"/>
            <a:ext cx="3458095" cy="4787942"/>
          </a:xfrm>
        </p:spPr>
        <p:txBody>
          <a:bodyPr>
            <a:normAutofit fontScale="92500" lnSpcReduction="20000"/>
          </a:bodyPr>
          <a:lstStyle/>
          <a:p>
            <a:r>
              <a:rPr lang="en-US" b="1" dirty="0" smtClean="0"/>
              <a:t>Flying Buttresses- a character</a:t>
            </a:r>
            <a:r>
              <a:rPr lang="en-US" b="1" dirty="0"/>
              <a:t>-defining feature of medieval Gothic cathedrals. </a:t>
            </a:r>
            <a:endParaRPr lang="en-US" b="1" dirty="0" smtClean="0"/>
          </a:p>
          <a:p>
            <a:r>
              <a:rPr lang="en-US" b="1" dirty="0" smtClean="0"/>
              <a:t>made </a:t>
            </a:r>
            <a:r>
              <a:rPr lang="en-US" b="1" dirty="0"/>
              <a:t>up of two parts: the buttress, a large masonry block; and the “flyer,” an arch spanning between the buttress and the exterior wall. A flying buttress works by transferring forces from vaulted ceilings and wind that push against an exterior wall across the “flyer” and then down the buttress to the </a:t>
            </a:r>
            <a:r>
              <a:rPr lang="en-US" b="1" dirty="0" smtClean="0"/>
              <a:t>ground</a:t>
            </a:r>
          </a:p>
          <a:p>
            <a:r>
              <a:rPr lang="en-US" b="1" dirty="0" smtClean="0"/>
              <a:t>would keep churches from collapsing </a:t>
            </a:r>
            <a:endParaRPr lang="en-US" b="1" dirty="0"/>
          </a:p>
        </p:txBody>
      </p:sp>
      <p:pic>
        <p:nvPicPr>
          <p:cNvPr id="6" name="Content Placeholder 5" descr="Screen Shot 2015-03-01 at 12.16.56 AM.png"/>
          <p:cNvPicPr>
            <a:picLocks noGrp="1" noChangeAspect="1"/>
          </p:cNvPicPr>
          <p:nvPr>
            <p:ph sz="half" idx="2"/>
          </p:nvPr>
        </p:nvPicPr>
        <p:blipFill>
          <a:blip r:embed="rId2">
            <a:extLst>
              <a:ext uri="{28A0092B-C50C-407E-A947-70E740481C1C}">
                <a14:useLocalDpi xmlns:a14="http://schemas.microsoft.com/office/drawing/2010/main" val="0"/>
              </a:ext>
            </a:extLst>
          </a:blip>
          <a:srcRect t="-15079" b="-15079"/>
          <a:stretch>
            <a:fillRect/>
          </a:stretch>
        </p:blipFill>
        <p:spPr>
          <a:xfrm>
            <a:off x="3870166" y="1055874"/>
            <a:ext cx="3205842" cy="3863166"/>
          </a:xfrm>
        </p:spPr>
      </p:pic>
      <p:pic>
        <p:nvPicPr>
          <p:cNvPr id="4" name="Picture 3" descr="Screen Shot 2015-03-01 at 12.09.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229" y="4035346"/>
            <a:ext cx="3720771" cy="2822654"/>
          </a:xfrm>
          <a:prstGeom prst="rect">
            <a:avLst/>
          </a:prstGeom>
        </p:spPr>
      </p:pic>
    </p:spTree>
    <p:extLst>
      <p:ext uri="{BB962C8B-B14F-4D97-AF65-F5344CB8AC3E}">
        <p14:creationId xmlns:p14="http://schemas.microsoft.com/office/powerpoint/2010/main" val="1126870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2. The Western Church between 1000-1300 </a:t>
            </a:r>
            <a:endParaRPr lang="en-US" sz="4400" dirty="0"/>
          </a:p>
        </p:txBody>
      </p:sp>
      <p:sp>
        <p:nvSpPr>
          <p:cNvPr id="3" name="Content Placeholder 2"/>
          <p:cNvSpPr>
            <a:spLocks noGrp="1"/>
          </p:cNvSpPr>
          <p:nvPr>
            <p:ph idx="1"/>
          </p:nvPr>
        </p:nvSpPr>
        <p:spPr>
          <a:xfrm>
            <a:off x="779463" y="1672166"/>
            <a:ext cx="7583488" cy="4974167"/>
          </a:xfrm>
        </p:spPr>
        <p:txBody>
          <a:bodyPr>
            <a:normAutofit fontScale="62500" lnSpcReduction="20000"/>
          </a:bodyPr>
          <a:lstStyle/>
          <a:p>
            <a:r>
              <a:rPr lang="en-US" sz="3700" b="1" dirty="0" smtClean="0"/>
              <a:t>Effective unifying force in Western Europe- spiritually and politically. People were deeply religious! </a:t>
            </a:r>
          </a:p>
          <a:p>
            <a:r>
              <a:rPr lang="en-US" sz="3700" b="1" dirty="0" smtClean="0"/>
              <a:t>Headed by the </a:t>
            </a:r>
            <a:r>
              <a:rPr lang="en-US" sz="3700" b="1" dirty="0"/>
              <a:t>p</a:t>
            </a:r>
            <a:r>
              <a:rPr lang="en-US" sz="3700" b="1" dirty="0" smtClean="0"/>
              <a:t>ope in Rome- reinforced people should accept and be happy with their position in life while remaining very wealthy itself</a:t>
            </a:r>
            <a:r>
              <a:rPr lang="en-US" sz="3700" b="1" dirty="0" smtClean="0">
                <a:sym typeface="Wingdings"/>
              </a:rPr>
              <a:t> church </a:t>
            </a:r>
            <a:r>
              <a:rPr lang="en-US" sz="4500" b="1" u="sng" dirty="0" smtClean="0">
                <a:sym typeface="Wingdings"/>
              </a:rPr>
              <a:t>tithe</a:t>
            </a:r>
            <a:r>
              <a:rPr lang="en-US" sz="3700" b="1" dirty="0" smtClean="0">
                <a:sym typeface="Wingdings"/>
              </a:rPr>
              <a:t> or tax</a:t>
            </a:r>
            <a:endParaRPr lang="en-US" sz="3700" b="1" dirty="0" smtClean="0"/>
          </a:p>
          <a:p>
            <a:r>
              <a:rPr lang="en-US" sz="3700" b="1" dirty="0" smtClean="0"/>
              <a:t>By 1050, largest landowner in Western Europe </a:t>
            </a:r>
          </a:p>
          <a:p>
            <a:r>
              <a:rPr lang="en-US" sz="3700" b="1" dirty="0" smtClean="0"/>
              <a:t>The Church clergy was the most literate group of people during the middle ages </a:t>
            </a:r>
          </a:p>
          <a:p>
            <a:r>
              <a:rPr lang="en-US" sz="3700" b="1" dirty="0" smtClean="0"/>
              <a:t>People in Western Europe during the </a:t>
            </a:r>
            <a:r>
              <a:rPr lang="en-US" sz="3700" b="1" dirty="0"/>
              <a:t>M</a:t>
            </a:r>
            <a:r>
              <a:rPr lang="en-US" sz="3700" b="1" dirty="0" smtClean="0"/>
              <a:t>iddle </a:t>
            </a:r>
            <a:r>
              <a:rPr lang="en-US" sz="3700" b="1" dirty="0"/>
              <a:t>A</a:t>
            </a:r>
            <a:r>
              <a:rPr lang="en-US" sz="3700" b="1" dirty="0" smtClean="0"/>
              <a:t>ges trusted the Church completely. It was the only religious institution</a:t>
            </a:r>
          </a:p>
          <a:p>
            <a:endParaRPr lang="en-US" dirty="0"/>
          </a:p>
        </p:txBody>
      </p:sp>
      <p:pic>
        <p:nvPicPr>
          <p:cNvPr id="4" name="Picture 3"/>
          <p:cNvPicPr>
            <a:picLocks noChangeAspect="1"/>
          </p:cNvPicPr>
          <p:nvPr/>
        </p:nvPicPr>
        <p:blipFill>
          <a:blip r:embed="rId2"/>
          <a:stretch>
            <a:fillRect/>
          </a:stretch>
        </p:blipFill>
        <p:spPr>
          <a:xfrm>
            <a:off x="7353475" y="2566773"/>
            <a:ext cx="1790525" cy="2407658"/>
          </a:xfrm>
          <a:prstGeom prst="rect">
            <a:avLst/>
          </a:prstGeom>
        </p:spPr>
      </p:pic>
    </p:spTree>
    <p:extLst>
      <p:ext uri="{BB962C8B-B14F-4D97-AF65-F5344CB8AC3E}">
        <p14:creationId xmlns:p14="http://schemas.microsoft.com/office/powerpoint/2010/main" val="4126180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Church- Christendom</a:t>
            </a:r>
            <a:endParaRPr lang="en-US" dirty="0"/>
          </a:p>
        </p:txBody>
      </p:sp>
      <p:sp>
        <p:nvSpPr>
          <p:cNvPr id="3" name="Content Placeholder 2"/>
          <p:cNvSpPr>
            <a:spLocks noGrp="1"/>
          </p:cNvSpPr>
          <p:nvPr>
            <p:ph idx="1"/>
          </p:nvPr>
        </p:nvSpPr>
        <p:spPr/>
        <p:txBody>
          <a:bodyPr>
            <a:normAutofit/>
          </a:bodyPr>
          <a:lstStyle/>
          <a:p>
            <a:r>
              <a:rPr lang="en-US" sz="2800" b="1" dirty="0" smtClean="0"/>
              <a:t>Christendom was mainly based in Europe. Catholic Church</a:t>
            </a:r>
          </a:p>
          <a:p>
            <a:r>
              <a:rPr lang="en-US" sz="2800" b="1" dirty="0" smtClean="0"/>
              <a:t>Other parts of the world believed in other religions just as firmly</a:t>
            </a:r>
          </a:p>
          <a:p>
            <a:r>
              <a:rPr lang="en-US" sz="2800" b="1" dirty="0" smtClean="0"/>
              <a:t>Islam was the religion of the Arabs empire that stretched from Spain to India</a:t>
            </a:r>
          </a:p>
          <a:p>
            <a:r>
              <a:rPr lang="en-US" sz="2800" b="1" dirty="0" smtClean="0"/>
              <a:t>Throughout Europe there were Jews who believed in Judaism </a:t>
            </a:r>
            <a:endParaRPr lang="en-US" sz="2800" b="1" dirty="0"/>
          </a:p>
        </p:txBody>
      </p:sp>
    </p:spTree>
    <p:extLst>
      <p:ext uri="{BB962C8B-B14F-4D97-AF65-F5344CB8AC3E}">
        <p14:creationId xmlns:p14="http://schemas.microsoft.com/office/powerpoint/2010/main" val="2957557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4. Western Christianity </a:t>
            </a:r>
            <a:endParaRPr lang="en-US" sz="4400" dirty="0"/>
          </a:p>
        </p:txBody>
      </p:sp>
      <p:sp>
        <p:nvSpPr>
          <p:cNvPr id="3" name="Content Placeholder 2"/>
          <p:cNvSpPr>
            <a:spLocks noGrp="1"/>
          </p:cNvSpPr>
          <p:nvPr>
            <p:ph idx="1"/>
          </p:nvPr>
        </p:nvSpPr>
        <p:spPr/>
        <p:txBody>
          <a:bodyPr>
            <a:normAutofit lnSpcReduction="10000"/>
          </a:bodyPr>
          <a:lstStyle/>
          <a:p>
            <a:r>
              <a:rPr lang="en-US" sz="2800" b="1" dirty="0" smtClean="0"/>
              <a:t>Christians saw the world from entirely from their point of view- Jerusalem was in the center of their maps</a:t>
            </a:r>
            <a:r>
              <a:rPr lang="en-US" sz="2800" b="1" dirty="0" smtClean="0">
                <a:sym typeface="Wingdings"/>
              </a:rPr>
              <a:t> idea would lead to crusades because Jerusalem was part of the Arab Empire.  </a:t>
            </a:r>
          </a:p>
          <a:p>
            <a:r>
              <a:rPr lang="en-US" sz="2800" b="1" dirty="0" smtClean="0">
                <a:sym typeface="Wingdings"/>
              </a:rPr>
              <a:t>Thousands of churches were built in the middle ages- look grey today but were bright and colorful then- painted and stain-glass</a:t>
            </a:r>
          </a:p>
          <a:p>
            <a:r>
              <a:rPr lang="en-US" sz="2800" b="1" dirty="0" smtClean="0">
                <a:sym typeface="Wingdings"/>
              </a:rPr>
              <a:t>People attended mass every Sunday- in Latin </a:t>
            </a:r>
            <a:endParaRPr lang="en-US" sz="2800" b="1" dirty="0" smtClean="0"/>
          </a:p>
          <a:p>
            <a:endParaRPr lang="en-US" dirty="0" smtClean="0"/>
          </a:p>
          <a:p>
            <a:endParaRPr lang="en-US" dirty="0"/>
          </a:p>
        </p:txBody>
      </p:sp>
    </p:spTree>
    <p:extLst>
      <p:ext uri="{BB962C8B-B14F-4D97-AF65-F5344CB8AC3E}">
        <p14:creationId xmlns:p14="http://schemas.microsoft.com/office/powerpoint/2010/main" val="1116412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62753"/>
            <a:ext cx="7583488" cy="1339101"/>
          </a:xfrm>
        </p:spPr>
        <p:txBody>
          <a:bodyPr>
            <a:normAutofit/>
          </a:bodyPr>
          <a:lstStyle/>
          <a:p>
            <a:r>
              <a:rPr lang="en-US" dirty="0" smtClean="0"/>
              <a:t>Individual work</a:t>
            </a:r>
            <a:endParaRPr lang="en-US" u="sng" dirty="0"/>
          </a:p>
        </p:txBody>
      </p:sp>
      <p:sp>
        <p:nvSpPr>
          <p:cNvPr id="3" name="Content Placeholder 2"/>
          <p:cNvSpPr>
            <a:spLocks noGrp="1"/>
          </p:cNvSpPr>
          <p:nvPr>
            <p:ph idx="1"/>
          </p:nvPr>
        </p:nvSpPr>
        <p:spPr/>
        <p:txBody>
          <a:bodyPr>
            <a:normAutofit/>
          </a:bodyPr>
          <a:lstStyle/>
          <a:p>
            <a:pPr marL="0" indent="0">
              <a:buNone/>
            </a:pPr>
            <a:r>
              <a:rPr lang="en-US" sz="2800" b="1" u="sng" dirty="0" smtClean="0"/>
              <a:t>The </a:t>
            </a:r>
            <a:r>
              <a:rPr lang="en-US" sz="2800" b="1" u="sng" dirty="0"/>
              <a:t>power of the </a:t>
            </a:r>
            <a:r>
              <a:rPr lang="en-US" sz="2800" b="1" u="sng" dirty="0" smtClean="0"/>
              <a:t>Church- In the West</a:t>
            </a:r>
            <a:endParaRPr lang="en-US" sz="2800" b="1" dirty="0"/>
          </a:p>
          <a:p>
            <a:pPr marL="0" indent="0">
              <a:buNone/>
            </a:pPr>
            <a:r>
              <a:rPr lang="en-US" sz="2800" b="1" dirty="0" smtClean="0"/>
              <a:t>Read Textbook pages 282-287</a:t>
            </a:r>
          </a:p>
          <a:p>
            <a:pPr marL="0" indent="0">
              <a:buNone/>
            </a:pPr>
            <a:r>
              <a:rPr lang="en-US" sz="2800" b="1" dirty="0" smtClean="0"/>
              <a:t>Fill in the Worksheet</a:t>
            </a:r>
          </a:p>
          <a:p>
            <a:pPr marL="0" indent="0">
              <a:buNone/>
            </a:pPr>
            <a:r>
              <a:rPr lang="en-US" sz="2800" b="1" dirty="0" smtClean="0"/>
              <a:t>20 minutes</a:t>
            </a:r>
            <a:endParaRPr lang="en-US" sz="2800" b="1" dirty="0"/>
          </a:p>
        </p:txBody>
      </p:sp>
      <p:pic>
        <p:nvPicPr>
          <p:cNvPr id="4" name="Picture 3"/>
          <p:cNvPicPr>
            <a:picLocks noChangeAspect="1"/>
          </p:cNvPicPr>
          <p:nvPr/>
        </p:nvPicPr>
        <p:blipFill>
          <a:blip r:embed="rId2"/>
          <a:stretch>
            <a:fillRect/>
          </a:stretch>
        </p:blipFill>
        <p:spPr>
          <a:xfrm>
            <a:off x="5753863" y="2667516"/>
            <a:ext cx="2609088" cy="3657600"/>
          </a:xfrm>
          <a:prstGeom prst="rect">
            <a:avLst/>
          </a:prstGeom>
        </p:spPr>
      </p:pic>
    </p:spTree>
    <p:extLst>
      <p:ext uri="{BB962C8B-B14F-4D97-AF65-F5344CB8AC3E}">
        <p14:creationId xmlns:p14="http://schemas.microsoft.com/office/powerpoint/2010/main" val="4846030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b="1" dirty="0" smtClean="0"/>
              <a:t>Clergy</a:t>
            </a:r>
            <a:r>
              <a:rPr lang="en-US" dirty="0" smtClean="0"/>
              <a:t>- </a:t>
            </a:r>
            <a:r>
              <a:rPr lang="en-US" dirty="0"/>
              <a:t>ordained members of the Church </a:t>
            </a:r>
            <a:endParaRPr lang="en-US" dirty="0" smtClean="0"/>
          </a:p>
          <a:p>
            <a:r>
              <a:rPr lang="en-US" b="1" dirty="0" smtClean="0"/>
              <a:t>Excommunication</a:t>
            </a:r>
            <a:r>
              <a:rPr lang="en-US" dirty="0" smtClean="0"/>
              <a:t>- expelling someone from the Church</a:t>
            </a:r>
          </a:p>
          <a:p>
            <a:r>
              <a:rPr lang="en-US" b="1" dirty="0" smtClean="0"/>
              <a:t>Salvation</a:t>
            </a:r>
            <a:r>
              <a:rPr lang="en-US" dirty="0" smtClean="0"/>
              <a:t>- Saving the soul so that it will go to heaven rather than hell</a:t>
            </a:r>
          </a:p>
          <a:p>
            <a:r>
              <a:rPr lang="en-US" b="1" dirty="0" smtClean="0"/>
              <a:t>Tithe</a:t>
            </a:r>
            <a:r>
              <a:rPr lang="en-US" dirty="0" smtClean="0"/>
              <a:t>- one tenth of the produce of lands paid to the Church</a:t>
            </a:r>
            <a:endParaRPr lang="en-US" dirty="0"/>
          </a:p>
        </p:txBody>
      </p:sp>
    </p:spTree>
    <p:extLst>
      <p:ext uri="{BB962C8B-B14F-4D97-AF65-F5344CB8AC3E}">
        <p14:creationId xmlns:p14="http://schemas.microsoft.com/office/powerpoint/2010/main" val="22527910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5525</TotalTime>
  <Words>1276</Words>
  <Application>Microsoft Macintosh PowerPoint</Application>
  <PresentationFormat>On-screen Show (4:3)</PresentationFormat>
  <Paragraphs>97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Precedent</vt:lpstr>
      <vt:lpstr>The All Powerful Church</vt:lpstr>
      <vt:lpstr>What did a church in the middle Ages Look Like?</vt:lpstr>
      <vt:lpstr>They were colourful!</vt:lpstr>
      <vt:lpstr>1. Cathedrals took As many as 100 years to complete!</vt:lpstr>
      <vt:lpstr>2. The Western Church between 1000-1300 </vt:lpstr>
      <vt:lpstr>3. Church- Christendom</vt:lpstr>
      <vt:lpstr>4. Western Christianity </vt:lpstr>
      <vt:lpstr>Individual work</vt:lpstr>
      <vt:lpstr>Vocabulary</vt:lpstr>
      <vt:lpstr>Stained Glass Window</vt:lpstr>
      <vt:lpstr>Make a Stain Glass Window</vt:lpstr>
      <vt:lpstr>What about Eastern Europe?</vt:lpstr>
      <vt:lpstr>5. What about Eastern Europe?</vt:lpstr>
      <vt:lpstr>6. Royal Power</vt:lpstr>
      <vt:lpstr>7. Royal Power</vt:lpstr>
      <vt:lpstr>8. Forces of Change</vt:lpstr>
      <vt:lpstr>9. What was the Magna Carta</vt:lpstr>
      <vt:lpstr>Magna Carta, 1215</vt:lpstr>
      <vt:lpstr>10. What happened to the Magna Carta</vt:lpstr>
      <vt:lpstr>UN universal declaration of Human Rights, 1948.</vt:lpstr>
      <vt:lpstr>a CLASSROOM Magna Carta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All Powerful Church</dc:title>
  <dc:creator>Kathryn Gregory</dc:creator>
  <cp:lastModifiedBy>Kathryn Gregory</cp:lastModifiedBy>
  <cp:revision>39</cp:revision>
  <dcterms:created xsi:type="dcterms:W3CDTF">2015-02-26T19:55:42Z</dcterms:created>
  <dcterms:modified xsi:type="dcterms:W3CDTF">2015-03-02T16:00:51Z</dcterms:modified>
</cp:coreProperties>
</file>