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71" r:id="rId3"/>
    <p:sldId id="257" r:id="rId4"/>
    <p:sldId id="258" r:id="rId5"/>
    <p:sldId id="259" r:id="rId6"/>
    <p:sldId id="266" r:id="rId7"/>
    <p:sldId id="261" r:id="rId8"/>
    <p:sldId id="260" r:id="rId9"/>
    <p:sldId id="265" r:id="rId10"/>
    <p:sldId id="264" r:id="rId11"/>
    <p:sldId id="268" r:id="rId12"/>
    <p:sldId id="262" r:id="rId13"/>
    <p:sldId id="263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7E4FFF-67BF-9A43-80EB-EFBD1A02AE48}" type="datetimeFigureOut">
              <a:rPr lang="en-US" smtClean="0"/>
              <a:t>2015-04-12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997526-7B07-2948-A8EA-58A8C9BF46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599"/>
            <a:ext cx="8147304" cy="423756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What </a:t>
            </a:r>
            <a:r>
              <a:rPr lang="en-US" b="1" i="1" dirty="0" smtClean="0"/>
              <a:t>was </a:t>
            </a:r>
            <a:r>
              <a:rPr lang="en-US" b="1" i="1" dirty="0"/>
              <a:t>the Scientific Revolution, the scientific method and the accomplishments of the leading figures of the Scientific Revolution?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0082"/>
            <a:ext cx="6400800" cy="402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Renaissance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94129"/>
            <a:ext cx="8052858" cy="2710454"/>
          </a:xfrm>
        </p:spPr>
        <p:txBody>
          <a:bodyPr/>
          <a:lstStyle/>
          <a:p>
            <a:r>
              <a:rPr lang="en-US" dirty="0" smtClean="0"/>
              <a:t>Who should win the “Scientist of the Renaissance” Award?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3555999"/>
            <a:ext cx="8147051" cy="2570163"/>
          </a:xfrm>
        </p:spPr>
        <p:txBody>
          <a:bodyPr/>
          <a:lstStyle/>
          <a:p>
            <a:r>
              <a:rPr lang="en-US" dirty="0" smtClean="0"/>
              <a:t>Individually read the handout and fill in the chart on the “Scientists of the Renaissance”</a:t>
            </a:r>
          </a:p>
          <a:p>
            <a:r>
              <a:rPr lang="en-US" dirty="0" smtClean="0"/>
              <a:t>Afterwards: </a:t>
            </a:r>
            <a:r>
              <a:rPr lang="en-US" dirty="0"/>
              <a:t>I</a:t>
            </a:r>
            <a:r>
              <a:rPr lang="en-US" dirty="0" smtClean="0"/>
              <a:t>n pairs discuss who </a:t>
            </a:r>
            <a:r>
              <a:rPr lang="en-US" dirty="0"/>
              <a:t>should win the “Scientist of the Renaissance” </a:t>
            </a:r>
            <a:r>
              <a:rPr lang="en-US" dirty="0" smtClean="0"/>
              <a:t>Award. Come up with an answer- it is okay to disagree with your partner but make sure you are able to support your answer!!</a:t>
            </a:r>
            <a:endParaRPr lang="en-US" dirty="0"/>
          </a:p>
        </p:txBody>
      </p:sp>
      <p:pic>
        <p:nvPicPr>
          <p:cNvPr id="4" name="Picture 3" descr="Screen Shot 2015-04-06 at 12.0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13" y="455082"/>
            <a:ext cx="1171338" cy="2614083"/>
          </a:xfrm>
          <a:prstGeom prst="rect">
            <a:avLst/>
          </a:prstGeom>
        </p:spPr>
      </p:pic>
      <p:pic>
        <p:nvPicPr>
          <p:cNvPr id="5" name="Picture 4" descr="Screen Shot 2015-04-06 at 12.03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2" y="443671"/>
            <a:ext cx="1176451" cy="26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6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5 at 11.2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596900"/>
            <a:ext cx="7416800" cy="566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871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67014"/>
          </a:xfrm>
        </p:spPr>
        <p:txBody>
          <a:bodyPr/>
          <a:lstStyle/>
          <a:p>
            <a:r>
              <a:rPr lang="en-US" sz="6000" dirty="0" smtClean="0"/>
              <a:t>Lets Vote!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1330476"/>
            <a:ext cx="8464097" cy="491066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WHO SHOULD WIN THE SCIENTIST OF THE RENAISSANCE AWARD???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302C24"/>
                </a:solidFill>
              </a:rPr>
              <a:t>COPERNICUS</a:t>
            </a:r>
          </a:p>
          <a:p>
            <a:pPr lvl="1"/>
            <a:r>
              <a:rPr lang="en-US" sz="2400" dirty="0" smtClean="0">
                <a:solidFill>
                  <a:srgbClr val="302C24"/>
                </a:solidFill>
              </a:rPr>
              <a:t>VESALIUS</a:t>
            </a:r>
          </a:p>
          <a:p>
            <a:pPr lvl="1"/>
            <a:r>
              <a:rPr lang="en-US" sz="2400" dirty="0" smtClean="0">
                <a:solidFill>
                  <a:srgbClr val="302C24"/>
                </a:solidFill>
              </a:rPr>
              <a:t>GALILEO</a:t>
            </a:r>
          </a:p>
          <a:p>
            <a:pPr lvl="1"/>
            <a:r>
              <a:rPr lang="en-US" sz="2400" dirty="0" smtClean="0">
                <a:solidFill>
                  <a:srgbClr val="302C24"/>
                </a:solidFill>
              </a:rPr>
              <a:t>BACON</a:t>
            </a:r>
          </a:p>
          <a:p>
            <a:pPr lvl="1"/>
            <a:r>
              <a:rPr lang="en-US" sz="2400" dirty="0" smtClean="0">
                <a:solidFill>
                  <a:srgbClr val="302C24"/>
                </a:solidFill>
              </a:rPr>
              <a:t>NEWTON</a:t>
            </a:r>
          </a:p>
        </p:txBody>
      </p:sp>
      <p:pic>
        <p:nvPicPr>
          <p:cNvPr id="4" name="Picture 3" descr="Screen Shot 2015-04-05 at 11.2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76" y="2668658"/>
            <a:ext cx="5648475" cy="3741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5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2530538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did the Scientific Revolution threaten the Catholic </a:t>
            </a:r>
            <a:r>
              <a:rPr lang="en-US" dirty="0" smtClean="0"/>
              <a:t>Church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781906"/>
            <a:ext cx="8147051" cy="20199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Church officials </a:t>
            </a:r>
            <a:r>
              <a:rPr lang="en-US" u="sng" dirty="0" smtClean="0"/>
              <a:t>banned books </a:t>
            </a:r>
            <a:r>
              <a:rPr lang="en-US" dirty="0" smtClean="0"/>
              <a:t>whose ideas threatened the church’s power and authority. By reading the books listed in the </a:t>
            </a:r>
            <a:r>
              <a:rPr lang="en-US" u="sng" dirty="0" smtClean="0"/>
              <a:t>Index of Prohibited Books</a:t>
            </a:r>
            <a:r>
              <a:rPr lang="en-US" dirty="0" smtClean="0"/>
              <a:t>, modern scholars have determined which ideas were considered most dangerous. For example: Galileo's publication on a </a:t>
            </a:r>
            <a:r>
              <a:rPr lang="en-US" u="sng" dirty="0" smtClean="0"/>
              <a:t>sun-centered </a:t>
            </a:r>
            <a:r>
              <a:rPr lang="en-US" dirty="0" smtClean="0"/>
              <a:t>universe was placed on the Index of Prohibited Books. </a:t>
            </a:r>
            <a:endParaRPr lang="en-US" dirty="0"/>
          </a:p>
        </p:txBody>
      </p:sp>
      <p:pic>
        <p:nvPicPr>
          <p:cNvPr id="4" name="Picture 3" descr="Screen Shot 2015-04-05 at 11.2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8" y="4677996"/>
            <a:ext cx="2818190" cy="218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3114994"/>
          </a:xfrm>
        </p:spPr>
        <p:txBody>
          <a:bodyPr/>
          <a:lstStyle/>
          <a:p>
            <a:r>
              <a:rPr lang="en-US" dirty="0" smtClean="0"/>
              <a:t>How does the Scientific Revolution fit in with the idea of Humanism?</a:t>
            </a:r>
            <a:endParaRPr lang="en-US" dirty="0"/>
          </a:p>
        </p:txBody>
      </p:sp>
      <p:pic>
        <p:nvPicPr>
          <p:cNvPr id="5" name="Picture 4" descr="Screen Shot 2015-04-05 at 11.3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79" y="3383021"/>
            <a:ext cx="3011715" cy="3005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3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004181"/>
          </a:xfrm>
        </p:spPr>
        <p:txBody>
          <a:bodyPr/>
          <a:lstStyle/>
          <a:p>
            <a:r>
              <a:rPr lang="en-US" dirty="0" smtClean="0"/>
              <a:t>Humanism and Science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5" y="1098310"/>
            <a:ext cx="8147051" cy="502785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humanist acceptance of </a:t>
            </a:r>
            <a:r>
              <a:rPr lang="en-US" sz="2800" u="sng" dirty="0" smtClean="0"/>
              <a:t>curiosity</a:t>
            </a:r>
            <a:r>
              <a:rPr lang="en-US" sz="2800" dirty="0" smtClean="0"/>
              <a:t> and </a:t>
            </a:r>
            <a:r>
              <a:rPr lang="en-US" sz="2800" u="sng" dirty="0" smtClean="0"/>
              <a:t>experimentation</a:t>
            </a:r>
            <a:r>
              <a:rPr lang="en-US" sz="2800" dirty="0" smtClean="0"/>
              <a:t> were important for the future of science </a:t>
            </a:r>
          </a:p>
          <a:p>
            <a:r>
              <a:rPr lang="en-US" sz="2800" dirty="0" smtClean="0"/>
              <a:t>The humanist attempted to be </a:t>
            </a:r>
            <a:r>
              <a:rPr lang="en-US" sz="2800" u="sng" dirty="0" smtClean="0"/>
              <a:t>objective</a:t>
            </a:r>
            <a:r>
              <a:rPr lang="en-US" sz="2800" dirty="0" smtClean="0"/>
              <a:t> and use experience and </a:t>
            </a:r>
            <a:r>
              <a:rPr lang="en-US" sz="2800" u="sng" dirty="0" smtClean="0"/>
              <a:t>experiments</a:t>
            </a:r>
            <a:r>
              <a:rPr lang="en-US" sz="2800" dirty="0" smtClean="0"/>
              <a:t> to observe their world</a:t>
            </a:r>
          </a:p>
          <a:p>
            <a:r>
              <a:rPr lang="en-US" sz="2800" dirty="0" smtClean="0"/>
              <a:t>This was often in stark </a:t>
            </a:r>
            <a:r>
              <a:rPr lang="en-US" sz="2800" u="sng" dirty="0" smtClean="0"/>
              <a:t>contrast </a:t>
            </a:r>
            <a:r>
              <a:rPr lang="en-US" sz="2800" dirty="0" smtClean="0"/>
              <a:t>to the past when it was acceptable to say something is the way it is because God made it that way- post Scientific Revolution needs to be able to be explained though the </a:t>
            </a:r>
            <a:r>
              <a:rPr lang="en-US" sz="2800" u="sng" dirty="0" smtClean="0"/>
              <a:t>scientific method </a:t>
            </a:r>
            <a:r>
              <a:rPr lang="en-US" sz="2800" dirty="0" smtClean="0"/>
              <a:t>to be accepted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920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/>
              <a:t>Unit Test on the Renaissance: </a:t>
            </a:r>
            <a:br>
              <a:rPr lang="en-US" sz="4000" b="1" u="sng" dirty="0"/>
            </a:br>
            <a:r>
              <a:rPr lang="en-US" sz="4000" dirty="0"/>
              <a:t>April 21</a:t>
            </a:r>
            <a:r>
              <a:rPr lang="en-US" sz="4000" baseline="30000" dirty="0"/>
              <a:t>st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rgbClr val="302C24"/>
                </a:solidFill>
              </a:rPr>
              <a:t>45 items on 2 column study notes </a:t>
            </a:r>
          </a:p>
          <a:p>
            <a:r>
              <a:rPr lang="en-US" sz="3200" dirty="0">
                <a:solidFill>
                  <a:srgbClr val="302C24"/>
                </a:solidFill>
              </a:rPr>
              <a:t>Section </a:t>
            </a:r>
            <a:r>
              <a:rPr lang="en-US" sz="3200" dirty="0" smtClean="0">
                <a:solidFill>
                  <a:srgbClr val="302C24"/>
                </a:solidFill>
              </a:rPr>
              <a:t>1: </a:t>
            </a:r>
            <a:r>
              <a:rPr lang="en-US" sz="3200" dirty="0">
                <a:solidFill>
                  <a:srgbClr val="302C24"/>
                </a:solidFill>
              </a:rPr>
              <a:t>Multiple Choice</a:t>
            </a:r>
          </a:p>
          <a:p>
            <a:pPr lvl="1"/>
            <a:r>
              <a:rPr lang="en-US" sz="3200" dirty="0">
                <a:solidFill>
                  <a:srgbClr val="302C24"/>
                </a:solidFill>
              </a:rPr>
              <a:t> this will cover the interview presentations. You will be allowed to use your note sheet. Once everyone is done the multiple choice section I will collect it and your interview sheets and hand out the rest of the </a:t>
            </a:r>
            <a:r>
              <a:rPr lang="en-US" sz="3200" dirty="0" smtClean="0">
                <a:solidFill>
                  <a:srgbClr val="302C24"/>
                </a:solidFill>
              </a:rPr>
              <a:t>test</a:t>
            </a:r>
            <a:endParaRPr lang="en-US" sz="3200" dirty="0">
              <a:solidFill>
                <a:srgbClr val="302C24"/>
              </a:solidFill>
            </a:endParaRPr>
          </a:p>
          <a:p>
            <a:r>
              <a:rPr lang="en-US" sz="3200" dirty="0" smtClean="0">
                <a:solidFill>
                  <a:srgbClr val="302C24"/>
                </a:solidFill>
              </a:rPr>
              <a:t>Section 2: Matching</a:t>
            </a:r>
          </a:p>
          <a:p>
            <a:r>
              <a:rPr lang="en-US" sz="3200" dirty="0" smtClean="0">
                <a:solidFill>
                  <a:srgbClr val="302C24"/>
                </a:solidFill>
              </a:rPr>
              <a:t>Section 3: </a:t>
            </a:r>
            <a:r>
              <a:rPr lang="en-US" sz="3200" dirty="0">
                <a:solidFill>
                  <a:srgbClr val="302C24"/>
                </a:solidFill>
              </a:rPr>
              <a:t>Short Answer</a:t>
            </a:r>
          </a:p>
          <a:p>
            <a:r>
              <a:rPr lang="en-US" sz="3200" dirty="0">
                <a:solidFill>
                  <a:srgbClr val="302C24"/>
                </a:solidFill>
              </a:rPr>
              <a:t>Section 4</a:t>
            </a:r>
            <a:r>
              <a:rPr lang="en-US" sz="3200" dirty="0" smtClean="0">
                <a:solidFill>
                  <a:srgbClr val="302C24"/>
                </a:solidFill>
              </a:rPr>
              <a:t>: </a:t>
            </a:r>
            <a:r>
              <a:rPr lang="en-US" sz="3200" dirty="0">
                <a:solidFill>
                  <a:srgbClr val="302C24"/>
                </a:solidFill>
              </a:rPr>
              <a:t>Long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814419"/>
            <a:ext cx="8147051" cy="1647464"/>
          </a:xfrm>
        </p:spPr>
        <p:txBody>
          <a:bodyPr/>
          <a:lstStyle/>
          <a:p>
            <a:r>
              <a:rPr lang="en-US" sz="5400" dirty="0" smtClean="0"/>
              <a:t>What's wrong with saying the Sun is rising in the morning?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583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Fair: Copernicus </a:t>
            </a:r>
            <a:endParaRPr lang="en-US" dirty="0"/>
          </a:p>
        </p:txBody>
      </p:sp>
      <p:pic>
        <p:nvPicPr>
          <p:cNvPr id="7" name="Content Placeholder 6" descr="Screen Shot 2015-04-06 at 11.53.52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1251"/>
          <a:stretch>
            <a:fillRect/>
          </a:stretch>
        </p:blipFill>
        <p:spPr>
          <a:xfrm>
            <a:off x="96309" y="1546412"/>
            <a:ext cx="4542564" cy="5161834"/>
          </a:xfrm>
        </p:spPr>
      </p:pic>
      <p:pic>
        <p:nvPicPr>
          <p:cNvPr id="8" name="Content Placeholder 7" descr="Screen Shot 2015-04-06 at 11.41.59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97" b="-15197"/>
          <a:stretch>
            <a:fillRect/>
          </a:stretch>
        </p:blipFill>
        <p:spPr>
          <a:xfrm>
            <a:off x="4638873" y="1546412"/>
            <a:ext cx="4396037" cy="4995332"/>
          </a:xfrm>
        </p:spPr>
      </p:pic>
    </p:spTree>
    <p:extLst>
      <p:ext uri="{BB962C8B-B14F-4D97-AF65-F5344CB8AC3E}">
        <p14:creationId xmlns:p14="http://schemas.microsoft.com/office/powerpoint/2010/main" val="157996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Fair: Galileo</a:t>
            </a:r>
            <a:endParaRPr lang="en-US" dirty="0"/>
          </a:p>
        </p:txBody>
      </p:sp>
      <p:pic>
        <p:nvPicPr>
          <p:cNvPr id="5" name="Content Placeholder 4" descr="Screen Shot 2015-04-06 at 11.55.18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5" r="-8265"/>
          <a:stretch>
            <a:fillRect/>
          </a:stretch>
        </p:blipFill>
        <p:spPr>
          <a:xfrm>
            <a:off x="402167" y="1638905"/>
            <a:ext cx="4592955" cy="5219095"/>
          </a:xfrm>
        </p:spPr>
      </p:pic>
      <p:pic>
        <p:nvPicPr>
          <p:cNvPr id="6" name="Content Placeholder 5" descr="Screen Shot 2015-04-06 at 11.55.46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87" r="-18587"/>
          <a:stretch>
            <a:fillRect/>
          </a:stretch>
        </p:blipFill>
        <p:spPr>
          <a:xfrm>
            <a:off x="4161434" y="1638905"/>
            <a:ext cx="4592955" cy="5219095"/>
          </a:xfrm>
        </p:spPr>
      </p:pic>
    </p:spTree>
    <p:extLst>
      <p:ext uri="{BB962C8B-B14F-4D97-AF65-F5344CB8AC3E}">
        <p14:creationId xmlns:p14="http://schemas.microsoft.com/office/powerpoint/2010/main" val="261750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Fair: Bacon </a:t>
            </a:r>
            <a:endParaRPr lang="en-US" dirty="0"/>
          </a:p>
        </p:txBody>
      </p:sp>
      <p:pic>
        <p:nvPicPr>
          <p:cNvPr id="5" name="Content Placeholder 4" descr="Screen Shot 2015-04-06 at 11.57.29 A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r="235"/>
          <a:stretch>
            <a:fillRect/>
          </a:stretch>
        </p:blipFill>
        <p:spPr>
          <a:xfrm>
            <a:off x="22123" y="1762124"/>
            <a:ext cx="4316516" cy="4905375"/>
          </a:xfrm>
        </p:spPr>
      </p:pic>
      <p:pic>
        <p:nvPicPr>
          <p:cNvPr id="6" name="Content Placeholder 5" descr="Screen Shot 2015-04-06 at 11.59.48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51" b="-20151"/>
          <a:stretch>
            <a:fillRect/>
          </a:stretch>
        </p:blipFill>
        <p:spPr>
          <a:xfrm>
            <a:off x="4338638" y="1546412"/>
            <a:ext cx="4805362" cy="5460458"/>
          </a:xfrm>
        </p:spPr>
      </p:pic>
    </p:spTree>
    <p:extLst>
      <p:ext uri="{BB962C8B-B14F-4D97-AF65-F5344CB8AC3E}">
        <p14:creationId xmlns:p14="http://schemas.microsoft.com/office/powerpoint/2010/main" val="425472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50" y="349250"/>
            <a:ext cx="8255000" cy="6307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4400" dirty="0" smtClean="0">
                <a:solidFill>
                  <a:schemeClr val="tx1"/>
                </a:solidFill>
              </a:rPr>
              <a:t>If </a:t>
            </a:r>
            <a:r>
              <a:rPr lang="en-CA" sz="4400" dirty="0">
                <a:solidFill>
                  <a:schemeClr val="tx1"/>
                </a:solidFill>
              </a:rPr>
              <a:t>you had to give </a:t>
            </a:r>
            <a:r>
              <a:rPr lang="en-CA" sz="4400" dirty="0" smtClean="0">
                <a:solidFill>
                  <a:schemeClr val="tx1"/>
                </a:solidFill>
              </a:rPr>
              <a:t>a good </a:t>
            </a:r>
            <a:r>
              <a:rPr lang="en-CA" sz="4400" dirty="0">
                <a:solidFill>
                  <a:schemeClr val="tx1"/>
                </a:solidFill>
              </a:rPr>
              <a:t>explanation </a:t>
            </a:r>
            <a:r>
              <a:rPr lang="en-CA" sz="4400" dirty="0" smtClean="0">
                <a:solidFill>
                  <a:schemeClr val="tx1"/>
                </a:solidFill>
              </a:rPr>
              <a:t>of </a:t>
            </a:r>
            <a:r>
              <a:rPr lang="en-CA" sz="4400" dirty="0">
                <a:solidFill>
                  <a:schemeClr val="tx1"/>
                </a:solidFill>
              </a:rPr>
              <a:t>what science is to an interested fourth-grader, what would you say?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4-06 at 12.0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4" y="3449639"/>
            <a:ext cx="2053166" cy="32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19301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What will fall to the ground first?</a:t>
            </a:r>
            <a:br>
              <a:rPr lang="en-US" sz="4800" dirty="0" smtClean="0"/>
            </a:br>
            <a:r>
              <a:rPr lang="en-US" sz="4800" dirty="0" smtClean="0"/>
              <a:t>The grapefruit or the grape?</a:t>
            </a:r>
            <a:endParaRPr lang="en-US" sz="4800" dirty="0"/>
          </a:p>
        </p:txBody>
      </p:sp>
      <p:pic>
        <p:nvPicPr>
          <p:cNvPr id="4" name="Content Placeholder 3" descr="Screen Shot 2015-04-05 at 10.46.4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8" r="-19238"/>
          <a:stretch>
            <a:fillRect/>
          </a:stretch>
        </p:blipFill>
        <p:spPr>
          <a:xfrm>
            <a:off x="1354667" y="2463271"/>
            <a:ext cx="7153275" cy="3832225"/>
          </a:xfrm>
        </p:spPr>
      </p:pic>
    </p:spTree>
    <p:extLst>
      <p:ext uri="{BB962C8B-B14F-4D97-AF65-F5344CB8AC3E}">
        <p14:creationId xmlns:p14="http://schemas.microsoft.com/office/powerpoint/2010/main" val="256603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4-05 at 10.3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6" y="0"/>
            <a:ext cx="481222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499" y="465668"/>
            <a:ext cx="41412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Calligraphy"/>
                <a:cs typeface="Lucida Calligraphy"/>
              </a:rPr>
              <a:t>We must consult experience in the variety of cases and circumstances until we can draw from them a general rule that is contained in them. And for what purposes are these rules good? They lead us to further investigations of nature and to creations of art.</a:t>
            </a:r>
          </a:p>
          <a:p>
            <a:r>
              <a:rPr lang="en-US" sz="2400" dirty="0" smtClean="0">
                <a:latin typeface="Lucida Calligraphy"/>
                <a:cs typeface="Lucida Calligraphy"/>
              </a:rPr>
              <a:t>-Leonardo da Vinci</a:t>
            </a:r>
            <a:endParaRPr lang="en-US" sz="2400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219062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Revolution </a:t>
            </a:r>
            <a:r>
              <a:rPr lang="en-US" sz="3600" dirty="0" smtClean="0"/>
              <a:t>(15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and 16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1" y="1761564"/>
            <a:ext cx="8599050" cy="5096435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>
                <a:solidFill>
                  <a:schemeClr val="tx1"/>
                </a:solidFill>
              </a:rPr>
              <a:t>In </a:t>
            </a:r>
            <a:r>
              <a:rPr lang="en-CA" dirty="0">
                <a:solidFill>
                  <a:schemeClr val="tx1"/>
                </a:solidFill>
              </a:rPr>
              <a:t>the Middle Ages, the word “science” was used to mean ”knowledge” in a </a:t>
            </a:r>
            <a:r>
              <a:rPr lang="en-CA" dirty="0" smtClean="0">
                <a:solidFill>
                  <a:schemeClr val="tx1"/>
                </a:solidFill>
              </a:rPr>
              <a:t>general </a:t>
            </a:r>
            <a:r>
              <a:rPr lang="en-CA" dirty="0">
                <a:solidFill>
                  <a:schemeClr val="tx1"/>
                </a:solidFill>
              </a:rPr>
              <a:t>sense. 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Scientific Revolution emphasized </a:t>
            </a:r>
            <a:r>
              <a:rPr lang="en-US" u="sng" dirty="0">
                <a:solidFill>
                  <a:schemeClr val="tx1"/>
                </a:solidFill>
              </a:rPr>
              <a:t>careful observation </a:t>
            </a:r>
            <a:r>
              <a:rPr lang="en-US" dirty="0">
                <a:solidFill>
                  <a:schemeClr val="tx1"/>
                </a:solidFill>
              </a:rPr>
              <a:t>of the natural world which marked </a:t>
            </a:r>
            <a:r>
              <a:rPr lang="en-US" u="sng" dirty="0">
                <a:solidFill>
                  <a:schemeClr val="tx1"/>
                </a:solidFill>
              </a:rPr>
              <a:t>a new era in scientific </a:t>
            </a:r>
            <a:r>
              <a:rPr lang="en-US" u="sng" dirty="0" smtClean="0">
                <a:solidFill>
                  <a:schemeClr val="tx1"/>
                </a:solidFill>
              </a:rPr>
              <a:t>thinking</a:t>
            </a:r>
            <a:endParaRPr lang="en-CA" u="sng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A big shift from looking for answers from the church or ancient roman and Greek civilizations to looking for answers from scientific observation and reason.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People began to reexamine their</a:t>
            </a:r>
            <a:r>
              <a:rPr lang="en-US" u="sng" dirty="0">
                <a:solidFill>
                  <a:schemeClr val="tx1"/>
                </a:solidFill>
              </a:rPr>
              <a:t> spiritual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u="sng" dirty="0">
                <a:solidFill>
                  <a:schemeClr val="tx1"/>
                </a:solidFill>
              </a:rPr>
              <a:t>physical </a:t>
            </a:r>
            <a:r>
              <a:rPr lang="en-US" dirty="0">
                <a:solidFill>
                  <a:schemeClr val="tx1"/>
                </a:solidFill>
              </a:rPr>
              <a:t>worlds. Freed from having to rely on accepted theories and </a:t>
            </a:r>
            <a:r>
              <a:rPr lang="en-US" dirty="0" smtClean="0">
                <a:solidFill>
                  <a:schemeClr val="tx1"/>
                </a:solidFill>
              </a:rPr>
              <a:t>beliefs, </a:t>
            </a:r>
            <a:r>
              <a:rPr lang="en-US" dirty="0">
                <a:solidFill>
                  <a:schemeClr val="tx1"/>
                </a:solidFill>
              </a:rPr>
              <a:t>they sought </a:t>
            </a:r>
            <a:r>
              <a:rPr lang="en-US" u="sng" dirty="0">
                <a:solidFill>
                  <a:schemeClr val="tx1"/>
                </a:solidFill>
              </a:rPr>
              <a:t>new answers to old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In </a:t>
            </a:r>
            <a:r>
              <a:rPr lang="en-CA" dirty="0">
                <a:solidFill>
                  <a:schemeClr val="tx1"/>
                </a:solidFill>
              </a:rPr>
              <a:t>the mid-nineteenth century, the word “</a:t>
            </a:r>
            <a:r>
              <a:rPr lang="en-CA" u="sng" dirty="0">
                <a:solidFill>
                  <a:schemeClr val="tx1"/>
                </a:solidFill>
              </a:rPr>
              <a:t>scientist</a:t>
            </a:r>
            <a:r>
              <a:rPr lang="en-CA" dirty="0">
                <a:solidFill>
                  <a:schemeClr val="tx1"/>
                </a:solidFill>
              </a:rPr>
              <a:t>” was first used to replace the earlier term “</a:t>
            </a:r>
            <a:r>
              <a:rPr lang="en-CA" u="sng" dirty="0">
                <a:solidFill>
                  <a:schemeClr val="tx1"/>
                </a:solidFill>
              </a:rPr>
              <a:t>natural philosopher</a:t>
            </a:r>
            <a:r>
              <a:rPr lang="en-CA" dirty="0">
                <a:solidFill>
                  <a:schemeClr val="tx1"/>
                </a:solidFill>
              </a:rPr>
              <a:t>;” and “science” referred primarily to the, well- differentiated fields of physics</a:t>
            </a:r>
            <a:r>
              <a:rPr lang="en-CA" dirty="0" smtClean="0">
                <a:solidFill>
                  <a:schemeClr val="tx1"/>
                </a:solidFill>
              </a:rPr>
              <a:t>, astronomy, </a:t>
            </a:r>
            <a:r>
              <a:rPr lang="en-CA" dirty="0">
                <a:solidFill>
                  <a:schemeClr val="tx1"/>
                </a:solidFill>
              </a:rPr>
              <a:t>chemistry, and biology. 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590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11270</TotalTime>
  <Words>606</Words>
  <Application>Microsoft Macintosh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Saddle</vt:lpstr>
      <vt:lpstr>What was the Scientific Revolution, the scientific method and the accomplishments of the leading figures of the Scientific Revolution?</vt:lpstr>
      <vt:lpstr>What's wrong with saying the Sun is rising in the morning?</vt:lpstr>
      <vt:lpstr>Job Fair: Copernicus </vt:lpstr>
      <vt:lpstr>Job Fair: Galileo</vt:lpstr>
      <vt:lpstr>Job Fair: Bacon </vt:lpstr>
      <vt:lpstr>PowerPoint Presentation</vt:lpstr>
      <vt:lpstr>What will fall to the ground first? The grapefruit or the grape?</vt:lpstr>
      <vt:lpstr>PowerPoint Presentation</vt:lpstr>
      <vt:lpstr>The Scientific Revolution (15th and 16th century)</vt:lpstr>
      <vt:lpstr>Who should win the “Scientist of the Renaissance” Award?</vt:lpstr>
      <vt:lpstr>PowerPoint Presentation</vt:lpstr>
      <vt:lpstr>Lets Vote!</vt:lpstr>
      <vt:lpstr>Why did the Scientific Revolution threaten the Catholic Church?</vt:lpstr>
      <vt:lpstr>How does the Scientific Revolution fit in with the idea of Humanism?</vt:lpstr>
      <vt:lpstr>Humanism and Science</vt:lpstr>
      <vt:lpstr>Unit Test on the Renaissance:  April 21st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the Scientific Revolution</dc:title>
  <dc:creator>Kathryn Gregory</dc:creator>
  <cp:lastModifiedBy>Kathryn Gregory</cp:lastModifiedBy>
  <cp:revision>21</cp:revision>
  <dcterms:created xsi:type="dcterms:W3CDTF">2015-04-06T00:30:06Z</dcterms:created>
  <dcterms:modified xsi:type="dcterms:W3CDTF">2015-04-13T23:24:30Z</dcterms:modified>
</cp:coreProperties>
</file>