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61" r:id="rId1"/>
  </p:sldMasterIdLst>
  <p:sldIdLst>
    <p:sldId id="256" r:id="rId2"/>
    <p:sldId id="263" r:id="rId3"/>
    <p:sldId id="264" r:id="rId4"/>
    <p:sldId id="269" r:id="rId5"/>
    <p:sldId id="257" r:id="rId6"/>
    <p:sldId id="261" r:id="rId7"/>
    <p:sldId id="266" r:id="rId8"/>
    <p:sldId id="267" r:id="rId9"/>
    <p:sldId id="268" r:id="rId10"/>
    <p:sldId id="272" r:id="rId11"/>
    <p:sldId id="273" r:id="rId12"/>
    <p:sldId id="265" r:id="rId13"/>
    <p:sldId id="271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12" y="-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2015-04-12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397-8EBD-EA4F-81B1-4793C7D3543B}" type="datetimeFigureOut">
              <a:rPr lang="en-US" smtClean="0"/>
              <a:t>2015-04-12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6A01-9DA9-F64D-A29B-2312EBFFC2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397-8EBD-EA4F-81B1-4793C7D3543B}" type="datetimeFigureOut">
              <a:rPr lang="en-US" smtClean="0"/>
              <a:t>2015-04-12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6A01-9DA9-F64D-A29B-2312EBFFC2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397-8EBD-EA4F-81B1-4793C7D3543B}" type="datetimeFigureOut">
              <a:rPr lang="en-US" smtClean="0"/>
              <a:t>2015-04-12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6A01-9DA9-F64D-A29B-2312EBFFC2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2015-04-12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397-8EBD-EA4F-81B1-4793C7D3543B}" type="datetimeFigureOut">
              <a:rPr lang="en-US" smtClean="0"/>
              <a:t>2015-04-12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6A01-9DA9-F64D-A29B-2312EBFFC2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397-8EBD-EA4F-81B1-4793C7D3543B}" type="datetimeFigureOut">
              <a:rPr lang="en-US" smtClean="0"/>
              <a:t>2015-04-12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6A01-9DA9-F64D-A29B-2312EBFFC2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397-8EBD-EA4F-81B1-4793C7D3543B}" type="datetimeFigureOut">
              <a:rPr lang="en-US" smtClean="0"/>
              <a:t>2015-04-12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6A01-9DA9-F64D-A29B-2312EBFFC2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397-8EBD-EA4F-81B1-4793C7D3543B}" type="datetimeFigureOut">
              <a:rPr lang="en-US" smtClean="0"/>
              <a:t>2015-04-12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6A01-9DA9-F64D-A29B-2312EBFFC2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397-8EBD-EA4F-81B1-4793C7D3543B}" type="datetimeFigureOut">
              <a:rPr lang="en-US" smtClean="0"/>
              <a:t>2015-04-12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6A01-9DA9-F64D-A29B-2312EBFFC2D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397-8EBD-EA4F-81B1-4793C7D3543B}" type="datetimeFigureOut">
              <a:rPr lang="en-US" smtClean="0"/>
              <a:t>2015-04-12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6A01-9DA9-F64D-A29B-2312EBFFC2D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78A0397-8EBD-EA4F-81B1-4793C7D3543B}" type="datetimeFigureOut">
              <a:rPr lang="en-US" smtClean="0"/>
              <a:t>2015-04-12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C4B6A01-9DA9-F64D-A29B-2312EBFFC2D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4572000"/>
            <a:ext cx="7294033" cy="1066800"/>
          </a:xfrm>
        </p:spPr>
        <p:txBody>
          <a:bodyPr/>
          <a:lstStyle/>
          <a:p>
            <a:pPr algn="ctr"/>
            <a:r>
              <a:rPr lang="en-US" dirty="0" smtClean="0"/>
              <a:t>The Northern Renaissance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How the Italian Renaissance Spread to the North?</a:t>
            </a:r>
            <a:endParaRPr lang="en-US" sz="2800" dirty="0"/>
          </a:p>
        </p:txBody>
      </p:sp>
      <p:pic>
        <p:nvPicPr>
          <p:cNvPr id="4" name="Picture 3" descr="Screen Shot 2015-04-12 at 6.32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287560"/>
            <a:ext cx="4852041" cy="2464616"/>
          </a:xfrm>
          <a:prstGeom prst="rect">
            <a:avLst/>
          </a:prstGeom>
        </p:spPr>
      </p:pic>
      <p:pic>
        <p:nvPicPr>
          <p:cNvPr id="5" name="Picture 4" descr="Screen Shot 2015-04-12 at 6.33.1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646" y="287560"/>
            <a:ext cx="2401766" cy="246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66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was the Northern renaissance different?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5830" y="1657914"/>
            <a:ext cx="7449853" cy="5062504"/>
          </a:xfrm>
        </p:spPr>
        <p:txBody>
          <a:bodyPr>
            <a:normAutofit lnSpcReduction="1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dirty="0" smtClean="0"/>
              <a:t>Feudalism was stronger in the north therefore nobles and royalty had the most money and power, not wealthy families – therefore nobles and royal became patrons of the arts which focused on royal courts not homes of families 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Role of the Church was stronger and more activ</a:t>
            </a:r>
            <a:r>
              <a:rPr lang="en-US" dirty="0"/>
              <a:t>e</a:t>
            </a:r>
            <a:r>
              <a:rPr lang="en-US" dirty="0" smtClean="0"/>
              <a:t> in the north, therefore stronger emphasis on spiritual life. Northern humanist learnt Greek and Hebrew to study ancient bibles 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Northern humanist began to question the role of the church as they started studying the bible</a:t>
            </a:r>
          </a:p>
          <a:p>
            <a:pPr marL="5715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 descr="Screen Shot 2015-04-12 at 5.47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435" y="1748730"/>
            <a:ext cx="1947565" cy="1649404"/>
          </a:xfrm>
          <a:prstGeom prst="rect">
            <a:avLst/>
          </a:prstGeom>
        </p:spPr>
      </p:pic>
      <p:pic>
        <p:nvPicPr>
          <p:cNvPr id="6" name="Picture 5" descr="Screen Shot 2015-04-12 at 5.50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438" y="3507476"/>
            <a:ext cx="2154561" cy="321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38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Northern Achievements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33" y="1629833"/>
            <a:ext cx="7255227" cy="513291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Arts and Literature</a:t>
            </a:r>
          </a:p>
          <a:p>
            <a:pPr lvl="1"/>
            <a:r>
              <a:rPr lang="en-US" dirty="0"/>
              <a:t>Many artists expressed religious themes in their work but they began to </a:t>
            </a:r>
            <a:r>
              <a:rPr lang="en-US" dirty="0" smtClean="0"/>
              <a:t>represent </a:t>
            </a:r>
            <a:r>
              <a:rPr lang="en-US" dirty="0"/>
              <a:t>them in a more realist way. </a:t>
            </a:r>
          </a:p>
          <a:p>
            <a:pPr lvl="1"/>
            <a:r>
              <a:rPr lang="en-US" dirty="0"/>
              <a:t>Realism was also important to writers, who wrote about religion, politics and </a:t>
            </a:r>
            <a:r>
              <a:rPr lang="en-US" dirty="0" smtClean="0"/>
              <a:t>behavior </a:t>
            </a:r>
            <a:r>
              <a:rPr lang="en-US" dirty="0"/>
              <a:t>of their fellow human </a:t>
            </a:r>
            <a:r>
              <a:rPr lang="en-US" dirty="0" smtClean="0"/>
              <a:t>beings</a:t>
            </a:r>
          </a:p>
          <a:p>
            <a:pPr lvl="1"/>
            <a:r>
              <a:rPr lang="en-US" dirty="0" smtClean="0"/>
              <a:t>Erasmus wrote about individual worth- all men should be treated equally</a:t>
            </a:r>
            <a:endParaRPr lang="en-US" dirty="0"/>
          </a:p>
          <a:p>
            <a:pPr lvl="1"/>
            <a:r>
              <a:rPr lang="en-US" dirty="0"/>
              <a:t>William Shakespeare was a Northern Renaissance writer who tried to entertain as well as educate his audience. His characters were full of life, wit and </a:t>
            </a:r>
            <a:r>
              <a:rPr lang="en-US" dirty="0" smtClean="0"/>
              <a:t>passion</a:t>
            </a:r>
          </a:p>
          <a:p>
            <a:r>
              <a:rPr lang="en-US" b="1" dirty="0" smtClean="0"/>
              <a:t>Medicine </a:t>
            </a:r>
          </a:p>
          <a:p>
            <a:pPr lvl="1"/>
            <a:r>
              <a:rPr lang="en-US" dirty="0" smtClean="0"/>
              <a:t>Discovered that treating patients with tiny does of poison would destroy diseased tissues </a:t>
            </a:r>
          </a:p>
          <a:p>
            <a:pPr lvl="1"/>
            <a:r>
              <a:rPr lang="en-US" dirty="0" smtClean="0"/>
              <a:t>Used bandages instead of cauterizing or burning                         the edges of the wound- also first time used thread was used  to close a wound</a:t>
            </a:r>
          </a:p>
          <a:p>
            <a:pPr lvl="1"/>
            <a:endParaRPr lang="en-US" dirty="0"/>
          </a:p>
        </p:txBody>
      </p:sp>
      <p:pic>
        <p:nvPicPr>
          <p:cNvPr id="4" name="Picture 3" descr="Screen Shot 2015-04-12 at 5.43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091" y="1747404"/>
            <a:ext cx="1700992" cy="2586202"/>
          </a:xfrm>
          <a:prstGeom prst="rect">
            <a:avLst/>
          </a:prstGeom>
        </p:spPr>
      </p:pic>
      <p:pic>
        <p:nvPicPr>
          <p:cNvPr id="5" name="Picture 4" descr="Screen Shot 2015-04-12 at 5.45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068" y="4486463"/>
            <a:ext cx="2326932" cy="190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60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 Strong Paragraph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99" y="1752600"/>
            <a:ext cx="8879417" cy="5020733"/>
          </a:xfrm>
        </p:spPr>
        <p:txBody>
          <a:bodyPr>
            <a:normAutofit fontScale="62500" lnSpcReduction="20000"/>
          </a:bodyPr>
          <a:lstStyle/>
          <a:p>
            <a:r>
              <a:rPr lang="en-US" sz="2800" b="1" dirty="0" smtClean="0">
                <a:solidFill>
                  <a:srgbClr val="302C24"/>
                </a:solidFill>
              </a:rPr>
              <a:t>Claim/ Topic Sentence</a:t>
            </a:r>
            <a:r>
              <a:rPr lang="en-US" sz="2800" dirty="0" smtClean="0">
                <a:solidFill>
                  <a:srgbClr val="302C24"/>
                </a:solidFill>
              </a:rPr>
              <a:t>- </a:t>
            </a:r>
            <a:r>
              <a:rPr lang="en-US" sz="2800" i="1" dirty="0" smtClean="0">
                <a:solidFill>
                  <a:srgbClr val="302C24"/>
                </a:solidFill>
              </a:rPr>
              <a:t>what is your paragraph about- I don</a:t>
            </a:r>
            <a:r>
              <a:rPr lang="fr-FR" sz="2800" i="1" dirty="0" smtClean="0">
                <a:solidFill>
                  <a:srgbClr val="302C24"/>
                </a:solidFill>
              </a:rPr>
              <a:t>’</a:t>
            </a:r>
            <a:r>
              <a:rPr lang="en-US" sz="2800" i="1" dirty="0" smtClean="0">
                <a:solidFill>
                  <a:srgbClr val="302C24"/>
                </a:solidFill>
              </a:rPr>
              <a:t>t want to guess!!</a:t>
            </a:r>
          </a:p>
          <a:p>
            <a:r>
              <a:rPr lang="en-US" sz="2800" b="1" dirty="0" smtClean="0">
                <a:solidFill>
                  <a:srgbClr val="302C24"/>
                </a:solidFill>
              </a:rPr>
              <a:t>Premise 1</a:t>
            </a:r>
            <a:r>
              <a:rPr lang="en-US" sz="2800" dirty="0" smtClean="0">
                <a:solidFill>
                  <a:srgbClr val="302C24"/>
                </a:solidFill>
              </a:rPr>
              <a:t>- </a:t>
            </a:r>
            <a:r>
              <a:rPr lang="en-US" sz="2800" i="1" dirty="0" smtClean="0">
                <a:solidFill>
                  <a:srgbClr val="302C24"/>
                </a:solidFill>
              </a:rPr>
              <a:t>this is your first main point you would like to discuss</a:t>
            </a:r>
          </a:p>
          <a:p>
            <a:r>
              <a:rPr lang="en-US" sz="2800" b="1" dirty="0" smtClean="0">
                <a:solidFill>
                  <a:srgbClr val="302C24"/>
                </a:solidFill>
              </a:rPr>
              <a:t>Proof A and Proof B</a:t>
            </a:r>
            <a:r>
              <a:rPr lang="en-US" sz="2800" dirty="0" smtClean="0">
                <a:solidFill>
                  <a:srgbClr val="302C24"/>
                </a:solidFill>
              </a:rPr>
              <a:t>- </a:t>
            </a:r>
            <a:r>
              <a:rPr lang="en-US" sz="2800" i="1" dirty="0" smtClean="0">
                <a:solidFill>
                  <a:srgbClr val="302C24"/>
                </a:solidFill>
              </a:rPr>
              <a:t>give reasons or examples for your first premise</a:t>
            </a:r>
          </a:p>
          <a:p>
            <a:r>
              <a:rPr lang="en-US" sz="2800" b="1" dirty="0" smtClean="0">
                <a:solidFill>
                  <a:srgbClr val="302C24"/>
                </a:solidFill>
              </a:rPr>
              <a:t>Conclusion to Premise 1</a:t>
            </a:r>
            <a:r>
              <a:rPr lang="en-US" sz="2800" dirty="0" smtClean="0">
                <a:solidFill>
                  <a:srgbClr val="302C24"/>
                </a:solidFill>
              </a:rPr>
              <a:t>- </a:t>
            </a:r>
            <a:r>
              <a:rPr lang="en-US" sz="2800" i="1" dirty="0" smtClean="0">
                <a:solidFill>
                  <a:srgbClr val="302C24"/>
                </a:solidFill>
              </a:rPr>
              <a:t>Wrap up this thought</a:t>
            </a:r>
          </a:p>
          <a:p>
            <a:r>
              <a:rPr lang="en-US" sz="2800" b="1" dirty="0" smtClean="0">
                <a:solidFill>
                  <a:srgbClr val="302C24"/>
                </a:solidFill>
              </a:rPr>
              <a:t>Transition</a:t>
            </a:r>
            <a:r>
              <a:rPr lang="en-US" sz="2800" dirty="0" smtClean="0">
                <a:solidFill>
                  <a:srgbClr val="302C24"/>
                </a:solidFill>
              </a:rPr>
              <a:t>- </a:t>
            </a:r>
            <a:r>
              <a:rPr lang="en-US" sz="2800" i="1" dirty="0" smtClean="0">
                <a:solidFill>
                  <a:srgbClr val="302C24"/>
                </a:solidFill>
              </a:rPr>
              <a:t>Furthermore, However, In addition, Secondly, Moreover…</a:t>
            </a:r>
          </a:p>
          <a:p>
            <a:r>
              <a:rPr lang="en-US" sz="2800" b="1" dirty="0" smtClean="0">
                <a:solidFill>
                  <a:srgbClr val="302C24"/>
                </a:solidFill>
              </a:rPr>
              <a:t>Premise 2</a:t>
            </a:r>
            <a:r>
              <a:rPr lang="en-US" sz="2800" dirty="0" smtClean="0">
                <a:solidFill>
                  <a:srgbClr val="302C24"/>
                </a:solidFill>
              </a:rPr>
              <a:t>- </a:t>
            </a:r>
            <a:r>
              <a:rPr lang="en-US" sz="2800" i="1" dirty="0" smtClean="0">
                <a:solidFill>
                  <a:srgbClr val="302C24"/>
                </a:solidFill>
              </a:rPr>
              <a:t>this is your second key idea or point</a:t>
            </a:r>
          </a:p>
          <a:p>
            <a:r>
              <a:rPr lang="en-US" sz="2800" b="1" dirty="0" smtClean="0">
                <a:solidFill>
                  <a:srgbClr val="302C24"/>
                </a:solidFill>
              </a:rPr>
              <a:t>Proof A and Proof B</a:t>
            </a:r>
            <a:r>
              <a:rPr lang="en-US" sz="2800" dirty="0" smtClean="0">
                <a:solidFill>
                  <a:srgbClr val="302C24"/>
                </a:solidFill>
              </a:rPr>
              <a:t>- </a:t>
            </a:r>
            <a:r>
              <a:rPr lang="en-US" sz="2800" i="1" dirty="0" smtClean="0">
                <a:solidFill>
                  <a:srgbClr val="302C24"/>
                </a:solidFill>
              </a:rPr>
              <a:t>Back up your point!</a:t>
            </a:r>
          </a:p>
          <a:p>
            <a:r>
              <a:rPr lang="en-US" sz="2800" b="1" dirty="0" smtClean="0">
                <a:solidFill>
                  <a:srgbClr val="302C24"/>
                </a:solidFill>
              </a:rPr>
              <a:t>Conclusion to Premise 2</a:t>
            </a:r>
            <a:r>
              <a:rPr lang="en-US" sz="2800" dirty="0" smtClean="0">
                <a:solidFill>
                  <a:srgbClr val="302C24"/>
                </a:solidFill>
              </a:rPr>
              <a:t>- </a:t>
            </a:r>
            <a:r>
              <a:rPr lang="en-US" sz="2800" i="1" dirty="0" smtClean="0">
                <a:solidFill>
                  <a:srgbClr val="302C24"/>
                </a:solidFill>
              </a:rPr>
              <a:t>Wrap up this thought</a:t>
            </a:r>
          </a:p>
          <a:p>
            <a:r>
              <a:rPr lang="en-US" sz="2800" b="1" dirty="0" smtClean="0">
                <a:solidFill>
                  <a:srgbClr val="302C24"/>
                </a:solidFill>
              </a:rPr>
              <a:t>Conclusion to claim/ Topic Sentence</a:t>
            </a:r>
            <a:r>
              <a:rPr lang="en-US" sz="2800" dirty="0" smtClean="0">
                <a:solidFill>
                  <a:srgbClr val="302C24"/>
                </a:solidFill>
              </a:rPr>
              <a:t>- </a:t>
            </a:r>
            <a:r>
              <a:rPr lang="en-US" sz="2800" i="1" dirty="0" smtClean="0">
                <a:solidFill>
                  <a:srgbClr val="302C24"/>
                </a:solidFill>
              </a:rPr>
              <a:t>concisely conclude your paragraph referring back to your main claim. </a:t>
            </a:r>
            <a:endParaRPr lang="en-US" sz="1800" i="1" dirty="0"/>
          </a:p>
          <a:p>
            <a:pPr marL="114300" indent="0">
              <a:buNone/>
            </a:pPr>
            <a:endParaRPr lang="en-US" sz="2600" dirty="0" smtClean="0"/>
          </a:p>
          <a:p>
            <a:pPr marL="114300" indent="0" algn="ctr">
              <a:buNone/>
            </a:pPr>
            <a:r>
              <a:rPr lang="en-US" sz="6400" b="1" dirty="0" smtClean="0">
                <a:solidFill>
                  <a:schemeClr val="accent2">
                    <a:lumMod val="75000"/>
                  </a:schemeClr>
                </a:solidFill>
              </a:rPr>
              <a:t>Why was the printing press an important technological advancement of the renaissance? </a:t>
            </a:r>
            <a:endParaRPr lang="en-US" sz="6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421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Exchange paragraph Worksheets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Read your partners paragraph sentences</a:t>
            </a:r>
          </a:p>
          <a:p>
            <a:r>
              <a:rPr lang="en-US" sz="2800" dirty="0" smtClean="0"/>
              <a:t>Are there full sentences? Is the grammar correct? Did they include key concepts?</a:t>
            </a:r>
          </a:p>
          <a:p>
            <a:r>
              <a:rPr lang="en-US" sz="2800" dirty="0" smtClean="0"/>
              <a:t>Give feedback to your partner. Suggest…</a:t>
            </a:r>
          </a:p>
          <a:p>
            <a:pPr lvl="1"/>
            <a:r>
              <a:rPr lang="en-US" sz="3200" b="1" dirty="0" smtClean="0"/>
              <a:t>One thing that they did great</a:t>
            </a:r>
          </a:p>
          <a:p>
            <a:pPr lvl="1"/>
            <a:r>
              <a:rPr lang="en-US" sz="3200" b="1" dirty="0"/>
              <a:t>T</a:t>
            </a:r>
            <a:r>
              <a:rPr lang="en-US" sz="3200" b="1" dirty="0" smtClean="0"/>
              <a:t>wo things that could be improved</a:t>
            </a:r>
          </a:p>
          <a:p>
            <a:pPr marL="411480" lvl="1" indent="0">
              <a:buNone/>
            </a:pPr>
            <a:endParaRPr lang="en-US" sz="2800" dirty="0"/>
          </a:p>
          <a:p>
            <a:pPr marL="411480" lvl="1" indent="0" algn="ctr">
              <a:buNone/>
            </a:pPr>
            <a:r>
              <a:rPr lang="en-US" sz="2800" i="1" dirty="0" smtClean="0"/>
              <a:t>Write your name at the bottom of your partners page</a:t>
            </a:r>
          </a:p>
        </p:txBody>
      </p:sp>
    </p:spTree>
    <p:extLst>
      <p:ext uri="{BB962C8B-B14F-4D97-AF65-F5344CB8AC3E}">
        <p14:creationId xmlns:p14="http://schemas.microsoft.com/office/powerpoint/2010/main" val="1346986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TEST: April 21</a:t>
            </a:r>
            <a:r>
              <a:rPr lang="en-US" sz="4800" baseline="30000" dirty="0" smtClean="0"/>
              <a:t>st</a:t>
            </a:r>
            <a:r>
              <a:rPr lang="en-US" sz="4800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b="1" dirty="0"/>
              <a:t>45 items on 2 column study notes </a:t>
            </a:r>
          </a:p>
          <a:p>
            <a:r>
              <a:rPr lang="en-US" sz="3200" b="1" dirty="0"/>
              <a:t>Section 1 Multiple Choice</a:t>
            </a:r>
          </a:p>
          <a:p>
            <a:pPr lvl="1"/>
            <a:r>
              <a:rPr lang="en-US" sz="3200" dirty="0"/>
              <a:t> this will cover the interview presentations. You will be allowed to use your note sheet. Once everyone is done the multiple choice section I will collect it and your interview sheets and hand out the rest of the test</a:t>
            </a:r>
          </a:p>
          <a:p>
            <a:r>
              <a:rPr lang="en-US" sz="3200" b="1" dirty="0"/>
              <a:t>Section </a:t>
            </a:r>
            <a:r>
              <a:rPr lang="en-US" sz="3200" b="1" dirty="0" smtClean="0"/>
              <a:t>2: Matching</a:t>
            </a:r>
          </a:p>
          <a:p>
            <a:r>
              <a:rPr lang="en-US" sz="3200" b="1" dirty="0" smtClean="0"/>
              <a:t>Section 3: Short </a:t>
            </a:r>
            <a:r>
              <a:rPr lang="en-US" sz="3200" b="1" dirty="0"/>
              <a:t>Answer</a:t>
            </a:r>
          </a:p>
          <a:p>
            <a:r>
              <a:rPr lang="en-US" sz="3200" b="1" dirty="0"/>
              <a:t>Section </a:t>
            </a:r>
            <a:r>
              <a:rPr lang="en-US" sz="3200" b="1" dirty="0" smtClean="0"/>
              <a:t>4: </a:t>
            </a:r>
            <a:r>
              <a:rPr lang="en-US" sz="3200" b="1" dirty="0"/>
              <a:t>Long Answer</a:t>
            </a:r>
          </a:p>
          <a:p>
            <a:endParaRPr lang="en-US" dirty="0"/>
          </a:p>
        </p:txBody>
      </p:sp>
      <p:pic>
        <p:nvPicPr>
          <p:cNvPr id="4" name="Picture 3" descr="Screen Shot 2015-04-12 at 5.41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139" y="4535421"/>
            <a:ext cx="2137028" cy="232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90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Fair: Gutenberg</a:t>
            </a:r>
            <a:endParaRPr lang="en-US" dirty="0"/>
          </a:p>
        </p:txBody>
      </p:sp>
      <p:pic>
        <p:nvPicPr>
          <p:cNvPr id="7" name="Content Placeholder 6" descr="Screen Shot 2015-04-12 at 4.23.42 P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6" r="-556"/>
          <a:stretch>
            <a:fillRect/>
          </a:stretch>
        </p:blipFill>
        <p:spPr/>
      </p:pic>
      <p:pic>
        <p:nvPicPr>
          <p:cNvPr id="8" name="Content Placeholder 7" descr="Screen Shot 2015-04-12 at 4.23.17 P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84" b="-5084"/>
          <a:stretch>
            <a:fillRect/>
          </a:stretch>
        </p:blipFill>
        <p:spPr>
          <a:xfrm>
            <a:off x="4548835" y="1479507"/>
            <a:ext cx="4420163" cy="4823816"/>
          </a:xfrm>
        </p:spPr>
      </p:pic>
    </p:spTree>
    <p:extLst>
      <p:ext uri="{BB962C8B-B14F-4D97-AF65-F5344CB8AC3E}">
        <p14:creationId xmlns:p14="http://schemas.microsoft.com/office/powerpoint/2010/main" val="522174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Fair: Durer</a:t>
            </a:r>
            <a:endParaRPr lang="en-US" dirty="0"/>
          </a:p>
        </p:txBody>
      </p:sp>
      <p:pic>
        <p:nvPicPr>
          <p:cNvPr id="5" name="Content Placeholder 4" descr="Screen Shot 2015-04-12 at 4.25.46 P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68" r="-11868"/>
          <a:stretch>
            <a:fillRect/>
          </a:stretch>
        </p:blipFill>
        <p:spPr>
          <a:xfrm>
            <a:off x="426127" y="1719071"/>
            <a:ext cx="4359763" cy="4757900"/>
          </a:xfrm>
        </p:spPr>
      </p:pic>
      <p:pic>
        <p:nvPicPr>
          <p:cNvPr id="8" name="Content Placeholder 7" descr="Screen Shot 2015-04-12 at 4.26.52 P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95" r="-15195"/>
          <a:stretch>
            <a:fillRect/>
          </a:stretch>
        </p:blipFill>
        <p:spPr>
          <a:xfrm>
            <a:off x="4327036" y="1719070"/>
            <a:ext cx="4359764" cy="4757901"/>
          </a:xfrm>
        </p:spPr>
      </p:pic>
    </p:spTree>
    <p:extLst>
      <p:ext uri="{BB962C8B-B14F-4D97-AF65-F5344CB8AC3E}">
        <p14:creationId xmlns:p14="http://schemas.microsoft.com/office/powerpoint/2010/main" val="1257058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Discuss with </a:t>
            </a:r>
            <a:r>
              <a:rPr lang="en-US" sz="3600" dirty="0" smtClean="0"/>
              <a:t>your </a:t>
            </a:r>
            <a:r>
              <a:rPr lang="en-US" sz="3600" dirty="0" smtClean="0"/>
              <a:t>partner!!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857250" indent="-742950">
              <a:buAutoNum type="arabicPeriod"/>
            </a:pPr>
            <a:r>
              <a:rPr lang="en-US" sz="4000" dirty="0" smtClean="0"/>
              <a:t>What do you know about how book </a:t>
            </a:r>
            <a:r>
              <a:rPr lang="en-US" sz="4000" dirty="0"/>
              <a:t>are made? </a:t>
            </a:r>
            <a:endParaRPr lang="en-US" sz="4000" dirty="0" smtClean="0"/>
          </a:p>
          <a:p>
            <a:pPr marL="857250" indent="-742950">
              <a:buAutoNum type="arabicPeriod"/>
            </a:pPr>
            <a:r>
              <a:rPr lang="en-US" sz="4000" dirty="0" smtClean="0"/>
              <a:t> What are some things that are </a:t>
            </a:r>
            <a:r>
              <a:rPr lang="en-US" sz="4000" dirty="0"/>
              <a:t>made possible because of books, newspapers, and magazines? </a:t>
            </a:r>
          </a:p>
          <a:p>
            <a:pPr marL="857250" indent="-742950">
              <a:buAutoNum type="arabicPeriod"/>
            </a:pPr>
            <a:r>
              <a:rPr lang="en-US" sz="4000" dirty="0" smtClean="0"/>
              <a:t> What communication technologies do you use today to learn and share information?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588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Spread of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32514" cy="187424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 smtClean="0"/>
              <a:t>Renaissance ideas began to spread to Northern Europe in the late 1400s. HOW???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800" dirty="0" smtClean="0"/>
              <a:t>Trade and Travelers</a:t>
            </a:r>
          </a:p>
          <a:p>
            <a:pPr marL="411480" lvl="1" indent="0">
              <a:buNone/>
            </a:pPr>
            <a:endParaRPr lang="en-US" dirty="0"/>
          </a:p>
        </p:txBody>
      </p:sp>
      <p:pic>
        <p:nvPicPr>
          <p:cNvPr id="4" name="Picture 3" descr="Screen Shot 2015-04-12 at 5.59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28" y="3183573"/>
            <a:ext cx="4999017" cy="36744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68078" y="3292310"/>
            <a:ext cx="3903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22940" y="2755781"/>
            <a:ext cx="3449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11451" y="2899561"/>
            <a:ext cx="39325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lvl="1"/>
            <a:r>
              <a:rPr lang="en-US" b="1" dirty="0"/>
              <a:t>a. </a:t>
            </a:r>
            <a:r>
              <a:rPr lang="en-US" dirty="0"/>
              <a:t>Italian business men had offices in cities throughout Europe and lived in Italian Renaissance style wherever they went</a:t>
            </a:r>
          </a:p>
          <a:p>
            <a:pPr marL="411480" lvl="1"/>
            <a:r>
              <a:rPr lang="en-US" b="1" dirty="0"/>
              <a:t>b</a:t>
            </a:r>
            <a:r>
              <a:rPr lang="en-US" dirty="0"/>
              <a:t>. Other Europeans began to appreciate the emphasis on beauty, wealth and personal achievement</a:t>
            </a:r>
          </a:p>
          <a:p>
            <a:pPr marL="411480" lvl="1"/>
            <a:r>
              <a:rPr lang="en-US" b="1" dirty="0"/>
              <a:t>c. </a:t>
            </a:r>
            <a:r>
              <a:rPr lang="en-US" dirty="0"/>
              <a:t>Other Europeans would travel to Italy- attracted artists, scholars and foreign visitors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8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Words and Books-</a:t>
            </a:r>
            <a:br>
              <a:rPr lang="en-US" dirty="0" smtClean="0"/>
            </a:br>
            <a:r>
              <a:rPr lang="en-US" dirty="0" smtClean="0"/>
              <a:t>writing: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>
              <a:buAutoNum type="arabicParenR"/>
            </a:pPr>
            <a:r>
              <a:rPr lang="en-US" sz="2800" dirty="0" smtClean="0"/>
              <a:t>Every copy must be written by hand</a:t>
            </a:r>
          </a:p>
          <a:p>
            <a:pPr marL="571500" indent="-457200">
              <a:buAutoNum type="arabicParenR"/>
            </a:pPr>
            <a:r>
              <a:rPr lang="en-US" sz="2800" dirty="0" smtClean="0"/>
              <a:t>Books wear out eventually and are vulnerable to the elements </a:t>
            </a:r>
          </a:p>
          <a:p>
            <a:pPr marL="571500" indent="-457200">
              <a:buAutoNum type="arabicParenR"/>
            </a:pPr>
            <a:r>
              <a:rPr lang="en-US" sz="2800" dirty="0" smtClean="0"/>
              <a:t>It takes a large number of literate scribes simply to maintain a sizable collection </a:t>
            </a:r>
          </a:p>
          <a:p>
            <a:pPr marL="571500" indent="-457200">
              <a:buAutoNum type="arabicParenR"/>
            </a:pPr>
            <a:r>
              <a:rPr lang="en-US" sz="2800" dirty="0" smtClean="0"/>
              <a:t>Mistakes are made when copying</a:t>
            </a:r>
          </a:p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r>
              <a:rPr lang="en-US" sz="2800" dirty="0" smtClean="0">
                <a:sym typeface="Wingdings"/>
              </a:rPr>
              <a:t></a:t>
            </a:r>
            <a:r>
              <a:rPr lang="en-US" sz="2800" dirty="0" smtClean="0"/>
              <a:t>Lead to block printing </a:t>
            </a:r>
            <a:endParaRPr lang="en-US" sz="2800" dirty="0"/>
          </a:p>
        </p:txBody>
      </p:sp>
      <p:pic>
        <p:nvPicPr>
          <p:cNvPr id="4" name="Picture 3" descr="Screen Shot 2015-04-12 at 6.04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866" y="4647436"/>
            <a:ext cx="3467473" cy="2210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270" y="655519"/>
            <a:ext cx="2513069" cy="198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24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Words and books-</a:t>
            </a:r>
            <a:br>
              <a:rPr lang="en-US" dirty="0" smtClean="0"/>
            </a:br>
            <a:r>
              <a:rPr lang="en-US" dirty="0" smtClean="0"/>
              <a:t>block </a:t>
            </a:r>
            <a:r>
              <a:rPr lang="en-US" dirty="0"/>
              <a:t>printing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41487"/>
            <a:ext cx="6555931" cy="5487597"/>
          </a:xfrm>
        </p:spPr>
        <p:txBody>
          <a:bodyPr>
            <a:normAutofit fontScale="77500" lnSpcReduction="20000"/>
          </a:bodyPr>
          <a:lstStyle/>
          <a:p>
            <a:pPr marL="571500" indent="-457200">
              <a:buAutoNum type="arabicParenR"/>
            </a:pPr>
            <a:r>
              <a:rPr lang="en-US" dirty="0" smtClean="0"/>
              <a:t>A single craftsman could create a block and that block could make as many copies as necessary</a:t>
            </a:r>
          </a:p>
          <a:p>
            <a:pPr marL="571500" indent="-457200">
              <a:buAutoNum type="arabicParenR"/>
            </a:pPr>
            <a:r>
              <a:rPr lang="en-US" dirty="0" smtClean="0"/>
              <a:t>It does not matter if one copy is lost, because there are plenty of backup copies</a:t>
            </a:r>
          </a:p>
          <a:p>
            <a:pPr marL="571500" indent="-457200">
              <a:buAutoNum type="arabicParenR"/>
            </a:pPr>
            <a:r>
              <a:rPr lang="en-US" dirty="0" smtClean="0"/>
              <a:t>Mistakes are less </a:t>
            </a:r>
            <a:r>
              <a:rPr lang="en-US" dirty="0" smtClean="0"/>
              <a:t>likely</a:t>
            </a:r>
            <a:endParaRPr lang="en-US" dirty="0" smtClean="0"/>
          </a:p>
          <a:p>
            <a:pPr marL="114300" indent="0" algn="ctr">
              <a:buNone/>
            </a:pPr>
            <a:r>
              <a:rPr lang="en-US" sz="2600" b="1" dirty="0" smtClean="0"/>
              <a:t>Limitations:</a:t>
            </a:r>
          </a:p>
          <a:p>
            <a:pPr marL="571500" indent="-457200">
              <a:buAutoNum type="arabicParenR"/>
            </a:pPr>
            <a:r>
              <a:rPr lang="en-US" dirty="0" smtClean="0"/>
              <a:t>Carving legible letters into wood required a skilled craftsman and takes much longer </a:t>
            </a:r>
            <a:r>
              <a:rPr lang="en-US" dirty="0" smtClean="0"/>
              <a:t>             than </a:t>
            </a:r>
            <a:r>
              <a:rPr lang="en-US" dirty="0" smtClean="0"/>
              <a:t>it does to write</a:t>
            </a:r>
          </a:p>
          <a:p>
            <a:pPr marL="571500" indent="-457200">
              <a:buAutoNum type="arabicParenR"/>
            </a:pPr>
            <a:r>
              <a:rPr lang="en-US" dirty="0" smtClean="0"/>
              <a:t>Fonts vary greatly</a:t>
            </a:r>
          </a:p>
          <a:p>
            <a:pPr marL="571500" indent="-457200">
              <a:buAutoNum type="arabicParenR"/>
            </a:pPr>
            <a:r>
              <a:rPr lang="en-US" dirty="0" smtClean="0"/>
              <a:t>A mistake or misspelling means you need to create the entire block over again</a:t>
            </a:r>
          </a:p>
          <a:p>
            <a:pPr marL="571500" indent="-457200">
              <a:buAutoNum type="arabicParenR"/>
            </a:pPr>
            <a:r>
              <a:rPr lang="en-US" dirty="0" smtClean="0"/>
              <a:t>When a block broke or wore down, it would need to be laboriously </a:t>
            </a:r>
            <a:r>
              <a:rPr lang="en-US" dirty="0" smtClean="0"/>
              <a:t>recreated</a:t>
            </a:r>
            <a:endParaRPr lang="en-US" dirty="0" smtClean="0"/>
          </a:p>
          <a:p>
            <a:pPr marL="571500" indent="-457200">
              <a:buAutoNum type="arabicParenR"/>
            </a:pPr>
            <a:r>
              <a:rPr lang="en-US" dirty="0" smtClean="0"/>
              <a:t>A block was only useful for a single page of text</a:t>
            </a:r>
          </a:p>
          <a:p>
            <a:pPr marL="571500" indent="-457200">
              <a:buAutoNum type="arabicParenR"/>
            </a:pPr>
            <a:r>
              <a:rPr lang="en-US" dirty="0" smtClean="0"/>
              <a:t>Blocks take up an incredible amount of space 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 algn="ctr">
              <a:buNone/>
            </a:pPr>
            <a:r>
              <a:rPr lang="en-US" sz="3400" b="1" dirty="0" smtClean="0">
                <a:sym typeface="Wingdings"/>
              </a:rPr>
              <a:t> </a:t>
            </a:r>
            <a:r>
              <a:rPr lang="en-US" sz="3400" b="1" dirty="0" smtClean="0"/>
              <a:t>Lead to Movable Type Printing</a:t>
            </a:r>
            <a:endParaRPr lang="en-US" sz="3400" b="1" dirty="0"/>
          </a:p>
        </p:txBody>
      </p:sp>
      <p:pic>
        <p:nvPicPr>
          <p:cNvPr id="4" name="Picture 3" descr="Screen Shot 2015-04-12 at 6.14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067" y="2444258"/>
            <a:ext cx="3279933" cy="239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03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Words and Books-</a:t>
            </a:r>
            <a:br>
              <a:rPr lang="en-US" sz="2800" dirty="0" smtClean="0"/>
            </a:br>
            <a:r>
              <a:rPr lang="en-US" sz="2800" dirty="0" smtClean="0"/>
              <a:t>the movable Type Printing Press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71500" indent="-457200">
              <a:buAutoNum type="arabicParenR"/>
            </a:pPr>
            <a:r>
              <a:rPr lang="en-US" sz="2800" dirty="0" smtClean="0"/>
              <a:t>Anyone can set type, and it was much faster than carving wood, almost as fast as writing</a:t>
            </a:r>
          </a:p>
          <a:p>
            <a:pPr marL="571500" indent="-457200">
              <a:buAutoNum type="arabicParenR"/>
            </a:pPr>
            <a:r>
              <a:rPr lang="en-US" sz="2800" dirty="0" smtClean="0"/>
              <a:t>Fonts are standardized</a:t>
            </a:r>
          </a:p>
          <a:p>
            <a:pPr marL="571500" indent="-457200">
              <a:buAutoNum type="arabicParenR"/>
            </a:pPr>
            <a:r>
              <a:rPr lang="en-US" sz="2800" dirty="0" smtClean="0"/>
              <a:t>A mistake can easily be fixed</a:t>
            </a:r>
          </a:p>
          <a:p>
            <a:pPr marL="571500" indent="-457200">
              <a:buAutoNum type="arabicParenR"/>
            </a:pPr>
            <a:r>
              <a:rPr lang="en-US" sz="2800" dirty="0" smtClean="0"/>
              <a:t>Metal type pieces are more                 durable than wooden blocks</a:t>
            </a:r>
          </a:p>
          <a:p>
            <a:pPr marL="571500" indent="-457200">
              <a:buAutoNum type="arabicParenR"/>
            </a:pPr>
            <a:r>
              <a:rPr lang="en-US" sz="2800" dirty="0" smtClean="0"/>
              <a:t>A single type piece can be                   reused for multiple texts</a:t>
            </a:r>
          </a:p>
          <a:p>
            <a:pPr marL="571500" indent="-457200">
              <a:buAutoNum type="arabicParenR"/>
            </a:pPr>
            <a:r>
              <a:rPr lang="en-US" sz="2800" dirty="0" smtClean="0"/>
              <a:t>Type pieces are easy to store</a:t>
            </a:r>
            <a:endParaRPr lang="en-US" sz="2800" dirty="0"/>
          </a:p>
        </p:txBody>
      </p:sp>
      <p:pic>
        <p:nvPicPr>
          <p:cNvPr id="4" name="Picture 3" descr="Screen Shot 2015-04-12 at 5.52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175" y="2660144"/>
            <a:ext cx="2376490" cy="2555173"/>
          </a:xfrm>
          <a:prstGeom prst="rect">
            <a:avLst/>
          </a:prstGeom>
        </p:spPr>
      </p:pic>
      <p:pic>
        <p:nvPicPr>
          <p:cNvPr id="5" name="Picture 4" descr="Screen Shot 2015-04-12 at 5.53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725" y="5081614"/>
            <a:ext cx="2805963" cy="177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1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         Words </a:t>
            </a:r>
            <a:r>
              <a:rPr lang="en-US" dirty="0" smtClean="0"/>
              <a:t>and 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3861" y="1752600"/>
            <a:ext cx="8770662" cy="4573714"/>
          </a:xfrm>
        </p:spPr>
        <p:txBody>
          <a:bodyPr>
            <a:noAutofit/>
          </a:bodyPr>
          <a:lstStyle/>
          <a:p>
            <a:r>
              <a:rPr lang="en-US" sz="2600" dirty="0" smtClean="0"/>
              <a:t>Books were cheaper to buy, therefore it was easier for people to access existing information. Because books were cheaper to publish, it was easier for people to share new information</a:t>
            </a:r>
          </a:p>
          <a:p>
            <a:r>
              <a:rPr lang="en-US" sz="2600" dirty="0" smtClean="0"/>
              <a:t>Literacy rate increased steadily </a:t>
            </a:r>
          </a:p>
          <a:p>
            <a:r>
              <a:rPr lang="en-US" sz="2600" dirty="0" smtClean="0"/>
              <a:t>Oh No! people could read the bible and start question was the church </a:t>
            </a:r>
            <a:r>
              <a:rPr lang="en-US" sz="2600" dirty="0" smtClean="0"/>
              <a:t>was                                          </a:t>
            </a:r>
            <a:r>
              <a:rPr lang="en-US" sz="2600" dirty="0" smtClean="0"/>
              <a:t>saying! Easy for </a:t>
            </a:r>
            <a:r>
              <a:rPr lang="en-US" sz="2600" dirty="0" smtClean="0"/>
              <a:t>this </a:t>
            </a:r>
            <a:r>
              <a:rPr lang="en-US" sz="2600" dirty="0" smtClean="0"/>
              <a:t>information </a:t>
            </a:r>
            <a:r>
              <a:rPr lang="en-US" sz="2600" dirty="0" smtClean="0"/>
              <a:t>                                 to move across Europe </a:t>
            </a:r>
            <a:endParaRPr lang="en-US" sz="2600" dirty="0" smtClean="0"/>
          </a:p>
          <a:p>
            <a:r>
              <a:rPr lang="en-US" sz="2600" dirty="0" smtClean="0"/>
              <a:t>By </a:t>
            </a:r>
            <a:r>
              <a:rPr lang="en-US" sz="2600" dirty="0" smtClean="0"/>
              <a:t>mid 1500</a:t>
            </a:r>
            <a:r>
              <a:rPr lang="en-US" sz="2600" dirty="0" smtClean="0"/>
              <a:t>’s </a:t>
            </a:r>
            <a:r>
              <a:rPr lang="en-US" sz="2600" dirty="0" smtClean="0"/>
              <a:t>renaissance values                             and </a:t>
            </a:r>
            <a:r>
              <a:rPr lang="en-US" sz="2600" dirty="0" smtClean="0"/>
              <a:t>ideas had become </a:t>
            </a:r>
            <a:r>
              <a:rPr lang="en-US" sz="2600" dirty="0" smtClean="0"/>
              <a:t>firmly                              </a:t>
            </a:r>
            <a:r>
              <a:rPr lang="en-US" sz="2600" dirty="0" smtClean="0"/>
              <a:t>rooted in northern Europe</a:t>
            </a:r>
            <a:endParaRPr lang="en-US" sz="2600" dirty="0"/>
          </a:p>
        </p:txBody>
      </p:sp>
      <p:pic>
        <p:nvPicPr>
          <p:cNvPr id="4" name="Picture 3" descr="Screen Shot 2015-04-12 at 6.18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387" y="4409249"/>
            <a:ext cx="3571613" cy="2448751"/>
          </a:xfrm>
          <a:prstGeom prst="rect">
            <a:avLst/>
          </a:prstGeom>
        </p:spPr>
      </p:pic>
      <p:pic>
        <p:nvPicPr>
          <p:cNvPr id="5" name="Picture 4" descr="Screen Shot 2015-04-12 at 6.22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702" y="349439"/>
            <a:ext cx="2244631" cy="123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31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8844</TotalTime>
  <Words>923</Words>
  <Application>Microsoft Macintosh PowerPoint</Application>
  <PresentationFormat>On-screen Show (4:3)</PresentationFormat>
  <Paragraphs>86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Apothecary</vt:lpstr>
      <vt:lpstr>How the Italian Renaissance Spread to the North?</vt:lpstr>
      <vt:lpstr>Job Fair: Gutenberg</vt:lpstr>
      <vt:lpstr>Job Fair: Durer</vt:lpstr>
      <vt:lpstr>Discuss with your partner!!</vt:lpstr>
      <vt:lpstr>The Spread of Ideas</vt:lpstr>
      <vt:lpstr>2. Words and Books- writing:</vt:lpstr>
      <vt:lpstr>Words and books- block printing </vt:lpstr>
      <vt:lpstr>Words and Books- the movable Type Printing Press</vt:lpstr>
      <vt:lpstr>             Words and books</vt:lpstr>
      <vt:lpstr>How was the Northern renaissance different?</vt:lpstr>
      <vt:lpstr>Northern Achievements </vt:lpstr>
      <vt:lpstr>Writing A Strong Paragraph</vt:lpstr>
      <vt:lpstr>Exchange paragraph Worksheets</vt:lpstr>
      <vt:lpstr>TEST: April 21st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was the northern European  Renaissance different from the Italian Renaissance?</dc:title>
  <dc:creator>Kathryn Gregory</dc:creator>
  <cp:lastModifiedBy>Kathryn Gregory</cp:lastModifiedBy>
  <cp:revision>22</cp:revision>
  <dcterms:created xsi:type="dcterms:W3CDTF">2015-04-08T17:23:18Z</dcterms:created>
  <dcterms:modified xsi:type="dcterms:W3CDTF">2015-04-14T20:52:50Z</dcterms:modified>
</cp:coreProperties>
</file>