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sldIdLst>
    <p:sldId id="263" r:id="rId2"/>
    <p:sldId id="256" r:id="rId3"/>
    <p:sldId id="257" r:id="rId4"/>
    <p:sldId id="261" r:id="rId5"/>
    <p:sldId id="260" r:id="rId6"/>
    <p:sldId id="276" r:id="rId7"/>
    <p:sldId id="281" r:id="rId8"/>
    <p:sldId id="264" r:id="rId9"/>
    <p:sldId id="282" r:id="rId10"/>
    <p:sldId id="265" r:id="rId11"/>
    <p:sldId id="283" r:id="rId12"/>
    <p:sldId id="258" r:id="rId13"/>
    <p:sldId id="259" r:id="rId14"/>
    <p:sldId id="266" r:id="rId15"/>
    <p:sldId id="267" r:id="rId16"/>
    <p:sldId id="268" r:id="rId17"/>
    <p:sldId id="269" r:id="rId18"/>
    <p:sldId id="270" r:id="rId19"/>
    <p:sldId id="285" r:id="rId20"/>
    <p:sldId id="271" r:id="rId21"/>
    <p:sldId id="288" r:id="rId22"/>
    <p:sldId id="272" r:id="rId23"/>
    <p:sldId id="286" r:id="rId24"/>
    <p:sldId id="279" r:id="rId25"/>
    <p:sldId id="273" r:id="rId26"/>
    <p:sldId id="284" r:id="rId27"/>
    <p:sldId id="289" r:id="rId28"/>
    <p:sldId id="274" r:id="rId29"/>
    <p:sldId id="287" r:id="rId30"/>
    <p:sldId id="290" r:id="rId31"/>
    <p:sldId id="275" r:id="rId32"/>
    <p:sldId id="28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1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CA"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E83B918-BE88-2449-B6C8-8D072C967699}" type="datetimeFigureOut">
              <a:rPr lang="en-US" smtClean="0"/>
              <a:t>2015-02-04</a:t>
            </a:fld>
            <a:endParaRPr lang="en-US"/>
          </a:p>
        </p:txBody>
      </p:sp>
      <p:sp>
        <p:nvSpPr>
          <p:cNvPr id="16" name="Slide Number Placeholder 15"/>
          <p:cNvSpPr>
            <a:spLocks noGrp="1"/>
          </p:cNvSpPr>
          <p:nvPr>
            <p:ph type="sldNum" sz="quarter" idx="11"/>
          </p:nvPr>
        </p:nvSpPr>
        <p:spPr/>
        <p:txBody>
          <a:bodyPr/>
          <a:lstStyle/>
          <a:p>
            <a:fld id="{38237106-F2ED-405E-BC33-CC3CF426205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xmlns:p14="http://schemas.microsoft.com/office/powerpoint/2010/mai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7E83B918-BE88-2449-B6C8-8D072C967699}" type="datetimeFigureOut">
              <a:rPr lang="en-US" smtClean="0"/>
              <a:t>2015-02-04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02370-9F06-1941-8C2F-C54EA52ED9C7}" type="slidenum">
              <a:rPr lang="en-US" smtClean="0"/>
              <a:t>‹#›</a:t>
            </a:fld>
            <a:endParaRPr lang="en-US"/>
          </a:p>
        </p:txBody>
      </p:sp>
    </p:spTree>
  </p:cSld>
  <p:clrMapOvr>
    <a:masterClrMapping/>
  </p:clrMapOvr>
  <p:transition xmlns:p14="http://schemas.microsoft.com/office/powerpoint/2010/mai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7E83B918-BE88-2449-B6C8-8D072C967699}" type="datetimeFigureOut">
              <a:rPr lang="en-US" smtClean="0"/>
              <a:t>2015-02-04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02370-9F06-1941-8C2F-C54EA52ED9C7}" type="slidenum">
              <a:rPr lang="en-US" smtClean="0"/>
              <a:t>‹#›</a:t>
            </a:fld>
            <a:endParaRPr lang="en-US"/>
          </a:p>
        </p:txBody>
      </p:sp>
    </p:spTree>
  </p:cSld>
  <p:clrMapOvr>
    <a:masterClrMapping/>
  </p:clrMapOvr>
  <p:transition xmlns:p14="http://schemas.microsoft.com/office/powerpoint/2010/mai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4" name="Date Placeholder 13"/>
          <p:cNvSpPr>
            <a:spLocks noGrp="1"/>
          </p:cNvSpPr>
          <p:nvPr>
            <p:ph type="dt" sz="half" idx="14"/>
          </p:nvPr>
        </p:nvSpPr>
        <p:spPr/>
        <p:txBody>
          <a:bodyPr/>
          <a:lstStyle/>
          <a:p>
            <a:fld id="{7E83B918-BE88-2449-B6C8-8D072C967699}" type="datetimeFigureOut">
              <a:rPr lang="en-US" smtClean="0"/>
              <a:t>2015-02-04</a:t>
            </a:fld>
            <a:endParaRPr lang="en-US"/>
          </a:p>
        </p:txBody>
      </p:sp>
      <p:sp>
        <p:nvSpPr>
          <p:cNvPr id="15" name="Slide Number Placeholder 14"/>
          <p:cNvSpPr>
            <a:spLocks noGrp="1"/>
          </p:cNvSpPr>
          <p:nvPr>
            <p:ph type="sldNum" sz="quarter" idx="15"/>
          </p:nvPr>
        </p:nvSpPr>
        <p:spPr/>
        <p:txBody>
          <a:bodyPr/>
          <a:lstStyle>
            <a:lvl1pPr algn="ctr">
              <a:defRPr/>
            </a:lvl1pPr>
          </a:lstStyle>
          <a:p>
            <a:fld id="{95C02370-9F06-1941-8C2F-C54EA52ED9C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CA" smtClean="0"/>
              <a:t>Click to edit Master title style</a:t>
            </a:r>
            <a:endParaRPr kumimoji="0" lang="en-US"/>
          </a:p>
        </p:txBody>
      </p:sp>
    </p:spTree>
  </p:cSld>
  <p:clrMapOvr>
    <a:masterClrMapping/>
  </p:clrMapOvr>
  <p:transition xmlns:p14="http://schemas.microsoft.com/office/powerpoint/2010/mai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83B918-BE88-2449-B6C8-8D072C967699}" type="datetimeFigureOut">
              <a:rPr lang="en-US" smtClean="0"/>
              <a:t>2015-02-04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02370-9F06-1941-8C2F-C54EA52ED9C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83B918-BE88-2449-B6C8-8D072C967699}" type="datetimeFigureOut">
              <a:rPr lang="en-US" smtClean="0"/>
              <a:t>2015-02-04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02370-9F06-1941-8C2F-C54EA52ED9C7}" type="slidenum">
              <a:rPr lang="en-US" smtClean="0"/>
              <a:t>‹#›</a:t>
            </a:fld>
            <a:endParaRPr lang="en-US"/>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transition xmlns:p14="http://schemas.microsoft.com/office/powerpoint/2010/mai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5C02370-9F06-1941-8C2F-C54EA52ED9C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E83B918-BE88-2449-B6C8-8D072C967699}" type="datetimeFigureOut">
              <a:rPr lang="en-US" smtClean="0"/>
              <a:t>2015-02-04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CA"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83B918-BE88-2449-B6C8-8D072C967699}" type="datetimeFigureOut">
              <a:rPr lang="en-US" smtClean="0"/>
              <a:t>2015-02-04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02370-9F06-1941-8C2F-C54EA52ED9C7}" type="slidenum">
              <a:rPr lang="en-US" smtClean="0"/>
              <a:t>‹#›</a:t>
            </a:fld>
            <a:endParaRPr lang="en-US"/>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Tree>
  </p:cSld>
  <p:clrMapOvr>
    <a:masterClrMapping/>
  </p:clrMapOvr>
  <p:transition xmlns:p14="http://schemas.microsoft.com/office/powerpoint/2010/mai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3B918-BE88-2449-B6C8-8D072C967699}" type="datetimeFigureOut">
              <a:rPr lang="en-US" smtClean="0"/>
              <a:t>2015-02-04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02370-9F06-1941-8C2F-C54EA52ED9C7}" type="slidenum">
              <a:rPr lang="en-US" smtClean="0"/>
              <a:t>‹#›</a:t>
            </a:fld>
            <a:endParaRPr lang="en-US"/>
          </a:p>
        </p:txBody>
      </p:sp>
    </p:spTree>
  </p:cSld>
  <p:clrMapOvr>
    <a:masterClrMapping/>
  </p:clrMapOvr>
  <p:transition xmlns:p14="http://schemas.microsoft.com/office/powerpoint/2010/mai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CA" smtClean="0"/>
              <a:t>Click to edit Master title style</a:t>
            </a:r>
            <a:endParaRPr kumimoji="0" lang="en-US"/>
          </a:p>
        </p:txBody>
      </p:sp>
      <p:sp>
        <p:nvSpPr>
          <p:cNvPr id="8" name="Date Placeholder 7"/>
          <p:cNvSpPr>
            <a:spLocks noGrp="1"/>
          </p:cNvSpPr>
          <p:nvPr>
            <p:ph type="dt" sz="half" idx="14"/>
          </p:nvPr>
        </p:nvSpPr>
        <p:spPr/>
        <p:txBody>
          <a:bodyPr/>
          <a:lstStyle/>
          <a:p>
            <a:fld id="{7E83B918-BE88-2449-B6C8-8D072C967699}" type="datetimeFigureOut">
              <a:rPr lang="en-US" smtClean="0"/>
              <a:t>2015-02-04</a:t>
            </a:fld>
            <a:endParaRPr lang="en-US"/>
          </a:p>
        </p:txBody>
      </p:sp>
      <p:sp>
        <p:nvSpPr>
          <p:cNvPr id="9" name="Slide Number Placeholder 8"/>
          <p:cNvSpPr>
            <a:spLocks noGrp="1"/>
          </p:cNvSpPr>
          <p:nvPr>
            <p:ph type="sldNum" sz="quarter" idx="15"/>
          </p:nvPr>
        </p:nvSpPr>
        <p:spPr/>
        <p:txBody>
          <a:bodyPr/>
          <a:lstStyle/>
          <a:p>
            <a:fld id="{95C02370-9F06-1941-8C2F-C54EA52ED9C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xmlns:p14="http://schemas.microsoft.com/office/powerpoint/2010/mai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CA"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8" name="Date Placeholder 7"/>
          <p:cNvSpPr>
            <a:spLocks noGrp="1"/>
          </p:cNvSpPr>
          <p:nvPr>
            <p:ph type="dt" sz="half" idx="10"/>
          </p:nvPr>
        </p:nvSpPr>
        <p:spPr/>
        <p:txBody>
          <a:bodyPr/>
          <a:lstStyle/>
          <a:p>
            <a:fld id="{7E83B918-BE88-2449-B6C8-8D072C967699}" type="datetimeFigureOut">
              <a:rPr lang="en-US" smtClean="0"/>
              <a:t>2015-02-04</a:t>
            </a:fld>
            <a:endParaRPr lang="en-US"/>
          </a:p>
        </p:txBody>
      </p:sp>
      <p:sp>
        <p:nvSpPr>
          <p:cNvPr id="9" name="Slide Number Placeholder 8"/>
          <p:cNvSpPr>
            <a:spLocks noGrp="1"/>
          </p:cNvSpPr>
          <p:nvPr>
            <p:ph type="sldNum" sz="quarter" idx="11"/>
          </p:nvPr>
        </p:nvSpPr>
        <p:spPr/>
        <p:txBody>
          <a:bodyPr/>
          <a:lstStyle/>
          <a:p>
            <a:fld id="{95C02370-9F06-1941-8C2F-C54EA52ED9C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xmlns:p14="http://schemas.microsoft.com/office/powerpoint/2010/main" spd="slow">
    <p:cove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83B918-BE88-2449-B6C8-8D072C967699}" type="datetimeFigureOut">
              <a:rPr lang="en-US" smtClean="0"/>
              <a:t>2015-02-04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5C02370-9F06-1941-8C2F-C54EA52ED9C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CA"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xmlns:p14="http://schemas.microsoft.com/office/powerpoint/2010/main" spd="slow">
    <p:cove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After Charlemagne's death his kingdom was divided up amongst his three sons. None of them could effectively govern Charlemagne's empire, therefore it was falling apart. At this point, who saw Europe ready for the taking?</a:t>
            </a:r>
          </a:p>
          <a:p>
            <a:pPr marL="0" indent="0">
              <a:buNone/>
            </a:pPr>
            <a:endParaRPr lang="en-US" dirty="0"/>
          </a:p>
        </p:txBody>
      </p:sp>
      <p:sp>
        <p:nvSpPr>
          <p:cNvPr id="3" name="Title 2"/>
          <p:cNvSpPr>
            <a:spLocks noGrp="1"/>
          </p:cNvSpPr>
          <p:nvPr>
            <p:ph type="title"/>
          </p:nvPr>
        </p:nvSpPr>
        <p:spPr/>
        <p:txBody>
          <a:bodyPr/>
          <a:lstStyle/>
          <a:p>
            <a:r>
              <a:rPr lang="en-US" dirty="0" smtClean="0"/>
              <a:t>Review from last class!</a:t>
            </a:r>
            <a:endParaRPr lang="en-US" dirty="0"/>
          </a:p>
        </p:txBody>
      </p:sp>
      <p:pic>
        <p:nvPicPr>
          <p:cNvPr id="4" name="Picture 3" descr="Screen Shot 2015-02-05 at 9.2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960" y="3174800"/>
            <a:ext cx="4880075" cy="3307685"/>
          </a:xfrm>
          <a:prstGeom prst="rect">
            <a:avLst/>
          </a:prstGeom>
        </p:spPr>
      </p:pic>
    </p:spTree>
    <p:extLst>
      <p:ext uri="{BB962C8B-B14F-4D97-AF65-F5344CB8AC3E}">
        <p14:creationId xmlns:p14="http://schemas.microsoft.com/office/powerpoint/2010/main" val="248261954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u="sng" dirty="0" smtClean="0"/>
              <a:t>The Vikings were advanced </a:t>
            </a:r>
            <a:r>
              <a:rPr lang="en-CA" u="sng" dirty="0"/>
              <a:t>seafarers- </a:t>
            </a:r>
            <a:r>
              <a:rPr lang="en-CA" u="sng" dirty="0" smtClean="0"/>
              <a:t>their amazing </a:t>
            </a:r>
            <a:r>
              <a:rPr lang="en-CA" u="sng" dirty="0"/>
              <a:t>boats </a:t>
            </a:r>
            <a:r>
              <a:rPr lang="en-CA" u="sng" dirty="0" smtClean="0"/>
              <a:t>are called longboat</a:t>
            </a:r>
            <a:r>
              <a:rPr lang="en-CA" dirty="0" smtClean="0"/>
              <a:t>s and were </a:t>
            </a:r>
            <a:r>
              <a:rPr lang="en-CA" dirty="0"/>
              <a:t>ideal for </a:t>
            </a:r>
            <a:r>
              <a:rPr lang="en-CA" dirty="0" smtClean="0"/>
              <a:t>Viking invasions. </a:t>
            </a:r>
          </a:p>
          <a:p>
            <a:r>
              <a:rPr lang="en-CA" dirty="0" smtClean="0"/>
              <a:t>Superior building technology</a:t>
            </a:r>
            <a:r>
              <a:rPr lang="en-CA" dirty="0"/>
              <a:t> </a:t>
            </a:r>
            <a:r>
              <a:rPr lang="en-CA" dirty="0" smtClean="0"/>
              <a:t>and wind </a:t>
            </a:r>
            <a:r>
              <a:rPr lang="en-CA" dirty="0"/>
              <a:t>and ore </a:t>
            </a:r>
            <a:r>
              <a:rPr lang="en-CA" dirty="0" smtClean="0"/>
              <a:t>technology</a:t>
            </a:r>
          </a:p>
          <a:p>
            <a:r>
              <a:rPr lang="en-CA" dirty="0" smtClean="0"/>
              <a:t>Created shallow </a:t>
            </a:r>
            <a:r>
              <a:rPr lang="en-CA" dirty="0"/>
              <a:t>boats. </a:t>
            </a:r>
            <a:r>
              <a:rPr lang="en-US" dirty="0" smtClean="0"/>
              <a:t>They </a:t>
            </a:r>
            <a:r>
              <a:rPr lang="en-US" dirty="0"/>
              <a:t>followed the rivers and the coastlines all over Europe</a:t>
            </a:r>
            <a:r>
              <a:rPr lang="en-CA" dirty="0"/>
              <a:t> </a:t>
            </a:r>
            <a:endParaRPr lang="en-CA" dirty="0" smtClean="0"/>
          </a:p>
          <a:p>
            <a:r>
              <a:rPr lang="en-CA" dirty="0"/>
              <a:t>Viking culture was rich with </a:t>
            </a:r>
            <a:r>
              <a:rPr lang="en-CA" dirty="0" smtClean="0"/>
              <a:t>artistry, they </a:t>
            </a:r>
            <a:r>
              <a:rPr lang="en-CA" dirty="0"/>
              <a:t>left evidence of their skilled woodwork and metalwork</a:t>
            </a:r>
            <a:endParaRPr lang="en-CA" dirty="0"/>
          </a:p>
          <a:p>
            <a:endParaRPr lang="en-US" dirty="0"/>
          </a:p>
        </p:txBody>
      </p:sp>
      <p:sp>
        <p:nvSpPr>
          <p:cNvPr id="3" name="Title 2"/>
          <p:cNvSpPr>
            <a:spLocks noGrp="1"/>
          </p:cNvSpPr>
          <p:nvPr>
            <p:ph type="title"/>
          </p:nvPr>
        </p:nvSpPr>
        <p:spPr/>
        <p:txBody>
          <a:bodyPr>
            <a:normAutofit fontScale="90000"/>
          </a:bodyPr>
          <a:lstStyle/>
          <a:p>
            <a:r>
              <a:rPr lang="en-US" b="1" dirty="0">
                <a:effectLst/>
              </a:rPr>
              <a:t>2) What were the Vikings great at making?</a:t>
            </a:r>
            <a:r>
              <a:rPr lang="en-CA" dirty="0">
                <a:effectLst/>
              </a:rPr>
              <a:t> </a:t>
            </a:r>
            <a:endParaRPr lang="en-US" dirty="0"/>
          </a:p>
        </p:txBody>
      </p:sp>
    </p:spTree>
    <p:extLst>
      <p:ext uri="{BB962C8B-B14F-4D97-AF65-F5344CB8AC3E}">
        <p14:creationId xmlns:p14="http://schemas.microsoft.com/office/powerpoint/2010/main" val="244345301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5 at 9.25.42 AM.png"/>
          <p:cNvPicPr>
            <a:picLocks noGrp="1" noChangeAspect="1"/>
          </p:cNvPicPr>
          <p:nvPr>
            <p:ph idx="1"/>
          </p:nvPr>
        </p:nvPicPr>
        <p:blipFill>
          <a:blip r:embed="rId2">
            <a:extLst>
              <a:ext uri="{28A0092B-C50C-407E-A947-70E740481C1C}">
                <a14:useLocalDpi xmlns:a14="http://schemas.microsoft.com/office/drawing/2010/main" val="0"/>
              </a:ext>
            </a:extLst>
          </a:blip>
          <a:srcRect l="-11270" r="-11270"/>
          <a:stretch>
            <a:fillRect/>
          </a:stretch>
        </p:blipFill>
        <p:spPr/>
      </p:pic>
      <p:sp>
        <p:nvSpPr>
          <p:cNvPr id="3" name="Title 2"/>
          <p:cNvSpPr>
            <a:spLocks noGrp="1"/>
          </p:cNvSpPr>
          <p:nvPr>
            <p:ph type="title"/>
          </p:nvPr>
        </p:nvSpPr>
        <p:spPr/>
        <p:txBody>
          <a:bodyPr/>
          <a:lstStyle/>
          <a:p>
            <a:pPr algn="ctr"/>
            <a:r>
              <a:rPr lang="en-US" dirty="0" smtClean="0"/>
              <a:t>A Viking Longboat</a:t>
            </a:r>
            <a:endParaRPr lang="en-US" dirty="0"/>
          </a:p>
        </p:txBody>
      </p:sp>
    </p:spTree>
    <p:extLst>
      <p:ext uri="{BB962C8B-B14F-4D97-AF65-F5344CB8AC3E}">
        <p14:creationId xmlns:p14="http://schemas.microsoft.com/office/powerpoint/2010/main" val="44743891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6233" r="-6233"/>
          <a:stretch>
            <a:fillRect/>
          </a:stretch>
        </p:blipFill>
        <p:spPr>
          <a:xfrm>
            <a:off x="566338" y="1524000"/>
            <a:ext cx="8120462" cy="4439478"/>
          </a:xfrm>
          <a:prstGeom prst="rect">
            <a:avLst/>
          </a:prstGeom>
        </p:spPr>
      </p:pic>
      <p:sp>
        <p:nvSpPr>
          <p:cNvPr id="2" name="Title 1"/>
          <p:cNvSpPr>
            <a:spLocks noGrp="1"/>
          </p:cNvSpPr>
          <p:nvPr>
            <p:ph type="title"/>
          </p:nvPr>
        </p:nvSpPr>
        <p:spPr/>
        <p:txBody>
          <a:bodyPr>
            <a:normAutofit fontScale="90000"/>
          </a:bodyPr>
          <a:lstStyle/>
          <a:p>
            <a:pPr algn="ctr"/>
            <a:r>
              <a:rPr lang="en-US" dirty="0" smtClean="0"/>
              <a:t>These boats were easier to use on narrow fjords and in rivers</a:t>
            </a:r>
            <a:endParaRPr lang="en-US" dirty="0"/>
          </a:p>
        </p:txBody>
      </p:sp>
    </p:spTree>
    <p:extLst>
      <p:ext uri="{BB962C8B-B14F-4D97-AF65-F5344CB8AC3E}">
        <p14:creationId xmlns:p14="http://schemas.microsoft.com/office/powerpoint/2010/main" val="126564609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12397" r="-12397"/>
          <a:stretch>
            <a:fillRect/>
          </a:stretch>
        </p:blipFill>
        <p:spPr>
          <a:prstGeom prst="rect">
            <a:avLst/>
          </a:prstGeom>
        </p:spPr>
      </p:pic>
      <p:sp>
        <p:nvSpPr>
          <p:cNvPr id="2" name="Title 1"/>
          <p:cNvSpPr>
            <a:spLocks noGrp="1"/>
          </p:cNvSpPr>
          <p:nvPr>
            <p:ph type="title"/>
          </p:nvPr>
        </p:nvSpPr>
        <p:spPr/>
        <p:txBody>
          <a:bodyPr>
            <a:normAutofit/>
          </a:bodyPr>
          <a:lstStyle/>
          <a:p>
            <a:pPr algn="ctr"/>
            <a:r>
              <a:rPr lang="en-US" sz="2800" b="1" dirty="0" smtClean="0"/>
              <a:t>The Ships could be moved forwards or backwards without having to turn around</a:t>
            </a:r>
            <a:endParaRPr lang="en-US" sz="2800" b="1" dirty="0"/>
          </a:p>
        </p:txBody>
      </p:sp>
    </p:spTree>
    <p:extLst>
      <p:ext uri="{BB962C8B-B14F-4D97-AF65-F5344CB8AC3E}">
        <p14:creationId xmlns:p14="http://schemas.microsoft.com/office/powerpoint/2010/main" val="16980361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a:t>
            </a:r>
            <a:r>
              <a:rPr lang="en-CA" dirty="0"/>
              <a:t> </a:t>
            </a:r>
            <a:r>
              <a:rPr lang="en-CA" u="sng" dirty="0" smtClean="0"/>
              <a:t>Plunder</a:t>
            </a:r>
            <a:endParaRPr lang="en-CA" u="sng" dirty="0"/>
          </a:p>
          <a:p>
            <a:pPr lvl="1"/>
            <a:r>
              <a:rPr lang="en-CA" dirty="0" smtClean="0"/>
              <a:t>Plunder </a:t>
            </a:r>
            <a:r>
              <a:rPr lang="en-CA" dirty="0"/>
              <a:t>is like hit and run tactics, </a:t>
            </a:r>
            <a:r>
              <a:rPr lang="en-CA" dirty="0" smtClean="0"/>
              <a:t>grab </a:t>
            </a:r>
            <a:r>
              <a:rPr lang="en-CA" dirty="0"/>
              <a:t>money, valuables and </a:t>
            </a:r>
            <a:r>
              <a:rPr lang="en-CA" dirty="0" smtClean="0"/>
              <a:t>people</a:t>
            </a:r>
            <a:r>
              <a:rPr lang="en-CA" dirty="0"/>
              <a:t> </a:t>
            </a:r>
            <a:r>
              <a:rPr lang="en-CA" dirty="0" smtClean="0"/>
              <a:t>(that </a:t>
            </a:r>
            <a:r>
              <a:rPr lang="en-CA" dirty="0"/>
              <a:t>they sold into </a:t>
            </a:r>
            <a:r>
              <a:rPr lang="en-CA" dirty="0" smtClean="0"/>
              <a:t>slavery). </a:t>
            </a:r>
            <a:endParaRPr lang="en-US" dirty="0" smtClean="0"/>
          </a:p>
          <a:p>
            <a:r>
              <a:rPr lang="en-US" dirty="0" smtClean="0"/>
              <a:t>2.</a:t>
            </a:r>
            <a:r>
              <a:rPr lang="en-CA" dirty="0"/>
              <a:t> </a:t>
            </a:r>
            <a:r>
              <a:rPr lang="en-CA" u="sng" dirty="0"/>
              <a:t>C</a:t>
            </a:r>
            <a:r>
              <a:rPr lang="en-CA" u="sng" dirty="0" smtClean="0"/>
              <a:t>onquest</a:t>
            </a:r>
          </a:p>
          <a:p>
            <a:pPr lvl="1"/>
            <a:r>
              <a:rPr lang="en-CA" dirty="0" smtClean="0"/>
              <a:t>Conquest means to take </a:t>
            </a:r>
            <a:r>
              <a:rPr lang="en-CA" dirty="0"/>
              <a:t>control over a region for a while. </a:t>
            </a:r>
            <a:endParaRPr lang="en-US" dirty="0" smtClean="0"/>
          </a:p>
          <a:p>
            <a:r>
              <a:rPr lang="en-US" dirty="0" smtClean="0"/>
              <a:t>3.</a:t>
            </a:r>
            <a:r>
              <a:rPr lang="en-CA" dirty="0"/>
              <a:t> </a:t>
            </a:r>
            <a:r>
              <a:rPr lang="en-CA" u="sng" dirty="0" smtClean="0"/>
              <a:t>Colonize</a:t>
            </a:r>
          </a:p>
          <a:p>
            <a:pPr lvl="1"/>
            <a:r>
              <a:rPr lang="en-CA" dirty="0"/>
              <a:t>w</a:t>
            </a:r>
            <a:r>
              <a:rPr lang="en-CA" dirty="0" smtClean="0"/>
              <a:t>hy </a:t>
            </a:r>
            <a:r>
              <a:rPr lang="en-CA" dirty="0"/>
              <a:t>go back home when we can just stay. </a:t>
            </a:r>
            <a:endParaRPr lang="en-US" dirty="0"/>
          </a:p>
        </p:txBody>
      </p:sp>
      <p:sp>
        <p:nvSpPr>
          <p:cNvPr id="3" name="Title 2"/>
          <p:cNvSpPr>
            <a:spLocks noGrp="1"/>
          </p:cNvSpPr>
          <p:nvPr>
            <p:ph type="title"/>
          </p:nvPr>
        </p:nvSpPr>
        <p:spPr/>
        <p:txBody>
          <a:bodyPr>
            <a:normAutofit fontScale="90000"/>
          </a:bodyPr>
          <a:lstStyle/>
          <a:p>
            <a:r>
              <a:rPr lang="en-US" b="1" dirty="0">
                <a:effectLst/>
              </a:rPr>
              <a:t>3) The Vikings spread through Europe using 3 tactics:</a:t>
            </a:r>
            <a:r>
              <a:rPr lang="en-CA" dirty="0">
                <a:effectLst/>
              </a:rPr>
              <a:t> </a:t>
            </a:r>
            <a:endParaRPr lang="en-US" dirty="0"/>
          </a:p>
        </p:txBody>
      </p:sp>
    </p:spTree>
    <p:extLst>
      <p:ext uri="{BB962C8B-B14F-4D97-AF65-F5344CB8AC3E}">
        <p14:creationId xmlns:p14="http://schemas.microsoft.com/office/powerpoint/2010/main" val="286198339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a:t>
            </a:r>
            <a:r>
              <a:rPr lang="en-US" u="sng" dirty="0" smtClean="0"/>
              <a:t>.</a:t>
            </a:r>
            <a:r>
              <a:rPr lang="en-CA" u="sng" dirty="0"/>
              <a:t> </a:t>
            </a:r>
            <a:r>
              <a:rPr lang="en-CA" u="sng" dirty="0" smtClean="0"/>
              <a:t>Internal </a:t>
            </a:r>
            <a:r>
              <a:rPr lang="en-CA" u="sng" dirty="0"/>
              <a:t>conflict around Europe made it available to be challenged</a:t>
            </a:r>
            <a:r>
              <a:rPr lang="en-CA" dirty="0"/>
              <a:t>. </a:t>
            </a:r>
            <a:endParaRPr lang="en-CA" dirty="0"/>
          </a:p>
          <a:p>
            <a:endParaRPr lang="en-US" dirty="0"/>
          </a:p>
        </p:txBody>
      </p:sp>
      <p:sp>
        <p:nvSpPr>
          <p:cNvPr id="3" name="Title 2"/>
          <p:cNvSpPr>
            <a:spLocks noGrp="1"/>
          </p:cNvSpPr>
          <p:nvPr>
            <p:ph type="title"/>
          </p:nvPr>
        </p:nvSpPr>
        <p:spPr/>
        <p:txBody>
          <a:bodyPr>
            <a:normAutofit fontScale="90000"/>
          </a:bodyPr>
          <a:lstStyle/>
          <a:p>
            <a:r>
              <a:rPr lang="en-US" b="1" dirty="0">
                <a:effectLst/>
              </a:rPr>
              <a:t>4</a:t>
            </a:r>
            <a:r>
              <a:rPr lang="en-US" b="1" dirty="0" smtClean="0">
                <a:effectLst/>
              </a:rPr>
              <a:t>) </a:t>
            </a:r>
            <a:r>
              <a:rPr lang="en-US" b="1" dirty="0">
                <a:effectLst/>
              </a:rPr>
              <a:t>P</a:t>
            </a:r>
            <a:r>
              <a:rPr lang="en-US" b="1" dirty="0" smtClean="0">
                <a:effectLst/>
              </a:rPr>
              <a:t>otential </a:t>
            </a:r>
            <a:r>
              <a:rPr lang="en-US" b="1" dirty="0">
                <a:effectLst/>
              </a:rPr>
              <a:t>reasons why the Vikings raided Europe</a:t>
            </a:r>
            <a:r>
              <a:rPr lang="en-CA" dirty="0">
                <a:effectLst/>
              </a:rPr>
              <a:t> </a:t>
            </a:r>
            <a:endParaRPr lang="en-US" dirty="0"/>
          </a:p>
        </p:txBody>
      </p:sp>
    </p:spTree>
    <p:extLst>
      <p:ext uri="{BB962C8B-B14F-4D97-AF65-F5344CB8AC3E}">
        <p14:creationId xmlns:p14="http://schemas.microsoft.com/office/powerpoint/2010/main" val="404082867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a:t>
            </a:r>
            <a:r>
              <a:rPr lang="en-US" dirty="0"/>
              <a:t> </a:t>
            </a:r>
            <a:r>
              <a:rPr lang="en-US" dirty="0" smtClean="0"/>
              <a:t>Is it just a coincidence </a:t>
            </a:r>
            <a:r>
              <a:rPr lang="en-US" dirty="0"/>
              <a:t>the early Viking activity occurred during the reign of </a:t>
            </a:r>
            <a:r>
              <a:rPr lang="en-US" dirty="0" smtClean="0"/>
              <a:t>Charlemagne? </a:t>
            </a:r>
            <a:r>
              <a:rPr lang="en-US" dirty="0"/>
              <a:t>The </a:t>
            </a:r>
            <a:r>
              <a:rPr lang="en-US" u="sng" dirty="0"/>
              <a:t>penetration of Christianity into Scandinavia </a:t>
            </a:r>
            <a:r>
              <a:rPr lang="en-US" dirty="0"/>
              <a:t>led to serious conflict dividing Norway for almost a century</a:t>
            </a:r>
            <a:endParaRPr lang="en-CA"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b="1" dirty="0">
                <a:effectLst/>
              </a:rPr>
              <a:t>4) Potential reasons why the Vikings raided Europe</a:t>
            </a:r>
            <a:r>
              <a:rPr lang="en-CA" dirty="0">
                <a:effectLst/>
              </a:rPr>
              <a:t> </a:t>
            </a:r>
            <a:endParaRPr lang="en-US" dirty="0"/>
          </a:p>
        </p:txBody>
      </p:sp>
    </p:spTree>
    <p:extLst>
      <p:ext uri="{BB962C8B-B14F-4D97-AF65-F5344CB8AC3E}">
        <p14:creationId xmlns:p14="http://schemas.microsoft.com/office/powerpoint/2010/main" val="394994393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a:t>
            </a:r>
            <a:r>
              <a:rPr lang="en-CA" dirty="0"/>
              <a:t> </a:t>
            </a:r>
            <a:r>
              <a:rPr lang="en-CA" dirty="0"/>
              <a:t>The home land in </a:t>
            </a:r>
            <a:r>
              <a:rPr lang="en-CA" u="sng" dirty="0"/>
              <a:t>Scandinavia was over populated </a:t>
            </a:r>
            <a:r>
              <a:rPr lang="en-CA" u="sng" dirty="0" smtClean="0"/>
              <a:t>and had </a:t>
            </a:r>
            <a:r>
              <a:rPr lang="en-CA" u="sng" dirty="0"/>
              <a:t>little land to harvest food</a:t>
            </a:r>
            <a:endParaRPr lang="en-US" u="sng" dirty="0"/>
          </a:p>
        </p:txBody>
      </p:sp>
      <p:sp>
        <p:nvSpPr>
          <p:cNvPr id="3" name="Title 2"/>
          <p:cNvSpPr>
            <a:spLocks noGrp="1"/>
          </p:cNvSpPr>
          <p:nvPr>
            <p:ph type="title"/>
          </p:nvPr>
        </p:nvSpPr>
        <p:spPr/>
        <p:txBody>
          <a:bodyPr>
            <a:normAutofit fontScale="90000"/>
          </a:bodyPr>
          <a:lstStyle/>
          <a:p>
            <a:r>
              <a:rPr lang="en-US" b="1" dirty="0">
                <a:effectLst/>
              </a:rPr>
              <a:t>4) Potential reasons why the Vikings raided Europe</a:t>
            </a:r>
            <a:r>
              <a:rPr lang="en-CA" dirty="0">
                <a:effectLst/>
              </a:rPr>
              <a:t> </a:t>
            </a:r>
            <a:endParaRPr lang="en-US" dirty="0"/>
          </a:p>
        </p:txBody>
      </p:sp>
    </p:spTree>
    <p:extLst>
      <p:ext uri="{BB962C8B-B14F-4D97-AF65-F5344CB8AC3E}">
        <p14:creationId xmlns:p14="http://schemas.microsoft.com/office/powerpoint/2010/main" val="220828580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a:t>
            </a:r>
            <a:r>
              <a:rPr lang="en-US" dirty="0"/>
              <a:t> </a:t>
            </a:r>
            <a:r>
              <a:rPr lang="en-US" u="sng" dirty="0" smtClean="0"/>
              <a:t>Younger </a:t>
            </a:r>
            <a:r>
              <a:rPr lang="en-US" u="sng" dirty="0"/>
              <a:t>sons needed money because </a:t>
            </a:r>
            <a:r>
              <a:rPr lang="en-US" u="sng" dirty="0" smtClean="0"/>
              <a:t>in the Viking culture older sons inherited all the money</a:t>
            </a:r>
            <a:r>
              <a:rPr lang="en-US" dirty="0" smtClean="0"/>
              <a:t>.</a:t>
            </a:r>
            <a:r>
              <a:rPr lang="en-CA" dirty="0" smtClean="0"/>
              <a:t> </a:t>
            </a:r>
          </a:p>
          <a:p>
            <a:endParaRPr lang="en-CA" dirty="0"/>
          </a:p>
          <a:p>
            <a:pPr marL="0" indent="0">
              <a:buNone/>
            </a:pPr>
            <a:r>
              <a:rPr lang="en-US" dirty="0" smtClean="0"/>
              <a:t> </a:t>
            </a:r>
            <a:endParaRPr lang="en-US" dirty="0"/>
          </a:p>
        </p:txBody>
      </p:sp>
      <p:sp>
        <p:nvSpPr>
          <p:cNvPr id="3" name="Title 2"/>
          <p:cNvSpPr>
            <a:spLocks noGrp="1"/>
          </p:cNvSpPr>
          <p:nvPr>
            <p:ph type="title"/>
          </p:nvPr>
        </p:nvSpPr>
        <p:spPr/>
        <p:txBody>
          <a:bodyPr>
            <a:normAutofit fontScale="90000"/>
          </a:bodyPr>
          <a:lstStyle/>
          <a:p>
            <a:r>
              <a:rPr lang="en-US" b="1" dirty="0">
                <a:effectLst/>
              </a:rPr>
              <a:t>4) Potential reasons why the Vikings raided Europe</a:t>
            </a:r>
            <a:r>
              <a:rPr lang="en-CA" dirty="0">
                <a:effectLst/>
              </a:rPr>
              <a:t> </a:t>
            </a:r>
            <a:endParaRPr lang="en-US" dirty="0"/>
          </a:p>
        </p:txBody>
      </p:sp>
      <p:pic>
        <p:nvPicPr>
          <p:cNvPr id="4" name="Picture 3" descr="Screen Shot 2015-02-05 at 9.53.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691" y="2799053"/>
            <a:ext cx="2927614" cy="2622821"/>
          </a:xfrm>
          <a:prstGeom prst="rect">
            <a:avLst/>
          </a:prstGeom>
        </p:spPr>
      </p:pic>
    </p:spTree>
    <p:extLst>
      <p:ext uri="{BB962C8B-B14F-4D97-AF65-F5344CB8AC3E}">
        <p14:creationId xmlns:p14="http://schemas.microsoft.com/office/powerpoint/2010/main" val="253848490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5400" b="1" dirty="0"/>
              <a:t>5) Why did Vikings often raid monasteries?</a:t>
            </a:r>
            <a:r>
              <a:rPr lang="en-CA" sz="5400" dirty="0"/>
              <a:t> </a:t>
            </a:r>
            <a:endParaRPr lang="en-US" sz="5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5462062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Invasions of the ‘</a:t>
            </a:r>
            <a:r>
              <a:rPr lang="en-US" dirty="0" err="1" smtClean="0"/>
              <a:t>Northmen</a:t>
            </a:r>
            <a:r>
              <a:rPr lang="en-US" dirty="0" smtClean="0"/>
              <a:t>’</a:t>
            </a:r>
          </a:p>
          <a:p>
            <a:endParaRPr lang="en-US" dirty="0"/>
          </a:p>
          <a:p>
            <a:endParaRPr lang="en-US" dirty="0"/>
          </a:p>
        </p:txBody>
      </p:sp>
      <p:sp>
        <p:nvSpPr>
          <p:cNvPr id="2" name="Title 1"/>
          <p:cNvSpPr>
            <a:spLocks noGrp="1"/>
          </p:cNvSpPr>
          <p:nvPr>
            <p:ph type="ctrTitle"/>
          </p:nvPr>
        </p:nvSpPr>
        <p:spPr/>
        <p:txBody>
          <a:bodyPr/>
          <a:lstStyle/>
          <a:p>
            <a:r>
              <a:rPr lang="en-US" sz="8000" dirty="0" smtClean="0"/>
              <a:t>The Vikings</a:t>
            </a:r>
            <a:endParaRPr lang="en-US" sz="8000" dirty="0"/>
          </a:p>
        </p:txBody>
      </p:sp>
      <p:pic>
        <p:nvPicPr>
          <p:cNvPr id="4" name="Picture 3" descr="Screen Shot 2015-02-05 at 9.25.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639" y="4171309"/>
            <a:ext cx="2514198" cy="1662348"/>
          </a:xfrm>
          <a:prstGeom prst="rect">
            <a:avLst/>
          </a:prstGeom>
        </p:spPr>
      </p:pic>
    </p:spTree>
    <p:extLst>
      <p:ext uri="{BB962C8B-B14F-4D97-AF65-F5344CB8AC3E}">
        <p14:creationId xmlns:p14="http://schemas.microsoft.com/office/powerpoint/2010/main" val="347569525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Typically </a:t>
            </a:r>
            <a:r>
              <a:rPr lang="en-US" dirty="0"/>
              <a:t>raided </a:t>
            </a:r>
            <a:r>
              <a:rPr lang="en-US" dirty="0" smtClean="0"/>
              <a:t>monasteries</a:t>
            </a:r>
            <a:r>
              <a:rPr lang="en-US" dirty="0"/>
              <a:t> </a:t>
            </a:r>
            <a:r>
              <a:rPr lang="en-US" u="sng" dirty="0" smtClean="0"/>
              <a:t>because they contained a </a:t>
            </a:r>
            <a:r>
              <a:rPr lang="en-US" u="sng" dirty="0"/>
              <a:t>lot of valuable and monks were not trained to </a:t>
            </a:r>
            <a:r>
              <a:rPr lang="en-US" u="sng" dirty="0" smtClean="0"/>
              <a:t>fight/didn’t </a:t>
            </a:r>
            <a:r>
              <a:rPr lang="en-US" u="sng" dirty="0"/>
              <a:t>have weapons. </a:t>
            </a:r>
            <a:endParaRPr lang="en-CA" u="sng" dirty="0"/>
          </a:p>
          <a:p>
            <a:pPr lvl="0"/>
            <a:r>
              <a:rPr lang="en-US" dirty="0"/>
              <a:t>Vocab: </a:t>
            </a:r>
            <a:r>
              <a:rPr lang="en-CA" dirty="0"/>
              <a:t>A </a:t>
            </a:r>
            <a:r>
              <a:rPr lang="en-CA" b="1" dirty="0"/>
              <a:t>monastery</a:t>
            </a:r>
            <a:r>
              <a:rPr lang="en-CA" dirty="0"/>
              <a:t> (plural: </a:t>
            </a:r>
            <a:r>
              <a:rPr lang="en-CA" b="1" dirty="0"/>
              <a:t>monasteries</a:t>
            </a:r>
            <a:r>
              <a:rPr lang="en-CA" dirty="0"/>
              <a:t>) is the building or complex of buildings comprising the domestic quarters and workplace(s) of monastics, whether monks or </a:t>
            </a:r>
            <a:r>
              <a:rPr lang="en-CA" dirty="0" smtClean="0"/>
              <a:t>nuns.</a:t>
            </a:r>
            <a:endParaRPr lang="en-CA"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b="1" dirty="0">
                <a:effectLst/>
              </a:rPr>
              <a:t>5) Why did Vikings often raid monasteries?</a:t>
            </a:r>
            <a:r>
              <a:rPr lang="en-CA" dirty="0">
                <a:effectLst/>
              </a:rPr>
              <a:t> </a:t>
            </a:r>
            <a:endParaRPr lang="en-US" dirty="0"/>
          </a:p>
        </p:txBody>
      </p:sp>
    </p:spTree>
    <p:extLst>
      <p:ext uri="{BB962C8B-B14F-4D97-AF65-F5344CB8AC3E}">
        <p14:creationId xmlns:p14="http://schemas.microsoft.com/office/powerpoint/2010/main" val="22641772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5400" b="1" dirty="0" smtClean="0"/>
              <a:t>6</a:t>
            </a:r>
            <a:r>
              <a:rPr lang="en-US" sz="5400" b="1" dirty="0"/>
              <a:t>) How did medieval Christians in Europe feel about the Vikings?</a:t>
            </a:r>
            <a:r>
              <a:rPr lang="en-CA" sz="5400" dirty="0"/>
              <a:t/>
            </a:r>
            <a:br>
              <a:rPr lang="en-CA" sz="5400" dirty="0"/>
            </a:br>
            <a:endParaRPr lang="en-US" sz="5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0656611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96300"/>
            <a:ext cx="8229600" cy="4199700"/>
          </a:xfrm>
        </p:spPr>
        <p:txBody>
          <a:bodyPr>
            <a:normAutofit/>
          </a:bodyPr>
          <a:lstStyle/>
          <a:p>
            <a:r>
              <a:rPr lang="en-US" dirty="0"/>
              <a:t>Medieval Christians in Europe were totally unprepared for the Viking incursions and could find no explanation for their arrival and the accompanying suffering they </a:t>
            </a:r>
            <a:r>
              <a:rPr lang="en-US" dirty="0" smtClean="0"/>
              <a:t>experienced.</a:t>
            </a:r>
          </a:p>
          <a:p>
            <a:r>
              <a:rPr lang="en-US" u="sng" dirty="0" smtClean="0"/>
              <a:t>The Vikings were brutal and Medieval Christians would have lived in fear!</a:t>
            </a:r>
            <a:endParaRPr lang="en-US" u="sng" dirty="0"/>
          </a:p>
          <a:p>
            <a:pPr marL="0" indent="0">
              <a:buNone/>
            </a:pPr>
            <a:endParaRPr lang="en-US" dirty="0"/>
          </a:p>
        </p:txBody>
      </p:sp>
      <p:sp>
        <p:nvSpPr>
          <p:cNvPr id="3" name="Title 2"/>
          <p:cNvSpPr>
            <a:spLocks noGrp="1"/>
          </p:cNvSpPr>
          <p:nvPr>
            <p:ph type="title"/>
          </p:nvPr>
        </p:nvSpPr>
        <p:spPr>
          <a:xfrm>
            <a:off x="457200" y="-320841"/>
            <a:ext cx="8229600" cy="2753894"/>
          </a:xfrm>
        </p:spPr>
        <p:txBody>
          <a:bodyPr>
            <a:normAutofit/>
          </a:bodyPr>
          <a:lstStyle/>
          <a:p>
            <a:r>
              <a:rPr lang="en-US" b="1" dirty="0">
                <a:effectLst/>
              </a:rPr>
              <a:t>6) </a:t>
            </a:r>
            <a:r>
              <a:rPr lang="en-US" sz="4000" b="1" dirty="0">
                <a:effectLst/>
              </a:rPr>
              <a:t>How did medieval Christians in Europe feel about the Vikings?</a:t>
            </a:r>
            <a:r>
              <a:rPr lang="en-CA" dirty="0">
                <a:effectLst/>
              </a:rPr>
              <a:t/>
            </a:r>
            <a:br>
              <a:rPr lang="en-CA" dirty="0">
                <a:effectLst/>
              </a:rPr>
            </a:br>
            <a:endParaRPr lang="en-US" dirty="0"/>
          </a:p>
        </p:txBody>
      </p:sp>
    </p:spTree>
    <p:extLst>
      <p:ext uri="{BB962C8B-B14F-4D97-AF65-F5344CB8AC3E}">
        <p14:creationId xmlns:p14="http://schemas.microsoft.com/office/powerpoint/2010/main" val="423387489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5400" dirty="0"/>
              <a:t>If this was to happen </a:t>
            </a:r>
            <a:r>
              <a:rPr lang="en-US" sz="5400" dirty="0" smtClean="0"/>
              <a:t>to our society today </a:t>
            </a:r>
            <a:r>
              <a:rPr lang="en-US" sz="5400" dirty="0"/>
              <a:t>where would </a:t>
            </a:r>
            <a:r>
              <a:rPr lang="en-US" sz="5400" dirty="0" smtClean="0"/>
              <a:t>we look </a:t>
            </a:r>
            <a:r>
              <a:rPr lang="en-US" sz="5400" dirty="0"/>
              <a:t>for protection and answers?</a:t>
            </a:r>
          </a:p>
          <a:p>
            <a:pPr marL="0" indent="0">
              <a:buNone/>
            </a:pPr>
            <a:endParaRPr lang="en-US" dirty="0"/>
          </a:p>
        </p:txBody>
      </p:sp>
      <p:sp>
        <p:nvSpPr>
          <p:cNvPr id="3" name="Title 2"/>
          <p:cNvSpPr>
            <a:spLocks noGrp="1"/>
          </p:cNvSpPr>
          <p:nvPr>
            <p:ph type="title"/>
          </p:nvPr>
        </p:nvSpPr>
        <p:spPr/>
        <p:txBody>
          <a:bodyPr/>
          <a:lstStyle/>
          <a:p>
            <a:pPr algn="ctr"/>
            <a:r>
              <a:rPr lang="en-US" dirty="0" smtClean="0"/>
              <a:t>Ask your partner:</a:t>
            </a:r>
            <a:endParaRPr lang="en-US" dirty="0"/>
          </a:p>
        </p:txBody>
      </p:sp>
    </p:spTree>
    <p:extLst>
      <p:ext uri="{BB962C8B-B14F-4D97-AF65-F5344CB8AC3E}">
        <p14:creationId xmlns:p14="http://schemas.microsoft.com/office/powerpoint/2010/main" val="169152848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a:t>The Vikings were a feared people that terrorized most of coastal Europe for 200 years.</a:t>
            </a:r>
          </a:p>
          <a:p>
            <a:r>
              <a:rPr lang="en-US" dirty="0" smtClean="0"/>
              <a:t>Medieval people looked to their government. But it was weak and Charlemagne’s empire was crumbling under his sons!</a:t>
            </a:r>
          </a:p>
          <a:p>
            <a:r>
              <a:rPr lang="en-US" dirty="0" smtClean="0"/>
              <a:t>They needed to find new forms of protection…</a:t>
            </a:r>
          </a:p>
          <a:p>
            <a:r>
              <a:rPr lang="en-US" dirty="0" smtClean="0"/>
              <a:t>Common people and landowners alike needed to be protected</a:t>
            </a:r>
          </a:p>
        </p:txBody>
      </p:sp>
      <p:sp>
        <p:nvSpPr>
          <p:cNvPr id="3" name="Title 2"/>
          <p:cNvSpPr>
            <a:spLocks noGrp="1"/>
          </p:cNvSpPr>
          <p:nvPr>
            <p:ph type="title"/>
          </p:nvPr>
        </p:nvSpPr>
        <p:spPr/>
        <p:txBody>
          <a:bodyPr/>
          <a:lstStyle/>
          <a:p>
            <a:pPr algn="ctr"/>
            <a:r>
              <a:rPr lang="en-US" b="1" dirty="0" smtClean="0"/>
              <a:t>NEED FOR PROTECTION</a:t>
            </a:r>
            <a:endParaRPr lang="en-US" b="1" dirty="0"/>
          </a:p>
        </p:txBody>
      </p:sp>
    </p:spTree>
    <p:extLst>
      <p:ext uri="{BB962C8B-B14F-4D97-AF65-F5344CB8AC3E}">
        <p14:creationId xmlns:p14="http://schemas.microsoft.com/office/powerpoint/2010/main" val="261481635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91004"/>
            <a:ext cx="8229600" cy="3804995"/>
          </a:xfrm>
        </p:spPr>
        <p:txBody>
          <a:bodyPr>
            <a:normAutofit lnSpcReduction="10000"/>
          </a:bodyPr>
          <a:lstStyle/>
          <a:p>
            <a:pPr marL="0" indent="0">
              <a:buNone/>
            </a:pPr>
            <a:r>
              <a:rPr lang="en-CA" dirty="0" smtClean="0"/>
              <a:t>1. England was saved by the </a:t>
            </a:r>
            <a:r>
              <a:rPr lang="en-CA" u="sng" dirty="0" smtClean="0"/>
              <a:t>tough resistance of the </a:t>
            </a:r>
            <a:r>
              <a:rPr lang="en-CA" b="1" u="sng" dirty="0" smtClean="0"/>
              <a:t>Anglo-Saxon king, Alfred the Great</a:t>
            </a:r>
            <a:r>
              <a:rPr lang="en-CA" dirty="0" smtClean="0"/>
              <a:t>. From his base in Wessex, Alfred fought the Vikings for three decades. </a:t>
            </a:r>
            <a:endParaRPr lang="en-CA" dirty="0"/>
          </a:p>
          <a:p>
            <a:pPr marL="0" indent="0">
              <a:buNone/>
            </a:pPr>
            <a:endParaRPr lang="en-US" dirty="0" smtClean="0"/>
          </a:p>
          <a:p>
            <a:pPr marL="0" indent="0">
              <a:buNone/>
            </a:pPr>
            <a:r>
              <a:rPr lang="en-US" dirty="0" smtClean="0"/>
              <a:t>2. </a:t>
            </a:r>
            <a:r>
              <a:rPr lang="en-US" u="sng" dirty="0" smtClean="0"/>
              <a:t>Britain used Viking </a:t>
            </a:r>
            <a:r>
              <a:rPr lang="en-US" u="sng" dirty="0"/>
              <a:t>lords </a:t>
            </a:r>
            <a:r>
              <a:rPr lang="en-US" u="sng" dirty="0" smtClean="0"/>
              <a:t>to protected from </a:t>
            </a:r>
            <a:r>
              <a:rPr lang="en-US" u="sng" dirty="0"/>
              <a:t>other </a:t>
            </a:r>
            <a:r>
              <a:rPr lang="en-US" u="sng" dirty="0" smtClean="0"/>
              <a:t>Vikings </a:t>
            </a:r>
            <a:r>
              <a:rPr lang="en-US" dirty="0" smtClean="0"/>
              <a:t>by giving them land and power, and </a:t>
            </a:r>
            <a:r>
              <a:rPr lang="en-US" dirty="0"/>
              <a:t>the people of Norway and Denmark </a:t>
            </a:r>
            <a:r>
              <a:rPr lang="en-US" u="sng" dirty="0"/>
              <a:t>became Christians </a:t>
            </a:r>
            <a:r>
              <a:rPr lang="en-US" dirty="0"/>
              <a:t>which helped dissolve the Vikings traditional beliefs and violent way of life. </a:t>
            </a:r>
          </a:p>
          <a:p>
            <a:endParaRPr lang="en-US" dirty="0"/>
          </a:p>
        </p:txBody>
      </p:sp>
      <p:sp>
        <p:nvSpPr>
          <p:cNvPr id="3" name="Title 2"/>
          <p:cNvSpPr>
            <a:spLocks noGrp="1"/>
          </p:cNvSpPr>
          <p:nvPr>
            <p:ph type="title"/>
          </p:nvPr>
        </p:nvSpPr>
        <p:spPr>
          <a:xfrm>
            <a:off x="457200" y="1"/>
            <a:ext cx="8229600" cy="1930621"/>
          </a:xfrm>
        </p:spPr>
        <p:txBody>
          <a:bodyPr>
            <a:normAutofit/>
          </a:bodyPr>
          <a:lstStyle/>
          <a:p>
            <a:r>
              <a:rPr lang="en-US" b="1" dirty="0">
                <a:effectLst/>
              </a:rPr>
              <a:t>7) Why did the Viking’s raid end in the 10</a:t>
            </a:r>
            <a:r>
              <a:rPr lang="en-US" b="1" baseline="30000" dirty="0">
                <a:effectLst/>
              </a:rPr>
              <a:t>th</a:t>
            </a:r>
            <a:r>
              <a:rPr lang="en-US" b="1" dirty="0">
                <a:effectLst/>
              </a:rPr>
              <a:t> </a:t>
            </a:r>
            <a:r>
              <a:rPr lang="en-US" b="1" dirty="0" smtClean="0">
                <a:effectLst/>
              </a:rPr>
              <a:t>century? </a:t>
            </a:r>
            <a:r>
              <a:rPr lang="en-US" b="1" dirty="0">
                <a:effectLst/>
              </a:rPr>
              <a:t>2 </a:t>
            </a:r>
            <a:r>
              <a:rPr lang="en-US" b="1" dirty="0" smtClean="0">
                <a:effectLst/>
              </a:rPr>
              <a:t>ideas</a:t>
            </a:r>
            <a:r>
              <a:rPr lang="en-CA" dirty="0">
                <a:effectLst/>
              </a:rPr>
              <a:t>:</a:t>
            </a:r>
            <a:endParaRPr lang="en-US" dirty="0"/>
          </a:p>
        </p:txBody>
      </p:sp>
    </p:spTree>
    <p:extLst>
      <p:ext uri="{BB962C8B-B14F-4D97-AF65-F5344CB8AC3E}">
        <p14:creationId xmlns:p14="http://schemas.microsoft.com/office/powerpoint/2010/main" val="125301546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It is believed that the </a:t>
            </a:r>
            <a:r>
              <a:rPr lang="en-US" sz="3200" dirty="0"/>
              <a:t>first Europeans to settle in North America </a:t>
            </a:r>
            <a:r>
              <a:rPr lang="en-US" sz="3200" dirty="0" smtClean="0"/>
              <a:t>where the Vikings.</a:t>
            </a:r>
          </a:p>
          <a:p>
            <a:r>
              <a:rPr lang="en-US" sz="3200" dirty="0" err="1" smtClean="0"/>
              <a:t>Lief</a:t>
            </a:r>
            <a:r>
              <a:rPr lang="en-US" sz="3200" dirty="0" smtClean="0"/>
              <a:t> Erikson, Viking Explorer, </a:t>
            </a:r>
            <a:r>
              <a:rPr lang="en-US" sz="3200" dirty="0"/>
              <a:t>established a Viking settlement in Newfoundland </a:t>
            </a:r>
          </a:p>
          <a:p>
            <a:pPr marL="0" indent="0">
              <a:buNone/>
            </a:pPr>
            <a:endParaRPr lang="en-US" dirty="0"/>
          </a:p>
        </p:txBody>
      </p:sp>
      <p:sp>
        <p:nvSpPr>
          <p:cNvPr id="3" name="Title 2"/>
          <p:cNvSpPr>
            <a:spLocks noGrp="1"/>
          </p:cNvSpPr>
          <p:nvPr>
            <p:ph type="title"/>
          </p:nvPr>
        </p:nvSpPr>
        <p:spPr/>
        <p:txBody>
          <a:bodyPr/>
          <a:lstStyle/>
          <a:p>
            <a:pPr algn="ctr"/>
            <a:r>
              <a:rPr lang="en-US" b="1" dirty="0" smtClean="0"/>
              <a:t>The Vikings in North America???</a:t>
            </a:r>
            <a:endParaRPr lang="en-US" b="1" dirty="0"/>
          </a:p>
        </p:txBody>
      </p:sp>
    </p:spTree>
    <p:extLst>
      <p:ext uri="{BB962C8B-B14F-4D97-AF65-F5344CB8AC3E}">
        <p14:creationId xmlns:p14="http://schemas.microsoft.com/office/powerpoint/2010/main" val="287655450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5 at 10.27.30 AM.png"/>
          <p:cNvPicPr>
            <a:picLocks noGrp="1" noChangeAspect="1"/>
          </p:cNvPicPr>
          <p:nvPr>
            <p:ph idx="1"/>
          </p:nvPr>
        </p:nvPicPr>
        <p:blipFill>
          <a:blip r:embed="rId2">
            <a:extLst>
              <a:ext uri="{28A0092B-C50C-407E-A947-70E740481C1C}">
                <a14:useLocalDpi xmlns:a14="http://schemas.microsoft.com/office/drawing/2010/main" val="0"/>
              </a:ext>
            </a:extLst>
          </a:blip>
          <a:srcRect l="-47489" r="-47489"/>
          <a:stretch>
            <a:fillRect/>
          </a:stretch>
        </p:blipFill>
        <p:spPr/>
      </p:pic>
      <p:sp>
        <p:nvSpPr>
          <p:cNvPr id="3" name="Title 2"/>
          <p:cNvSpPr>
            <a:spLocks noGrp="1"/>
          </p:cNvSpPr>
          <p:nvPr>
            <p:ph type="title"/>
          </p:nvPr>
        </p:nvSpPr>
        <p:spPr/>
        <p:txBody>
          <a:bodyPr/>
          <a:lstStyle/>
          <a:p>
            <a:pPr algn="ctr"/>
            <a:r>
              <a:rPr lang="en-US" dirty="0" smtClean="0">
                <a:solidFill>
                  <a:srgbClr val="FF0000"/>
                </a:solidFill>
              </a:rPr>
              <a:t>The Vikings to N. America</a:t>
            </a:r>
            <a:endParaRPr lang="en-US" dirty="0">
              <a:solidFill>
                <a:srgbClr val="FF0000"/>
              </a:solidFill>
            </a:endParaRPr>
          </a:p>
        </p:txBody>
      </p:sp>
    </p:spTree>
    <p:extLst>
      <p:ext uri="{BB962C8B-B14F-4D97-AF65-F5344CB8AC3E}">
        <p14:creationId xmlns:p14="http://schemas.microsoft.com/office/powerpoint/2010/main" val="427288062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4000" dirty="0" smtClean="0"/>
              <a:t>Question: </a:t>
            </a:r>
            <a:r>
              <a:rPr lang="en-US" sz="4000" b="1" dirty="0"/>
              <a:t>How do we know what we know about the Viking invasions today? </a:t>
            </a:r>
            <a:r>
              <a:rPr lang="en-US" sz="4000" b="1" u="sng" dirty="0"/>
              <a:t>What evidence do we have!?</a:t>
            </a:r>
            <a:endParaRPr lang="en-CA" sz="4000" dirty="0"/>
          </a:p>
          <a:p>
            <a:endParaRPr lang="en-US" dirty="0"/>
          </a:p>
        </p:txBody>
      </p:sp>
      <p:sp>
        <p:nvSpPr>
          <p:cNvPr id="3" name="Title 2"/>
          <p:cNvSpPr>
            <a:spLocks noGrp="1"/>
          </p:cNvSpPr>
          <p:nvPr>
            <p:ph type="title"/>
          </p:nvPr>
        </p:nvSpPr>
        <p:spPr/>
        <p:txBody>
          <a:bodyPr>
            <a:normAutofit fontScale="90000"/>
          </a:bodyPr>
          <a:lstStyle/>
          <a:p>
            <a:pPr algn="ctr"/>
            <a:r>
              <a:rPr lang="en-US" sz="4400" b="1" dirty="0" smtClean="0"/>
              <a:t>Blood of a Viking: The Invasions </a:t>
            </a:r>
            <a:endParaRPr lang="en-US" sz="4400" b="1" dirty="0"/>
          </a:p>
        </p:txBody>
      </p:sp>
    </p:spTree>
    <p:extLst>
      <p:ext uri="{BB962C8B-B14F-4D97-AF65-F5344CB8AC3E}">
        <p14:creationId xmlns:p14="http://schemas.microsoft.com/office/powerpoint/2010/main" val="200950120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152399"/>
            <a:ext cx="8229600" cy="5613727"/>
          </a:xfrm>
        </p:spPr>
        <p:txBody>
          <a:bodyPr>
            <a:normAutofit/>
          </a:bodyPr>
          <a:lstStyle/>
          <a:p>
            <a:r>
              <a:rPr lang="en-US" b="1" dirty="0">
                <a:effectLst/>
              </a:rPr>
              <a:t>How do we know what we know about the Viking invasions today? </a:t>
            </a:r>
            <a:r>
              <a:rPr lang="en-US" b="1" u="sng" dirty="0">
                <a:effectLst/>
              </a:rPr>
              <a:t>What evidence do we have!?</a:t>
            </a:r>
            <a:r>
              <a:rPr lang="en-CA" dirty="0">
                <a:effectLst/>
              </a:rPr>
              <a:t/>
            </a:r>
            <a:br>
              <a:rPr lang="en-CA" dirty="0">
                <a:effectLst/>
              </a:rPr>
            </a:br>
            <a:r>
              <a:rPr lang="en-CA" dirty="0" smtClean="0">
                <a:effectLst/>
              </a:rPr>
              <a:t/>
            </a:r>
            <a:br>
              <a:rPr lang="en-CA" dirty="0" smtClean="0">
                <a:effectLst/>
              </a:rPr>
            </a:br>
            <a:r>
              <a:rPr lang="en-CA" dirty="0">
                <a:effectLst/>
              </a:rPr>
              <a:t/>
            </a:r>
            <a:br>
              <a:rPr lang="en-CA" dirty="0">
                <a:effectLst/>
              </a:rPr>
            </a:br>
            <a:r>
              <a:rPr lang="en-CA" dirty="0" smtClean="0">
                <a:effectLst/>
              </a:rPr>
              <a:t>What is an example of a primary and secondary source???</a:t>
            </a:r>
            <a:endParaRPr lang="en-US" dirty="0"/>
          </a:p>
        </p:txBody>
      </p:sp>
    </p:spTree>
    <p:extLst>
      <p:ext uri="{BB962C8B-B14F-4D97-AF65-F5344CB8AC3E}">
        <p14:creationId xmlns:p14="http://schemas.microsoft.com/office/powerpoint/2010/main" val="54077445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1029" r="-21029"/>
          <a:stretch>
            <a:fillRect/>
          </a:stretch>
        </p:blipFill>
        <p:spPr>
          <a:prstGeom prst="rect">
            <a:avLst/>
          </a:prstGeom>
        </p:spPr>
      </p:pic>
      <p:sp>
        <p:nvSpPr>
          <p:cNvPr id="2" name="Title 1"/>
          <p:cNvSpPr>
            <a:spLocks noGrp="1"/>
          </p:cNvSpPr>
          <p:nvPr>
            <p:ph type="title"/>
          </p:nvPr>
        </p:nvSpPr>
        <p:spPr/>
        <p:txBody>
          <a:bodyPr>
            <a:normAutofit fontScale="90000"/>
          </a:bodyPr>
          <a:lstStyle/>
          <a:p>
            <a:pPr algn="ctr"/>
            <a:r>
              <a:rPr lang="en-US" dirty="0" smtClean="0"/>
              <a:t>What images come to mind when you think of Vikings?</a:t>
            </a:r>
            <a:endParaRPr lang="en-US" dirty="0"/>
          </a:p>
        </p:txBody>
      </p:sp>
    </p:spTree>
    <p:extLst>
      <p:ext uri="{BB962C8B-B14F-4D97-AF65-F5344CB8AC3E}">
        <p14:creationId xmlns:p14="http://schemas.microsoft.com/office/powerpoint/2010/main" val="85000902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Primary source: original records of a specific historical period. Sources were used or created by someone with firsthand experience and/or created at the time of the event.</a:t>
            </a:r>
          </a:p>
          <a:p>
            <a:r>
              <a:rPr lang="en-US" dirty="0" smtClean="0"/>
              <a:t>Secondary source: sources created about a time or event by someone who used primary sources for their information.</a:t>
            </a:r>
            <a:endParaRPr lang="en-US" dirty="0"/>
          </a:p>
        </p:txBody>
      </p:sp>
      <p:sp>
        <p:nvSpPr>
          <p:cNvPr id="3" name="Title 2"/>
          <p:cNvSpPr>
            <a:spLocks noGrp="1"/>
          </p:cNvSpPr>
          <p:nvPr>
            <p:ph type="title"/>
          </p:nvPr>
        </p:nvSpPr>
        <p:spPr/>
        <p:txBody>
          <a:bodyPr/>
          <a:lstStyle/>
          <a:p>
            <a:r>
              <a:rPr lang="en-US" dirty="0" smtClean="0"/>
              <a:t>Do you remember???</a:t>
            </a:r>
            <a:endParaRPr lang="en-US" dirty="0"/>
          </a:p>
        </p:txBody>
      </p:sp>
    </p:spTree>
    <p:extLst>
      <p:ext uri="{BB962C8B-B14F-4D97-AF65-F5344CB8AC3E}">
        <p14:creationId xmlns:p14="http://schemas.microsoft.com/office/powerpoint/2010/main" val="170742778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3908"/>
            <a:ext cx="8229600" cy="3762092"/>
          </a:xfrm>
        </p:spPr>
        <p:txBody>
          <a:bodyPr>
            <a:normAutofit lnSpcReduction="10000"/>
          </a:bodyPr>
          <a:lstStyle/>
          <a:p>
            <a:r>
              <a:rPr lang="en-CA" dirty="0" smtClean="0"/>
              <a:t>Monks </a:t>
            </a:r>
            <a:r>
              <a:rPr lang="en-CA" dirty="0"/>
              <a:t>writing and oral narratives </a:t>
            </a:r>
          </a:p>
          <a:p>
            <a:r>
              <a:rPr lang="en-CA" dirty="0" smtClean="0"/>
              <a:t>Archaeology </a:t>
            </a:r>
            <a:endParaRPr lang="en-CA" dirty="0"/>
          </a:p>
          <a:p>
            <a:r>
              <a:rPr lang="en-CA" dirty="0" smtClean="0"/>
              <a:t>Dating the silver coins</a:t>
            </a:r>
            <a:endParaRPr lang="en-CA" dirty="0"/>
          </a:p>
          <a:p>
            <a:r>
              <a:rPr lang="en-CA" dirty="0" smtClean="0"/>
              <a:t>Forensic </a:t>
            </a:r>
            <a:r>
              <a:rPr lang="en-CA" dirty="0"/>
              <a:t>tools</a:t>
            </a:r>
          </a:p>
          <a:p>
            <a:r>
              <a:rPr lang="en-US" dirty="0" smtClean="0"/>
              <a:t>Carbon </a:t>
            </a:r>
            <a:r>
              <a:rPr lang="en-US" dirty="0"/>
              <a:t>dating bones and </a:t>
            </a:r>
            <a:r>
              <a:rPr lang="en-US" dirty="0" smtClean="0"/>
              <a:t>artifacts</a:t>
            </a:r>
          </a:p>
          <a:p>
            <a:pPr lvl="1"/>
            <a:r>
              <a:rPr lang="en-US" dirty="0" smtClean="0"/>
              <a:t>a </a:t>
            </a:r>
            <a:r>
              <a:rPr lang="en-US" dirty="0"/>
              <a:t>technique used by scientists to learn the ages of biological specimens – for example, wooden archaeological artifacts or ancient human remains – from the distant past.</a:t>
            </a:r>
            <a:endParaRPr lang="en-US" dirty="0"/>
          </a:p>
        </p:txBody>
      </p:sp>
      <p:sp>
        <p:nvSpPr>
          <p:cNvPr id="3" name="Title 2"/>
          <p:cNvSpPr>
            <a:spLocks noGrp="1"/>
          </p:cNvSpPr>
          <p:nvPr>
            <p:ph type="title"/>
          </p:nvPr>
        </p:nvSpPr>
        <p:spPr>
          <a:xfrm>
            <a:off x="457200" y="152400"/>
            <a:ext cx="8229600" cy="2441074"/>
          </a:xfrm>
        </p:spPr>
        <p:txBody>
          <a:bodyPr>
            <a:normAutofit fontScale="90000"/>
          </a:bodyPr>
          <a:lstStyle/>
          <a:p>
            <a:r>
              <a:rPr lang="en-US" b="1" dirty="0">
                <a:effectLst/>
              </a:rPr>
              <a:t>How do we know what we know about the Viking invasions today? </a:t>
            </a:r>
            <a:r>
              <a:rPr lang="en-US" b="1" u="sng" dirty="0">
                <a:effectLst/>
              </a:rPr>
              <a:t>W</a:t>
            </a:r>
            <a:r>
              <a:rPr lang="en-US" b="1" u="sng" dirty="0" smtClean="0">
                <a:effectLst/>
              </a:rPr>
              <a:t>hat </a:t>
            </a:r>
            <a:r>
              <a:rPr lang="en-US" b="1" u="sng" dirty="0">
                <a:effectLst/>
              </a:rPr>
              <a:t>evidence do we have!?</a:t>
            </a:r>
            <a:r>
              <a:rPr lang="en-CA" dirty="0">
                <a:effectLst/>
              </a:rPr>
              <a:t/>
            </a:r>
            <a:br>
              <a:rPr lang="en-CA" dirty="0">
                <a:effectLst/>
              </a:rPr>
            </a:br>
            <a:endParaRPr lang="en-US" dirty="0"/>
          </a:p>
        </p:txBody>
      </p:sp>
    </p:spTree>
    <p:extLst>
      <p:ext uri="{BB962C8B-B14F-4D97-AF65-F5344CB8AC3E}">
        <p14:creationId xmlns:p14="http://schemas.microsoft.com/office/powerpoint/2010/main" val="222708813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Individually: Read the handout and answer the attached questions on the back.</a:t>
            </a:r>
          </a:p>
          <a:p>
            <a:r>
              <a:rPr lang="en-US" dirty="0" smtClean="0"/>
              <a:t>Read the instructions to the questions: Especially the map question.</a:t>
            </a:r>
          </a:p>
          <a:p>
            <a:r>
              <a:rPr lang="en-US" dirty="0" smtClean="0"/>
              <a:t>This worksheet is for marks! </a:t>
            </a:r>
            <a:endParaRPr lang="en-US" dirty="0"/>
          </a:p>
        </p:txBody>
      </p:sp>
      <p:sp>
        <p:nvSpPr>
          <p:cNvPr id="3" name="Title 2"/>
          <p:cNvSpPr>
            <a:spLocks noGrp="1"/>
          </p:cNvSpPr>
          <p:nvPr>
            <p:ph type="title"/>
          </p:nvPr>
        </p:nvSpPr>
        <p:spPr/>
        <p:txBody>
          <a:bodyPr/>
          <a:lstStyle/>
          <a:p>
            <a:r>
              <a:rPr lang="en-US" dirty="0" smtClean="0"/>
              <a:t>Activity:</a:t>
            </a:r>
            <a:endParaRPr lang="en-US" dirty="0"/>
          </a:p>
        </p:txBody>
      </p:sp>
    </p:spTree>
    <p:extLst>
      <p:ext uri="{BB962C8B-B14F-4D97-AF65-F5344CB8AC3E}">
        <p14:creationId xmlns:p14="http://schemas.microsoft.com/office/powerpoint/2010/main" val="255694134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8800" dirty="0" smtClean="0"/>
              <a:t>They NEVER wore horns!! </a:t>
            </a:r>
            <a:endParaRPr lang="en-US" sz="88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91482204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 Viking </a:t>
            </a:r>
            <a:r>
              <a:rPr lang="en-CA" dirty="0"/>
              <a:t>was actually a verb, not a </a:t>
            </a:r>
            <a:r>
              <a:rPr lang="en-CA" dirty="0" smtClean="0"/>
              <a:t>noun</a:t>
            </a:r>
            <a:endParaRPr lang="en-CA" dirty="0"/>
          </a:p>
          <a:p>
            <a:r>
              <a:rPr lang="en-CA" dirty="0" smtClean="0"/>
              <a:t>People </a:t>
            </a:r>
            <a:r>
              <a:rPr lang="en-CA" dirty="0"/>
              <a:t>went </a:t>
            </a:r>
            <a:r>
              <a:rPr lang="en-CA" dirty="0" smtClean="0"/>
              <a:t>on a </a:t>
            </a:r>
            <a:r>
              <a:rPr lang="en-CA" dirty="0"/>
              <a:t>‘Viking’, </a:t>
            </a:r>
            <a:r>
              <a:rPr lang="en-CA" dirty="0" smtClean="0"/>
              <a:t>it was not </a:t>
            </a:r>
            <a:r>
              <a:rPr lang="en-CA" dirty="0"/>
              <a:t>actually what they called themselves- they were </a:t>
            </a:r>
            <a:r>
              <a:rPr lang="en-CA" dirty="0" smtClean="0"/>
              <a:t>Scandinavians.</a:t>
            </a:r>
            <a:endParaRPr lang="en-CA" dirty="0"/>
          </a:p>
          <a:p>
            <a:r>
              <a:rPr lang="en-CA" dirty="0" smtClean="0"/>
              <a:t>Vikings </a:t>
            </a:r>
            <a:r>
              <a:rPr lang="en-CA" dirty="0"/>
              <a:t>that stayed were called Normans- contraction of ‘north man’, example Normandy, France. </a:t>
            </a:r>
          </a:p>
          <a:p>
            <a:pPr marL="0" indent="0">
              <a:buNone/>
            </a:pPr>
            <a:endParaRPr lang="en-US" dirty="0"/>
          </a:p>
        </p:txBody>
      </p:sp>
      <p:sp>
        <p:nvSpPr>
          <p:cNvPr id="3" name="Title 2"/>
          <p:cNvSpPr>
            <a:spLocks noGrp="1"/>
          </p:cNvSpPr>
          <p:nvPr>
            <p:ph type="title"/>
          </p:nvPr>
        </p:nvSpPr>
        <p:spPr/>
        <p:txBody>
          <a:bodyPr/>
          <a:lstStyle/>
          <a:p>
            <a:pPr algn="ctr"/>
            <a:r>
              <a:rPr lang="en-US" dirty="0" smtClean="0"/>
              <a:t>Introduction</a:t>
            </a:r>
            <a:endParaRPr lang="en-US" dirty="0"/>
          </a:p>
        </p:txBody>
      </p:sp>
    </p:spTree>
    <p:extLst>
      <p:ext uri="{BB962C8B-B14F-4D97-AF65-F5344CB8AC3E}">
        <p14:creationId xmlns:p14="http://schemas.microsoft.com/office/powerpoint/2010/main" val="209534875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05 at 8.47.07 AM.png"/>
          <p:cNvPicPr>
            <a:picLocks noGrp="1" noChangeAspect="1"/>
          </p:cNvPicPr>
          <p:nvPr>
            <p:ph idx="1"/>
          </p:nvPr>
        </p:nvPicPr>
        <p:blipFill>
          <a:blip r:embed="rId2">
            <a:extLst>
              <a:ext uri="{28A0092B-C50C-407E-A947-70E740481C1C}">
                <a14:useLocalDpi xmlns:a14="http://schemas.microsoft.com/office/drawing/2010/main" val="0"/>
              </a:ext>
            </a:extLst>
          </a:blip>
          <a:srcRect l="-43969" r="-43969"/>
          <a:stretch>
            <a:fillRect/>
          </a:stretch>
        </p:blipFill>
        <p:spPr>
          <a:xfrm>
            <a:off x="-753241" y="283158"/>
            <a:ext cx="10632965" cy="5812842"/>
          </a:xfrm>
        </p:spPr>
      </p:pic>
      <p:sp>
        <p:nvSpPr>
          <p:cNvPr id="3" name="Title 2"/>
          <p:cNvSpPr>
            <a:spLocks noGrp="1"/>
          </p:cNvSpPr>
          <p:nvPr>
            <p:ph type="title"/>
          </p:nvPr>
        </p:nvSpPr>
        <p:spPr>
          <a:xfrm>
            <a:off x="8031654" y="152400"/>
            <a:ext cx="655145" cy="697186"/>
          </a:xfrm>
        </p:spPr>
        <p:txBody>
          <a:bodyPr>
            <a:normAutofit fontScale="90000"/>
          </a:bodyPr>
          <a:lstStyle/>
          <a:p>
            <a:endParaRPr lang="en-US" dirty="0"/>
          </a:p>
        </p:txBody>
      </p:sp>
    </p:spTree>
    <p:extLst>
      <p:ext uri="{BB962C8B-B14F-4D97-AF65-F5344CB8AC3E}">
        <p14:creationId xmlns:p14="http://schemas.microsoft.com/office/powerpoint/2010/main" val="19685116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5400" b="1" dirty="0"/>
              <a:t>1) When did the Viking raids happen?</a:t>
            </a:r>
            <a:r>
              <a:rPr lang="en-CA" sz="5400" dirty="0"/>
              <a:t> </a:t>
            </a:r>
            <a:endParaRPr lang="en-US" sz="5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5941501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u="sng" dirty="0" smtClean="0"/>
              <a:t>From the 8</a:t>
            </a:r>
            <a:r>
              <a:rPr lang="en-CA" sz="3200" u="sng" baseline="30000" dirty="0" smtClean="0"/>
              <a:t>th</a:t>
            </a:r>
            <a:r>
              <a:rPr lang="en-CA" sz="3200" u="sng" dirty="0" smtClean="0"/>
              <a:t> </a:t>
            </a:r>
            <a:r>
              <a:rPr lang="en-CA" sz="3200" u="sng" dirty="0"/>
              <a:t>to the 10</a:t>
            </a:r>
            <a:r>
              <a:rPr lang="en-CA" sz="3200" u="sng" baseline="30000" dirty="0"/>
              <a:t>th</a:t>
            </a:r>
            <a:r>
              <a:rPr lang="en-CA" sz="3200" u="sng" dirty="0"/>
              <a:t> century </a:t>
            </a:r>
            <a:endParaRPr lang="en-CA" sz="3200" u="sng" dirty="0" smtClean="0"/>
          </a:p>
          <a:p>
            <a:pPr lvl="1"/>
            <a:r>
              <a:rPr lang="en-CA" sz="3000" dirty="0" smtClean="0"/>
              <a:t>Year 700 to 900</a:t>
            </a:r>
            <a:endParaRPr lang="en-CA" sz="3000" dirty="0"/>
          </a:p>
          <a:p>
            <a:r>
              <a:rPr lang="en-CA" sz="3200" dirty="0" smtClean="0"/>
              <a:t>F</a:t>
            </a:r>
            <a:r>
              <a:rPr lang="en-US" sz="3200" dirty="0" smtClean="0"/>
              <a:t>or </a:t>
            </a:r>
            <a:r>
              <a:rPr lang="en-US" sz="3200" i="1" dirty="0" smtClean="0"/>
              <a:t>about</a:t>
            </a:r>
            <a:r>
              <a:rPr lang="en-US" sz="3200" dirty="0" smtClean="0"/>
              <a:t> 200 years! </a:t>
            </a:r>
            <a:endParaRPr lang="en-US" sz="3200" dirty="0"/>
          </a:p>
        </p:txBody>
      </p:sp>
      <p:sp>
        <p:nvSpPr>
          <p:cNvPr id="3" name="Title 2"/>
          <p:cNvSpPr>
            <a:spLocks noGrp="1"/>
          </p:cNvSpPr>
          <p:nvPr>
            <p:ph type="title"/>
          </p:nvPr>
        </p:nvSpPr>
        <p:spPr/>
        <p:txBody>
          <a:bodyPr>
            <a:normAutofit fontScale="90000"/>
          </a:bodyPr>
          <a:lstStyle/>
          <a:p>
            <a:r>
              <a:rPr lang="en-US" b="1" dirty="0">
                <a:effectLst/>
              </a:rPr>
              <a:t>1) When did the Viking raids happen?</a:t>
            </a:r>
            <a:r>
              <a:rPr lang="en-CA" dirty="0">
                <a:effectLst/>
              </a:rPr>
              <a:t> </a:t>
            </a:r>
            <a:endParaRPr lang="en-US" dirty="0"/>
          </a:p>
        </p:txBody>
      </p:sp>
    </p:spTree>
    <p:extLst>
      <p:ext uri="{BB962C8B-B14F-4D97-AF65-F5344CB8AC3E}">
        <p14:creationId xmlns:p14="http://schemas.microsoft.com/office/powerpoint/2010/main" val="121372503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5400" b="1" dirty="0"/>
              <a:t>2) What were the Vikings great at </a:t>
            </a:r>
            <a:r>
              <a:rPr lang="en-US" sz="5400" b="1" dirty="0" smtClean="0"/>
              <a:t>making? Hint: they needed them for their voyages.</a:t>
            </a:r>
            <a:r>
              <a:rPr lang="en-CA" sz="5400" dirty="0" smtClean="0"/>
              <a:t> </a:t>
            </a:r>
            <a:endParaRPr lang="en-US" sz="5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4589529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2741</TotalTime>
  <Words>979</Words>
  <Application>Microsoft Macintosh PowerPoint</Application>
  <PresentationFormat>On-screen Show (4:3)</PresentationFormat>
  <Paragraphs>81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Paper</vt:lpstr>
      <vt:lpstr>Review from last class!</vt:lpstr>
      <vt:lpstr>The Vikings</vt:lpstr>
      <vt:lpstr>What images come to mind when you think of Vikings?</vt:lpstr>
      <vt:lpstr>PowerPoint Presentation</vt:lpstr>
      <vt:lpstr>Introduction</vt:lpstr>
      <vt:lpstr>PowerPoint Presentation</vt:lpstr>
      <vt:lpstr>PowerPoint Presentation</vt:lpstr>
      <vt:lpstr>1) When did the Viking raids happen? </vt:lpstr>
      <vt:lpstr>PowerPoint Presentation</vt:lpstr>
      <vt:lpstr>2) What were the Vikings great at making? </vt:lpstr>
      <vt:lpstr>A Viking Longboat</vt:lpstr>
      <vt:lpstr>These boats were easier to use on narrow fjords and in rivers</vt:lpstr>
      <vt:lpstr>The Ships could be moved forwards or backwards without having to turn around</vt:lpstr>
      <vt:lpstr>3) The Vikings spread through Europe using 3 tactics: </vt:lpstr>
      <vt:lpstr>4) Potential reasons why the Vikings raided Europe </vt:lpstr>
      <vt:lpstr>4) Potential reasons why the Vikings raided Europe </vt:lpstr>
      <vt:lpstr>4) Potential reasons why the Vikings raided Europe </vt:lpstr>
      <vt:lpstr>4) Potential reasons why the Vikings raided Europe </vt:lpstr>
      <vt:lpstr>PowerPoint Presentation</vt:lpstr>
      <vt:lpstr>5) Why did Vikings often raid monasteries? </vt:lpstr>
      <vt:lpstr>PowerPoint Presentation</vt:lpstr>
      <vt:lpstr>6) How did medieval Christians in Europe feel about the Vikings? </vt:lpstr>
      <vt:lpstr>Ask your partner:</vt:lpstr>
      <vt:lpstr>NEED FOR PROTECTION</vt:lpstr>
      <vt:lpstr>7) Why did the Viking’s raid end in the 10th century? 2 ideas:</vt:lpstr>
      <vt:lpstr>The Vikings in North America???</vt:lpstr>
      <vt:lpstr>The Vikings to N. America</vt:lpstr>
      <vt:lpstr>Blood of a Viking: The Invasions </vt:lpstr>
      <vt:lpstr>How do we know what we know about the Viking invasions today? What evidence do we have!?   What is an example of a primary and secondary source???</vt:lpstr>
      <vt:lpstr>Do you remember???</vt:lpstr>
      <vt:lpstr>How do we know what we know about the Viking invasions today? What evidence do we have!? </vt:lpstr>
      <vt:lpstr>Activity: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Vikings</dc:title>
  <dc:creator>Kathryn Gregory</dc:creator>
  <cp:lastModifiedBy>Kathryn Gregory</cp:lastModifiedBy>
  <cp:revision>18</cp:revision>
  <dcterms:created xsi:type="dcterms:W3CDTF">2015-02-04T22:55:40Z</dcterms:created>
  <dcterms:modified xsi:type="dcterms:W3CDTF">2015-02-06T20:36:42Z</dcterms:modified>
</cp:coreProperties>
</file>