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CA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4CE4067D-B916-CB49-90E3-FBA8636905D1}" type="datetimeFigureOut">
              <a:rPr lang="en-US" smtClean="0"/>
              <a:t>2015-04-24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0BA5B7D8-92BF-664A-B2DC-E074803556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End of the Middle 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would come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9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Consider </a:t>
            </a:r>
            <a:r>
              <a:rPr lang="en-US" sz="4800" dirty="0"/>
              <a:t>the </a:t>
            </a:r>
            <a:r>
              <a:rPr lang="en-US" sz="4800" dirty="0" smtClean="0"/>
              <a:t>Consequences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56833"/>
            <a:ext cx="8001000" cy="4910667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will happen to the fields? </a:t>
            </a:r>
            <a:endParaRPr lang="en-US" dirty="0" smtClean="0"/>
          </a:p>
          <a:p>
            <a:r>
              <a:rPr lang="en-US" dirty="0" smtClean="0"/>
              <a:t>The buildings? </a:t>
            </a:r>
          </a:p>
          <a:p>
            <a:r>
              <a:rPr lang="en-US" dirty="0" smtClean="0"/>
              <a:t>The children as they grow up, if they do? </a:t>
            </a:r>
          </a:p>
          <a:p>
            <a:r>
              <a:rPr lang="en-US" dirty="0" smtClean="0"/>
              <a:t>Who of the survivors can make a profit if he or she dares? </a:t>
            </a:r>
          </a:p>
          <a:p>
            <a:r>
              <a:rPr lang="en-US" dirty="0" smtClean="0"/>
              <a:t>Who is likely to be taken advantage of?</a:t>
            </a:r>
          </a:p>
          <a:p>
            <a:r>
              <a:rPr lang="en-US" dirty="0" smtClean="0"/>
              <a:t> Who will lose power? Who will gain it? Who will lose trust of the masses?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3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represent a Victim?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03917"/>
            <a:ext cx="8001000" cy="51540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Check under your seats!</a:t>
            </a:r>
          </a:p>
          <a:p>
            <a:r>
              <a:rPr lang="en-US" dirty="0" smtClean="0"/>
              <a:t>Stand up if you represent a victim of the Black Death!</a:t>
            </a:r>
          </a:p>
          <a:p>
            <a:r>
              <a:rPr lang="en-US" b="1" dirty="0" smtClean="0"/>
              <a:t>Of those standing:</a:t>
            </a:r>
          </a:p>
          <a:p>
            <a:pPr lvl="1"/>
            <a:r>
              <a:rPr lang="en-US" dirty="0"/>
              <a:t>Tell me what </a:t>
            </a:r>
            <a:r>
              <a:rPr lang="en-US" dirty="0" smtClean="0"/>
              <a:t>symptoms victims would have experienced </a:t>
            </a:r>
            <a:endParaRPr lang="en-US" dirty="0"/>
          </a:p>
          <a:p>
            <a:pPr lvl="1"/>
            <a:r>
              <a:rPr lang="en-US" dirty="0"/>
              <a:t>How </a:t>
            </a:r>
            <a:r>
              <a:rPr lang="en-US" dirty="0" smtClean="0"/>
              <a:t>do you </a:t>
            </a:r>
            <a:r>
              <a:rPr lang="en-US" dirty="0"/>
              <a:t>believe </a:t>
            </a:r>
            <a:r>
              <a:rPr lang="en-US" dirty="0" smtClean="0"/>
              <a:t>the victim </a:t>
            </a:r>
            <a:r>
              <a:rPr lang="en-US" dirty="0"/>
              <a:t>caught this terrible </a:t>
            </a:r>
            <a:r>
              <a:rPr lang="en-US" dirty="0" smtClean="0"/>
              <a:t>disease?</a:t>
            </a:r>
            <a:endParaRPr lang="en-US" dirty="0"/>
          </a:p>
          <a:p>
            <a:pPr lvl="1"/>
            <a:r>
              <a:rPr lang="en-US" dirty="0"/>
              <a:t>How long you expect to live before </a:t>
            </a:r>
            <a:r>
              <a:rPr lang="en-US" dirty="0" smtClean="0"/>
              <a:t>the victim dies?</a:t>
            </a:r>
          </a:p>
          <a:p>
            <a:r>
              <a:rPr lang="en-US" b="1" dirty="0"/>
              <a:t>Of the whole class: 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changes would happen in your school community if </a:t>
            </a:r>
            <a:r>
              <a:rPr lang="en-US" dirty="0" smtClean="0"/>
              <a:t>this type of plague were to occur? </a:t>
            </a:r>
            <a:r>
              <a:rPr lang="en-US" dirty="0"/>
              <a:t>Consider the bus drivers, custodians and cafeteria workers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Would it affect the city? Sales of certain merchandise?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existing power structure?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8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4773612"/>
          </a:xfrm>
        </p:spPr>
        <p:txBody>
          <a:bodyPr/>
          <a:lstStyle/>
          <a:p>
            <a:r>
              <a:rPr lang="en-US" dirty="0" smtClean="0"/>
              <a:t>What Actually Happened?</a:t>
            </a:r>
            <a:br>
              <a:rPr lang="en-US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I need 5 readers!!!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7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Rise of central governments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37341"/>
            <a:ext cx="8001000" cy="5499580"/>
          </a:xfrm>
        </p:spPr>
        <p:txBody>
          <a:bodyPr>
            <a:normAutofit/>
          </a:bodyPr>
          <a:lstStyle/>
          <a:p>
            <a:r>
              <a:rPr lang="en-US" u="sng" dirty="0" smtClean="0"/>
              <a:t>Power began to shift from the nobles who owned feudal estates to kings</a:t>
            </a:r>
          </a:p>
          <a:p>
            <a:r>
              <a:rPr lang="en-US" u="sng" dirty="0" smtClean="0"/>
              <a:t>Kings were attempting to form monarchies</a:t>
            </a:r>
            <a:r>
              <a:rPr lang="en-US" dirty="0" smtClean="0"/>
              <a:t>: strong central governments ruled by a King or Queen</a:t>
            </a:r>
          </a:p>
          <a:p>
            <a:r>
              <a:rPr lang="en-US" dirty="0" smtClean="0"/>
              <a:t>Revolts by many nobles against kings, and between kings for territory causes </a:t>
            </a:r>
            <a:r>
              <a:rPr lang="en-US" u="sng" dirty="0" smtClean="0"/>
              <a:t>constant wars from 1300’s- 1400’s </a:t>
            </a:r>
          </a:p>
          <a:p>
            <a:r>
              <a:rPr lang="en-US" u="sng" dirty="0" smtClean="0"/>
              <a:t>Longest war was the Hundred Years’ War</a:t>
            </a:r>
            <a:r>
              <a:rPr lang="en-US" dirty="0" smtClean="0"/>
              <a:t>- lasted 116 </a:t>
            </a:r>
            <a:r>
              <a:rPr lang="en-US" dirty="0" err="1" smtClean="0"/>
              <a:t>yrs</a:t>
            </a:r>
            <a:endParaRPr lang="en-US" dirty="0" smtClean="0"/>
          </a:p>
          <a:p>
            <a:pPr lvl="1"/>
            <a:r>
              <a:rPr lang="en-US" u="sng" dirty="0" smtClean="0"/>
              <a:t>King of England claimed to be King of France</a:t>
            </a:r>
            <a:r>
              <a:rPr lang="en-US" dirty="0" smtClean="0"/>
              <a:t>- French troops finally defeated English</a:t>
            </a:r>
          </a:p>
        </p:txBody>
      </p:sp>
    </p:spTree>
    <p:extLst>
      <p:ext uri="{BB962C8B-B14F-4D97-AF65-F5344CB8AC3E}">
        <p14:creationId xmlns:p14="http://schemas.microsoft.com/office/powerpoint/2010/main" val="393293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2550"/>
            <a:ext cx="8001000" cy="887413"/>
          </a:xfrm>
        </p:spPr>
        <p:txBody>
          <a:bodyPr/>
          <a:lstStyle/>
          <a:p>
            <a:pPr algn="l"/>
            <a:r>
              <a:rPr lang="en-US" dirty="0" smtClean="0"/>
              <a:t>      Joan of Arc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969963"/>
            <a:ext cx="8231188" cy="63023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During a low point in the Hundred Years’                                     War a young women brought about a                                     remarkable reversal </a:t>
            </a:r>
          </a:p>
          <a:p>
            <a:r>
              <a:rPr lang="en-US" dirty="0" smtClean="0"/>
              <a:t>Joan of Arc was a peasant- could not read or                                write</a:t>
            </a:r>
          </a:p>
          <a:p>
            <a:r>
              <a:rPr lang="en-US" dirty="0" smtClean="0"/>
              <a:t>Age 17- received message from God to help                                          drive the English </a:t>
            </a:r>
            <a:r>
              <a:rPr lang="en-US" dirty="0"/>
              <a:t>out of France 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Once Joan passed Charles’, heir to the thrown, test he gave her soldiers and supplies and she her off to </a:t>
            </a:r>
            <a:r>
              <a:rPr lang="en-US" dirty="0"/>
              <a:t>O</a:t>
            </a:r>
            <a:r>
              <a:rPr lang="en-US" dirty="0" smtClean="0"/>
              <a:t>rleans </a:t>
            </a:r>
          </a:p>
          <a:p>
            <a:r>
              <a:rPr lang="en-US" dirty="0" smtClean="0"/>
              <a:t>She engaged in battle for months- she won along with 4 others</a:t>
            </a:r>
          </a:p>
          <a:p>
            <a:r>
              <a:rPr lang="en-US" dirty="0" smtClean="0"/>
              <a:t>Joan was captured by the English at age 19 and was </a:t>
            </a:r>
            <a:r>
              <a:rPr lang="en-US" u="sng" dirty="0" smtClean="0"/>
              <a:t>convinced of </a:t>
            </a:r>
            <a:r>
              <a:rPr lang="en-US" b="1" u="sng" dirty="0" smtClean="0"/>
              <a:t>heretic (someone who has beliefs that oppose the church’s position) </a:t>
            </a:r>
            <a:r>
              <a:rPr lang="en-US" u="sng" dirty="0" smtClean="0"/>
              <a:t>and was tired as a witch</a:t>
            </a:r>
            <a:r>
              <a:rPr lang="en-US" u="sng" dirty="0" smtClean="0">
                <a:sym typeface="Wingdings"/>
              </a:rPr>
              <a:t> she was burned at the stake</a:t>
            </a:r>
            <a:endParaRPr lang="en-US" u="sng" dirty="0" smtClean="0"/>
          </a:p>
          <a:p>
            <a:endParaRPr lang="en-US" dirty="0"/>
          </a:p>
        </p:txBody>
      </p:sp>
      <p:pic>
        <p:nvPicPr>
          <p:cNvPr id="6" name="Picture 5" descr="Screen Shot 2015-03-17 at 10.2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54" y="82967"/>
            <a:ext cx="2772625" cy="35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Introduction of Guns</a:t>
            </a:r>
            <a:endParaRPr lang="en-US" u="sng" dirty="0"/>
          </a:p>
        </p:txBody>
      </p:sp>
      <p:pic>
        <p:nvPicPr>
          <p:cNvPr id="4" name="Content Placeholder 3" descr="Screen Shot 2015-03-17 at 10.45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3" b="-35363"/>
          <a:stretch>
            <a:fillRect/>
          </a:stretch>
        </p:blipFill>
        <p:spPr>
          <a:xfrm>
            <a:off x="385763" y="3529067"/>
            <a:ext cx="8001000" cy="4114800"/>
          </a:xfrm>
        </p:spPr>
      </p:pic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385763" y="1677988"/>
            <a:ext cx="8758237" cy="28749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Before 100 years war warfare by knights in heavy armor with weapons like shields, axes and lances</a:t>
            </a:r>
          </a:p>
          <a:p>
            <a:r>
              <a:rPr lang="en-US" dirty="0" smtClean="0"/>
              <a:t>In 1330’s English used longbows</a:t>
            </a:r>
            <a:r>
              <a:rPr lang="en-US" dirty="0" smtClean="0">
                <a:sym typeface="Wingdings"/>
              </a:rPr>
              <a:t> knights were more vulnerable: heavy amour made them helpless off the horses on the ground</a:t>
            </a:r>
          </a:p>
          <a:p>
            <a:r>
              <a:rPr lang="en-US" dirty="0" smtClean="0">
                <a:sym typeface="Wingdings"/>
              </a:rPr>
              <a:t>1400’s soldiers carried handguns known as harquebuses</a:t>
            </a:r>
          </a:p>
          <a:p>
            <a:pPr lvl="1"/>
            <a:r>
              <a:rPr lang="en-US" dirty="0" smtClean="0">
                <a:sym typeface="Wingdings"/>
              </a:rPr>
              <a:t>Gave foot soldiers a strong advantage and made medieval knights out of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and Commerce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13377"/>
            <a:ext cx="8001000" cy="51446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Despite famine, plague, and wars trade flourished</a:t>
            </a:r>
          </a:p>
          <a:p>
            <a:r>
              <a:rPr lang="en-US" dirty="0" smtClean="0"/>
              <a:t>Plague made serviced in higher demand</a:t>
            </a:r>
          </a:p>
          <a:p>
            <a:r>
              <a:rPr lang="en-US" dirty="0" smtClean="0"/>
              <a:t>Merchants, shopkeepers and artisans were socially above </a:t>
            </a:r>
            <a:r>
              <a:rPr lang="en-US" dirty="0" err="1" smtClean="0"/>
              <a:t>labouring</a:t>
            </a:r>
            <a:r>
              <a:rPr lang="en-US" dirty="0" smtClean="0"/>
              <a:t> class and below nobility</a:t>
            </a:r>
          </a:p>
          <a:p>
            <a:r>
              <a:rPr lang="en-US" dirty="0" smtClean="0"/>
              <a:t>Commercial class did not rely heavily on </a:t>
            </a:r>
            <a:r>
              <a:rPr lang="en-US" u="sng" dirty="0" smtClean="0"/>
              <a:t>church</a:t>
            </a:r>
            <a:r>
              <a:rPr lang="en-US" dirty="0" smtClean="0">
                <a:sym typeface="Wingdings"/>
              </a:rPr>
              <a:t> focused more on earthy success and wealth</a:t>
            </a:r>
          </a:p>
          <a:p>
            <a:r>
              <a:rPr lang="en-US" u="sng" dirty="0" smtClean="0">
                <a:sym typeface="Wingdings"/>
              </a:rPr>
              <a:t>Italy </a:t>
            </a:r>
            <a:r>
              <a:rPr lang="en-US" dirty="0" smtClean="0">
                <a:sym typeface="Wingdings"/>
              </a:rPr>
              <a:t>dominated trade (location, business sense..)</a:t>
            </a:r>
          </a:p>
          <a:p>
            <a:r>
              <a:rPr lang="en-US" dirty="0" smtClean="0">
                <a:sym typeface="Wingdings"/>
              </a:rPr>
              <a:t>Wealthiest merchants were bankers and money exchangers</a:t>
            </a:r>
          </a:p>
          <a:p>
            <a:r>
              <a:rPr lang="en-US" dirty="0" smtClean="0">
                <a:sym typeface="Wingdings"/>
              </a:rPr>
              <a:t>Trade brought new ideas and exotic goods</a:t>
            </a:r>
          </a:p>
          <a:p>
            <a:r>
              <a:rPr lang="en-US" dirty="0" smtClean="0">
                <a:sym typeface="Wingdings"/>
              </a:rPr>
              <a:t>Lure of success and ability to work for one self encouraged </a:t>
            </a:r>
            <a:r>
              <a:rPr lang="en-US" sz="2800" b="1" dirty="0" smtClean="0">
                <a:sym typeface="Wingdings"/>
              </a:rPr>
              <a:t>individualism</a:t>
            </a:r>
            <a:r>
              <a:rPr lang="en-US" dirty="0" smtClean="0">
                <a:sym typeface="Wingdings"/>
              </a:rPr>
              <a:t>: </a:t>
            </a:r>
            <a:r>
              <a:rPr lang="en-US" u="sng" dirty="0" smtClean="0">
                <a:sym typeface="Wingdings"/>
              </a:rPr>
              <a:t>the ideas that each person should be free to develop and pursue his or her own goals.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9901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" name="The Renaissance- an introdu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238"/>
            <a:ext cx="9181628" cy="51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Renaissance?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904999"/>
            <a:ext cx="8001000" cy="4648965"/>
          </a:xfrm>
        </p:spPr>
        <p:txBody>
          <a:bodyPr>
            <a:normAutofit/>
          </a:bodyPr>
          <a:lstStyle/>
          <a:p>
            <a:r>
              <a:rPr lang="en-US" dirty="0" smtClean="0"/>
              <a:t>A Latin word that means </a:t>
            </a:r>
            <a:r>
              <a:rPr lang="en-US" u="sng" dirty="0" smtClean="0"/>
              <a:t>“rebirth” or “revival”</a:t>
            </a:r>
          </a:p>
          <a:p>
            <a:r>
              <a:rPr lang="en-US" dirty="0" smtClean="0"/>
              <a:t>A period in European history from </a:t>
            </a:r>
            <a:r>
              <a:rPr lang="en-US" u="sng" dirty="0" smtClean="0"/>
              <a:t>1300-1600</a:t>
            </a:r>
          </a:p>
          <a:p>
            <a:r>
              <a:rPr lang="en-US" dirty="0" smtClean="0"/>
              <a:t>Spectacular achievement in </a:t>
            </a:r>
            <a:r>
              <a:rPr lang="en-US" u="sng" dirty="0" smtClean="0"/>
              <a:t>arts</a:t>
            </a:r>
            <a:r>
              <a:rPr lang="en-US" dirty="0" smtClean="0"/>
              <a:t> and </a:t>
            </a:r>
            <a:r>
              <a:rPr lang="en-US" u="sng" dirty="0" smtClean="0"/>
              <a:t>sciences</a:t>
            </a:r>
          </a:p>
          <a:p>
            <a:r>
              <a:rPr lang="en-US" dirty="0" smtClean="0"/>
              <a:t>Began in </a:t>
            </a:r>
            <a:r>
              <a:rPr lang="en-US" u="sng" dirty="0" smtClean="0"/>
              <a:t>Italy</a:t>
            </a:r>
            <a:r>
              <a:rPr lang="en-US" dirty="0" smtClean="0"/>
              <a:t> where trade was flourishing by the end of the Middle Ages and then spread to the rest of Europe</a:t>
            </a:r>
          </a:p>
          <a:p>
            <a:r>
              <a:rPr lang="en-US" dirty="0" smtClean="0"/>
              <a:t>People had more faith in </a:t>
            </a:r>
            <a:r>
              <a:rPr lang="en-US" u="sng" dirty="0" smtClean="0"/>
              <a:t>individual achievement</a:t>
            </a:r>
            <a:r>
              <a:rPr lang="en-US" dirty="0" smtClean="0"/>
              <a:t>. Instead of looking to the church to find meaning in their lives they looked to their own powers of observation and reason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8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Assignment: </a:t>
            </a:r>
            <a:br>
              <a:rPr lang="en-US" sz="4400" dirty="0" smtClean="0"/>
            </a:br>
            <a:r>
              <a:rPr lang="en-US" sz="4400" dirty="0" smtClean="0"/>
              <a:t>The INTERVIEW!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you ever wanted to interview someone fascinating from the past? Well here is your chance! </a:t>
            </a:r>
            <a:endParaRPr lang="en-US" dirty="0"/>
          </a:p>
          <a:p>
            <a:r>
              <a:rPr lang="en-US" dirty="0" smtClean="0"/>
              <a:t>Plus, you are going to learn some of the key skills that will help you get a job in the future! For example, making a cover letter and resume, along with learning some key interviewing skills that will ensure you land for first job!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5-03-09 at 1.4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1" y="4479860"/>
            <a:ext cx="3937000" cy="21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Things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PARTNERS!!</a:t>
            </a:r>
          </a:p>
          <a:p>
            <a:r>
              <a:rPr lang="en-US" dirty="0" smtClean="0"/>
              <a:t>Rules:</a:t>
            </a:r>
          </a:p>
          <a:p>
            <a:pPr lvl="1"/>
            <a:r>
              <a:rPr lang="en-US" dirty="0" smtClean="0"/>
              <a:t>You MUST move</a:t>
            </a:r>
          </a:p>
          <a:p>
            <a:pPr lvl="1"/>
            <a:r>
              <a:rPr lang="en-US" dirty="0" smtClean="0"/>
              <a:t>You MUST have a new partner that you have never sat with before</a:t>
            </a:r>
          </a:p>
          <a:p>
            <a:pPr lvl="1"/>
            <a:r>
              <a:rPr lang="en-US" dirty="0" smtClean="0"/>
              <a:t>You MUST move to the back of the class if you are currently at the front and VICE VERSE (the students at the back must move forward)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5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3-09 at 9.42.55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28" r="-78228"/>
          <a:stretch>
            <a:fillRect/>
          </a:stretch>
        </p:blipFill>
        <p:spPr>
          <a:xfrm>
            <a:off x="-2090059" y="130175"/>
            <a:ext cx="13079413" cy="6727825"/>
          </a:xfrm>
        </p:spPr>
      </p:pic>
    </p:spTree>
    <p:extLst>
      <p:ext uri="{BB962C8B-B14F-4D97-AF65-F5344CB8AC3E}">
        <p14:creationId xmlns:p14="http://schemas.microsoft.com/office/powerpoint/2010/main" val="94544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32" y="119818"/>
            <a:ext cx="5764442" cy="6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7001" y="1587500"/>
            <a:ext cx="4032250" cy="4451351"/>
          </a:xfrm>
        </p:spPr>
        <p:txBody>
          <a:bodyPr/>
          <a:lstStyle/>
          <a:p>
            <a:r>
              <a:rPr lang="en-US" sz="4400" dirty="0" smtClean="0"/>
              <a:t>With your new partner come up a definition of a PLAUGE.</a:t>
            </a:r>
          </a:p>
          <a:p>
            <a:pPr marL="0" indent="0">
              <a:buNone/>
            </a:pPr>
            <a:endParaRPr lang="en-US" sz="4400" dirty="0" smtClean="0"/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5-03-09 at 12.4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216478"/>
            <a:ext cx="4728210" cy="63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Definition: Plague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Noun.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contagious bacterial disease characterized by fever and delirium, typically with the formation of buboes </a:t>
            </a:r>
            <a:r>
              <a:rPr lang="en-US" dirty="0" smtClean="0"/>
              <a:t>and </a:t>
            </a:r>
            <a:r>
              <a:rPr lang="en-US" dirty="0"/>
              <a:t>sometimes infection of the </a:t>
            </a:r>
            <a:r>
              <a:rPr lang="en-US" dirty="0" smtClean="0"/>
              <a:t>lungs. “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outbreak of plague"</a:t>
            </a:r>
          </a:p>
        </p:txBody>
      </p:sp>
    </p:spTree>
    <p:extLst>
      <p:ext uri="{BB962C8B-B14F-4D97-AF65-F5344CB8AC3E}">
        <p14:creationId xmlns:p14="http://schemas.microsoft.com/office/powerpoint/2010/main" val="93886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Black Death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1500" y="1904999"/>
            <a:ext cx="8001000" cy="4660947"/>
          </a:xfrm>
        </p:spPr>
        <p:txBody>
          <a:bodyPr>
            <a:normAutofit/>
          </a:bodyPr>
          <a:lstStyle/>
          <a:p>
            <a:r>
              <a:rPr lang="en-US" dirty="0" smtClean="0"/>
              <a:t>Swept like wildfire through </a:t>
            </a:r>
            <a:r>
              <a:rPr lang="en-US" u="sng" dirty="0" smtClean="0"/>
              <a:t>Europe beginning in 1347</a:t>
            </a:r>
          </a:p>
          <a:p>
            <a:r>
              <a:rPr lang="en-US" dirty="0" smtClean="0"/>
              <a:t>“Black Plague” because black spots under the skin from internal bleeding</a:t>
            </a:r>
          </a:p>
          <a:p>
            <a:r>
              <a:rPr lang="en-US" dirty="0" smtClean="0"/>
              <a:t>Affected rich and poor alike</a:t>
            </a:r>
          </a:p>
          <a:p>
            <a:r>
              <a:rPr lang="en-US" dirty="0" smtClean="0"/>
              <a:t>During the 350 years </a:t>
            </a:r>
            <a:r>
              <a:rPr lang="en-US" dirty="0"/>
              <a:t>b</a:t>
            </a:r>
            <a:r>
              <a:rPr lang="en-US" dirty="0" smtClean="0"/>
              <a:t>efore the plague the population of Europe doubled in size- farmers struggled to feed population</a:t>
            </a:r>
          </a:p>
          <a:p>
            <a:r>
              <a:rPr lang="en-US" dirty="0" smtClean="0"/>
              <a:t>From 1315-1319- </a:t>
            </a:r>
            <a:r>
              <a:rPr lang="en-US" u="sng" dirty="0" smtClean="0"/>
              <a:t>heavy rain fall caused famine</a:t>
            </a:r>
            <a:r>
              <a:rPr lang="en-US" dirty="0" smtClean="0"/>
              <a:t>- 1000’s starved to death</a:t>
            </a:r>
          </a:p>
        </p:txBody>
      </p:sp>
    </p:spTree>
    <p:extLst>
      <p:ext uri="{BB962C8B-B14F-4D97-AF65-F5344CB8AC3E}">
        <p14:creationId xmlns:p14="http://schemas.microsoft.com/office/powerpoint/2010/main" val="390942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changing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73285"/>
            <a:ext cx="8001000" cy="4924459"/>
          </a:xfrm>
        </p:spPr>
        <p:txBody>
          <a:bodyPr>
            <a:normAutofit/>
          </a:bodyPr>
          <a:lstStyle/>
          <a:p>
            <a:r>
              <a:rPr lang="en-US" dirty="0" smtClean="0"/>
              <a:t>The plague struck in 1347- in areas already weaken by famine</a:t>
            </a:r>
          </a:p>
          <a:p>
            <a:r>
              <a:rPr lang="en-US" u="sng" dirty="0" smtClean="0"/>
              <a:t>New outbreaks of the plague hit Europe in 1360 and 1374</a:t>
            </a:r>
          </a:p>
          <a:p>
            <a:r>
              <a:rPr lang="en-US" u="sng" dirty="0" smtClean="0"/>
              <a:t>Caused ¼ to 1/3 of the population in Europe to die!</a:t>
            </a:r>
          </a:p>
          <a:p>
            <a:r>
              <a:rPr lang="en-US" dirty="0" smtClean="0"/>
              <a:t>Not enough people to do all the work with so many gone- therefore peasants demanded better wages and lower rents </a:t>
            </a:r>
          </a:p>
          <a:p>
            <a:r>
              <a:rPr lang="en-US" dirty="0" smtClean="0"/>
              <a:t>Landlords tried to resist but </a:t>
            </a:r>
            <a:r>
              <a:rPr lang="en-US" u="sng" dirty="0" smtClean="0"/>
              <a:t>peasants broke their ties and the feudal system began to falter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733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3-23 at 10.0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1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3 at 10.0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6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3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01395"/>
            <a:ext cx="8001000" cy="4318405"/>
          </a:xfrm>
        </p:spPr>
        <p:txBody>
          <a:bodyPr/>
          <a:lstStyle/>
          <a:p>
            <a:r>
              <a:rPr lang="en-US" dirty="0" smtClean="0"/>
              <a:t>Once you are finished reading discuss the following questions with your partner</a:t>
            </a:r>
          </a:p>
          <a:p>
            <a:endParaRPr lang="en-US" dirty="0"/>
          </a:p>
        </p:txBody>
      </p:sp>
      <p:pic>
        <p:nvPicPr>
          <p:cNvPr id="4" name="Picture 3" descr="Screen Shot 2015-03-17 at 10.2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42" y="2547957"/>
            <a:ext cx="5810469" cy="43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4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3447</TotalTime>
  <Words>971</Words>
  <Application>Microsoft Macintosh PowerPoint</Application>
  <PresentationFormat>On-screen Show (4:3)</PresentationFormat>
  <Paragraphs>82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Travelogue</vt:lpstr>
      <vt:lpstr>The End of the Middle Ages</vt:lpstr>
      <vt:lpstr>First Things First</vt:lpstr>
      <vt:lpstr>PowerPoint Presentation</vt:lpstr>
      <vt:lpstr>Definition: Plague</vt:lpstr>
      <vt:lpstr>The Black Death</vt:lpstr>
      <vt:lpstr>Things are changing</vt:lpstr>
      <vt:lpstr>PowerPoint Presentation</vt:lpstr>
      <vt:lpstr>PowerPoint Presentation</vt:lpstr>
      <vt:lpstr>Reading </vt:lpstr>
      <vt:lpstr>Consider the Consequences </vt:lpstr>
      <vt:lpstr>Do you represent a Victim?</vt:lpstr>
      <vt:lpstr>What Actually Happened?  I need 5 readers!!!</vt:lpstr>
      <vt:lpstr>Rise of central governments</vt:lpstr>
      <vt:lpstr>      Joan of Arc</vt:lpstr>
      <vt:lpstr>Introduction of Guns</vt:lpstr>
      <vt:lpstr>Trade and Commerce </vt:lpstr>
      <vt:lpstr>PowerPoint Presentation</vt:lpstr>
      <vt:lpstr>The Renaissance?</vt:lpstr>
      <vt:lpstr>Assignment:  The INTERVIEW!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End of the Middle Ages</dc:title>
  <dc:creator>Kathryn Gregory</dc:creator>
  <cp:lastModifiedBy>Kathryn Gregory</cp:lastModifiedBy>
  <cp:revision>4</cp:revision>
  <dcterms:created xsi:type="dcterms:W3CDTF">2015-03-24T05:13:36Z</dcterms:created>
  <dcterms:modified xsi:type="dcterms:W3CDTF">2015-04-24T15:03:10Z</dcterms:modified>
</cp:coreProperties>
</file>