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1" r:id="rId3"/>
    <p:sldId id="261" r:id="rId4"/>
    <p:sldId id="260" r:id="rId5"/>
    <p:sldId id="257" r:id="rId6"/>
    <p:sldId id="270" r:id="rId7"/>
    <p:sldId id="276" r:id="rId8"/>
    <p:sldId id="269" r:id="rId9"/>
    <p:sldId id="258" r:id="rId10"/>
    <p:sldId id="277" r:id="rId11"/>
    <p:sldId id="263" r:id="rId12"/>
    <p:sldId id="279" r:id="rId13"/>
    <p:sldId id="278" r:id="rId14"/>
    <p:sldId id="271" r:id="rId15"/>
    <p:sldId id="267" r:id="rId16"/>
    <p:sldId id="264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DB32461A-250E-4A29-9E9B-599CA3838FA1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823242C-D747-4ADD-80D8-99421268E3A8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2015-03-09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823242C-D747-4ADD-80D8-99421268E3A8}" type="datetime1">
              <a:rPr lang="en-US" smtClean="0"/>
              <a:pPr/>
              <a:t>2015-03-09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ITALY??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3-11 at 9.16.30 P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06" r="-29806"/>
          <a:stretch>
            <a:fillRect/>
          </a:stretch>
        </p:blipFill>
        <p:spPr>
          <a:xfrm>
            <a:off x="-961640" y="401657"/>
            <a:ext cx="11011251" cy="5893644"/>
          </a:xfrm>
        </p:spPr>
      </p:pic>
    </p:spTree>
    <p:extLst>
      <p:ext uri="{BB962C8B-B14F-4D97-AF65-F5344CB8AC3E}">
        <p14:creationId xmlns:p14="http://schemas.microsoft.com/office/powerpoint/2010/main" val="2799571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did Italian city states promote the </a:t>
            </a:r>
            <a:r>
              <a:rPr lang="en-US" dirty="0" smtClean="0"/>
              <a:t>Renaissance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Renaissance came about as a result of the </a:t>
            </a:r>
            <a:r>
              <a:rPr lang="en-US" u="sng" dirty="0" smtClean="0"/>
              <a:t>individuality</a:t>
            </a:r>
            <a:r>
              <a:rPr lang="en-US" dirty="0" smtClean="0"/>
              <a:t> of the Italian city-states</a:t>
            </a:r>
          </a:p>
          <a:p>
            <a:r>
              <a:rPr lang="en-US" dirty="0" smtClean="0"/>
              <a:t>The city-states </a:t>
            </a:r>
            <a:r>
              <a:rPr lang="en-US" u="sng" dirty="0" smtClean="0"/>
              <a:t>promoted trade and business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Wealthy families where often ruling class which </a:t>
            </a:r>
            <a:r>
              <a:rPr lang="en-US" u="sng" dirty="0" smtClean="0"/>
              <a:t>promoted artists and scholars </a:t>
            </a:r>
            <a:r>
              <a:rPr lang="en-US" dirty="0" smtClean="0"/>
              <a:t>in their city</a:t>
            </a:r>
          </a:p>
          <a:p>
            <a:pPr marL="0" indent="0">
              <a:buNone/>
            </a:pPr>
            <a:r>
              <a:rPr lang="en-US" dirty="0" smtClean="0"/>
              <a:t>Unfortunately there was also a thirst for wealth that led to conflicts between city-states. Rulers gathered large troops called </a:t>
            </a:r>
            <a:r>
              <a:rPr lang="en-US" b="1" u="sng" dirty="0" smtClean="0"/>
              <a:t>mercenaries</a:t>
            </a:r>
            <a:r>
              <a:rPr lang="en-US" u="sng" dirty="0" smtClean="0"/>
              <a:t>, paid soldiers, for defensive and battles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3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/>
              <a:t>y</a:t>
            </a:r>
            <a:r>
              <a:rPr lang="en-US" dirty="0" smtClean="0"/>
              <a:t>ou think of Modern City- States?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2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think of modern </a:t>
            </a:r>
            <a:br>
              <a:rPr lang="en-US" dirty="0" smtClean="0"/>
            </a:br>
            <a:r>
              <a:rPr lang="en-US" dirty="0" smtClean="0"/>
              <a:t>city- states?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Vatican City</a:t>
            </a:r>
          </a:p>
          <a:p>
            <a:r>
              <a:rPr lang="en-US" dirty="0" smtClean="0"/>
              <a:t>Singapore</a:t>
            </a:r>
          </a:p>
          <a:p>
            <a:r>
              <a:rPr lang="en-US" dirty="0" smtClean="0"/>
              <a:t>Monaco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5-03-11 at 9.34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953" y="3983992"/>
            <a:ext cx="3540818" cy="2635844"/>
          </a:xfrm>
          <a:prstGeom prst="rect">
            <a:avLst/>
          </a:prstGeom>
        </p:spPr>
      </p:pic>
      <p:pic>
        <p:nvPicPr>
          <p:cNvPr id="5" name="Picture 4" descr="Screen Shot 2015-03-11 at 9.3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5" y="3897147"/>
            <a:ext cx="4881868" cy="2722688"/>
          </a:xfrm>
          <a:prstGeom prst="rect">
            <a:avLst/>
          </a:prstGeom>
        </p:spPr>
      </p:pic>
      <p:pic>
        <p:nvPicPr>
          <p:cNvPr id="6" name="Picture 5" descr="Screen Shot 2015-03-11 at 9.36.5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09" y="1676764"/>
            <a:ext cx="2846462" cy="25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 you are labeling your map consider the following question:</a:t>
            </a:r>
          </a:p>
          <a:p>
            <a:pPr marL="0" indent="0">
              <a:buNone/>
            </a:pPr>
            <a:r>
              <a:rPr lang="en-US" sz="2800" b="1" dirty="0" smtClean="0"/>
              <a:t>How does the physical geography of Italy help to explain where cities were                 built?</a:t>
            </a:r>
          </a:p>
          <a:p>
            <a:pPr marL="0" indent="0">
              <a:buNone/>
            </a:pPr>
            <a:r>
              <a:rPr lang="en-US" dirty="0" smtClean="0"/>
              <a:t>Consider landforms and bodies of water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1" y="3624722"/>
            <a:ext cx="2592892" cy="27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8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Life inside the Renaissance City?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73" y="1584008"/>
            <a:ext cx="6189500" cy="49133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Cities were </a:t>
            </a:r>
            <a:r>
              <a:rPr lang="en-US" dirty="0" err="1" smtClean="0"/>
              <a:t>colourful</a:t>
            </a:r>
            <a:r>
              <a:rPr lang="en-US" dirty="0" smtClean="0"/>
              <a:t> and </a:t>
            </a:r>
            <a:r>
              <a:rPr lang="en-US" u="sng" dirty="0" smtClean="0"/>
              <a:t>lively places</a:t>
            </a:r>
          </a:p>
          <a:p>
            <a:r>
              <a:rPr lang="en-US" dirty="0" smtClean="0"/>
              <a:t>Twisting streets, crammed with tall, narrow buildings with shops below living quarters </a:t>
            </a:r>
          </a:p>
          <a:p>
            <a:r>
              <a:rPr lang="en-US" dirty="0" smtClean="0"/>
              <a:t>Wealthy lived in palaces right beside                   run-down houses of the lower classes</a:t>
            </a:r>
          </a:p>
          <a:p>
            <a:r>
              <a:rPr lang="en-US" u="sng" dirty="0" smtClean="0"/>
              <a:t>Large open plazas</a:t>
            </a:r>
            <a:r>
              <a:rPr lang="en-US" dirty="0" smtClean="0"/>
              <a:t>, or squares </a:t>
            </a:r>
          </a:p>
          <a:p>
            <a:r>
              <a:rPr lang="en-US" dirty="0" smtClean="0"/>
              <a:t>People worked hard to </a:t>
            </a:r>
            <a:r>
              <a:rPr lang="en-US" u="sng" dirty="0" smtClean="0"/>
              <a:t>make cities beautiful</a:t>
            </a:r>
          </a:p>
          <a:p>
            <a:r>
              <a:rPr lang="en-US" u="sng" dirty="0" smtClean="0"/>
              <a:t>Overcrowding</a:t>
            </a:r>
            <a:r>
              <a:rPr lang="en-US" dirty="0" smtClean="0"/>
              <a:t> led to friction, and feuds between families </a:t>
            </a:r>
          </a:p>
          <a:p>
            <a:r>
              <a:rPr lang="en-US" u="sng" dirty="0" smtClean="0"/>
              <a:t>Lower classes peoples lives remained poor </a:t>
            </a:r>
            <a:r>
              <a:rPr lang="en-US" dirty="0" smtClean="0"/>
              <a:t>(2/3 of pop) where wealthy peoples lives reaped benefits of prosperity </a:t>
            </a:r>
            <a:endParaRPr lang="en-US" dirty="0"/>
          </a:p>
        </p:txBody>
      </p:sp>
      <p:pic>
        <p:nvPicPr>
          <p:cNvPr id="4" name="Picture 3" descr="Screen Shot 2015-03-11 at 9.5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37" y="2342508"/>
            <a:ext cx="3172012" cy="234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8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Power of the Medici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676742"/>
            <a:ext cx="7345363" cy="4388779"/>
          </a:xfrm>
        </p:spPr>
        <p:txBody>
          <a:bodyPr/>
          <a:lstStyle/>
          <a:p>
            <a:r>
              <a:rPr lang="en-US" dirty="0"/>
              <a:t>Dominated the ruling class in Florence </a:t>
            </a:r>
          </a:p>
          <a:p>
            <a:pPr lvl="1"/>
            <a:r>
              <a:rPr lang="en-US" dirty="0"/>
              <a:t>The richest most powerful family during the Renaissance </a:t>
            </a:r>
          </a:p>
          <a:p>
            <a:r>
              <a:rPr lang="en-US" u="sng" dirty="0"/>
              <a:t>Controlled an international network of </a:t>
            </a:r>
            <a:r>
              <a:rPr lang="en-US" u="sng" dirty="0" smtClean="0"/>
              <a:t>banks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creen Shot 2015-03-11 at 9.57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84" y="3674105"/>
            <a:ext cx="6567095" cy="28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7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Florence and Venice </a:t>
            </a:r>
            <a:br>
              <a:rPr lang="en-US" dirty="0" smtClean="0"/>
            </a:br>
            <a:r>
              <a:rPr lang="en-US" dirty="0" smtClean="0"/>
              <a:t>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16110"/>
            <a:ext cx="7345363" cy="4839426"/>
          </a:xfrm>
        </p:spPr>
        <p:txBody>
          <a:bodyPr>
            <a:normAutofit/>
          </a:bodyPr>
          <a:lstStyle/>
          <a:p>
            <a:r>
              <a:rPr lang="en-US" u="sng" dirty="0" smtClean="0"/>
              <a:t>Florence was the most successful city state </a:t>
            </a:r>
            <a:r>
              <a:rPr lang="en-US" dirty="0" smtClean="0"/>
              <a:t>because of its wool trade and banking industry </a:t>
            </a:r>
          </a:p>
          <a:p>
            <a:r>
              <a:rPr lang="en-US" u="sng" dirty="0" smtClean="0"/>
              <a:t>Florentine bankers spread over all of Europe </a:t>
            </a:r>
            <a:r>
              <a:rPr lang="en-US" dirty="0" smtClean="0"/>
              <a:t>and helped introduce the idea of a single currency</a:t>
            </a:r>
          </a:p>
          <a:p>
            <a:r>
              <a:rPr lang="en-US" dirty="0" smtClean="0"/>
              <a:t>Florentine Florin and Venetian </a:t>
            </a:r>
            <a:r>
              <a:rPr lang="en-US" u="sng" dirty="0" smtClean="0"/>
              <a:t>ducat became the standard currency</a:t>
            </a:r>
            <a:r>
              <a:rPr lang="en-US" dirty="0" smtClean="0"/>
              <a:t> throughout Europe</a:t>
            </a:r>
          </a:p>
          <a:p>
            <a:r>
              <a:rPr lang="en-US" dirty="0" smtClean="0"/>
              <a:t>With a standard currency in Europe, trade in goods, services and even ideas spread rapidly</a:t>
            </a:r>
          </a:p>
          <a:p>
            <a:r>
              <a:rPr lang="en-US" u="sng" dirty="0" smtClean="0"/>
              <a:t>Venice</a:t>
            </a:r>
            <a:r>
              <a:rPr lang="en-US" dirty="0" smtClean="0"/>
              <a:t> was another great city who</a:t>
            </a:r>
            <a:r>
              <a:rPr lang="en-US" u="sng" dirty="0" smtClean="0"/>
              <a:t> quickly gained control of the Mediterranean sea trade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6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00113" y="1371599"/>
            <a:ext cx="7345362" cy="2277781"/>
          </a:xfrm>
        </p:spPr>
        <p:txBody>
          <a:bodyPr/>
          <a:lstStyle/>
          <a:p>
            <a:r>
              <a:rPr lang="en-US" dirty="0" smtClean="0"/>
              <a:t>How did the Medici Family get rich off of banking?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00113" y="456173"/>
            <a:ext cx="7345362" cy="35384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19" y="2886725"/>
            <a:ext cx="2599944" cy="349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096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Answer the following questions USING COMPLETE SENTENCES.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Both Florence and Venice were large banking cities, whose currency was accepted all over Europe. Why do you think having a common currency is important?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Venice was a very successful port city. Describe two things that helped Venice gain control of the sea trade in the Mediterranean.</a:t>
            </a:r>
          </a:p>
        </p:txBody>
      </p:sp>
    </p:spTree>
    <p:extLst>
      <p:ext uri="{BB962C8B-B14F-4D97-AF65-F5344CB8AC3E}">
        <p14:creationId xmlns:p14="http://schemas.microsoft.com/office/powerpoint/2010/main" val="153747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Renaissance?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648965"/>
          </a:xfrm>
        </p:spPr>
        <p:txBody>
          <a:bodyPr>
            <a:normAutofit/>
          </a:bodyPr>
          <a:lstStyle/>
          <a:p>
            <a:r>
              <a:rPr lang="en-US" dirty="0" smtClean="0"/>
              <a:t>A Latin word that means </a:t>
            </a:r>
            <a:r>
              <a:rPr lang="en-US" u="sng" dirty="0" smtClean="0"/>
              <a:t>“rebirth” or “revival”</a:t>
            </a:r>
          </a:p>
          <a:p>
            <a:r>
              <a:rPr lang="en-US" dirty="0" smtClean="0"/>
              <a:t>A period in European history from </a:t>
            </a:r>
            <a:r>
              <a:rPr lang="en-US" u="sng" dirty="0" smtClean="0"/>
              <a:t>1300-1600</a:t>
            </a:r>
          </a:p>
          <a:p>
            <a:r>
              <a:rPr lang="en-US" dirty="0" smtClean="0"/>
              <a:t>Spectacular achievement in </a:t>
            </a:r>
            <a:r>
              <a:rPr lang="en-US" u="sng" dirty="0" smtClean="0"/>
              <a:t>arts</a:t>
            </a:r>
            <a:r>
              <a:rPr lang="en-US" dirty="0" smtClean="0"/>
              <a:t> and </a:t>
            </a:r>
            <a:r>
              <a:rPr lang="en-US" u="sng" dirty="0" smtClean="0"/>
              <a:t>sciences</a:t>
            </a:r>
          </a:p>
          <a:p>
            <a:r>
              <a:rPr lang="en-US" dirty="0" smtClean="0"/>
              <a:t>Began in </a:t>
            </a:r>
            <a:r>
              <a:rPr lang="en-US" u="sng" dirty="0" smtClean="0"/>
              <a:t>Italy</a:t>
            </a:r>
            <a:r>
              <a:rPr lang="en-US" dirty="0" smtClean="0"/>
              <a:t> where trade was flourishing by the end of the Middle Ages and then spread to the rest of Europe</a:t>
            </a:r>
          </a:p>
          <a:p>
            <a:r>
              <a:rPr lang="en-US" dirty="0" smtClean="0"/>
              <a:t>People had more faith in </a:t>
            </a:r>
            <a:r>
              <a:rPr lang="en-US" u="sng" dirty="0" smtClean="0"/>
              <a:t>individual achievement</a:t>
            </a:r>
            <a:r>
              <a:rPr lang="en-US" dirty="0" smtClean="0"/>
              <a:t>. Instead of looking to the church to find meaning in their lives they looked to their own powers of observation and reason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0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with your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3250"/>
            <a:ext cx="8229600" cy="4252913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/>
              <a:t>What are some examples of wealthy cities today?</a:t>
            </a:r>
            <a:endParaRPr lang="en-US" sz="4400" dirty="0" smtClean="0"/>
          </a:p>
          <a:p>
            <a:r>
              <a:rPr lang="en-US" sz="4400" dirty="0" smtClean="0"/>
              <a:t>What factors influenced the development of powerful and wealthy cities?  What about Vancouver?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63725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35667"/>
            <a:ext cx="7345363" cy="4329854"/>
          </a:xfrm>
        </p:spPr>
        <p:txBody>
          <a:bodyPr/>
          <a:lstStyle/>
          <a:p>
            <a:r>
              <a:rPr lang="en-US" dirty="0" smtClean="0"/>
              <a:t>How would you describe Italy's location? </a:t>
            </a:r>
          </a:p>
          <a:p>
            <a:r>
              <a:rPr lang="en-US" dirty="0"/>
              <a:t>C</a:t>
            </a:r>
            <a:r>
              <a:rPr lang="en-US" dirty="0" smtClean="0"/>
              <a:t>ome </a:t>
            </a:r>
            <a:r>
              <a:rPr lang="en-US" dirty="0"/>
              <a:t>up with a list of 2</a:t>
            </a:r>
            <a:r>
              <a:rPr lang="en-US" dirty="0" smtClean="0"/>
              <a:t> geographic </a:t>
            </a:r>
            <a:r>
              <a:rPr lang="en-US" dirty="0"/>
              <a:t>advantages and 2</a:t>
            </a:r>
            <a:r>
              <a:rPr lang="en-US" dirty="0" smtClean="0"/>
              <a:t> geographical disadvantages </a:t>
            </a:r>
            <a:r>
              <a:rPr lang="en-US" dirty="0"/>
              <a:t>of Italy </a:t>
            </a:r>
            <a:endParaRPr lang="en-US" dirty="0" smtClean="0"/>
          </a:p>
          <a:p>
            <a:r>
              <a:rPr lang="en-US" dirty="0" smtClean="0"/>
              <a:t>          </a:t>
            </a:r>
          </a:p>
        </p:txBody>
      </p:sp>
      <p:pic>
        <p:nvPicPr>
          <p:cNvPr id="4" name="Picture 3" descr="Screen Shot 2015-03-09 at 1.3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1" y="3246004"/>
            <a:ext cx="5548976" cy="2819517"/>
          </a:xfrm>
          <a:prstGeom prst="rect">
            <a:avLst/>
          </a:prstGeom>
        </p:spPr>
      </p:pic>
      <p:pic>
        <p:nvPicPr>
          <p:cNvPr id="5" name="Picture 4" descr="Screen Shot 2015-03-09 at 1.5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27" y="3246004"/>
            <a:ext cx="2997585" cy="31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4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91235"/>
            <a:ext cx="734536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role did Italy's geography play?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69138"/>
            <a:ext cx="7345363" cy="419638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Mountains and Rivers:</a:t>
            </a:r>
          </a:p>
          <a:p>
            <a:pPr lvl="1"/>
            <a:r>
              <a:rPr lang="en-US" dirty="0" smtClean="0"/>
              <a:t>Italy is a </a:t>
            </a:r>
            <a:r>
              <a:rPr lang="en-US" u="sng" dirty="0" smtClean="0"/>
              <a:t>mountainous peninsula</a:t>
            </a:r>
          </a:p>
          <a:p>
            <a:pPr lvl="1"/>
            <a:r>
              <a:rPr lang="en-US" dirty="0" smtClean="0"/>
              <a:t>Make communication and </a:t>
            </a:r>
            <a:r>
              <a:rPr lang="en-US" u="sng" dirty="0" smtClean="0"/>
              <a:t>trade difficult</a:t>
            </a:r>
          </a:p>
          <a:p>
            <a:pPr lvl="1"/>
            <a:r>
              <a:rPr lang="en-US" dirty="0" smtClean="0"/>
              <a:t>Mountainous countries usually have only a few trade routes</a:t>
            </a:r>
          </a:p>
          <a:p>
            <a:pPr lvl="1"/>
            <a:r>
              <a:rPr lang="en-US" u="sng" dirty="0" smtClean="0"/>
              <a:t>Old Roman roads developed into trade routes</a:t>
            </a:r>
            <a:r>
              <a:rPr lang="en-US" dirty="0" smtClean="0">
                <a:sym typeface="Wingdings"/>
              </a:rPr>
              <a:t> cities on these routes became rich from trade</a:t>
            </a:r>
          </a:p>
          <a:p>
            <a:pPr lvl="1"/>
            <a:r>
              <a:rPr lang="en-US" u="sng" dirty="0" smtClean="0">
                <a:sym typeface="Wingdings"/>
              </a:rPr>
              <a:t>Florence is located on a hub of trade routes became most powerful city </a:t>
            </a:r>
          </a:p>
          <a:p>
            <a:pPr lvl="1"/>
            <a:r>
              <a:rPr lang="en-US" dirty="0" smtClean="0">
                <a:sym typeface="Wingdings"/>
              </a:rPr>
              <a:t>Navigable rivers are corridors of trade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566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role did Italy's geography play?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85267"/>
            <a:ext cx="7345363" cy="4280254"/>
          </a:xfrm>
        </p:spPr>
        <p:txBody>
          <a:bodyPr/>
          <a:lstStyle/>
          <a:p>
            <a:r>
              <a:rPr lang="en-US" b="1" u="sng" dirty="0" smtClean="0"/>
              <a:t>Climate: </a:t>
            </a:r>
          </a:p>
          <a:p>
            <a:pPr lvl="1"/>
            <a:r>
              <a:rPr lang="en-US" u="sng" dirty="0" smtClean="0"/>
              <a:t>Mild climate</a:t>
            </a:r>
            <a:r>
              <a:rPr lang="en-US" dirty="0" smtClean="0">
                <a:sym typeface="Wingdings"/>
              </a:rPr>
              <a:t> weather </a:t>
            </a:r>
            <a:r>
              <a:rPr lang="en-US" u="sng" dirty="0" smtClean="0">
                <a:sym typeface="Wingdings"/>
              </a:rPr>
              <a:t>does not disrupt travel and trade</a:t>
            </a:r>
          </a:p>
          <a:p>
            <a:pPr lvl="1"/>
            <a:r>
              <a:rPr lang="en-US" u="sng" dirty="0" smtClean="0">
                <a:sym typeface="Wingdings"/>
              </a:rPr>
              <a:t>Long growing season for crops</a:t>
            </a:r>
            <a:r>
              <a:rPr lang="en-US" dirty="0" smtClean="0">
                <a:sym typeface="Wingdings"/>
              </a:rPr>
              <a:t> important for trade for example wine and olive oil </a:t>
            </a:r>
          </a:p>
          <a:p>
            <a:pPr marL="350838" lvl="1" indent="0">
              <a:buNone/>
            </a:pPr>
            <a:endParaRPr lang="en-US" dirty="0" smtClean="0"/>
          </a:p>
          <a:p>
            <a:pPr marL="350838" lvl="1" indent="0">
              <a:buNone/>
            </a:pPr>
            <a:r>
              <a:rPr lang="en-US" b="1" u="sng" dirty="0" smtClean="0"/>
              <a:t>Location: </a:t>
            </a:r>
            <a:endParaRPr lang="en-US" b="1" u="sng" dirty="0"/>
          </a:p>
          <a:p>
            <a:pPr lvl="1"/>
            <a:r>
              <a:rPr lang="en-US" dirty="0" smtClean="0"/>
              <a:t>Close to </a:t>
            </a:r>
            <a:r>
              <a:rPr lang="en-US" u="sng" dirty="0" smtClean="0"/>
              <a:t>Northern Africa</a:t>
            </a:r>
            <a:r>
              <a:rPr lang="en-US" dirty="0" smtClean="0"/>
              <a:t> and Eastern </a:t>
            </a:r>
            <a:r>
              <a:rPr lang="en-US" u="sng" dirty="0" smtClean="0"/>
              <a:t>Mediterranean Sea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quick and easy trade</a:t>
            </a:r>
          </a:p>
          <a:p>
            <a:pPr lvl="1"/>
            <a:r>
              <a:rPr lang="en-US" u="sng" dirty="0" smtClean="0">
                <a:sym typeface="Wingdings"/>
              </a:rPr>
              <a:t>Trade= Wealth </a:t>
            </a:r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208465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345362" cy="1339850"/>
          </a:xfrm>
        </p:spPr>
        <p:txBody>
          <a:bodyPr>
            <a:normAutofit/>
          </a:bodyPr>
          <a:lstStyle/>
          <a:p>
            <a:r>
              <a:rPr lang="en-US" sz="4000" dirty="0"/>
              <a:t>What role did Italy’s history play in the birth of the </a:t>
            </a:r>
            <a:r>
              <a:rPr lang="en-US" sz="4000" dirty="0" smtClean="0"/>
              <a:t>Renaissance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5084"/>
            <a:ext cx="7345363" cy="4656666"/>
          </a:xfrm>
        </p:spPr>
        <p:txBody>
          <a:bodyPr>
            <a:normAutofit/>
          </a:bodyPr>
          <a:lstStyle/>
          <a:p>
            <a:r>
              <a:rPr lang="en-US" dirty="0" smtClean="0"/>
              <a:t>Mediterranean region was the site of two of the world’s most influential civilizations</a:t>
            </a:r>
            <a:r>
              <a:rPr lang="en-US" dirty="0" smtClean="0">
                <a:sym typeface="Wingdings"/>
              </a:rPr>
              <a:t> </a:t>
            </a:r>
            <a:r>
              <a:rPr lang="en-US" u="sng" dirty="0" smtClean="0">
                <a:sym typeface="Wingdings"/>
              </a:rPr>
              <a:t>ancient Greece and Rome.</a:t>
            </a:r>
          </a:p>
          <a:p>
            <a:r>
              <a:rPr lang="en-US" dirty="0" smtClean="0">
                <a:sym typeface="Wingdings"/>
              </a:rPr>
              <a:t>Renaissance artists were inspired by the Greek and Roman cultures and </a:t>
            </a:r>
            <a:r>
              <a:rPr lang="en-US" u="sng" dirty="0" smtClean="0">
                <a:sym typeface="Wingdings"/>
              </a:rPr>
              <a:t>wanted to revive and renew them</a:t>
            </a:r>
          </a:p>
          <a:p>
            <a:r>
              <a:rPr lang="en-US" dirty="0" smtClean="0">
                <a:sym typeface="Wingdings"/>
              </a:rPr>
              <a:t>Italy was </a:t>
            </a:r>
            <a:r>
              <a:rPr lang="en-US" u="sng" dirty="0" smtClean="0">
                <a:sym typeface="Wingdings"/>
              </a:rPr>
              <a:t>the heartland of the old Roman Empire</a:t>
            </a:r>
          </a:p>
          <a:p>
            <a:r>
              <a:rPr lang="en-US" dirty="0" smtClean="0">
                <a:sym typeface="Wingdings"/>
              </a:rPr>
              <a:t>Classical writings inspired ideas that people could shape their lives though effort and ability, though learning and through reason.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Italy?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Middle Ages, northern Italy developed into a collection of independent city states. </a:t>
            </a:r>
          </a:p>
          <a:p>
            <a:r>
              <a:rPr lang="en-US" dirty="0" smtClean="0"/>
              <a:t>As trade increased cities near or on a good harbor became large and powerful because they were centers for trade, and also ideas (because of contact)</a:t>
            </a:r>
          </a:p>
          <a:p>
            <a:r>
              <a:rPr lang="en-US" dirty="0" smtClean="0"/>
              <a:t>The two largest port cities were Venice, on the east coast and Genoa, on the west coast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1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Italian City-States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72" y="1689072"/>
            <a:ext cx="8581458" cy="4692678"/>
          </a:xfrm>
        </p:spPr>
        <p:txBody>
          <a:bodyPr>
            <a:normAutofit/>
          </a:bodyPr>
          <a:lstStyle/>
          <a:p>
            <a:r>
              <a:rPr lang="en-US" dirty="0" smtClean="0"/>
              <a:t>Feudalism did not have a strong hold in Italy as it did in the rest of Europe. </a:t>
            </a:r>
            <a:r>
              <a:rPr lang="en-US" u="sng" dirty="0" smtClean="0"/>
              <a:t>Nobles tended to live in towns, </a:t>
            </a:r>
            <a:r>
              <a:rPr lang="en-US" dirty="0" smtClean="0"/>
              <a:t>they were the upper classes of urban society </a:t>
            </a:r>
            <a:r>
              <a:rPr lang="en-US" u="sng" dirty="0" smtClean="0">
                <a:sym typeface="Wingdings"/>
              </a:rPr>
              <a:t> involved in business and politics </a:t>
            </a:r>
          </a:p>
          <a:p>
            <a:r>
              <a:rPr lang="en-US" dirty="0" smtClean="0">
                <a:sym typeface="Wingdings"/>
              </a:rPr>
              <a:t>Where other countries had strong central governments, Italy was </a:t>
            </a:r>
            <a:r>
              <a:rPr lang="en-US" u="sng" dirty="0" smtClean="0">
                <a:sym typeface="Wingdings"/>
              </a:rPr>
              <a:t>made up of 250 small states</a:t>
            </a:r>
            <a:r>
              <a:rPr lang="en-US" dirty="0" smtClean="0">
                <a:sym typeface="Wingdings"/>
              </a:rPr>
              <a:t> ruled by cities called “city-states” </a:t>
            </a:r>
          </a:p>
          <a:p>
            <a:pPr lvl="1"/>
            <a:r>
              <a:rPr lang="en-US" u="sng" dirty="0" smtClean="0">
                <a:sym typeface="Wingdings"/>
              </a:rPr>
              <a:t>Each city- state was independent </a:t>
            </a:r>
          </a:p>
          <a:p>
            <a:pPr lvl="1"/>
            <a:r>
              <a:rPr lang="en-US" b="1" u="sng" dirty="0" smtClean="0">
                <a:sym typeface="Wingdings"/>
              </a:rPr>
              <a:t>Republican form of government</a:t>
            </a:r>
          </a:p>
          <a:p>
            <a:pPr lvl="2"/>
            <a:r>
              <a:rPr lang="en-US" dirty="0" smtClean="0">
                <a:sym typeface="Wingdings"/>
              </a:rPr>
              <a:t>Aka a </a:t>
            </a:r>
            <a:r>
              <a:rPr lang="en-US" u="sng" dirty="0" smtClean="0">
                <a:sym typeface="Wingdings"/>
              </a:rPr>
              <a:t>government whose head of state is not a monarch</a:t>
            </a:r>
          </a:p>
          <a:p>
            <a:pPr lvl="3"/>
            <a:r>
              <a:rPr lang="en-US" dirty="0" smtClean="0">
                <a:sym typeface="Wingdings"/>
              </a:rPr>
              <a:t>Some ruled by a tyrant, or absolute rules, some by wealthy families </a:t>
            </a:r>
          </a:p>
          <a:p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28041</TotalTime>
  <Words>896</Words>
  <Application>Microsoft Macintosh PowerPoint</Application>
  <PresentationFormat>On-screen Show (4:3)</PresentationFormat>
  <Paragraphs>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Capital</vt:lpstr>
      <vt:lpstr>WHY ITALY??</vt:lpstr>
      <vt:lpstr>The Renaissance?</vt:lpstr>
      <vt:lpstr>Discuss with your Partner</vt:lpstr>
      <vt:lpstr>By yourself</vt:lpstr>
      <vt:lpstr>What role did Italy's geography play?</vt:lpstr>
      <vt:lpstr>What role did Italy's geography play?</vt:lpstr>
      <vt:lpstr>What role did Italy’s history play in the birth of the Renaissance?</vt:lpstr>
      <vt:lpstr>Why Italy?</vt:lpstr>
      <vt:lpstr>Italian City-States </vt:lpstr>
      <vt:lpstr>PowerPoint Presentation</vt:lpstr>
      <vt:lpstr>How did Italian city states promote the Renaissance?</vt:lpstr>
      <vt:lpstr>Can you think of Modern City- States?</vt:lpstr>
      <vt:lpstr>Can you think of modern  city- states?</vt:lpstr>
      <vt:lpstr>Map!</vt:lpstr>
      <vt:lpstr>Life inside the Renaissance City?</vt:lpstr>
      <vt:lpstr>The Power of the Medici Family</vt:lpstr>
      <vt:lpstr>Florence and Venice  City States</vt:lpstr>
      <vt:lpstr>How did the Medici Family get rich off of banking?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Renaissance</dc:title>
  <dc:creator>Kathryn Gregory</dc:creator>
  <cp:lastModifiedBy>Kathryn Gregory</cp:lastModifiedBy>
  <cp:revision>35</cp:revision>
  <dcterms:created xsi:type="dcterms:W3CDTF">2015-03-09T17:20:55Z</dcterms:created>
  <dcterms:modified xsi:type="dcterms:W3CDTF">2015-03-29T04:42:17Z</dcterms:modified>
</cp:coreProperties>
</file>