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44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7149465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0" name="Shape 10"/>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1" name="Shape 11"/>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lgn="ctr">
              <a:spcBef>
                <a:spcPts val="0"/>
              </a:spcBef>
              <a:buClr>
                <a:schemeClr val="dk1"/>
              </a:buClr>
              <a:buSzPct val="100000"/>
              <a:buNone/>
              <a:defRPr sz="1800">
                <a:solidFill>
                  <a:schemeClr val="dk1"/>
                </a:solidFill>
              </a:defRPr>
            </a:lvl1pPr>
          </a:lstStyle>
          <a:p>
            <a:endParaRPr/>
          </a:p>
        </p:txBody>
      </p:sp>
      <p:sp>
        <p:nvSpPr>
          <p:cNvPr id="26" name="Shape 26"/>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0000">
              <a:schemeClr val="lt1"/>
            </a:gs>
            <a:gs pos="100000">
              <a:schemeClr val="lt2"/>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SzPct val="100000"/>
              <a:defRPr sz="3000"/>
            </a:lvl1pPr>
            <a:lvl2pPr>
              <a:spcBef>
                <a:spcPts val="480"/>
              </a:spcBef>
              <a:buSzPct val="100000"/>
              <a:defRPr sz="2400"/>
            </a:lvl2pPr>
            <a:lvl3pPr>
              <a:spcBef>
                <a:spcPts val="480"/>
              </a:spcBef>
              <a:buSzPct val="100000"/>
              <a:defRPr sz="2400"/>
            </a:lvl3pPr>
            <a:lvl4pPr>
              <a:spcBef>
                <a:spcPts val="360"/>
              </a:spcBef>
              <a:buSzPct val="100000"/>
              <a:defRPr sz="1800"/>
            </a:lvl4pPr>
            <a:lvl5pPr>
              <a:spcBef>
                <a:spcPts val="360"/>
              </a:spcBef>
              <a:buSzPct val="100000"/>
              <a:defRPr sz="1800"/>
            </a:lvl5pPr>
            <a:lvl6pPr>
              <a:spcBef>
                <a:spcPts val="360"/>
              </a:spcBef>
              <a:buSzPct val="100000"/>
              <a:defRPr sz="1800"/>
            </a:lvl6pPr>
            <a:lvl7pPr>
              <a:spcBef>
                <a:spcPts val="360"/>
              </a:spcBef>
              <a:buSzPct val="100000"/>
              <a:defRPr sz="1800"/>
            </a:lvl7pPr>
            <a:lvl8pPr>
              <a:spcBef>
                <a:spcPts val="360"/>
              </a:spcBef>
              <a:buSzPct val="100000"/>
              <a:defRPr sz="1800"/>
            </a:lvl8pPr>
            <a:lvl9pPr>
              <a:spcBef>
                <a:spcPts val="360"/>
              </a:spcBef>
              <a:buSzPct val="100000"/>
              <a:defRPr sz="1800"/>
            </a:lvl9pPr>
          </a:lstStyle>
          <a:p>
            <a:endParaRPr/>
          </a:p>
        </p:txBody>
      </p:sp>
      <p:sp>
        <p:nvSpPr>
          <p:cNvPr id="7" name="Shape 7"/>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zh-TW"/>
              <a:t>‹#›</a:t>
            </a:fld>
            <a:endParaRPr lang="zh-TW"/>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1583342"/>
            <a:ext cx="7772400" cy="1159799"/>
          </a:xfrm>
          <a:prstGeom prst="rect">
            <a:avLst/>
          </a:prstGeom>
        </p:spPr>
        <p:txBody>
          <a:bodyPr lIns="91425" tIns="91425" rIns="91425" bIns="91425" anchor="b" anchorCtr="0">
            <a:noAutofit/>
          </a:bodyPr>
          <a:lstStyle/>
          <a:p>
            <a:pPr>
              <a:spcBef>
                <a:spcPts val="0"/>
              </a:spcBef>
              <a:buNone/>
            </a:pPr>
            <a:r>
              <a:rPr lang="zh-TW"/>
              <a:t>Geography Urban Tour</a:t>
            </a:r>
          </a:p>
        </p:txBody>
      </p:sp>
      <p:sp>
        <p:nvSpPr>
          <p:cNvPr id="31" name="Shape 31"/>
          <p:cNvSpPr txBox="1">
            <a:spLocks noGrp="1"/>
          </p:cNvSpPr>
          <p:nvPr>
            <p:ph type="subTitle" idx="1"/>
          </p:nvPr>
        </p:nvSpPr>
        <p:spPr>
          <a:xfrm>
            <a:off x="685800" y="2840053"/>
            <a:ext cx="7772400" cy="784799"/>
          </a:xfrm>
          <a:prstGeom prst="rect">
            <a:avLst/>
          </a:prstGeom>
        </p:spPr>
        <p:txBody>
          <a:bodyPr lIns="91425" tIns="91425" rIns="91425" bIns="91425" anchor="t" anchorCtr="0">
            <a:noAutofit/>
          </a:bodyPr>
          <a:lstStyle/>
          <a:p>
            <a:pPr>
              <a:spcBef>
                <a:spcPts val="0"/>
              </a:spcBef>
              <a:buNone/>
            </a:pPr>
            <a:r>
              <a:rPr lang="zh-TW" dirty="0"/>
              <a:t>Kevin Chang, Tony </a:t>
            </a:r>
            <a:r>
              <a:rPr lang="zh-TW" dirty="0" smtClean="0"/>
              <a:t>Liu</a:t>
            </a:r>
            <a:endParaRPr lang="en-CA" altLang="zh-TW" dirty="0" smtClean="0"/>
          </a:p>
          <a:p>
            <a:pPr>
              <a:spcBef>
                <a:spcPts val="0"/>
              </a:spcBef>
              <a:buNone/>
            </a:pPr>
            <a:r>
              <a:rPr lang="en-CA" altLang="zh-TW" dirty="0" smtClean="0"/>
              <a:t>2-1</a:t>
            </a:r>
            <a:endParaRPr lang="zh-TW" dirty="0"/>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Low income residential</a:t>
            </a:r>
          </a:p>
        </p:txBody>
      </p:sp>
      <p:sp>
        <p:nvSpPr>
          <p:cNvPr id="117" name="Shape 117"/>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18" name="Shape 118"/>
          <p:cNvSpPr txBox="1"/>
          <p:nvPr/>
        </p:nvSpPr>
        <p:spPr>
          <a:xfrm>
            <a:off x="5413100" y="1262825"/>
            <a:ext cx="3440700" cy="3469199"/>
          </a:xfrm>
          <a:prstGeom prst="rect">
            <a:avLst/>
          </a:prstGeom>
          <a:noFill/>
          <a:ln>
            <a:noFill/>
          </a:ln>
        </p:spPr>
        <p:txBody>
          <a:bodyPr lIns="91425" tIns="91425" rIns="91425" bIns="91425" anchor="t" anchorCtr="0">
            <a:noAutofit/>
          </a:bodyPr>
          <a:lstStyle/>
          <a:p>
            <a:pPr rtl="0">
              <a:spcBef>
                <a:spcPts val="0"/>
              </a:spcBef>
              <a:buNone/>
            </a:pPr>
            <a:r>
              <a:rPr lang="zh-TW" sz="1800"/>
              <a:t>Low income residentials are likely to be located in undesirable areas with low land value, or government issued social housing. </a:t>
            </a:r>
          </a:p>
          <a:p>
            <a:pPr>
              <a:spcBef>
                <a:spcPts val="0"/>
              </a:spcBef>
              <a:buNone/>
            </a:pPr>
            <a:r>
              <a:rPr lang="zh-TW" sz="1800"/>
              <a:t>The residential area in the picture is located in an undesirable area, where the barred doors and graffitis show signs of deprevation.</a:t>
            </a:r>
          </a:p>
        </p:txBody>
      </p:sp>
      <p:pic>
        <p:nvPicPr>
          <p:cNvPr id="119" name="Shape 119"/>
          <p:cNvPicPr preferRelativeResize="0"/>
          <p:nvPr/>
        </p:nvPicPr>
        <p:blipFill>
          <a:blip r:embed="rId3">
            <a:alphaModFix/>
          </a:blip>
          <a:stretch>
            <a:fillRect/>
          </a:stretch>
        </p:blipFill>
        <p:spPr>
          <a:xfrm>
            <a:off x="457200" y="1200149"/>
            <a:ext cx="4314923" cy="3236200"/>
          </a:xfrm>
          <a:prstGeom prst="rect">
            <a:avLst/>
          </a:prstGeom>
          <a:noFill/>
          <a:ln>
            <a:noFill/>
          </a:ln>
        </p:spPr>
      </p:pic>
      <p:cxnSp>
        <p:nvCxnSpPr>
          <p:cNvPr id="120" name="Shape 120"/>
          <p:cNvCxnSpPr/>
          <p:nvPr/>
        </p:nvCxnSpPr>
        <p:spPr>
          <a:xfrm rot="10800000" flipH="1">
            <a:off x="2383750" y="1986350"/>
            <a:ext cx="915299" cy="127799"/>
          </a:xfrm>
          <a:prstGeom prst="straightConnector1">
            <a:avLst/>
          </a:prstGeom>
          <a:noFill/>
          <a:ln w="19050" cap="flat">
            <a:solidFill>
              <a:srgbClr val="FF0000"/>
            </a:solidFill>
            <a:prstDash val="solid"/>
            <a:round/>
            <a:headEnd type="none" w="lg" len="lg"/>
            <a:tailEnd type="triangle" w="lg" len="lg"/>
          </a:ln>
        </p:spPr>
      </p:cxnSp>
      <p:sp>
        <p:nvSpPr>
          <p:cNvPr id="121" name="Shape 121"/>
          <p:cNvSpPr txBox="1"/>
          <p:nvPr/>
        </p:nvSpPr>
        <p:spPr>
          <a:xfrm>
            <a:off x="1745250" y="2099975"/>
            <a:ext cx="1213199" cy="326400"/>
          </a:xfrm>
          <a:prstGeom prst="rect">
            <a:avLst/>
          </a:prstGeom>
          <a:noFill/>
          <a:ln>
            <a:noFill/>
          </a:ln>
        </p:spPr>
        <p:txBody>
          <a:bodyPr lIns="91425" tIns="91425" rIns="91425" bIns="91425" anchor="t" anchorCtr="0">
            <a:noAutofit/>
          </a:bodyPr>
          <a:lstStyle/>
          <a:p>
            <a:pPr>
              <a:spcBef>
                <a:spcPts val="0"/>
              </a:spcBef>
              <a:buNone/>
            </a:pPr>
            <a:r>
              <a:rPr lang="zh-TW"/>
              <a:t>Low income residential</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Medium income residential</a:t>
            </a:r>
          </a:p>
        </p:txBody>
      </p:sp>
      <p:sp>
        <p:nvSpPr>
          <p:cNvPr id="127" name="Shape 127"/>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28" name="Shape 128"/>
          <p:cNvSpPr txBox="1">
            <a:spLocks noGrp="1"/>
          </p:cNvSpPr>
          <p:nvPr>
            <p:ph type="body" idx="2"/>
          </p:nvPr>
        </p:nvSpPr>
        <p:spPr>
          <a:xfrm>
            <a:off x="5387525" y="1244400"/>
            <a:ext cx="3508800" cy="3637199"/>
          </a:xfrm>
          <a:prstGeom prst="rect">
            <a:avLst/>
          </a:prstGeom>
        </p:spPr>
        <p:txBody>
          <a:bodyPr lIns="91425" tIns="91425" rIns="91425" bIns="91425" anchor="t" anchorCtr="0">
            <a:noAutofit/>
          </a:bodyPr>
          <a:lstStyle/>
          <a:p>
            <a:pPr rtl="0">
              <a:spcBef>
                <a:spcPts val="0"/>
              </a:spcBef>
              <a:buNone/>
            </a:pPr>
            <a:r>
              <a:rPr lang="zh-TW" sz="1800"/>
              <a:t>Midium income residentials are located in areas in which are desirable for living, but the cost of living is not as high as that of high income residentials.</a:t>
            </a:r>
          </a:p>
          <a:p>
            <a:pPr>
              <a:spcBef>
                <a:spcPts val="0"/>
              </a:spcBef>
              <a:buNone/>
            </a:pPr>
            <a:r>
              <a:rPr lang="zh-TW" sz="1800"/>
              <a:t>The residential area in the picture has good access to transportation, but not an area with good view, in which lowers its value.</a:t>
            </a:r>
          </a:p>
        </p:txBody>
      </p:sp>
      <p:pic>
        <p:nvPicPr>
          <p:cNvPr id="129" name="Shape 129"/>
          <p:cNvPicPr preferRelativeResize="0"/>
          <p:nvPr/>
        </p:nvPicPr>
        <p:blipFill>
          <a:blip r:embed="rId3">
            <a:alphaModFix/>
          </a:blip>
          <a:stretch>
            <a:fillRect/>
          </a:stretch>
        </p:blipFill>
        <p:spPr>
          <a:xfrm>
            <a:off x="457200" y="1288650"/>
            <a:ext cx="4849602" cy="3637201"/>
          </a:xfrm>
          <a:prstGeom prst="rect">
            <a:avLst/>
          </a:prstGeom>
          <a:noFill/>
          <a:ln>
            <a:noFill/>
          </a:ln>
        </p:spPr>
      </p:pic>
      <p:cxnSp>
        <p:nvCxnSpPr>
          <p:cNvPr id="130" name="Shape 130"/>
          <p:cNvCxnSpPr/>
          <p:nvPr/>
        </p:nvCxnSpPr>
        <p:spPr>
          <a:xfrm rot="10800000" flipH="1">
            <a:off x="1262825" y="2181449"/>
            <a:ext cx="510900" cy="1851600"/>
          </a:xfrm>
          <a:prstGeom prst="straightConnector1">
            <a:avLst/>
          </a:prstGeom>
          <a:noFill/>
          <a:ln w="19050" cap="flat">
            <a:solidFill>
              <a:srgbClr val="FF0000"/>
            </a:solidFill>
            <a:prstDash val="solid"/>
            <a:round/>
            <a:headEnd type="none" w="lg" len="lg"/>
            <a:tailEnd type="triangle" w="lg" len="lg"/>
          </a:ln>
        </p:spPr>
      </p:cxnSp>
      <p:sp>
        <p:nvSpPr>
          <p:cNvPr id="131" name="Shape 131"/>
          <p:cNvSpPr txBox="1"/>
          <p:nvPr/>
        </p:nvSpPr>
        <p:spPr>
          <a:xfrm>
            <a:off x="950650" y="4199925"/>
            <a:ext cx="2426399" cy="319199"/>
          </a:xfrm>
          <a:prstGeom prst="rect">
            <a:avLst/>
          </a:prstGeom>
          <a:noFill/>
          <a:ln>
            <a:noFill/>
          </a:ln>
        </p:spPr>
        <p:txBody>
          <a:bodyPr lIns="91425" tIns="91425" rIns="91425" bIns="91425" anchor="t" anchorCtr="0">
            <a:noAutofit/>
          </a:bodyPr>
          <a:lstStyle/>
          <a:p>
            <a:pPr>
              <a:spcBef>
                <a:spcPts val="0"/>
              </a:spcBef>
              <a:buNone/>
            </a:pPr>
            <a:r>
              <a:rPr lang="zh-TW"/>
              <a:t>Medium income residential</a:t>
            </a:r>
          </a:p>
        </p:txBody>
      </p:sp>
      <p:cxnSp>
        <p:nvCxnSpPr>
          <p:cNvPr id="132" name="Shape 132"/>
          <p:cNvCxnSpPr/>
          <p:nvPr/>
        </p:nvCxnSpPr>
        <p:spPr>
          <a:xfrm rot="10800000" flipH="1">
            <a:off x="2316225" y="2355325"/>
            <a:ext cx="769799" cy="1737899"/>
          </a:xfrm>
          <a:prstGeom prst="straightConnector1">
            <a:avLst/>
          </a:prstGeom>
          <a:noFill/>
          <a:ln w="19050" cap="flat">
            <a:solidFill>
              <a:srgbClr val="FF0000"/>
            </a:solidFill>
            <a:prstDash val="solid"/>
            <a:round/>
            <a:headEnd type="none" w="lg" len="lg"/>
            <a:tailEnd type="triangle" w="lg" len="lg"/>
          </a:ln>
        </p:spPr>
      </p:cxnSp>
      <p:cxnSp>
        <p:nvCxnSpPr>
          <p:cNvPr id="133" name="Shape 133"/>
          <p:cNvCxnSpPr/>
          <p:nvPr/>
        </p:nvCxnSpPr>
        <p:spPr>
          <a:xfrm rot="10800000" flipH="1">
            <a:off x="2844625" y="2447724"/>
            <a:ext cx="1114199" cy="1819200"/>
          </a:xfrm>
          <a:prstGeom prst="straightConnector1">
            <a:avLst/>
          </a:prstGeom>
          <a:noFill/>
          <a:ln w="19050" cap="flat">
            <a:solidFill>
              <a:srgbClr val="FF0000"/>
            </a:solidFill>
            <a:prstDash val="solid"/>
            <a:round/>
            <a:headEnd type="none" w="lg" len="lg"/>
            <a:tailEnd type="triangle" w="lg" len="lg"/>
          </a:ln>
        </p:spPr>
      </p:cxn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High income residential</a:t>
            </a:r>
          </a:p>
        </p:txBody>
      </p:sp>
      <p:sp>
        <p:nvSpPr>
          <p:cNvPr id="139" name="Shape 139"/>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40" name="Shape 140"/>
          <p:cNvSpPr txBox="1">
            <a:spLocks noGrp="1"/>
          </p:cNvSpPr>
          <p:nvPr>
            <p:ph type="body" idx="2"/>
          </p:nvPr>
        </p:nvSpPr>
        <p:spPr>
          <a:xfrm>
            <a:off x="5417750" y="1126925"/>
            <a:ext cx="3804000" cy="3725699"/>
          </a:xfrm>
          <a:prstGeom prst="rect">
            <a:avLst/>
          </a:prstGeom>
        </p:spPr>
        <p:txBody>
          <a:bodyPr lIns="91425" tIns="91425" rIns="91425" bIns="91425" anchor="t" anchorCtr="0">
            <a:noAutofit/>
          </a:bodyPr>
          <a:lstStyle/>
          <a:p>
            <a:pPr rtl="0">
              <a:spcBef>
                <a:spcPts val="0"/>
              </a:spcBef>
              <a:buNone/>
            </a:pPr>
            <a:r>
              <a:rPr lang="zh-TW" sz="2400"/>
              <a:t>High income residentials are located in most desirable areas for living in the city.</a:t>
            </a:r>
          </a:p>
          <a:p>
            <a:pPr>
              <a:spcBef>
                <a:spcPts val="0"/>
              </a:spcBef>
              <a:buNone/>
            </a:pPr>
            <a:r>
              <a:rPr lang="zh-TW" sz="2400"/>
              <a:t>The massive size of the houses and the amount of green space surrounding it indicates this is a high income residential area.</a:t>
            </a:r>
          </a:p>
        </p:txBody>
      </p:sp>
      <p:pic>
        <p:nvPicPr>
          <p:cNvPr id="141" name="Shape 141"/>
          <p:cNvPicPr preferRelativeResize="0"/>
          <p:nvPr/>
        </p:nvPicPr>
        <p:blipFill>
          <a:blip r:embed="rId3">
            <a:alphaModFix/>
          </a:blip>
          <a:stretch>
            <a:fillRect/>
          </a:stretch>
        </p:blipFill>
        <p:spPr>
          <a:xfrm>
            <a:off x="182075" y="1126925"/>
            <a:ext cx="5162872" cy="3872154"/>
          </a:xfrm>
          <a:prstGeom prst="rect">
            <a:avLst/>
          </a:prstGeom>
          <a:noFill/>
          <a:ln>
            <a:noFill/>
          </a:ln>
        </p:spPr>
      </p:pic>
      <p:cxnSp>
        <p:nvCxnSpPr>
          <p:cNvPr id="142" name="Shape 142"/>
          <p:cNvCxnSpPr/>
          <p:nvPr/>
        </p:nvCxnSpPr>
        <p:spPr>
          <a:xfrm flipH="1">
            <a:off x="2560900" y="1638825"/>
            <a:ext cx="1163699" cy="638399"/>
          </a:xfrm>
          <a:prstGeom prst="straightConnector1">
            <a:avLst/>
          </a:prstGeom>
          <a:noFill/>
          <a:ln w="19050" cap="flat">
            <a:solidFill>
              <a:srgbClr val="FF0000"/>
            </a:solidFill>
            <a:prstDash val="solid"/>
            <a:round/>
            <a:headEnd type="none" w="lg" len="lg"/>
            <a:tailEnd type="triangle" w="lg" len="lg"/>
          </a:ln>
        </p:spPr>
      </p:cxnSp>
      <p:cxnSp>
        <p:nvCxnSpPr>
          <p:cNvPr id="143" name="Shape 143"/>
          <p:cNvCxnSpPr/>
          <p:nvPr/>
        </p:nvCxnSpPr>
        <p:spPr>
          <a:xfrm flipH="1">
            <a:off x="4866724" y="1759425"/>
            <a:ext cx="7200" cy="773400"/>
          </a:xfrm>
          <a:prstGeom prst="straightConnector1">
            <a:avLst/>
          </a:prstGeom>
          <a:noFill/>
          <a:ln w="19050" cap="flat">
            <a:solidFill>
              <a:srgbClr val="FF0000"/>
            </a:solidFill>
            <a:prstDash val="solid"/>
            <a:round/>
            <a:headEnd type="none" w="lg" len="lg"/>
            <a:tailEnd type="triangle" w="lg" len="lg"/>
          </a:ln>
        </p:spPr>
      </p:cxnSp>
      <p:sp>
        <p:nvSpPr>
          <p:cNvPr id="144" name="Shape 144"/>
          <p:cNvSpPr txBox="1"/>
          <p:nvPr/>
        </p:nvSpPr>
        <p:spPr>
          <a:xfrm>
            <a:off x="3228000" y="1291200"/>
            <a:ext cx="2116800" cy="326400"/>
          </a:xfrm>
          <a:prstGeom prst="rect">
            <a:avLst/>
          </a:prstGeom>
          <a:noFill/>
          <a:ln>
            <a:noFill/>
          </a:ln>
        </p:spPr>
        <p:txBody>
          <a:bodyPr lIns="91425" tIns="91425" rIns="91425" bIns="91425" anchor="t" anchorCtr="0">
            <a:noAutofit/>
          </a:bodyPr>
          <a:lstStyle/>
          <a:p>
            <a:pPr>
              <a:spcBef>
                <a:spcPts val="0"/>
              </a:spcBef>
              <a:buNone/>
            </a:pPr>
            <a:r>
              <a:rPr lang="zh-TW"/>
              <a:t>High income residential</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Commercial ribbon</a:t>
            </a:r>
          </a:p>
        </p:txBody>
      </p:sp>
      <p:sp>
        <p:nvSpPr>
          <p:cNvPr id="150" name="Shape 150"/>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51" name="Shape 151"/>
          <p:cNvSpPr txBox="1">
            <a:spLocks noGrp="1"/>
          </p:cNvSpPr>
          <p:nvPr>
            <p:ph type="body" idx="2"/>
          </p:nvPr>
        </p:nvSpPr>
        <p:spPr>
          <a:xfrm>
            <a:off x="5217248" y="1013425"/>
            <a:ext cx="3994500" cy="3725699"/>
          </a:xfrm>
          <a:prstGeom prst="rect">
            <a:avLst/>
          </a:prstGeom>
        </p:spPr>
        <p:txBody>
          <a:bodyPr lIns="91425" tIns="91425" rIns="91425" bIns="91425" anchor="t" anchorCtr="0">
            <a:noAutofit/>
          </a:bodyPr>
          <a:lstStyle/>
          <a:p>
            <a:pPr rtl="0">
              <a:spcBef>
                <a:spcPts val="0"/>
              </a:spcBef>
              <a:buNone/>
            </a:pPr>
            <a:r>
              <a:rPr lang="zh-TW" sz="2400"/>
              <a:t>Commercial ribbon is where various commercial buildings are built along a stretch of road.</a:t>
            </a:r>
          </a:p>
          <a:p>
            <a:pPr>
              <a:spcBef>
                <a:spcPts val="0"/>
              </a:spcBef>
              <a:buNone/>
            </a:pPr>
            <a:r>
              <a:rPr lang="zh-TW" sz="2400"/>
              <a:t>The stores in the picture are built along the side the street Pacific Boulevard.</a:t>
            </a:r>
          </a:p>
        </p:txBody>
      </p:sp>
      <p:pic>
        <p:nvPicPr>
          <p:cNvPr id="152" name="Shape 152"/>
          <p:cNvPicPr preferRelativeResize="0"/>
          <p:nvPr/>
        </p:nvPicPr>
        <p:blipFill>
          <a:blip r:embed="rId3">
            <a:alphaModFix/>
          </a:blip>
          <a:stretch>
            <a:fillRect/>
          </a:stretch>
        </p:blipFill>
        <p:spPr>
          <a:xfrm>
            <a:off x="457199" y="1200150"/>
            <a:ext cx="4718626" cy="353897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Ethnic clustering </a:t>
            </a:r>
          </a:p>
        </p:txBody>
      </p:sp>
      <p:sp>
        <p:nvSpPr>
          <p:cNvPr id="158" name="Shape 158"/>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59" name="Shape 159"/>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2400"/>
              <a:t>Ethnic clustering is the gathering of an ethnic group within an area.</a:t>
            </a:r>
          </a:p>
          <a:p>
            <a:pPr rtl="0">
              <a:spcBef>
                <a:spcPts val="0"/>
              </a:spcBef>
              <a:buNone/>
            </a:pPr>
            <a:endParaRPr sz="2400"/>
          </a:p>
          <a:p>
            <a:pPr>
              <a:spcBef>
                <a:spcPts val="0"/>
              </a:spcBef>
              <a:buNone/>
            </a:pPr>
            <a:r>
              <a:rPr lang="zh-TW" sz="2400"/>
              <a:t>The numerous Chinese signs indicates a cluster of Chinese population within the area.</a:t>
            </a:r>
          </a:p>
        </p:txBody>
      </p:sp>
      <p:pic>
        <p:nvPicPr>
          <p:cNvPr id="160" name="Shape 160"/>
          <p:cNvPicPr preferRelativeResize="0"/>
          <p:nvPr/>
        </p:nvPicPr>
        <p:blipFill rotWithShape="1">
          <a:blip r:embed="rId3">
            <a:alphaModFix/>
          </a:blip>
          <a:srcRect l="9222" t="8244" b="5062"/>
          <a:stretch/>
        </p:blipFill>
        <p:spPr>
          <a:xfrm>
            <a:off x="457200" y="1200150"/>
            <a:ext cx="4097200" cy="294297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Light industrial land use</a:t>
            </a:r>
          </a:p>
        </p:txBody>
      </p:sp>
      <p:sp>
        <p:nvSpPr>
          <p:cNvPr id="166" name="Shape 166"/>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67" name="Shape 167"/>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1800"/>
              <a:t>Light industrial land use is where the land is used for manufacturing in a manner that does not create outside nuisance factor.</a:t>
            </a:r>
          </a:p>
          <a:p>
            <a:pPr>
              <a:spcBef>
                <a:spcPts val="0"/>
              </a:spcBef>
              <a:buNone/>
            </a:pPr>
            <a:r>
              <a:rPr lang="zh-TW" sz="1800"/>
              <a:t>The areas on the south of the S.E. Marine Drive are being used as light manufacturing for cars and others. The cheap lands encourage the industries to settle there, and since major commuter uses S.E. Marine Drive, lots of car industries also locate there.</a:t>
            </a:r>
          </a:p>
        </p:txBody>
      </p:sp>
      <p:pic>
        <p:nvPicPr>
          <p:cNvPr id="168" name="Shape 168"/>
          <p:cNvPicPr preferRelativeResize="0"/>
          <p:nvPr/>
        </p:nvPicPr>
        <p:blipFill>
          <a:blip r:embed="rId3">
            <a:alphaModFix/>
          </a:blip>
          <a:stretch>
            <a:fillRect/>
          </a:stretch>
        </p:blipFill>
        <p:spPr>
          <a:xfrm>
            <a:off x="112525" y="1275024"/>
            <a:ext cx="4339174" cy="32544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Heavy inductrial land use</a:t>
            </a:r>
          </a:p>
        </p:txBody>
      </p:sp>
      <p:sp>
        <p:nvSpPr>
          <p:cNvPr id="174" name="Shape 174"/>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75" name="Shape 175"/>
          <p:cNvSpPr txBox="1">
            <a:spLocks noGrp="1"/>
          </p:cNvSpPr>
          <p:nvPr>
            <p:ph type="body" idx="2"/>
          </p:nvPr>
        </p:nvSpPr>
        <p:spPr>
          <a:xfrm>
            <a:off x="5621975" y="1001475"/>
            <a:ext cx="3381299" cy="3725699"/>
          </a:xfrm>
          <a:prstGeom prst="rect">
            <a:avLst/>
          </a:prstGeom>
        </p:spPr>
        <p:txBody>
          <a:bodyPr lIns="91425" tIns="91425" rIns="91425" bIns="91425" anchor="t" anchorCtr="0">
            <a:noAutofit/>
          </a:bodyPr>
          <a:lstStyle/>
          <a:p>
            <a:pPr rtl="0">
              <a:spcBef>
                <a:spcPts val="0"/>
              </a:spcBef>
              <a:buNone/>
            </a:pPr>
            <a:r>
              <a:rPr lang="zh-TW" sz="1800"/>
              <a:t>Heavy industrial land use is where the land is used for intensive industrial purposes,in which usually have large and heavy equipments and facilities.</a:t>
            </a:r>
          </a:p>
          <a:p>
            <a:pPr lvl="0" rtl="0">
              <a:spcBef>
                <a:spcPts val="0"/>
              </a:spcBef>
              <a:buNone/>
            </a:pPr>
            <a:r>
              <a:rPr lang="zh-TW" sz="1800"/>
              <a:t>The pile of construction material and the factory in the back shows the presence of heavy industrial land use within the area.</a:t>
            </a:r>
          </a:p>
        </p:txBody>
      </p:sp>
      <p:pic>
        <p:nvPicPr>
          <p:cNvPr id="176" name="Shape 176"/>
          <p:cNvPicPr preferRelativeResize="0"/>
          <p:nvPr/>
        </p:nvPicPr>
        <p:blipFill>
          <a:blip r:embed="rId3">
            <a:alphaModFix/>
          </a:blip>
          <a:stretch>
            <a:fillRect/>
          </a:stretch>
        </p:blipFill>
        <p:spPr>
          <a:xfrm>
            <a:off x="57549" y="976337"/>
            <a:ext cx="5564426" cy="417332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Brownfield site</a:t>
            </a:r>
          </a:p>
        </p:txBody>
      </p:sp>
      <p:sp>
        <p:nvSpPr>
          <p:cNvPr id="182" name="Shape 182"/>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83" name="Shape 183"/>
          <p:cNvSpPr txBox="1">
            <a:spLocks noGrp="1"/>
          </p:cNvSpPr>
          <p:nvPr>
            <p:ph type="body" idx="2"/>
          </p:nvPr>
        </p:nvSpPr>
        <p:spPr>
          <a:xfrm>
            <a:off x="4763200" y="1200150"/>
            <a:ext cx="4239600" cy="3725699"/>
          </a:xfrm>
          <a:prstGeom prst="rect">
            <a:avLst/>
          </a:prstGeom>
        </p:spPr>
        <p:txBody>
          <a:bodyPr lIns="91425" tIns="91425" rIns="91425" bIns="91425" anchor="t" anchorCtr="0">
            <a:noAutofit/>
          </a:bodyPr>
          <a:lstStyle/>
          <a:p>
            <a:pPr>
              <a:spcBef>
                <a:spcPts val="0"/>
              </a:spcBef>
              <a:buNone/>
            </a:pPr>
            <a:r>
              <a:rPr lang="zh-TW" sz="2400"/>
              <a:t>A brown field site is an area that is abandoned but has potential for redevelopment. This area has potential for apartments because it has a good view of Fraser River and is near the City of Ricmond.</a:t>
            </a:r>
          </a:p>
        </p:txBody>
      </p:sp>
      <p:pic>
        <p:nvPicPr>
          <p:cNvPr id="184" name="Shape 184"/>
          <p:cNvPicPr preferRelativeResize="0"/>
          <p:nvPr/>
        </p:nvPicPr>
        <p:blipFill>
          <a:blip r:embed="rId3">
            <a:alphaModFix/>
          </a:blip>
          <a:stretch>
            <a:fillRect/>
          </a:stretch>
        </p:blipFill>
        <p:spPr>
          <a:xfrm>
            <a:off x="0" y="1200150"/>
            <a:ext cx="4724852" cy="3543651"/>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Adapted uses</a:t>
            </a:r>
          </a:p>
        </p:txBody>
      </p:sp>
      <p:sp>
        <p:nvSpPr>
          <p:cNvPr id="190" name="Shape 190"/>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lvl="0" rtl="0">
              <a:spcBef>
                <a:spcPts val="0"/>
              </a:spcBef>
              <a:buNone/>
            </a:pPr>
            <a:endParaRPr/>
          </a:p>
        </p:txBody>
      </p:sp>
      <p:sp>
        <p:nvSpPr>
          <p:cNvPr id="191" name="Shape 191"/>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1800"/>
              <a:t>Adapted use is when land previously used for certain purposes is redeveloped for different purposes, without entirely removing its past characteristics.</a:t>
            </a:r>
          </a:p>
          <a:p>
            <a:pPr>
              <a:spcBef>
                <a:spcPts val="0"/>
              </a:spcBef>
              <a:buNone/>
            </a:pPr>
            <a:r>
              <a:rPr lang="zh-TW" sz="1800"/>
              <a:t>Yaletown used to be wardhouses and train stations, and now it turns into a high end district with residential and commercial lands.</a:t>
            </a:r>
          </a:p>
        </p:txBody>
      </p:sp>
      <p:pic>
        <p:nvPicPr>
          <p:cNvPr id="192" name="Shape 192"/>
          <p:cNvPicPr preferRelativeResize="0"/>
          <p:nvPr/>
        </p:nvPicPr>
        <p:blipFill>
          <a:blip r:embed="rId3">
            <a:alphaModFix/>
          </a:blip>
          <a:stretch>
            <a:fillRect/>
          </a:stretch>
        </p:blipFill>
        <p:spPr>
          <a:xfrm>
            <a:off x="212600" y="1381612"/>
            <a:ext cx="4483701" cy="3362776"/>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zh-TW"/>
              <a:t>CBD (Central Business District)</a:t>
            </a:r>
          </a:p>
        </p:txBody>
      </p:sp>
      <p:sp>
        <p:nvSpPr>
          <p:cNvPr id="198" name="Shape 198"/>
          <p:cNvSpPr txBox="1">
            <a:spLocks noGrp="1"/>
          </p:cNvSpPr>
          <p:nvPr>
            <p:ph type="body" idx="1"/>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2400"/>
              <a:t>The CBD is the centre of the city, where most of economic activity occur.</a:t>
            </a:r>
          </a:p>
          <a:p>
            <a:pPr>
              <a:spcBef>
                <a:spcPts val="0"/>
              </a:spcBef>
              <a:buNone/>
            </a:pPr>
            <a:r>
              <a:rPr lang="zh-TW" sz="2400"/>
              <a:t>The West Hastings St. is the CBD of Vancouver because it has lots of high rises that are being used for businesses. This is also the terminal station for major Translink lines.</a:t>
            </a:r>
          </a:p>
        </p:txBody>
      </p:sp>
      <p:pic>
        <p:nvPicPr>
          <p:cNvPr id="199" name="Shape 199"/>
          <p:cNvPicPr preferRelativeResize="0"/>
          <p:nvPr/>
        </p:nvPicPr>
        <p:blipFill>
          <a:blip r:embed="rId3">
            <a:alphaModFix/>
          </a:blip>
          <a:stretch>
            <a:fillRect/>
          </a:stretch>
        </p:blipFill>
        <p:spPr>
          <a:xfrm>
            <a:off x="1011247" y="982500"/>
            <a:ext cx="2957514" cy="3943352"/>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Reurbanization</a:t>
            </a:r>
          </a:p>
        </p:txBody>
      </p:sp>
      <p:sp>
        <p:nvSpPr>
          <p:cNvPr id="37" name="Shape 37"/>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38" name="Shape 38"/>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r>
              <a:rPr lang="zh-TW" sz="2600"/>
              <a:t>The land has an increase in residential density due to redevelopment projects. This place is used to be a brownfield site, but now new townhouses are being built to increase the density and population.</a:t>
            </a:r>
          </a:p>
        </p:txBody>
      </p:sp>
      <p:pic>
        <p:nvPicPr>
          <p:cNvPr id="39" name="Shape 39"/>
          <p:cNvPicPr preferRelativeResize="0"/>
          <p:nvPr/>
        </p:nvPicPr>
        <p:blipFill>
          <a:blip r:embed="rId3">
            <a:alphaModFix/>
          </a:blip>
          <a:stretch>
            <a:fillRect/>
          </a:stretch>
        </p:blipFill>
        <p:spPr>
          <a:xfrm>
            <a:off x="299625" y="1368974"/>
            <a:ext cx="4027274" cy="3020451"/>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PLVI (Peak Land Value Intersection)</a:t>
            </a:r>
          </a:p>
        </p:txBody>
      </p:sp>
      <p:sp>
        <p:nvSpPr>
          <p:cNvPr id="205" name="Shape 205"/>
          <p:cNvSpPr txBox="1">
            <a:spLocks noGrp="1"/>
          </p:cNvSpPr>
          <p:nvPr>
            <p:ph type="body" idx="1"/>
          </p:nvPr>
        </p:nvSpPr>
        <p:spPr>
          <a:xfrm>
            <a:off x="915200" y="3674950"/>
            <a:ext cx="7771500" cy="1250999"/>
          </a:xfrm>
          <a:prstGeom prst="rect">
            <a:avLst/>
          </a:prstGeom>
        </p:spPr>
        <p:txBody>
          <a:bodyPr lIns="91425" tIns="91425" rIns="91425" bIns="91425" anchor="t" anchorCtr="0">
            <a:noAutofit/>
          </a:bodyPr>
          <a:lstStyle/>
          <a:p>
            <a:pPr>
              <a:spcBef>
                <a:spcPts val="0"/>
              </a:spcBef>
              <a:buNone/>
            </a:pPr>
            <a:r>
              <a:rPr lang="zh-TW" sz="2400"/>
              <a:t>The peak land value intersection where the land value is the greatest, which is located in the CBD as shown in the picture.</a:t>
            </a:r>
          </a:p>
        </p:txBody>
      </p:sp>
      <p:pic>
        <p:nvPicPr>
          <p:cNvPr id="206" name="Shape 206"/>
          <p:cNvPicPr preferRelativeResize="0"/>
          <p:nvPr/>
        </p:nvPicPr>
        <p:blipFill rotWithShape="1">
          <a:blip r:embed="rId3">
            <a:alphaModFix/>
          </a:blip>
          <a:srcRect l="16481" r="17750"/>
          <a:stretch/>
        </p:blipFill>
        <p:spPr>
          <a:xfrm>
            <a:off x="1308538" y="1243950"/>
            <a:ext cx="6526936" cy="2430999"/>
          </a:xfrm>
          <a:prstGeom prst="rect">
            <a:avLst/>
          </a:prstGeom>
          <a:noFill/>
          <a:ln>
            <a:noFill/>
          </a:ln>
        </p:spPr>
      </p:pic>
      <p:cxnSp>
        <p:nvCxnSpPr>
          <p:cNvPr id="207" name="Shape 207"/>
          <p:cNvCxnSpPr/>
          <p:nvPr/>
        </p:nvCxnSpPr>
        <p:spPr>
          <a:xfrm flipH="1">
            <a:off x="6072775" y="1092550"/>
            <a:ext cx="390299" cy="382199"/>
          </a:xfrm>
          <a:prstGeom prst="straightConnector1">
            <a:avLst/>
          </a:prstGeom>
          <a:noFill/>
          <a:ln w="19050" cap="flat">
            <a:solidFill>
              <a:srgbClr val="FF0000"/>
            </a:solidFill>
            <a:prstDash val="solid"/>
            <a:round/>
            <a:headEnd type="none" w="lg" len="lg"/>
            <a:tailEnd type="triangle" w="lg" len="lg"/>
          </a:ln>
        </p:spPr>
      </p:cxnSp>
      <p:sp>
        <p:nvSpPr>
          <p:cNvPr id="208" name="Shape 208"/>
          <p:cNvSpPr txBox="1"/>
          <p:nvPr/>
        </p:nvSpPr>
        <p:spPr>
          <a:xfrm>
            <a:off x="6597875" y="986125"/>
            <a:ext cx="1028700" cy="205799"/>
          </a:xfrm>
          <a:prstGeom prst="rect">
            <a:avLst/>
          </a:prstGeom>
          <a:noFill/>
          <a:ln>
            <a:noFill/>
          </a:ln>
        </p:spPr>
        <p:txBody>
          <a:bodyPr lIns="91425" tIns="91425" rIns="91425" bIns="91425" anchor="t" anchorCtr="0">
            <a:noAutofit/>
          </a:bodyPr>
          <a:lstStyle/>
          <a:p>
            <a:pPr>
              <a:spcBef>
                <a:spcPts val="0"/>
              </a:spcBef>
              <a:buNone/>
            </a:pPr>
            <a:endParaRPr/>
          </a:p>
        </p:txBody>
      </p:sp>
      <p:sp>
        <p:nvSpPr>
          <p:cNvPr id="209" name="Shape 209"/>
          <p:cNvSpPr txBox="1"/>
          <p:nvPr/>
        </p:nvSpPr>
        <p:spPr>
          <a:xfrm>
            <a:off x="4419875" y="1653025"/>
            <a:ext cx="3305999" cy="857400"/>
          </a:xfrm>
          <a:prstGeom prst="rect">
            <a:avLst/>
          </a:prstGeom>
          <a:noFill/>
          <a:ln w="9525" cap="flat">
            <a:solidFill>
              <a:srgbClr val="FF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sp>
        <p:nvSpPr>
          <p:cNvPr id="210" name="Shape 210"/>
          <p:cNvSpPr txBox="1"/>
          <p:nvPr/>
        </p:nvSpPr>
        <p:spPr>
          <a:xfrm>
            <a:off x="6576450" y="886750"/>
            <a:ext cx="1149300" cy="205799"/>
          </a:xfrm>
          <a:prstGeom prst="rect">
            <a:avLst/>
          </a:prstGeom>
          <a:noFill/>
          <a:ln>
            <a:noFill/>
          </a:ln>
        </p:spPr>
        <p:txBody>
          <a:bodyPr lIns="91425" tIns="91425" rIns="91425" bIns="91425" anchor="t" anchorCtr="0">
            <a:noAutofit/>
          </a:bodyPr>
          <a:lstStyle/>
          <a:p>
            <a:pPr>
              <a:spcBef>
                <a:spcPts val="0"/>
              </a:spcBef>
              <a:buNone/>
            </a:pPr>
            <a:r>
              <a:rPr lang="zh-TW"/>
              <a:t>PLVI</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Social housing</a:t>
            </a:r>
          </a:p>
        </p:txBody>
      </p:sp>
      <p:sp>
        <p:nvSpPr>
          <p:cNvPr id="216" name="Shape 216"/>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217" name="Shape 217"/>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1800"/>
              <a:t>Social housing are housing provided for residences of low income or with particular needs by government agencies or non-profit organizations.</a:t>
            </a:r>
          </a:p>
          <a:p>
            <a:pPr>
              <a:spcBef>
                <a:spcPts val="0"/>
              </a:spcBef>
              <a:buNone/>
            </a:pPr>
            <a:r>
              <a:rPr lang="zh-TW" sz="1800"/>
              <a:t>This is an example of social housing becuase this is one of the affordable housings on the market. This area is being managed by the government and gives priority to those people who have low to middle income. </a:t>
            </a:r>
          </a:p>
        </p:txBody>
      </p:sp>
      <p:pic>
        <p:nvPicPr>
          <p:cNvPr id="218" name="Shape 218"/>
          <p:cNvPicPr preferRelativeResize="0"/>
          <p:nvPr/>
        </p:nvPicPr>
        <p:blipFill>
          <a:blip r:embed="rId3">
            <a:alphaModFix/>
          </a:blip>
          <a:stretch>
            <a:fillRect/>
          </a:stretch>
        </p:blipFill>
        <p:spPr>
          <a:xfrm>
            <a:off x="0" y="1200157"/>
            <a:ext cx="4640972" cy="3480741"/>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Gentrification</a:t>
            </a:r>
          </a:p>
        </p:txBody>
      </p:sp>
      <p:sp>
        <p:nvSpPr>
          <p:cNvPr id="45" name="Shape 45"/>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46" name="Shape 46"/>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rtl="0">
              <a:spcBef>
                <a:spcPts val="0"/>
              </a:spcBef>
              <a:buNone/>
            </a:pPr>
            <a:r>
              <a:rPr lang="zh-TW" sz="2400"/>
              <a:t>Gentrification is the process of renewal and rebuilding accompanying the influx of middle-class or affluent people into deteriorating areas. Here, mose of the hoses on the sides are very old, but some of them got rebuild and repaired.</a:t>
            </a:r>
          </a:p>
          <a:p>
            <a:pPr>
              <a:spcBef>
                <a:spcPts val="0"/>
              </a:spcBef>
              <a:buNone/>
            </a:pPr>
            <a:endParaRPr sz="2400"/>
          </a:p>
        </p:txBody>
      </p:sp>
      <p:pic>
        <p:nvPicPr>
          <p:cNvPr id="47" name="Shape 47"/>
          <p:cNvPicPr preferRelativeResize="0"/>
          <p:nvPr/>
        </p:nvPicPr>
        <p:blipFill>
          <a:blip r:embed="rId3">
            <a:alphaModFix/>
          </a:blip>
          <a:stretch>
            <a:fillRect/>
          </a:stretch>
        </p:blipFill>
        <p:spPr>
          <a:xfrm>
            <a:off x="173350" y="1352174"/>
            <a:ext cx="4562201" cy="3421651"/>
          </a:xfrm>
          <a:prstGeom prst="rect">
            <a:avLst/>
          </a:prstGeom>
          <a:noFill/>
          <a:ln>
            <a:noFill/>
          </a:ln>
        </p:spPr>
      </p:pic>
      <p:cxnSp>
        <p:nvCxnSpPr>
          <p:cNvPr id="48" name="Shape 48"/>
          <p:cNvCxnSpPr>
            <a:endCxn id="44" idx="2"/>
          </p:cNvCxnSpPr>
          <p:nvPr/>
        </p:nvCxnSpPr>
        <p:spPr>
          <a:xfrm rot="10800000" flipH="1">
            <a:off x="2160900" y="1063378"/>
            <a:ext cx="2411100" cy="2121900"/>
          </a:xfrm>
          <a:prstGeom prst="straightConnector1">
            <a:avLst/>
          </a:prstGeom>
          <a:noFill/>
          <a:ln w="19050" cap="flat">
            <a:solidFill>
              <a:schemeClr val="dk2"/>
            </a:solidFill>
            <a:prstDash val="solid"/>
            <a:round/>
            <a:headEnd type="none" w="lg" len="lg"/>
            <a:tailEnd type="none" w="lg" len="lg"/>
          </a:ln>
        </p:spPr>
      </p:cxnSp>
      <p:cxnSp>
        <p:nvCxnSpPr>
          <p:cNvPr id="49" name="Shape 49"/>
          <p:cNvCxnSpPr/>
          <p:nvPr/>
        </p:nvCxnSpPr>
        <p:spPr>
          <a:xfrm rot="10800000" flipH="1">
            <a:off x="4074275" y="1136799"/>
            <a:ext cx="483900" cy="1834500"/>
          </a:xfrm>
          <a:prstGeom prst="straightConnector1">
            <a:avLst/>
          </a:prstGeom>
          <a:noFill/>
          <a:ln w="19050" cap="flat">
            <a:solidFill>
              <a:schemeClr val="dk2"/>
            </a:solidFill>
            <a:prstDash val="solid"/>
            <a:round/>
            <a:headEnd type="none" w="lg" len="lg"/>
            <a:tailEnd type="none" w="lg" len="lg"/>
          </a:ln>
        </p:spPr>
      </p:cxnSp>
      <p:sp>
        <p:nvSpPr>
          <p:cNvPr id="50" name="Shape 50"/>
          <p:cNvSpPr txBox="1"/>
          <p:nvPr/>
        </p:nvSpPr>
        <p:spPr>
          <a:xfrm>
            <a:off x="4451700" y="799100"/>
            <a:ext cx="6482700" cy="756299"/>
          </a:xfrm>
          <a:prstGeom prst="rect">
            <a:avLst/>
          </a:prstGeom>
          <a:noFill/>
          <a:ln>
            <a:noFill/>
          </a:ln>
        </p:spPr>
        <p:txBody>
          <a:bodyPr lIns="91425" tIns="91425" rIns="91425" bIns="91425" anchor="t" anchorCtr="0">
            <a:noAutofit/>
          </a:bodyPr>
          <a:lstStyle/>
          <a:p>
            <a:pPr rtl="0">
              <a:spcBef>
                <a:spcPts val="0"/>
              </a:spcBef>
              <a:buNone/>
            </a:pPr>
            <a:r>
              <a:rPr lang="zh-TW"/>
              <a:t>repaired</a:t>
            </a:r>
          </a:p>
          <a:p>
            <a:pPr>
              <a:spcBef>
                <a:spcPts val="0"/>
              </a:spcBef>
              <a:buNone/>
            </a:pP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Infill </a:t>
            </a:r>
          </a:p>
        </p:txBody>
      </p:sp>
      <p:sp>
        <p:nvSpPr>
          <p:cNvPr id="56" name="Shape 56"/>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57" name="Shape 57"/>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r>
              <a:rPr lang="zh-TW" sz="2400"/>
              <a:t>Infill is the development of an empty space in the urban areas. The new apartment that’s being build beside the arena is an example of infill because the project further increase the density of the area.</a:t>
            </a:r>
          </a:p>
        </p:txBody>
      </p:sp>
      <p:pic>
        <p:nvPicPr>
          <p:cNvPr id="58" name="Shape 58"/>
          <p:cNvPicPr preferRelativeResize="0"/>
          <p:nvPr/>
        </p:nvPicPr>
        <p:blipFill>
          <a:blip r:embed="rId3">
            <a:alphaModFix/>
          </a:blip>
          <a:stretch>
            <a:fillRect/>
          </a:stretch>
        </p:blipFill>
        <p:spPr>
          <a:xfrm>
            <a:off x="183600" y="1200149"/>
            <a:ext cx="4541701" cy="340627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Densification/Industrialization </a:t>
            </a:r>
          </a:p>
        </p:txBody>
      </p:sp>
      <p:sp>
        <p:nvSpPr>
          <p:cNvPr id="64" name="Shape 64"/>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65" name="Shape 65"/>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r>
              <a:rPr lang="zh-TW" sz="2400"/>
              <a:t>This is an example of densification because apartments, which are vertical developments, are being build here. The density will also increase because a Translink station nearby is turning the area into a major intersection.</a:t>
            </a:r>
          </a:p>
        </p:txBody>
      </p:sp>
      <p:pic>
        <p:nvPicPr>
          <p:cNvPr id="66" name="Shape 66"/>
          <p:cNvPicPr preferRelativeResize="0"/>
          <p:nvPr/>
        </p:nvPicPr>
        <p:blipFill>
          <a:blip r:embed="rId3">
            <a:alphaModFix/>
          </a:blip>
          <a:stretch>
            <a:fillRect/>
          </a:stretch>
        </p:blipFill>
        <p:spPr>
          <a:xfrm>
            <a:off x="457200" y="1163787"/>
            <a:ext cx="2848823" cy="3798422"/>
          </a:xfrm>
          <a:prstGeom prst="rect">
            <a:avLst/>
          </a:prstGeom>
          <a:noFill/>
          <a:ln>
            <a:noFill/>
          </a:ln>
        </p:spPr>
      </p:pic>
      <p:sp>
        <p:nvSpPr>
          <p:cNvPr id="67" name="Shape 67"/>
          <p:cNvSpPr txBox="1"/>
          <p:nvPr/>
        </p:nvSpPr>
        <p:spPr>
          <a:xfrm>
            <a:off x="3132150" y="840375"/>
            <a:ext cx="1773599" cy="4683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0000"/>
                </a:solidFill>
              </a:rPr>
              <a:t>Construction of residential highrise</a:t>
            </a:r>
          </a:p>
        </p:txBody>
      </p:sp>
      <p:cxnSp>
        <p:nvCxnSpPr>
          <p:cNvPr id="68" name="Shape 68"/>
          <p:cNvCxnSpPr/>
          <p:nvPr/>
        </p:nvCxnSpPr>
        <p:spPr>
          <a:xfrm flipH="1">
            <a:off x="2667574" y="1340825"/>
            <a:ext cx="581700" cy="312299"/>
          </a:xfrm>
          <a:prstGeom prst="straightConnector1">
            <a:avLst/>
          </a:prstGeom>
          <a:noFill/>
          <a:ln w="19050" cap="flat">
            <a:solidFill>
              <a:srgbClr val="FF0000"/>
            </a:solidFill>
            <a:prstDash val="solid"/>
            <a:round/>
            <a:headEnd type="none" w="lg" len="lg"/>
            <a:tailEnd type="triangle" w="lg" len="lg"/>
          </a:ln>
        </p:spPr>
      </p:cxn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Deprivation</a:t>
            </a:r>
          </a:p>
        </p:txBody>
      </p:sp>
      <p:sp>
        <p:nvSpPr>
          <p:cNvPr id="74" name="Shape 74"/>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75" name="Shape 75"/>
          <p:cNvSpPr txBox="1">
            <a:spLocks noGrp="1"/>
          </p:cNvSpPr>
          <p:nvPr>
            <p:ph type="body" idx="2"/>
          </p:nvPr>
        </p:nvSpPr>
        <p:spPr>
          <a:xfrm>
            <a:off x="4965300" y="992800"/>
            <a:ext cx="4178699" cy="3725699"/>
          </a:xfrm>
          <a:prstGeom prst="rect">
            <a:avLst/>
          </a:prstGeom>
        </p:spPr>
        <p:txBody>
          <a:bodyPr lIns="91425" tIns="91425" rIns="91425" bIns="91425" anchor="t" anchorCtr="0">
            <a:noAutofit/>
          </a:bodyPr>
          <a:lstStyle/>
          <a:p>
            <a:pPr rtl="0">
              <a:spcBef>
                <a:spcPts val="0"/>
              </a:spcBef>
              <a:buNone/>
            </a:pPr>
            <a:r>
              <a:rPr lang="zh-TW" sz="2400"/>
              <a:t>Deprivation: The degree to which an individual or an area is deprived of services and amenities</a:t>
            </a:r>
          </a:p>
          <a:p>
            <a:pPr>
              <a:spcBef>
                <a:spcPts val="0"/>
              </a:spcBef>
              <a:buNone/>
            </a:pPr>
            <a:r>
              <a:rPr lang="zh-TW" sz="2400"/>
              <a:t>The informal economy shows the existance of poverty, and the barred windows as well as graffitis show lack of security.</a:t>
            </a:r>
          </a:p>
        </p:txBody>
      </p:sp>
      <p:pic>
        <p:nvPicPr>
          <p:cNvPr id="76" name="Shape 76"/>
          <p:cNvPicPr preferRelativeResize="0"/>
          <p:nvPr/>
        </p:nvPicPr>
        <p:blipFill>
          <a:blip r:embed="rId3">
            <a:alphaModFix/>
          </a:blip>
          <a:stretch>
            <a:fillRect/>
          </a:stretch>
        </p:blipFill>
        <p:spPr>
          <a:xfrm>
            <a:off x="457200" y="1235625"/>
            <a:ext cx="4414551" cy="2943026"/>
          </a:xfrm>
          <a:prstGeom prst="rect">
            <a:avLst/>
          </a:prstGeom>
          <a:noFill/>
          <a:ln>
            <a:noFill/>
          </a:ln>
        </p:spPr>
      </p:pic>
      <p:cxnSp>
        <p:nvCxnSpPr>
          <p:cNvPr id="77" name="Shape 77"/>
          <p:cNvCxnSpPr/>
          <p:nvPr/>
        </p:nvCxnSpPr>
        <p:spPr>
          <a:xfrm flipH="1">
            <a:off x="3930200" y="1688500"/>
            <a:ext cx="432899" cy="894000"/>
          </a:xfrm>
          <a:prstGeom prst="straightConnector1">
            <a:avLst/>
          </a:prstGeom>
          <a:noFill/>
          <a:ln w="19050" cap="flat">
            <a:solidFill>
              <a:srgbClr val="FF0000"/>
            </a:solidFill>
            <a:prstDash val="solid"/>
            <a:round/>
            <a:headEnd type="none" w="lg" len="lg"/>
            <a:tailEnd type="triangle" w="lg" len="lg"/>
          </a:ln>
        </p:spPr>
      </p:cxnSp>
      <p:sp>
        <p:nvSpPr>
          <p:cNvPr id="78" name="Shape 78"/>
          <p:cNvSpPr txBox="1"/>
          <p:nvPr/>
        </p:nvSpPr>
        <p:spPr>
          <a:xfrm>
            <a:off x="3298925" y="1411900"/>
            <a:ext cx="1695599" cy="276600"/>
          </a:xfrm>
          <a:prstGeom prst="rect">
            <a:avLst/>
          </a:prstGeom>
          <a:noFill/>
          <a:ln>
            <a:noFill/>
          </a:ln>
        </p:spPr>
        <p:txBody>
          <a:bodyPr lIns="91425" tIns="91425" rIns="91425" bIns="91425" anchor="t" anchorCtr="0">
            <a:noAutofit/>
          </a:bodyPr>
          <a:lstStyle/>
          <a:p>
            <a:pPr>
              <a:spcBef>
                <a:spcPts val="0"/>
              </a:spcBef>
              <a:buNone/>
            </a:pPr>
            <a:r>
              <a:rPr lang="zh-TW">
                <a:solidFill>
                  <a:srgbClr val="FF0000"/>
                </a:solidFill>
              </a:rPr>
              <a:t>Barred windows and graffities</a:t>
            </a:r>
          </a:p>
        </p:txBody>
      </p:sp>
      <p:cxnSp>
        <p:nvCxnSpPr>
          <p:cNvPr id="79" name="Shape 79"/>
          <p:cNvCxnSpPr/>
          <p:nvPr/>
        </p:nvCxnSpPr>
        <p:spPr>
          <a:xfrm rot="10800000" flipH="1">
            <a:off x="2036125" y="3518950"/>
            <a:ext cx="106500" cy="801599"/>
          </a:xfrm>
          <a:prstGeom prst="straightConnector1">
            <a:avLst/>
          </a:prstGeom>
          <a:noFill/>
          <a:ln w="19050" cap="flat">
            <a:solidFill>
              <a:srgbClr val="FF0000"/>
            </a:solidFill>
            <a:prstDash val="solid"/>
            <a:round/>
            <a:headEnd type="none" w="lg" len="lg"/>
            <a:tailEnd type="triangle" w="lg" len="lg"/>
          </a:ln>
        </p:spPr>
      </p:cxnSp>
      <p:sp>
        <p:nvSpPr>
          <p:cNvPr id="80" name="Shape 80"/>
          <p:cNvSpPr txBox="1"/>
          <p:nvPr/>
        </p:nvSpPr>
        <p:spPr>
          <a:xfrm>
            <a:off x="1312475" y="4350900"/>
            <a:ext cx="1695599" cy="305100"/>
          </a:xfrm>
          <a:prstGeom prst="rect">
            <a:avLst/>
          </a:prstGeom>
          <a:noFill/>
          <a:ln>
            <a:noFill/>
          </a:ln>
        </p:spPr>
        <p:txBody>
          <a:bodyPr lIns="91425" tIns="91425" rIns="91425" bIns="91425" anchor="t" anchorCtr="0">
            <a:noAutofit/>
          </a:bodyPr>
          <a:lstStyle/>
          <a:p>
            <a:pPr>
              <a:spcBef>
                <a:spcPts val="0"/>
              </a:spcBef>
              <a:buNone/>
            </a:pPr>
            <a:r>
              <a:rPr lang="zh-TW">
                <a:solidFill>
                  <a:srgbClr val="FF0000"/>
                </a:solidFill>
              </a:rPr>
              <a:t>Informal economy</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Zone of assimilation</a:t>
            </a:r>
          </a:p>
        </p:txBody>
      </p:sp>
      <p:sp>
        <p:nvSpPr>
          <p:cNvPr id="86" name="Shape 86"/>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87" name="Shape 87"/>
          <p:cNvSpPr txBox="1">
            <a:spLocks noGrp="1"/>
          </p:cNvSpPr>
          <p:nvPr>
            <p:ph type="body" idx="2"/>
          </p:nvPr>
        </p:nvSpPr>
        <p:spPr>
          <a:xfrm>
            <a:off x="4692275" y="1200150"/>
            <a:ext cx="4104899" cy="3725699"/>
          </a:xfrm>
          <a:prstGeom prst="rect">
            <a:avLst/>
          </a:prstGeom>
        </p:spPr>
        <p:txBody>
          <a:bodyPr lIns="91425" tIns="91425" rIns="91425" bIns="91425" anchor="t" anchorCtr="0">
            <a:noAutofit/>
          </a:bodyPr>
          <a:lstStyle/>
          <a:p>
            <a:pPr rtl="0">
              <a:spcBef>
                <a:spcPts val="0"/>
              </a:spcBef>
              <a:buNone/>
            </a:pPr>
            <a:r>
              <a:rPr lang="zh-TW" sz="2400"/>
              <a:t>Zone of assimilation are areas which are increasingly develops as the functions of the CBD</a:t>
            </a:r>
          </a:p>
          <a:p>
            <a:pPr rtl="0">
              <a:spcBef>
                <a:spcPts val="0"/>
              </a:spcBef>
              <a:buNone/>
            </a:pPr>
            <a:r>
              <a:rPr lang="zh-TW" sz="2400"/>
              <a:t>The area in the picture is going to be developed into more of a business district. </a:t>
            </a:r>
          </a:p>
          <a:p>
            <a:pPr rtl="0">
              <a:spcBef>
                <a:spcPts val="0"/>
              </a:spcBef>
              <a:buNone/>
            </a:pPr>
            <a:endParaRPr sz="2400"/>
          </a:p>
          <a:p>
            <a:pPr>
              <a:spcBef>
                <a:spcPts val="0"/>
              </a:spcBef>
              <a:buNone/>
            </a:pPr>
            <a:endParaRPr sz="2400"/>
          </a:p>
        </p:txBody>
      </p:sp>
      <p:pic>
        <p:nvPicPr>
          <p:cNvPr id="88" name="Shape 88"/>
          <p:cNvPicPr preferRelativeResize="0"/>
          <p:nvPr/>
        </p:nvPicPr>
        <p:blipFill>
          <a:blip r:embed="rId3">
            <a:alphaModFix/>
          </a:blip>
          <a:stretch>
            <a:fillRect/>
          </a:stretch>
        </p:blipFill>
        <p:spPr>
          <a:xfrm>
            <a:off x="93100" y="1200149"/>
            <a:ext cx="4542612" cy="3406951"/>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Zone of discard</a:t>
            </a:r>
          </a:p>
        </p:txBody>
      </p:sp>
      <p:sp>
        <p:nvSpPr>
          <p:cNvPr id="94" name="Shape 94"/>
          <p:cNvSpPr txBox="1">
            <a:spLocks noGrp="1"/>
          </p:cNvSpPr>
          <p:nvPr>
            <p:ph type="body" idx="1"/>
          </p:nvPr>
        </p:nvSpPr>
        <p:spPr>
          <a:xfrm>
            <a:off x="4692273" y="1200150"/>
            <a:ext cx="3994500" cy="3725699"/>
          </a:xfrm>
          <a:prstGeom prst="rect">
            <a:avLst/>
          </a:prstGeom>
        </p:spPr>
        <p:txBody>
          <a:bodyPr lIns="91425" tIns="91425" rIns="91425" bIns="91425" anchor="t" anchorCtr="0">
            <a:noAutofit/>
          </a:bodyPr>
          <a:lstStyle/>
          <a:p>
            <a:pPr>
              <a:spcBef>
                <a:spcPts val="0"/>
              </a:spcBef>
              <a:buNone/>
            </a:pPr>
            <a:r>
              <a:rPr lang="zh-TW" sz="2400"/>
              <a:t>The zone of discard is an area which used to be the CBD but is in decline and characterized by small shops and warehouses. Gastown used to be the downtown of Vancouver, but the businesses shifted out and only gift and furniture shops are left.</a:t>
            </a:r>
          </a:p>
        </p:txBody>
      </p:sp>
      <p:pic>
        <p:nvPicPr>
          <p:cNvPr id="95" name="Shape 95"/>
          <p:cNvPicPr preferRelativeResize="0"/>
          <p:nvPr/>
        </p:nvPicPr>
        <p:blipFill>
          <a:blip r:embed="rId3">
            <a:alphaModFix/>
          </a:blip>
          <a:stretch>
            <a:fillRect/>
          </a:stretch>
        </p:blipFill>
        <p:spPr>
          <a:xfrm>
            <a:off x="942275" y="1200150"/>
            <a:ext cx="3593451" cy="3593451"/>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zh-TW"/>
              <a:t>Retail: variations in scale</a:t>
            </a:r>
          </a:p>
        </p:txBody>
      </p:sp>
      <p:sp>
        <p:nvSpPr>
          <p:cNvPr id="101" name="Shape 101"/>
          <p:cNvSpPr txBox="1">
            <a:spLocks noGrp="1"/>
          </p:cNvSpPr>
          <p:nvPr>
            <p:ph type="body" idx="1"/>
          </p:nvPr>
        </p:nvSpPr>
        <p:spPr>
          <a:xfrm>
            <a:off x="457200" y="3235075"/>
            <a:ext cx="3994500" cy="1690800"/>
          </a:xfrm>
          <a:prstGeom prst="rect">
            <a:avLst/>
          </a:prstGeom>
        </p:spPr>
        <p:txBody>
          <a:bodyPr lIns="91425" tIns="91425" rIns="91425" bIns="91425" anchor="t" anchorCtr="0">
            <a:noAutofit/>
          </a:bodyPr>
          <a:lstStyle/>
          <a:p>
            <a:pPr rtl="0">
              <a:spcBef>
                <a:spcPts val="0"/>
              </a:spcBef>
              <a:buNone/>
            </a:pPr>
            <a:r>
              <a:rPr lang="zh-TW" sz="1400"/>
              <a:t>The difference of scale between these two retails can be shown by theit physical appearance</a:t>
            </a:r>
          </a:p>
          <a:p>
            <a:pPr rtl="0">
              <a:spcBef>
                <a:spcPts val="0"/>
              </a:spcBef>
              <a:buNone/>
            </a:pPr>
            <a:r>
              <a:rPr lang="zh-TW" sz="1400"/>
              <a:t>The size of supestore is far larger it also has its dedicated parking lots</a:t>
            </a:r>
          </a:p>
          <a:p>
            <a:pPr>
              <a:spcBef>
                <a:spcPts val="0"/>
              </a:spcBef>
              <a:buNone/>
            </a:pPr>
            <a:r>
              <a:rPr lang="zh-TW" sz="1400"/>
              <a:t>The small retails are located in undesirable areas and are far smaller in size</a:t>
            </a:r>
          </a:p>
        </p:txBody>
      </p:sp>
      <p:pic>
        <p:nvPicPr>
          <p:cNvPr id="102" name="Shape 102"/>
          <p:cNvPicPr preferRelativeResize="0"/>
          <p:nvPr/>
        </p:nvPicPr>
        <p:blipFill rotWithShape="1">
          <a:blip r:embed="rId3">
            <a:alphaModFix/>
          </a:blip>
          <a:srcRect l="-4525" t="24895" b="31527"/>
          <a:stretch/>
        </p:blipFill>
        <p:spPr>
          <a:xfrm>
            <a:off x="457200" y="1200148"/>
            <a:ext cx="5808826" cy="1816201"/>
          </a:xfrm>
          <a:prstGeom prst="rect">
            <a:avLst/>
          </a:prstGeom>
          <a:noFill/>
          <a:ln>
            <a:noFill/>
          </a:ln>
        </p:spPr>
      </p:pic>
      <p:cxnSp>
        <p:nvCxnSpPr>
          <p:cNvPr id="103" name="Shape 103"/>
          <p:cNvCxnSpPr/>
          <p:nvPr/>
        </p:nvCxnSpPr>
        <p:spPr>
          <a:xfrm>
            <a:off x="2390550" y="1631725"/>
            <a:ext cx="127799" cy="510900"/>
          </a:xfrm>
          <a:prstGeom prst="straightConnector1">
            <a:avLst/>
          </a:prstGeom>
          <a:noFill/>
          <a:ln w="19050" cap="flat">
            <a:solidFill>
              <a:srgbClr val="FF0000"/>
            </a:solidFill>
            <a:prstDash val="solid"/>
            <a:round/>
            <a:headEnd type="none" w="lg" len="lg"/>
            <a:tailEnd type="triangle" w="lg" len="lg"/>
          </a:ln>
        </p:spPr>
      </p:cxnSp>
      <p:sp>
        <p:nvSpPr>
          <p:cNvPr id="104" name="Shape 104"/>
          <p:cNvSpPr txBox="1"/>
          <p:nvPr/>
        </p:nvSpPr>
        <p:spPr>
          <a:xfrm>
            <a:off x="1433075" y="1362150"/>
            <a:ext cx="1766400" cy="227099"/>
          </a:xfrm>
          <a:prstGeom prst="rect">
            <a:avLst/>
          </a:prstGeom>
          <a:noFill/>
          <a:ln>
            <a:noFill/>
          </a:ln>
        </p:spPr>
        <p:txBody>
          <a:bodyPr lIns="91425" tIns="91425" rIns="91425" bIns="91425" anchor="t" anchorCtr="0">
            <a:noAutofit/>
          </a:bodyPr>
          <a:lstStyle/>
          <a:p>
            <a:pPr>
              <a:spcBef>
                <a:spcPts val="0"/>
              </a:spcBef>
              <a:buNone/>
            </a:pPr>
            <a:r>
              <a:rPr lang="zh-TW"/>
              <a:t>Large scale retail: Superstore</a:t>
            </a:r>
          </a:p>
        </p:txBody>
      </p:sp>
      <p:pic>
        <p:nvPicPr>
          <p:cNvPr id="105" name="Shape 105"/>
          <p:cNvPicPr preferRelativeResize="0"/>
          <p:nvPr/>
        </p:nvPicPr>
        <p:blipFill>
          <a:blip r:embed="rId4">
            <a:alphaModFix/>
          </a:blip>
          <a:stretch>
            <a:fillRect/>
          </a:stretch>
        </p:blipFill>
        <p:spPr>
          <a:xfrm>
            <a:off x="5574488" y="2614825"/>
            <a:ext cx="3081371" cy="2311022"/>
          </a:xfrm>
          <a:prstGeom prst="rect">
            <a:avLst/>
          </a:prstGeom>
          <a:noFill/>
          <a:ln>
            <a:noFill/>
          </a:ln>
        </p:spPr>
      </p:pic>
      <p:cxnSp>
        <p:nvCxnSpPr>
          <p:cNvPr id="106" name="Shape 106"/>
          <p:cNvCxnSpPr/>
          <p:nvPr/>
        </p:nvCxnSpPr>
        <p:spPr>
          <a:xfrm rot="10800000" flipH="1">
            <a:off x="5313775" y="3894875"/>
            <a:ext cx="758999" cy="241199"/>
          </a:xfrm>
          <a:prstGeom prst="straightConnector1">
            <a:avLst/>
          </a:prstGeom>
          <a:noFill/>
          <a:ln w="19050" cap="flat">
            <a:solidFill>
              <a:srgbClr val="FF0000"/>
            </a:solidFill>
            <a:prstDash val="solid"/>
            <a:round/>
            <a:headEnd type="none" w="lg" len="lg"/>
            <a:tailEnd type="triangle" w="lg" len="lg"/>
          </a:ln>
        </p:spPr>
      </p:cxnSp>
      <p:cxnSp>
        <p:nvCxnSpPr>
          <p:cNvPr id="107" name="Shape 107"/>
          <p:cNvCxnSpPr/>
          <p:nvPr/>
        </p:nvCxnSpPr>
        <p:spPr>
          <a:xfrm rot="10800000" flipH="1">
            <a:off x="5356325" y="3965899"/>
            <a:ext cx="1674299" cy="397200"/>
          </a:xfrm>
          <a:prstGeom prst="straightConnector1">
            <a:avLst/>
          </a:prstGeom>
          <a:noFill/>
          <a:ln w="19050" cap="flat">
            <a:solidFill>
              <a:srgbClr val="FF0000"/>
            </a:solidFill>
            <a:prstDash val="solid"/>
            <a:round/>
            <a:headEnd type="none" w="lg" len="lg"/>
            <a:tailEnd type="triangle" w="lg" len="lg"/>
          </a:ln>
        </p:spPr>
      </p:cxnSp>
      <p:cxnSp>
        <p:nvCxnSpPr>
          <p:cNvPr id="108" name="Shape 108"/>
          <p:cNvCxnSpPr/>
          <p:nvPr/>
        </p:nvCxnSpPr>
        <p:spPr>
          <a:xfrm rot="10800000" flipH="1">
            <a:off x="5420175" y="3923350"/>
            <a:ext cx="2561099" cy="638399"/>
          </a:xfrm>
          <a:prstGeom prst="straightConnector1">
            <a:avLst/>
          </a:prstGeom>
          <a:noFill/>
          <a:ln w="19050" cap="flat">
            <a:solidFill>
              <a:srgbClr val="FF0000"/>
            </a:solidFill>
            <a:prstDash val="solid"/>
            <a:round/>
            <a:headEnd type="none" w="lg" len="lg"/>
            <a:tailEnd type="triangle" w="lg" len="lg"/>
          </a:ln>
        </p:spPr>
      </p:cxnSp>
      <p:sp>
        <p:nvSpPr>
          <p:cNvPr id="109" name="Shape 109"/>
          <p:cNvSpPr txBox="1"/>
          <p:nvPr/>
        </p:nvSpPr>
        <p:spPr>
          <a:xfrm>
            <a:off x="4107700" y="4235400"/>
            <a:ext cx="1674299" cy="510900"/>
          </a:xfrm>
          <a:prstGeom prst="rect">
            <a:avLst/>
          </a:prstGeom>
          <a:noFill/>
          <a:ln>
            <a:noFill/>
          </a:ln>
        </p:spPr>
        <p:txBody>
          <a:bodyPr lIns="91425" tIns="91425" rIns="91425" bIns="91425" anchor="t" anchorCtr="0">
            <a:noAutofit/>
          </a:bodyPr>
          <a:lstStyle/>
          <a:p>
            <a:pPr>
              <a:spcBef>
                <a:spcPts val="0"/>
              </a:spcBef>
              <a:buNone/>
            </a:pPr>
            <a:r>
              <a:rPr lang="zh-TW"/>
              <a:t>Small scale retails</a:t>
            </a:r>
          </a:p>
        </p:txBody>
      </p:sp>
      <p:sp>
        <p:nvSpPr>
          <p:cNvPr id="110" name="Shape 110"/>
          <p:cNvSpPr txBox="1"/>
          <p:nvPr/>
        </p:nvSpPr>
        <p:spPr>
          <a:xfrm>
            <a:off x="6072775" y="958950"/>
            <a:ext cx="1057200" cy="241199"/>
          </a:xfrm>
          <a:prstGeom prst="rect">
            <a:avLst/>
          </a:prstGeom>
          <a:noFill/>
          <a:ln>
            <a:noFill/>
          </a:ln>
        </p:spPr>
        <p:txBody>
          <a:bodyPr lIns="91425" tIns="91425" rIns="91425" bIns="91425" anchor="t" anchorCtr="0">
            <a:noAutofit/>
          </a:bodyPr>
          <a:lstStyle/>
          <a:p>
            <a:pPr>
              <a:spcBef>
                <a:spcPts val="0"/>
              </a:spcBef>
              <a:buNone/>
            </a:pPr>
            <a:r>
              <a:rPr lang="zh-TW"/>
              <a:t>(9-1)</a:t>
            </a:r>
          </a:p>
        </p:txBody>
      </p:sp>
      <p:sp>
        <p:nvSpPr>
          <p:cNvPr id="111" name="Shape 111"/>
          <p:cNvSpPr txBox="1"/>
          <p:nvPr/>
        </p:nvSpPr>
        <p:spPr>
          <a:xfrm>
            <a:off x="8428250" y="2490175"/>
            <a:ext cx="574499" cy="319199"/>
          </a:xfrm>
          <a:prstGeom prst="rect">
            <a:avLst/>
          </a:prstGeom>
          <a:noFill/>
          <a:ln>
            <a:noFill/>
          </a:ln>
        </p:spPr>
        <p:txBody>
          <a:bodyPr lIns="91425" tIns="91425" rIns="91425" bIns="91425" anchor="t" anchorCtr="0">
            <a:noAutofit/>
          </a:bodyPr>
          <a:lstStyle/>
          <a:p>
            <a:pPr>
              <a:spcBef>
                <a:spcPts val="0"/>
              </a:spcBef>
              <a:buNone/>
            </a:pPr>
            <a:r>
              <a:rPr lang="zh-TW"/>
              <a:t>(9-2)</a:t>
            </a:r>
          </a:p>
        </p:txBody>
      </p:sp>
    </p:spTree>
  </p:cSld>
  <p:clrMapOvr>
    <a:masterClrMapping/>
  </p:clrMapOvr>
  <p:transition spd="slow">
    <p:cut/>
  </p:transition>
</p:sld>
</file>

<file path=ppt/theme/theme1.xml><?xml version="1.0" encoding="utf-8"?>
<a:theme xmlns:a="http://schemas.openxmlformats.org/drawingml/2006/main"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957</Words>
  <Application>Microsoft Office PowerPoint</Application>
  <PresentationFormat>On-screen Show (16:9)</PresentationFormat>
  <Paragraphs>70</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light-gradient</vt:lpstr>
      <vt:lpstr>Geography Urban Tour</vt:lpstr>
      <vt:lpstr>Reurbanization</vt:lpstr>
      <vt:lpstr>Gentrification</vt:lpstr>
      <vt:lpstr>Infill </vt:lpstr>
      <vt:lpstr>Densification/Industrialization </vt:lpstr>
      <vt:lpstr>Deprivation</vt:lpstr>
      <vt:lpstr>Zone of assimilation</vt:lpstr>
      <vt:lpstr>Zone of discard</vt:lpstr>
      <vt:lpstr>Retail: variations in scale</vt:lpstr>
      <vt:lpstr>Low income residential</vt:lpstr>
      <vt:lpstr>Medium income residential</vt:lpstr>
      <vt:lpstr>High income residential</vt:lpstr>
      <vt:lpstr>Commercial ribbon</vt:lpstr>
      <vt:lpstr>Ethnic clustering </vt:lpstr>
      <vt:lpstr>Light industrial land use</vt:lpstr>
      <vt:lpstr>Heavy inductrial land use</vt:lpstr>
      <vt:lpstr>Brownfield site</vt:lpstr>
      <vt:lpstr>Adapted uses</vt:lpstr>
      <vt:lpstr>CBD (Central Business District)</vt:lpstr>
      <vt:lpstr>PLVI (Peak Land Value Intersection)</vt:lpstr>
      <vt:lpstr>Social housing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Urban Tour</dc:title>
  <cp:lastModifiedBy>Kevin Chang</cp:lastModifiedBy>
  <cp:revision>1</cp:revision>
  <dcterms:modified xsi:type="dcterms:W3CDTF">2015-04-16T05:44:38Z</dcterms:modified>
</cp:coreProperties>
</file>