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3" r:id="rId5"/>
    <p:sldId id="259" r:id="rId6"/>
    <p:sldId id="260" r:id="rId7"/>
    <p:sldId id="274" r:id="rId8"/>
    <p:sldId id="275" r:id="rId9"/>
    <p:sldId id="276" r:id="rId10"/>
    <p:sldId id="261" r:id="rId11"/>
    <p:sldId id="269" r:id="rId12"/>
    <p:sldId id="262" r:id="rId13"/>
    <p:sldId id="263" r:id="rId14"/>
    <p:sldId id="264" r:id="rId15"/>
    <p:sldId id="265" r:id="rId16"/>
    <p:sldId id="266" r:id="rId17"/>
    <p:sldId id="267" r:id="rId18"/>
    <p:sldId id="270" r:id="rId19"/>
    <p:sldId id="271" r:id="rId20"/>
    <p:sldId id="272"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63913" autoAdjust="0"/>
  </p:normalViewPr>
  <p:slideViewPr>
    <p:cSldViewPr>
      <p:cViewPr varScale="1">
        <p:scale>
          <a:sx n="91" d="100"/>
          <a:sy n="91" d="100"/>
        </p:scale>
        <p:origin x="-136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9D3BA67-65A2-4729-AE44-0803C965CDC1}" type="datetimeFigureOut">
              <a:rPr lang="en-US" smtClean="0"/>
              <a:pPr/>
              <a:t>4/15/2015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B6C212-4025-4619-961D-60E251CF21E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9D3BA67-65A2-4729-AE44-0803C965CDC1}" type="datetimeFigureOut">
              <a:rPr lang="en-US" smtClean="0"/>
              <a:pPr/>
              <a:t>4/15/2015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B6C212-4025-4619-961D-60E251CF21E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9D3BA67-65A2-4729-AE44-0803C965CDC1}" type="datetimeFigureOut">
              <a:rPr lang="en-US" smtClean="0"/>
              <a:pPr/>
              <a:t>4/15/2015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B6C212-4025-4619-961D-60E251CF21E6}"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9D3BA67-65A2-4729-AE44-0803C965CDC1}" type="datetimeFigureOut">
              <a:rPr lang="en-US" smtClean="0"/>
              <a:pPr/>
              <a:t>4/15/2015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B6C212-4025-4619-961D-60E251CF21E6}"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D3BA67-65A2-4729-AE44-0803C965CDC1}" type="datetimeFigureOut">
              <a:rPr lang="en-US" smtClean="0"/>
              <a:pPr/>
              <a:t>4/15/2015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BB6C212-4025-4619-961D-60E251CF21E6}"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9D3BA67-65A2-4729-AE44-0803C965CDC1}" type="datetimeFigureOut">
              <a:rPr lang="en-US" smtClean="0"/>
              <a:pPr/>
              <a:t>4/15/2015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BB6C212-4025-4619-961D-60E251CF21E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9D3BA67-65A2-4729-AE44-0803C965CDC1}" type="datetimeFigureOut">
              <a:rPr lang="en-US" smtClean="0"/>
              <a:pPr/>
              <a:t>4/15/2015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BB6C212-4025-4619-961D-60E251CF21E6}"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9D3BA67-65A2-4729-AE44-0803C965CDC1}" type="datetimeFigureOut">
              <a:rPr lang="en-US" smtClean="0"/>
              <a:pPr/>
              <a:t>4/15/2015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BB6C212-4025-4619-961D-60E251CF21E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3BA67-65A2-4729-AE44-0803C965CDC1}" type="datetimeFigureOut">
              <a:rPr lang="en-US" smtClean="0"/>
              <a:pPr/>
              <a:t>4/15/2015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BB6C212-4025-4619-961D-60E251CF21E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3BA67-65A2-4729-AE44-0803C965CDC1}" type="datetimeFigureOut">
              <a:rPr lang="en-US" smtClean="0"/>
              <a:pPr/>
              <a:t>4/15/2015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BB6C212-4025-4619-961D-60E251CF21E6}"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D3BA67-65A2-4729-AE44-0803C965CDC1}" type="datetimeFigureOut">
              <a:rPr lang="en-US" smtClean="0"/>
              <a:pPr/>
              <a:t>4/15/2015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BB6C212-4025-4619-961D-60E251CF21E6}"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3BA67-65A2-4729-AE44-0803C965CDC1}" type="datetimeFigureOut">
              <a:rPr lang="en-US" smtClean="0"/>
              <a:pPr/>
              <a:t>4/15/2015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6C212-4025-4619-961D-60E251CF21E6}"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ages.hellobc.com/mgen/tbccw/production/TBCCWDisplay.ms?img=%2Fgetmedia%2F4149a8de-fc5d-4e54-b659-5282486fa973%2F2-200291313-001-Vancouver-skyline.jpg.aspx&amp;tl=1&amp;sID=1&amp;c=public%2Cmax-age%3D172802%2Cpost-check%3D7200%2Cpre-check%3D43200&amp;bid=4_5"/>
          <p:cNvPicPr>
            <a:picLocks noChangeAspect="1" noChangeArrowheads="1"/>
          </p:cNvPicPr>
          <p:nvPr/>
        </p:nvPicPr>
        <p:blipFill>
          <a:blip r:embed="rId2">
            <a:lum bright="-10000" contrast="-30000"/>
          </a:blip>
          <a:srcRect/>
          <a:stretch>
            <a:fillRect/>
          </a:stretch>
        </p:blipFill>
        <p:spPr bwMode="auto">
          <a:xfrm>
            <a:off x="1" y="0"/>
            <a:ext cx="9144000" cy="6858000"/>
          </a:xfrm>
          <a:prstGeom prst="rect">
            <a:avLst/>
          </a:prstGeom>
          <a:noFill/>
        </p:spPr>
      </p:pic>
      <p:sp>
        <p:nvSpPr>
          <p:cNvPr id="2" name="Title 1"/>
          <p:cNvSpPr>
            <a:spLocks noGrp="1"/>
          </p:cNvSpPr>
          <p:nvPr>
            <p:ph type="ctrTitle"/>
          </p:nvPr>
        </p:nvSpPr>
        <p:spPr/>
        <p:txBody>
          <a:bodyPr/>
          <a:lstStyle/>
          <a:p>
            <a:r>
              <a:rPr lang="en-CA" dirty="0" smtClean="0">
                <a:solidFill>
                  <a:schemeClr val="bg1"/>
                </a:solidFill>
                <a:latin typeface="Imprint MT Shadow" pitchFamily="82" charset="0"/>
              </a:rPr>
              <a:t>Vancouver Urban Tour </a:t>
            </a:r>
            <a:endParaRPr lang="en-CA" dirty="0">
              <a:solidFill>
                <a:schemeClr val="bg1"/>
              </a:solidFill>
              <a:latin typeface="Imprint MT Shadow" pitchFamily="82" charset="0"/>
            </a:endParaRPr>
          </a:p>
        </p:txBody>
      </p:sp>
      <p:sp>
        <p:nvSpPr>
          <p:cNvPr id="3" name="Subtitle 2"/>
          <p:cNvSpPr>
            <a:spLocks noGrp="1"/>
          </p:cNvSpPr>
          <p:nvPr>
            <p:ph type="subTitle" idx="1"/>
          </p:nvPr>
        </p:nvSpPr>
        <p:spPr/>
        <p:txBody>
          <a:bodyPr/>
          <a:lstStyle/>
          <a:p>
            <a:r>
              <a:rPr lang="en-CA" dirty="0" smtClean="0">
                <a:solidFill>
                  <a:schemeClr val="bg1"/>
                </a:solidFill>
                <a:latin typeface="Aldhabi" pitchFamily="2" charset="-78"/>
                <a:cs typeface="Aldhabi" pitchFamily="2" charset="-78"/>
              </a:rPr>
              <a:t>Michelle Chen 		Yolanda Jin</a:t>
            </a:r>
            <a:endParaRPr lang="en-CA" dirty="0">
              <a:solidFill>
                <a:schemeClr val="bg1"/>
              </a:solidFill>
              <a:latin typeface="Aldhabi" pitchFamily="2" charset="-78"/>
              <a:cs typeface="Aldhabi"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Residential: High </a:t>
            </a:r>
            <a:endParaRPr lang="en-CA" dirty="0"/>
          </a:p>
        </p:txBody>
      </p:sp>
      <p:sp>
        <p:nvSpPr>
          <p:cNvPr id="3" name="Content Placeholder 2"/>
          <p:cNvSpPr>
            <a:spLocks noGrp="1"/>
          </p:cNvSpPr>
          <p:nvPr>
            <p:ph idx="1"/>
          </p:nvPr>
        </p:nvSpPr>
        <p:spPr>
          <a:xfrm>
            <a:off x="5000628" y="1928802"/>
            <a:ext cx="3686172" cy="4525963"/>
          </a:xfrm>
        </p:spPr>
        <p:txBody>
          <a:bodyPr>
            <a:normAutofit/>
          </a:bodyPr>
          <a:lstStyle/>
          <a:p>
            <a:pPr>
              <a:buNone/>
            </a:pPr>
            <a:r>
              <a:rPr lang="en-CA" sz="1800" b="1" dirty="0" smtClean="0"/>
              <a:t>Residential along Southwest Marine Drive</a:t>
            </a:r>
          </a:p>
          <a:p>
            <a:pPr>
              <a:buNone/>
            </a:pPr>
            <a:endParaRPr lang="en-CA" sz="1800" b="1" dirty="0" smtClean="0"/>
          </a:p>
          <a:p>
            <a:pPr>
              <a:buNone/>
            </a:pPr>
            <a:r>
              <a:rPr lang="en-CA" sz="1800" dirty="0" smtClean="0"/>
              <a:t>Large lot sizes (60 ft. frontages), high amounts of green space, and expensive real estate prices all characterize high-end residential areas. They often consist of several individuals living together. </a:t>
            </a:r>
            <a:endParaRPr lang="en-CA" sz="1800" dirty="0"/>
          </a:p>
          <a:p>
            <a:pPr>
              <a:buNone/>
            </a:pPr>
            <a:endParaRPr lang="en-CA" sz="1800" dirty="0"/>
          </a:p>
        </p:txBody>
      </p:sp>
      <p:pic>
        <p:nvPicPr>
          <p:cNvPr id="18434" name="Picture 2" descr="2015-04-02 09.11.06.jpg"/>
          <p:cNvPicPr>
            <a:picLocks noChangeAspect="1" noChangeArrowheads="1"/>
          </p:cNvPicPr>
          <p:nvPr/>
        </p:nvPicPr>
        <p:blipFill>
          <a:blip r:embed="rId2"/>
          <a:srcRect b="32822"/>
          <a:stretch>
            <a:fillRect/>
          </a:stretch>
        </p:blipFill>
        <p:spPr bwMode="auto">
          <a:xfrm>
            <a:off x="357158" y="2000240"/>
            <a:ext cx="3987797" cy="35719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Residential: Middle</a:t>
            </a:r>
            <a:endParaRPr lang="en-CA" dirty="0"/>
          </a:p>
        </p:txBody>
      </p:sp>
      <p:sp>
        <p:nvSpPr>
          <p:cNvPr id="3" name="Content Placeholder 2"/>
          <p:cNvSpPr>
            <a:spLocks noGrp="1"/>
          </p:cNvSpPr>
          <p:nvPr>
            <p:ph idx="1"/>
          </p:nvPr>
        </p:nvSpPr>
        <p:spPr>
          <a:xfrm>
            <a:off x="5072066" y="1643050"/>
            <a:ext cx="3757610" cy="4525963"/>
          </a:xfrm>
        </p:spPr>
        <p:txBody>
          <a:bodyPr>
            <a:normAutofit/>
          </a:bodyPr>
          <a:lstStyle/>
          <a:p>
            <a:pPr>
              <a:buNone/>
            </a:pPr>
            <a:r>
              <a:rPr lang="en-CA" sz="1700" b="1" dirty="0" smtClean="0"/>
              <a:t>Residential along SE Marine Drive</a:t>
            </a:r>
          </a:p>
          <a:p>
            <a:pPr>
              <a:buNone/>
            </a:pPr>
            <a:endParaRPr lang="en-CA" sz="1700" b="1" dirty="0" smtClean="0"/>
          </a:p>
          <a:p>
            <a:pPr>
              <a:buNone/>
            </a:pPr>
            <a:r>
              <a:rPr lang="en-CA" sz="1700" dirty="0" smtClean="0"/>
              <a:t>Middle-income residential areas are characterized by average-sized single homes. The </a:t>
            </a:r>
            <a:r>
              <a:rPr lang="en-CA" sz="1700" dirty="0" err="1" smtClean="0"/>
              <a:t>neighborhoods</a:t>
            </a:r>
            <a:r>
              <a:rPr lang="en-CA" sz="1700" dirty="0" smtClean="0"/>
              <a:t> are often adequately maintained. </a:t>
            </a:r>
          </a:p>
          <a:p>
            <a:pPr>
              <a:buNone/>
            </a:pPr>
            <a:endParaRPr lang="en-CA" sz="1700" dirty="0" smtClean="0"/>
          </a:p>
          <a:p>
            <a:pPr>
              <a:buNone/>
            </a:pPr>
            <a:r>
              <a:rPr lang="en-CA" sz="1700" dirty="0" smtClean="0"/>
              <a:t>The residential areas along SE Marine Drive in </a:t>
            </a:r>
            <a:r>
              <a:rPr lang="en-CA" sz="1700" dirty="0" err="1" smtClean="0"/>
              <a:t>Marpole</a:t>
            </a:r>
            <a:r>
              <a:rPr lang="en-CA" sz="1700" dirty="0" smtClean="0"/>
              <a:t> are examples of middle-class </a:t>
            </a:r>
            <a:r>
              <a:rPr lang="en-CA" sz="1700" dirty="0" err="1" smtClean="0"/>
              <a:t>neighborhoods</a:t>
            </a:r>
            <a:r>
              <a:rPr lang="en-CA" sz="1700" dirty="0" smtClean="0"/>
              <a:t>. The land value is slightly lower in this area due to its proximity to a major thoroughfare, but the house sizes and conditions indicate middle-income residential. </a:t>
            </a:r>
            <a:endParaRPr lang="en-CA" sz="1700" dirty="0" smtClean="0"/>
          </a:p>
          <a:p>
            <a:pPr>
              <a:buNone/>
            </a:pPr>
            <a:endParaRPr lang="en-CA" sz="1700" b="1" dirty="0" smtClean="0"/>
          </a:p>
          <a:p>
            <a:pPr>
              <a:buNone/>
            </a:pPr>
            <a:endParaRPr lang="en-CA" sz="1700" b="1" dirty="0" smtClean="0"/>
          </a:p>
          <a:p>
            <a:pPr>
              <a:buNone/>
            </a:pPr>
            <a:endParaRPr lang="en-CA" sz="1700" dirty="0"/>
          </a:p>
        </p:txBody>
      </p:sp>
      <p:pic>
        <p:nvPicPr>
          <p:cNvPr id="1026" name="Picture 2" descr="2015-04-02 08.46.56.jpg"/>
          <p:cNvPicPr>
            <a:picLocks noChangeAspect="1" noChangeArrowheads="1"/>
          </p:cNvPicPr>
          <p:nvPr/>
        </p:nvPicPr>
        <p:blipFill>
          <a:blip r:embed="rId2"/>
          <a:srcRect b="33823"/>
          <a:stretch>
            <a:fillRect/>
          </a:stretch>
        </p:blipFill>
        <p:spPr bwMode="auto">
          <a:xfrm>
            <a:off x="155575" y="2285992"/>
            <a:ext cx="4702177" cy="257176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Residential: Low</a:t>
            </a:r>
            <a:endParaRPr lang="en-CA" dirty="0"/>
          </a:p>
        </p:txBody>
      </p:sp>
      <p:sp>
        <p:nvSpPr>
          <p:cNvPr id="3" name="Content Placeholder 2"/>
          <p:cNvSpPr>
            <a:spLocks noGrp="1"/>
          </p:cNvSpPr>
          <p:nvPr>
            <p:ph idx="1"/>
          </p:nvPr>
        </p:nvSpPr>
        <p:spPr>
          <a:xfrm>
            <a:off x="5072066" y="1928802"/>
            <a:ext cx="3614734" cy="4525963"/>
          </a:xfrm>
        </p:spPr>
        <p:txBody>
          <a:bodyPr>
            <a:normAutofit/>
          </a:bodyPr>
          <a:lstStyle/>
          <a:p>
            <a:pPr>
              <a:buNone/>
            </a:pPr>
            <a:r>
              <a:rPr lang="en-CA" sz="1800" b="1" dirty="0" err="1" smtClean="0"/>
              <a:t>Strathcona</a:t>
            </a:r>
            <a:endParaRPr lang="en-CA" sz="1800" b="1" dirty="0"/>
          </a:p>
          <a:p>
            <a:pPr>
              <a:buNone/>
            </a:pPr>
            <a:endParaRPr lang="en-CA" sz="1800" b="1" dirty="0" smtClean="0"/>
          </a:p>
          <a:p>
            <a:pPr>
              <a:buNone/>
            </a:pPr>
            <a:r>
              <a:rPr lang="en-CA" sz="1800" dirty="0" smtClean="0"/>
              <a:t>Low-income residential </a:t>
            </a:r>
            <a:r>
              <a:rPr lang="en-CA" sz="1800" dirty="0" err="1" smtClean="0"/>
              <a:t>neighborhoods</a:t>
            </a:r>
            <a:r>
              <a:rPr lang="en-CA" sz="1800" dirty="0" smtClean="0"/>
              <a:t> are characterized by narrow, ill-maintained streets and small lot sizes. </a:t>
            </a:r>
          </a:p>
          <a:p>
            <a:pPr>
              <a:buNone/>
            </a:pPr>
            <a:endParaRPr lang="en-CA" sz="1800" dirty="0" smtClean="0"/>
          </a:p>
          <a:p>
            <a:pPr>
              <a:buNone/>
            </a:pPr>
            <a:endParaRPr lang="en-CA" sz="1800" dirty="0" smtClean="0"/>
          </a:p>
        </p:txBody>
      </p:sp>
      <p:pic>
        <p:nvPicPr>
          <p:cNvPr id="19458" name="Picture 2" descr="2015-04-02 13.57.28.jpg"/>
          <p:cNvPicPr>
            <a:picLocks noChangeAspect="1" noChangeArrowheads="1"/>
          </p:cNvPicPr>
          <p:nvPr/>
        </p:nvPicPr>
        <p:blipFill>
          <a:blip r:embed="rId2" cstate="print"/>
          <a:srcRect/>
          <a:stretch>
            <a:fillRect/>
          </a:stretch>
        </p:blipFill>
        <p:spPr bwMode="auto">
          <a:xfrm>
            <a:off x="214282" y="2071678"/>
            <a:ext cx="4702177" cy="37433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Commercial Ribbon </a:t>
            </a:r>
            <a:endParaRPr lang="en-CA" dirty="0"/>
          </a:p>
        </p:txBody>
      </p:sp>
      <p:sp>
        <p:nvSpPr>
          <p:cNvPr id="3" name="Content Placeholder 2"/>
          <p:cNvSpPr>
            <a:spLocks noGrp="1"/>
          </p:cNvSpPr>
          <p:nvPr>
            <p:ph idx="1"/>
          </p:nvPr>
        </p:nvSpPr>
        <p:spPr>
          <a:xfrm>
            <a:off x="4643438" y="1600200"/>
            <a:ext cx="4043362" cy="4525963"/>
          </a:xfrm>
        </p:spPr>
        <p:txBody>
          <a:bodyPr>
            <a:noAutofit/>
          </a:bodyPr>
          <a:lstStyle/>
          <a:p>
            <a:pPr>
              <a:buNone/>
            </a:pPr>
            <a:r>
              <a:rPr lang="en-CA" sz="1800" b="1" dirty="0" smtClean="0"/>
              <a:t>Granville Street </a:t>
            </a:r>
          </a:p>
          <a:p>
            <a:pPr>
              <a:buNone/>
            </a:pPr>
            <a:endParaRPr lang="en-CA" sz="1800" dirty="0" smtClean="0"/>
          </a:p>
          <a:p>
            <a:pPr>
              <a:buNone/>
            </a:pPr>
            <a:r>
              <a:rPr lang="en-CA" sz="1800" dirty="0" smtClean="0"/>
              <a:t>A commercial ribbon is a major thoroughfare that is heavily used by commuters. Ribbon development often happens alongside these roads. </a:t>
            </a:r>
            <a:endParaRPr lang="en-CA" sz="1800" dirty="0" smtClean="0"/>
          </a:p>
          <a:p>
            <a:pPr>
              <a:buNone/>
            </a:pPr>
            <a:endParaRPr lang="en-CA" sz="1800" dirty="0"/>
          </a:p>
          <a:p>
            <a:pPr>
              <a:buNone/>
            </a:pPr>
            <a:r>
              <a:rPr lang="en-CA" sz="1800" dirty="0" smtClean="0"/>
              <a:t>Granville </a:t>
            </a:r>
            <a:r>
              <a:rPr lang="en-CA" sz="1800" dirty="0"/>
              <a:t>St is a commercial </a:t>
            </a:r>
            <a:r>
              <a:rPr lang="en-CA" sz="1800" dirty="0" smtClean="0"/>
              <a:t>ribbon. Ther</a:t>
            </a:r>
            <a:r>
              <a:rPr lang="en-CA" sz="1800" dirty="0" smtClean="0"/>
              <a:t>e is heavy traffic along the road, especially during peak hours. Ribbon development is shown in the </a:t>
            </a:r>
            <a:r>
              <a:rPr lang="en-CA" sz="1800" dirty="0" smtClean="0"/>
              <a:t>new apartments </a:t>
            </a:r>
            <a:r>
              <a:rPr lang="en-CA" sz="1800" dirty="0"/>
              <a:t>being built along Granville </a:t>
            </a:r>
            <a:r>
              <a:rPr lang="en-CA" sz="1800" dirty="0" smtClean="0"/>
              <a:t>and 70</a:t>
            </a:r>
            <a:r>
              <a:rPr lang="en-CA" sz="1800" baseline="30000" dirty="0" smtClean="0"/>
              <a:t>th</a:t>
            </a:r>
            <a:r>
              <a:rPr lang="en-CA" sz="1800" dirty="0" smtClean="0"/>
              <a:t>.</a:t>
            </a:r>
            <a:r>
              <a:rPr lang="en-CA" sz="1800" dirty="0" smtClean="0"/>
              <a:t> </a:t>
            </a:r>
            <a:endParaRPr lang="en-CA" sz="1800" dirty="0"/>
          </a:p>
          <a:p>
            <a:pPr>
              <a:buNone/>
            </a:pPr>
            <a:endParaRPr lang="en-CA" sz="1800" dirty="0" smtClean="0"/>
          </a:p>
          <a:p>
            <a:pPr>
              <a:buNone/>
            </a:pPr>
            <a:endParaRPr lang="en-CA" sz="1800" dirty="0"/>
          </a:p>
          <a:p>
            <a:pPr>
              <a:buNone/>
            </a:pPr>
            <a:r>
              <a:rPr lang="en-CA" sz="1800" dirty="0" smtClean="0"/>
              <a:t/>
            </a:r>
            <a:br>
              <a:rPr lang="en-CA" sz="1800" dirty="0" smtClean="0"/>
            </a:br>
            <a:endParaRPr lang="en-CA" sz="1800" dirty="0"/>
          </a:p>
        </p:txBody>
      </p:sp>
      <p:pic>
        <p:nvPicPr>
          <p:cNvPr id="20482" name="Picture 2" descr="2015-04-02 09.08.40.jpg"/>
          <p:cNvPicPr>
            <a:picLocks noChangeAspect="1" noChangeArrowheads="1"/>
          </p:cNvPicPr>
          <p:nvPr/>
        </p:nvPicPr>
        <p:blipFill>
          <a:blip r:embed="rId2" cstate="print"/>
          <a:srcRect/>
          <a:stretch>
            <a:fillRect/>
          </a:stretch>
        </p:blipFill>
        <p:spPr bwMode="auto">
          <a:xfrm>
            <a:off x="357158" y="1428736"/>
            <a:ext cx="3987797" cy="510274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Ethnic Clustering </a:t>
            </a:r>
            <a:endParaRPr lang="en-CA" dirty="0"/>
          </a:p>
        </p:txBody>
      </p:sp>
      <p:sp>
        <p:nvSpPr>
          <p:cNvPr id="3" name="Content Placeholder 2"/>
          <p:cNvSpPr>
            <a:spLocks noGrp="1"/>
          </p:cNvSpPr>
          <p:nvPr>
            <p:ph idx="1"/>
          </p:nvPr>
        </p:nvSpPr>
        <p:spPr>
          <a:xfrm>
            <a:off x="5286380" y="1643050"/>
            <a:ext cx="3686172" cy="4525963"/>
          </a:xfrm>
        </p:spPr>
        <p:txBody>
          <a:bodyPr>
            <a:normAutofit/>
          </a:bodyPr>
          <a:lstStyle/>
          <a:p>
            <a:pPr>
              <a:buNone/>
            </a:pPr>
            <a:r>
              <a:rPr lang="en-CA" sz="1800" b="1" dirty="0" smtClean="0"/>
              <a:t>Arbutus Street</a:t>
            </a:r>
          </a:p>
          <a:p>
            <a:pPr>
              <a:buNone/>
            </a:pPr>
            <a:endParaRPr lang="en-CA" sz="1800" b="1" dirty="0" smtClean="0"/>
          </a:p>
          <a:p>
            <a:pPr>
              <a:buNone/>
            </a:pPr>
            <a:r>
              <a:rPr lang="en-CA" sz="1800" dirty="0" smtClean="0"/>
              <a:t>An ethnic cluster occurs in a community where the percentage of residents of a certain ethnicity is higher compared to the city average. </a:t>
            </a:r>
          </a:p>
          <a:p>
            <a:pPr>
              <a:buNone/>
            </a:pPr>
            <a:endParaRPr lang="en-CA" sz="1800" dirty="0" smtClean="0"/>
          </a:p>
          <a:p>
            <a:pPr>
              <a:buNone/>
            </a:pPr>
            <a:r>
              <a:rPr lang="en-CA" sz="1800" dirty="0" smtClean="0"/>
              <a:t>There is a prominent Greek community in the Arbutus area as shown by the </a:t>
            </a:r>
            <a:r>
              <a:rPr lang="en-CA" sz="1800" dirty="0" smtClean="0"/>
              <a:t>Saint </a:t>
            </a:r>
            <a:r>
              <a:rPr lang="en-CA" sz="1800" dirty="0" smtClean="0"/>
              <a:t>George’s Greek Orthodox </a:t>
            </a:r>
            <a:r>
              <a:rPr lang="en-CA" sz="1800" dirty="0" smtClean="0"/>
              <a:t>Church. </a:t>
            </a:r>
            <a:endParaRPr lang="en-CA" sz="1800" dirty="0"/>
          </a:p>
        </p:txBody>
      </p:sp>
      <p:pic>
        <p:nvPicPr>
          <p:cNvPr id="21506" name="Picture 2" descr="Photo 2015-04-02, 09 22 36.jpg"/>
          <p:cNvPicPr>
            <a:picLocks noChangeAspect="1" noChangeArrowheads="1"/>
          </p:cNvPicPr>
          <p:nvPr/>
        </p:nvPicPr>
        <p:blipFill>
          <a:blip r:embed="rId2"/>
          <a:srcRect/>
          <a:stretch>
            <a:fillRect/>
          </a:stretch>
        </p:blipFill>
        <p:spPr bwMode="auto">
          <a:xfrm>
            <a:off x="142844" y="1857364"/>
            <a:ext cx="4845052" cy="402908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Industrial Land Use: Light </a:t>
            </a:r>
            <a:endParaRPr lang="en-CA" dirty="0"/>
          </a:p>
        </p:txBody>
      </p:sp>
      <p:sp>
        <p:nvSpPr>
          <p:cNvPr id="3" name="Content Placeholder 2"/>
          <p:cNvSpPr>
            <a:spLocks noGrp="1"/>
          </p:cNvSpPr>
          <p:nvPr>
            <p:ph idx="1"/>
          </p:nvPr>
        </p:nvSpPr>
        <p:spPr>
          <a:xfrm>
            <a:off x="5000628" y="1643050"/>
            <a:ext cx="3686172" cy="4525963"/>
          </a:xfrm>
        </p:spPr>
        <p:txBody>
          <a:bodyPr>
            <a:noAutofit/>
          </a:bodyPr>
          <a:lstStyle/>
          <a:p>
            <a:pPr>
              <a:buNone/>
            </a:pPr>
            <a:r>
              <a:rPr lang="en-CA" sz="1800" b="1" dirty="0" smtClean="0"/>
              <a:t>Southeast Marine Drive</a:t>
            </a:r>
          </a:p>
          <a:p>
            <a:pPr>
              <a:buNone/>
            </a:pPr>
            <a:endParaRPr lang="en-CA" sz="1800" b="1" dirty="0" smtClean="0"/>
          </a:p>
          <a:p>
            <a:pPr>
              <a:buNone/>
            </a:pPr>
            <a:r>
              <a:rPr lang="en-CA" sz="1800" dirty="0" smtClean="0"/>
              <a:t>Light industrial land use  includes light manufacturing  which does not produce as much pollution as heavy manufacturing. </a:t>
            </a:r>
            <a:endParaRPr lang="en-CA" sz="1800" dirty="0"/>
          </a:p>
          <a:p>
            <a:pPr>
              <a:buNone/>
            </a:pPr>
            <a:endParaRPr lang="en-CA" sz="1800" dirty="0" smtClean="0"/>
          </a:p>
          <a:p>
            <a:pPr>
              <a:buNone/>
            </a:pPr>
            <a:r>
              <a:rPr lang="en-CA" sz="1800" dirty="0" smtClean="0"/>
              <a:t>There </a:t>
            </a:r>
            <a:r>
              <a:rPr lang="en-CA" sz="1800" dirty="0" smtClean="0"/>
              <a:t>is a lot of big-box industry along this major thoroughfare, as shown by the Superstore in the photograph. </a:t>
            </a:r>
          </a:p>
          <a:p>
            <a:pPr>
              <a:buNone/>
            </a:pPr>
            <a:endParaRPr lang="en-CA" sz="1800" dirty="0"/>
          </a:p>
          <a:p>
            <a:pPr>
              <a:buNone/>
            </a:pPr>
            <a:r>
              <a:rPr lang="en-CA" sz="1800" dirty="0" smtClean="0"/>
              <a:t>Not pictured: A lot of </a:t>
            </a:r>
            <a:r>
              <a:rPr lang="en-CA" sz="1800" dirty="0"/>
              <a:t>i</a:t>
            </a:r>
            <a:r>
              <a:rPr lang="en-CA" sz="1800" dirty="0" smtClean="0"/>
              <a:t>ndustry in the area are catered towards car traffic in the area. </a:t>
            </a:r>
            <a:endParaRPr lang="en-CA" sz="1800" dirty="0"/>
          </a:p>
        </p:txBody>
      </p:sp>
      <p:pic>
        <p:nvPicPr>
          <p:cNvPr id="22530" name="Picture 2" descr="Photo 2015-04-02, 08 46 54.jpg"/>
          <p:cNvPicPr>
            <a:picLocks noChangeAspect="1" noChangeArrowheads="1"/>
          </p:cNvPicPr>
          <p:nvPr/>
        </p:nvPicPr>
        <p:blipFill>
          <a:blip r:embed="rId2" cstate="print"/>
          <a:srcRect/>
          <a:stretch>
            <a:fillRect/>
          </a:stretch>
        </p:blipFill>
        <p:spPr bwMode="auto">
          <a:xfrm>
            <a:off x="214282" y="2071678"/>
            <a:ext cx="4476782" cy="3357586"/>
          </a:xfrm>
          <a:prstGeom prst="rect">
            <a:avLst/>
          </a:prstGeom>
          <a:noFill/>
        </p:spPr>
      </p:pic>
      <p:sp>
        <p:nvSpPr>
          <p:cNvPr id="5" name="Oval 4"/>
          <p:cNvSpPr/>
          <p:nvPr/>
        </p:nvSpPr>
        <p:spPr>
          <a:xfrm>
            <a:off x="2357422" y="3500438"/>
            <a:ext cx="1071570"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Arrow Connector 8"/>
          <p:cNvCxnSpPr>
            <a:endCxn id="5" idx="4"/>
          </p:cNvCxnSpPr>
          <p:nvPr/>
        </p:nvCxnSpPr>
        <p:spPr>
          <a:xfrm rot="16200000" flipV="1">
            <a:off x="1946655" y="5018494"/>
            <a:ext cx="1928826" cy="357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5984" y="6072206"/>
            <a:ext cx="1285884" cy="369332"/>
          </a:xfrm>
          <a:prstGeom prst="rect">
            <a:avLst/>
          </a:prstGeom>
          <a:noFill/>
        </p:spPr>
        <p:txBody>
          <a:bodyPr wrap="square" rtlCol="0">
            <a:spAutoFit/>
          </a:bodyPr>
          <a:lstStyle/>
          <a:p>
            <a:r>
              <a:rPr lang="en-CA" dirty="0" smtClean="0"/>
              <a:t>Superstore</a:t>
            </a:r>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Industrial Land Use: Heavy </a:t>
            </a:r>
            <a:endParaRPr lang="en-CA" dirty="0"/>
          </a:p>
        </p:txBody>
      </p:sp>
      <p:sp>
        <p:nvSpPr>
          <p:cNvPr id="3" name="Content Placeholder 2"/>
          <p:cNvSpPr>
            <a:spLocks noGrp="1"/>
          </p:cNvSpPr>
          <p:nvPr>
            <p:ph idx="1"/>
          </p:nvPr>
        </p:nvSpPr>
        <p:spPr>
          <a:xfrm>
            <a:off x="5072066" y="1600200"/>
            <a:ext cx="3614734" cy="4525963"/>
          </a:xfrm>
        </p:spPr>
        <p:txBody>
          <a:bodyPr>
            <a:normAutofit/>
          </a:bodyPr>
          <a:lstStyle/>
          <a:p>
            <a:pPr fontAlgn="base">
              <a:buNone/>
            </a:pPr>
            <a:r>
              <a:rPr lang="en-CA" sz="1400" dirty="0" smtClean="0"/>
              <a:t>Industrial land use requires a large area of cheaper land that tends to be on the periphery of a city to accommodate its large-scale production of industrial materials such as cement and wood. </a:t>
            </a:r>
            <a:endParaRPr lang="en-CA" sz="1400" dirty="0" smtClean="0"/>
          </a:p>
          <a:p>
            <a:pPr fontAlgn="base">
              <a:buNone/>
            </a:pPr>
            <a:endParaRPr lang="en-CA" sz="1400" dirty="0" smtClean="0"/>
          </a:p>
          <a:p>
            <a:pPr fontAlgn="base">
              <a:buNone/>
            </a:pPr>
            <a:r>
              <a:rPr lang="en-CA" sz="1400" dirty="0" smtClean="0"/>
              <a:t>On </a:t>
            </a:r>
            <a:r>
              <a:rPr lang="en-CA" sz="1400" dirty="0"/>
              <a:t>the South (Fraser) side of Kent Street, land is occupied by heavy industry, such as the cement industry (top: Lafarge) and the logging industry (bottom: mountain of woodchips) </a:t>
            </a:r>
            <a:endParaRPr lang="en-CA" sz="1400" dirty="0" smtClean="0"/>
          </a:p>
          <a:p>
            <a:pPr fontAlgn="base">
              <a:buNone/>
            </a:pPr>
            <a:endParaRPr lang="en-CA" sz="1400" dirty="0"/>
          </a:p>
          <a:p>
            <a:pPr fontAlgn="base">
              <a:buNone/>
            </a:pPr>
            <a:r>
              <a:rPr lang="en-CA" sz="1400" dirty="0"/>
              <a:t>Land is by the Fraser river (not shown), and industries are able to make use of water </a:t>
            </a:r>
            <a:r>
              <a:rPr lang="en-CA" sz="1400" dirty="0" smtClean="0"/>
              <a:t>transportation. </a:t>
            </a:r>
            <a:endParaRPr lang="en-CA" sz="1400" dirty="0"/>
          </a:p>
        </p:txBody>
      </p:sp>
      <p:pic>
        <p:nvPicPr>
          <p:cNvPr id="23554" name="Picture 2" descr="2015-04-02 08.53.30.jpg"/>
          <p:cNvPicPr>
            <a:picLocks noChangeAspect="1" noChangeArrowheads="1"/>
          </p:cNvPicPr>
          <p:nvPr/>
        </p:nvPicPr>
        <p:blipFill>
          <a:blip r:embed="rId2" cstate="print"/>
          <a:srcRect/>
          <a:stretch>
            <a:fillRect/>
          </a:stretch>
        </p:blipFill>
        <p:spPr bwMode="auto">
          <a:xfrm>
            <a:off x="428596" y="1428736"/>
            <a:ext cx="4500594" cy="2857520"/>
          </a:xfrm>
          <a:prstGeom prst="rect">
            <a:avLst/>
          </a:prstGeom>
          <a:noFill/>
        </p:spPr>
      </p:pic>
      <p:pic>
        <p:nvPicPr>
          <p:cNvPr id="23556" name="Picture 4" descr="2015-04-02 08.54.08.jpg"/>
          <p:cNvPicPr>
            <a:picLocks noChangeAspect="1" noChangeArrowheads="1"/>
          </p:cNvPicPr>
          <p:nvPr/>
        </p:nvPicPr>
        <p:blipFill>
          <a:blip r:embed="rId3" cstate="print"/>
          <a:srcRect t="14331"/>
          <a:stretch>
            <a:fillRect/>
          </a:stretch>
        </p:blipFill>
        <p:spPr bwMode="auto">
          <a:xfrm>
            <a:off x="428596" y="4143380"/>
            <a:ext cx="4500594" cy="256222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Brownfield Site </a:t>
            </a:r>
            <a:endParaRPr lang="en-CA" dirty="0"/>
          </a:p>
        </p:txBody>
      </p:sp>
      <p:sp>
        <p:nvSpPr>
          <p:cNvPr id="3" name="Content Placeholder 2"/>
          <p:cNvSpPr>
            <a:spLocks noGrp="1"/>
          </p:cNvSpPr>
          <p:nvPr>
            <p:ph idx="1"/>
          </p:nvPr>
        </p:nvSpPr>
        <p:spPr>
          <a:xfrm>
            <a:off x="4929190" y="1857364"/>
            <a:ext cx="3757610" cy="4525963"/>
          </a:xfrm>
        </p:spPr>
        <p:txBody>
          <a:bodyPr>
            <a:normAutofit/>
          </a:bodyPr>
          <a:lstStyle/>
          <a:p>
            <a:pPr fontAlgn="base">
              <a:buNone/>
            </a:pPr>
            <a:r>
              <a:rPr lang="en-CA" sz="1400" b="1" dirty="0" smtClean="0"/>
              <a:t>Kent Street</a:t>
            </a:r>
          </a:p>
          <a:p>
            <a:pPr fontAlgn="base">
              <a:buNone/>
            </a:pPr>
            <a:endParaRPr lang="en-CA" sz="1400" b="1" dirty="0" smtClean="0"/>
          </a:p>
          <a:p>
            <a:pPr fontAlgn="base">
              <a:buNone/>
            </a:pPr>
            <a:r>
              <a:rPr lang="en-CA" sz="1400" dirty="0" smtClean="0"/>
              <a:t>A </a:t>
            </a:r>
            <a:r>
              <a:rPr lang="en-CA" sz="1400" dirty="0" err="1" smtClean="0"/>
              <a:t>brownfield</a:t>
            </a:r>
            <a:r>
              <a:rPr lang="en-CA" sz="1400" dirty="0" smtClean="0"/>
              <a:t> site is an abandoned and derelict industrial building or land that has potential for redevelopment.  </a:t>
            </a:r>
            <a:endParaRPr lang="en-CA" sz="1400" dirty="0"/>
          </a:p>
          <a:p>
            <a:pPr fontAlgn="base">
              <a:buNone/>
            </a:pPr>
            <a:endParaRPr lang="en-CA" sz="1400" dirty="0" smtClean="0"/>
          </a:p>
          <a:p>
            <a:pPr fontAlgn="base">
              <a:buNone/>
            </a:pPr>
            <a:r>
              <a:rPr lang="en-CA" sz="1400" dirty="0" smtClean="0"/>
              <a:t>The land by the river on Kent Street is </a:t>
            </a:r>
            <a:r>
              <a:rPr lang="en-CA" sz="1400" dirty="0" smtClean="0"/>
              <a:t>derelict and currently left unused. It will most likely be </a:t>
            </a:r>
            <a:r>
              <a:rPr lang="en-CA" sz="1400" dirty="0"/>
              <a:t>redeveloped into a low-income residential area in the future, due to its proximity to transportation services (</a:t>
            </a:r>
            <a:r>
              <a:rPr lang="en-CA" sz="1400" dirty="0" err="1"/>
              <a:t>skytrain</a:t>
            </a:r>
            <a:r>
              <a:rPr lang="en-CA" sz="1400" dirty="0"/>
              <a:t>) and the riverside </a:t>
            </a:r>
            <a:r>
              <a:rPr lang="en-CA" sz="1400" dirty="0" smtClean="0"/>
              <a:t>view. The initial land value may be low due to its proximity to industrial areas. </a:t>
            </a:r>
            <a:endParaRPr lang="en-CA" sz="1400" dirty="0"/>
          </a:p>
          <a:p>
            <a:pPr>
              <a:buNone/>
            </a:pPr>
            <a:endParaRPr lang="en-CA" sz="1400" dirty="0"/>
          </a:p>
        </p:txBody>
      </p:sp>
      <p:pic>
        <p:nvPicPr>
          <p:cNvPr id="24578" name="Picture 2" descr="2015-04-02 08.56.12.jpg"/>
          <p:cNvPicPr>
            <a:picLocks noChangeAspect="1" noChangeArrowheads="1"/>
          </p:cNvPicPr>
          <p:nvPr/>
        </p:nvPicPr>
        <p:blipFill>
          <a:blip r:embed="rId2"/>
          <a:srcRect/>
          <a:stretch>
            <a:fillRect/>
          </a:stretch>
        </p:blipFill>
        <p:spPr bwMode="auto">
          <a:xfrm>
            <a:off x="142844" y="1928802"/>
            <a:ext cx="4514856" cy="395764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Adapted Use</a:t>
            </a:r>
            <a:endParaRPr lang="en-CA" dirty="0"/>
          </a:p>
        </p:txBody>
      </p:sp>
      <p:sp>
        <p:nvSpPr>
          <p:cNvPr id="3" name="Content Placeholder 2"/>
          <p:cNvSpPr>
            <a:spLocks noGrp="1"/>
          </p:cNvSpPr>
          <p:nvPr>
            <p:ph idx="1"/>
          </p:nvPr>
        </p:nvSpPr>
        <p:spPr>
          <a:xfrm>
            <a:off x="4643438" y="1500174"/>
            <a:ext cx="4043362" cy="4525963"/>
          </a:xfrm>
        </p:spPr>
        <p:txBody>
          <a:bodyPr>
            <a:normAutofit/>
          </a:bodyPr>
          <a:lstStyle/>
          <a:p>
            <a:pPr>
              <a:buNone/>
            </a:pPr>
            <a:r>
              <a:rPr lang="en-CA" sz="1800" b="1" dirty="0" err="1" smtClean="0"/>
              <a:t>Yaletown</a:t>
            </a:r>
            <a:r>
              <a:rPr lang="en-CA" sz="1800" b="1" dirty="0" smtClean="0"/>
              <a:t> </a:t>
            </a:r>
          </a:p>
          <a:p>
            <a:pPr>
              <a:buNone/>
            </a:pPr>
            <a:endParaRPr lang="en-CA" sz="1800" b="1" dirty="0" smtClean="0"/>
          </a:p>
          <a:p>
            <a:pPr>
              <a:buNone/>
            </a:pPr>
            <a:r>
              <a:rPr lang="en-CA" sz="1800" dirty="0" smtClean="0"/>
              <a:t>Adapted use  is the change of function of a structure or facility. </a:t>
            </a:r>
          </a:p>
          <a:p>
            <a:pPr>
              <a:buNone/>
            </a:pPr>
            <a:endParaRPr lang="en-CA" sz="1800" dirty="0" smtClean="0"/>
          </a:p>
          <a:p>
            <a:pPr>
              <a:buNone/>
            </a:pPr>
            <a:r>
              <a:rPr lang="en-CA" sz="1800" dirty="0" smtClean="0"/>
              <a:t>Historically, raised ledges in </a:t>
            </a:r>
            <a:r>
              <a:rPr lang="en-CA" sz="1800" dirty="0" err="1" smtClean="0"/>
              <a:t>Yaletown</a:t>
            </a:r>
            <a:r>
              <a:rPr lang="en-CA" sz="1800" dirty="0" smtClean="0"/>
              <a:t> were used for unloading cargo  from trains. Today, they are used as sidewalks to separate pedestrians from car traffic, and restaurants often use them as balconies for their customers. </a:t>
            </a:r>
            <a:endParaRPr lang="en-CA" sz="1800" dirty="0"/>
          </a:p>
        </p:txBody>
      </p:sp>
      <p:pic>
        <p:nvPicPr>
          <p:cNvPr id="27650" name="Picture 2" descr="2015-04-02 10.53.50.jpg"/>
          <p:cNvPicPr>
            <a:picLocks noChangeAspect="1" noChangeArrowheads="1"/>
          </p:cNvPicPr>
          <p:nvPr/>
        </p:nvPicPr>
        <p:blipFill>
          <a:blip r:embed="rId2" cstate="print"/>
          <a:srcRect/>
          <a:stretch>
            <a:fillRect/>
          </a:stretch>
        </p:blipFill>
        <p:spPr bwMode="auto">
          <a:xfrm>
            <a:off x="500034" y="1571612"/>
            <a:ext cx="3487731" cy="465030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Central Business District (CBD)</a:t>
            </a:r>
            <a:endParaRPr lang="en-CA" dirty="0"/>
          </a:p>
        </p:txBody>
      </p:sp>
      <p:sp>
        <p:nvSpPr>
          <p:cNvPr id="3" name="Content Placeholder 2"/>
          <p:cNvSpPr>
            <a:spLocks noGrp="1"/>
          </p:cNvSpPr>
          <p:nvPr>
            <p:ph idx="1"/>
          </p:nvPr>
        </p:nvSpPr>
        <p:spPr>
          <a:xfrm>
            <a:off x="4714876" y="1643050"/>
            <a:ext cx="4043362" cy="3900502"/>
          </a:xfrm>
        </p:spPr>
        <p:txBody>
          <a:bodyPr>
            <a:noAutofit/>
          </a:bodyPr>
          <a:lstStyle/>
          <a:p>
            <a:pPr fontAlgn="base">
              <a:buNone/>
            </a:pPr>
            <a:r>
              <a:rPr lang="en-CA" sz="1800" dirty="0" smtClean="0"/>
              <a:t>The CBD is the center of business activities and often contains a hub of transportation networks  that allow for easy access into the business core of the city. </a:t>
            </a:r>
          </a:p>
          <a:p>
            <a:pPr fontAlgn="base">
              <a:buNone/>
            </a:pPr>
            <a:endParaRPr lang="en-CA" sz="1800" dirty="0" smtClean="0"/>
          </a:p>
          <a:p>
            <a:pPr fontAlgn="base">
              <a:buNone/>
            </a:pPr>
            <a:r>
              <a:rPr lang="en-CA" sz="1800" dirty="0" smtClean="0"/>
              <a:t>In Vancouver, the CBD is the region around the intersection of </a:t>
            </a:r>
            <a:r>
              <a:rPr lang="en-CA" sz="1800" dirty="0" err="1" smtClean="0"/>
              <a:t>Burrard</a:t>
            </a:r>
            <a:r>
              <a:rPr lang="en-CA" sz="1800" dirty="0" smtClean="0"/>
              <a:t> and Georgia Street and is characterized by highly dense skyscrapers and high land value. Many </a:t>
            </a:r>
            <a:r>
              <a:rPr lang="en-CA" sz="1800" dirty="0" err="1" smtClean="0"/>
              <a:t>commericial</a:t>
            </a:r>
            <a:r>
              <a:rPr lang="en-CA" sz="1800" dirty="0" smtClean="0"/>
              <a:t> businesses  (such as the Shangri-la Hotel) and services are located here, as they require access and transport as provided by the </a:t>
            </a:r>
            <a:r>
              <a:rPr lang="en-CA" sz="1800" dirty="0" err="1" smtClean="0"/>
              <a:t>skytrain</a:t>
            </a:r>
            <a:r>
              <a:rPr lang="en-CA" sz="1800" dirty="0" smtClean="0"/>
              <a:t> stations. </a:t>
            </a:r>
          </a:p>
          <a:p>
            <a:endParaRPr lang="en-CA" sz="1800" dirty="0"/>
          </a:p>
        </p:txBody>
      </p:sp>
      <p:pic>
        <p:nvPicPr>
          <p:cNvPr id="29698" name="Picture 2" descr="p1000110.jpg"/>
          <p:cNvPicPr>
            <a:picLocks noChangeAspect="1" noChangeArrowheads="1"/>
          </p:cNvPicPr>
          <p:nvPr/>
        </p:nvPicPr>
        <p:blipFill>
          <a:blip r:embed="rId2"/>
          <a:srcRect/>
          <a:stretch>
            <a:fillRect/>
          </a:stretch>
        </p:blipFill>
        <p:spPr bwMode="auto">
          <a:xfrm>
            <a:off x="155575" y="2000240"/>
            <a:ext cx="4344987" cy="4171960"/>
          </a:xfrm>
          <a:prstGeom prst="rect">
            <a:avLst/>
          </a:prstGeom>
          <a:noFill/>
        </p:spPr>
      </p:pic>
      <p:cxnSp>
        <p:nvCxnSpPr>
          <p:cNvPr id="8" name="Straight Arrow Connector 7"/>
          <p:cNvCxnSpPr/>
          <p:nvPr/>
        </p:nvCxnSpPr>
        <p:spPr>
          <a:xfrm>
            <a:off x="1000100" y="2928934"/>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4282" y="2571744"/>
            <a:ext cx="1285884" cy="646331"/>
          </a:xfrm>
          <a:prstGeom prst="rect">
            <a:avLst/>
          </a:prstGeom>
          <a:noFill/>
        </p:spPr>
        <p:txBody>
          <a:bodyPr wrap="square" rtlCol="0">
            <a:spAutoFit/>
          </a:bodyPr>
          <a:lstStyle/>
          <a:p>
            <a:r>
              <a:rPr lang="en-CA" dirty="0" smtClean="0"/>
              <a:t>Shangri-la Hotel </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Reurbanization</a:t>
            </a:r>
            <a:r>
              <a:rPr lang="en-CA" dirty="0" smtClean="0"/>
              <a:t> </a:t>
            </a:r>
            <a:endParaRPr lang="en-CA" dirty="0"/>
          </a:p>
        </p:txBody>
      </p:sp>
      <p:sp>
        <p:nvSpPr>
          <p:cNvPr id="3" name="Content Placeholder 2"/>
          <p:cNvSpPr>
            <a:spLocks noGrp="1"/>
          </p:cNvSpPr>
          <p:nvPr>
            <p:ph idx="1"/>
          </p:nvPr>
        </p:nvSpPr>
        <p:spPr>
          <a:xfrm>
            <a:off x="5072066" y="1500174"/>
            <a:ext cx="3643338" cy="3500462"/>
          </a:xfrm>
        </p:spPr>
        <p:txBody>
          <a:bodyPr>
            <a:noAutofit/>
          </a:bodyPr>
          <a:lstStyle/>
          <a:p>
            <a:pPr>
              <a:buNone/>
            </a:pPr>
            <a:r>
              <a:rPr lang="en-CA" sz="1800" b="1" dirty="0" smtClean="0">
                <a:latin typeface="+mj-lt"/>
                <a:cs typeface="Arial" pitchFamily="34" charset="0"/>
              </a:rPr>
              <a:t>Marine Drive/Fraser Foreshore</a:t>
            </a:r>
          </a:p>
          <a:p>
            <a:pPr>
              <a:buNone/>
            </a:pPr>
            <a:endParaRPr lang="en-CA" sz="1800" b="1" dirty="0" smtClean="0">
              <a:latin typeface="+mj-lt"/>
              <a:cs typeface="Arial" pitchFamily="34" charset="0"/>
            </a:endParaRPr>
          </a:p>
          <a:p>
            <a:pPr>
              <a:buNone/>
            </a:pPr>
            <a:r>
              <a:rPr lang="en-CA" sz="1800" dirty="0" err="1" smtClean="0">
                <a:latin typeface="+mj-lt"/>
                <a:cs typeface="Arial" pitchFamily="34" charset="0"/>
              </a:rPr>
              <a:t>Reurbanization</a:t>
            </a:r>
            <a:r>
              <a:rPr lang="en-CA" sz="1800" dirty="0" smtClean="0">
                <a:latin typeface="+mj-lt"/>
                <a:cs typeface="Arial" pitchFamily="34" charset="0"/>
              </a:rPr>
              <a:t> is the development of activities to increase residential population densities within a built-up area in a city. </a:t>
            </a:r>
          </a:p>
          <a:p>
            <a:pPr>
              <a:buNone/>
            </a:pPr>
            <a:endParaRPr lang="en-CA" sz="1800" dirty="0">
              <a:latin typeface="+mj-lt"/>
              <a:cs typeface="Arial" pitchFamily="34" charset="0"/>
            </a:endParaRPr>
          </a:p>
          <a:p>
            <a:pPr>
              <a:buNone/>
            </a:pPr>
            <a:r>
              <a:rPr lang="en-CA" sz="1800" dirty="0" smtClean="0">
                <a:latin typeface="+mj-lt"/>
                <a:cs typeface="Arial" pitchFamily="34" charset="0"/>
              </a:rPr>
              <a:t>This area used to be heavily industrialized, as hinted by the railroad on the right. It has now been redeveloped into a predominantly residential area as shown by the row of townhouses. This encourages movement of people into a previously uninhabited area. </a:t>
            </a:r>
          </a:p>
          <a:p>
            <a:pPr>
              <a:buNone/>
            </a:pPr>
            <a:endParaRPr lang="en-CA" sz="1800" dirty="0">
              <a:latin typeface="+mj-lt"/>
              <a:cs typeface="Arial" pitchFamily="34" charset="0"/>
            </a:endParaRPr>
          </a:p>
          <a:p>
            <a:pPr>
              <a:buNone/>
            </a:pPr>
            <a:endParaRPr lang="en-CA" sz="1800" dirty="0" smtClean="0">
              <a:latin typeface="+mj-lt"/>
              <a:cs typeface="Arial" pitchFamily="34" charset="0"/>
            </a:endParaRPr>
          </a:p>
          <a:p>
            <a:pPr>
              <a:buNone/>
            </a:pPr>
            <a:endParaRPr lang="en-CA" sz="1800" dirty="0">
              <a:latin typeface="+mj-lt"/>
              <a:cs typeface="Arial" pitchFamily="34" charset="0"/>
            </a:endParaRPr>
          </a:p>
        </p:txBody>
      </p:sp>
      <p:pic>
        <p:nvPicPr>
          <p:cNvPr id="14338" name="Picture 2" descr="2015-04-02 14.40.33.jpg"/>
          <p:cNvPicPr>
            <a:picLocks noChangeAspect="1" noChangeArrowheads="1"/>
          </p:cNvPicPr>
          <p:nvPr/>
        </p:nvPicPr>
        <p:blipFill>
          <a:blip r:embed="rId2" cstate="print">
            <a:lum bright="10000" contrast="10000"/>
          </a:blip>
          <a:srcRect/>
          <a:stretch>
            <a:fillRect/>
          </a:stretch>
        </p:blipFill>
        <p:spPr bwMode="auto">
          <a:xfrm>
            <a:off x="285720" y="1714488"/>
            <a:ext cx="4643470" cy="395526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Peak Land Value Intersection (PLVI)</a:t>
            </a:r>
            <a:endParaRPr lang="en-CA" dirty="0"/>
          </a:p>
        </p:txBody>
      </p:sp>
      <p:pic>
        <p:nvPicPr>
          <p:cNvPr id="6" name="Content Placeholder 5" descr="plvi.jpg"/>
          <p:cNvPicPr>
            <a:picLocks noGrp="1" noChangeAspect="1"/>
          </p:cNvPicPr>
          <p:nvPr>
            <p:ph idx="1"/>
          </p:nvPr>
        </p:nvPicPr>
        <p:blipFill>
          <a:blip r:embed="rId2"/>
          <a:stretch>
            <a:fillRect/>
          </a:stretch>
        </p:blipFill>
        <p:spPr>
          <a:xfrm>
            <a:off x="428596" y="1643050"/>
            <a:ext cx="4186237" cy="4179582"/>
          </a:xfrm>
        </p:spPr>
      </p:pic>
      <p:sp>
        <p:nvSpPr>
          <p:cNvPr id="28674" name="AutoShape 2" descr="Displaying image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8676" name="AutoShape 4" descr="Displaying image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 name="TextBox 6"/>
          <p:cNvSpPr txBox="1"/>
          <p:nvPr/>
        </p:nvSpPr>
        <p:spPr>
          <a:xfrm>
            <a:off x="5286380" y="1643050"/>
            <a:ext cx="3071834" cy="4247317"/>
          </a:xfrm>
          <a:prstGeom prst="rect">
            <a:avLst/>
          </a:prstGeom>
          <a:noFill/>
        </p:spPr>
        <p:txBody>
          <a:bodyPr wrap="square" rtlCol="0">
            <a:spAutoFit/>
          </a:bodyPr>
          <a:lstStyle/>
          <a:p>
            <a:r>
              <a:rPr lang="en-CA" dirty="0" smtClean="0"/>
              <a:t>The PLVI is a region with the highest land value and commerce. It is often located in the CBD. </a:t>
            </a:r>
          </a:p>
          <a:p>
            <a:endParaRPr lang="en-CA" dirty="0" smtClean="0"/>
          </a:p>
          <a:p>
            <a:r>
              <a:rPr lang="en-CA" dirty="0" smtClean="0"/>
              <a:t>The PLVI in Vancouver is located at the intersection of Granville and Georgia; the Vancouver City Center </a:t>
            </a:r>
            <a:r>
              <a:rPr lang="en-CA" dirty="0" err="1" smtClean="0"/>
              <a:t>skytrain</a:t>
            </a:r>
            <a:r>
              <a:rPr lang="en-CA" dirty="0" smtClean="0"/>
              <a:t> station is located in this area. Along the sides of the streets are several retail chains which benefit from being in the PLVI due to the access provided by transportation services.  </a:t>
            </a:r>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Social Housing</a:t>
            </a:r>
            <a:endParaRPr lang="en-CA" dirty="0"/>
          </a:p>
        </p:txBody>
      </p:sp>
      <p:sp>
        <p:nvSpPr>
          <p:cNvPr id="3" name="Content Placeholder 2"/>
          <p:cNvSpPr>
            <a:spLocks noGrp="1"/>
          </p:cNvSpPr>
          <p:nvPr>
            <p:ph idx="1"/>
          </p:nvPr>
        </p:nvSpPr>
        <p:spPr>
          <a:xfrm>
            <a:off x="4714876" y="1600200"/>
            <a:ext cx="3971924" cy="4525963"/>
          </a:xfrm>
        </p:spPr>
        <p:txBody>
          <a:bodyPr>
            <a:normAutofit/>
          </a:bodyPr>
          <a:lstStyle/>
          <a:p>
            <a:pPr>
              <a:buNone/>
            </a:pPr>
            <a:r>
              <a:rPr lang="en-CA" sz="1400" b="1" dirty="0" err="1"/>
              <a:t>Raymur</a:t>
            </a:r>
            <a:r>
              <a:rPr lang="en-CA" sz="1400" b="1" dirty="0"/>
              <a:t> Housing Project in </a:t>
            </a:r>
            <a:r>
              <a:rPr lang="en-CA" sz="1400" b="1" dirty="0" err="1"/>
              <a:t>Strathcona</a:t>
            </a:r>
            <a:r>
              <a:rPr lang="en-CA" sz="1400" dirty="0"/>
              <a:t> </a:t>
            </a:r>
            <a:endParaRPr lang="en-CA" sz="1400" dirty="0" smtClean="0"/>
          </a:p>
          <a:p>
            <a:pPr>
              <a:buNone/>
            </a:pPr>
            <a:endParaRPr lang="en-CA" sz="1400" b="0" dirty="0" smtClean="0"/>
          </a:p>
          <a:p>
            <a:pPr>
              <a:buNone/>
            </a:pPr>
            <a:r>
              <a:rPr lang="en-CA" sz="1400" dirty="0" smtClean="0"/>
              <a:t>Social housing, or cooperative housing, are residential buildings </a:t>
            </a:r>
            <a:endParaRPr lang="en-CA" sz="1400" b="0" dirty="0" smtClean="0"/>
          </a:p>
          <a:p>
            <a:pPr fontAlgn="base"/>
            <a:r>
              <a:rPr lang="en-CA" sz="1400" dirty="0"/>
              <a:t>urban renewal scheme meant to replicate the social housing programs in the United States </a:t>
            </a:r>
          </a:p>
          <a:p>
            <a:pPr fontAlgn="base"/>
            <a:r>
              <a:rPr lang="en-CA" sz="1400" dirty="0"/>
              <a:t>Late 1950s: government planned for urban renewal in the area; undertook the </a:t>
            </a:r>
            <a:r>
              <a:rPr lang="en-CA" sz="1400" dirty="0" err="1"/>
              <a:t>Raymur</a:t>
            </a:r>
            <a:r>
              <a:rPr lang="en-CA" sz="1400" dirty="0"/>
              <a:t> Housing Project to group the low-income residents in one area </a:t>
            </a:r>
          </a:p>
          <a:p>
            <a:pPr fontAlgn="base"/>
            <a:r>
              <a:rPr lang="en-CA" sz="1400" dirty="0"/>
              <a:t>unsuccessful: created poverty </a:t>
            </a:r>
          </a:p>
          <a:p>
            <a:endParaRPr lang="en-CA" sz="1400" dirty="0"/>
          </a:p>
        </p:txBody>
      </p:sp>
      <p:pic>
        <p:nvPicPr>
          <p:cNvPr id="25602" name="Picture 2" descr="2015-04-02 13.59.41 HDR.jpg"/>
          <p:cNvPicPr>
            <a:picLocks noChangeAspect="1" noChangeArrowheads="1"/>
          </p:cNvPicPr>
          <p:nvPr/>
        </p:nvPicPr>
        <p:blipFill>
          <a:blip r:embed="rId2" cstate="print"/>
          <a:srcRect/>
          <a:stretch>
            <a:fillRect/>
          </a:stretch>
        </p:blipFill>
        <p:spPr bwMode="auto">
          <a:xfrm>
            <a:off x="155575" y="1571612"/>
            <a:ext cx="4416425" cy="460058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Gentrification </a:t>
            </a:r>
            <a:endParaRPr lang="en-CA" dirty="0"/>
          </a:p>
        </p:txBody>
      </p:sp>
      <p:sp>
        <p:nvSpPr>
          <p:cNvPr id="3" name="Content Placeholder 2"/>
          <p:cNvSpPr>
            <a:spLocks noGrp="1"/>
          </p:cNvSpPr>
          <p:nvPr>
            <p:ph idx="1"/>
          </p:nvPr>
        </p:nvSpPr>
        <p:spPr>
          <a:xfrm>
            <a:off x="5143504" y="1571612"/>
            <a:ext cx="3471858" cy="4125923"/>
          </a:xfrm>
        </p:spPr>
        <p:txBody>
          <a:bodyPr>
            <a:noAutofit/>
          </a:bodyPr>
          <a:lstStyle/>
          <a:p>
            <a:pPr>
              <a:buNone/>
            </a:pPr>
            <a:r>
              <a:rPr lang="en-CA" sz="1800" b="1" dirty="0" err="1" smtClean="0"/>
              <a:t>Strathcona</a:t>
            </a:r>
            <a:endParaRPr lang="en-CA" sz="1800" b="1" dirty="0" smtClean="0"/>
          </a:p>
          <a:p>
            <a:pPr>
              <a:buNone/>
            </a:pPr>
            <a:r>
              <a:rPr lang="en-CA" sz="1800" dirty="0" smtClean="0"/>
              <a:t>Gentrification is the renewal and redevelopment of a deteriorating area after affluent people move in, renovate the houses and </a:t>
            </a:r>
            <a:r>
              <a:rPr lang="en-CA" sz="1800" dirty="0" err="1" smtClean="0"/>
              <a:t>neighborhood</a:t>
            </a:r>
            <a:r>
              <a:rPr lang="en-CA" sz="1800" dirty="0" smtClean="0"/>
              <a:t> and bring in high-end retail. Gentrification results in the displacement of low-income residents. </a:t>
            </a:r>
            <a:endParaRPr lang="en-CA" sz="1800" dirty="0"/>
          </a:p>
          <a:p>
            <a:pPr>
              <a:buNone/>
            </a:pPr>
            <a:r>
              <a:rPr lang="en-CA" sz="1800" dirty="0" smtClean="0"/>
              <a:t>In </a:t>
            </a:r>
            <a:r>
              <a:rPr lang="en-CA" sz="1800" dirty="0" err="1" smtClean="0"/>
              <a:t>Strathcona</a:t>
            </a:r>
            <a:r>
              <a:rPr lang="en-CA" sz="1800" dirty="0" smtClean="0"/>
              <a:t>, smaller, ill-maintained houses have been renovated into newer three story houses such as the ones demonstrated in the photograph. </a:t>
            </a:r>
            <a:endParaRPr lang="en-CA" sz="1800" dirty="0"/>
          </a:p>
        </p:txBody>
      </p:sp>
      <p:pic>
        <p:nvPicPr>
          <p:cNvPr id="12289" name="Picture 1" descr="C:\Users\Michelle\Dropbox\GEO Vancouver Urban Tour\2015-04-02 13.57.33.jpg"/>
          <p:cNvPicPr>
            <a:picLocks noChangeAspect="1" noChangeArrowheads="1"/>
          </p:cNvPicPr>
          <p:nvPr/>
        </p:nvPicPr>
        <p:blipFill>
          <a:blip r:embed="rId2" cstate="print"/>
          <a:srcRect b="36638"/>
          <a:stretch>
            <a:fillRect/>
          </a:stretch>
        </p:blipFill>
        <p:spPr bwMode="auto">
          <a:xfrm>
            <a:off x="642910" y="1785926"/>
            <a:ext cx="4143404" cy="350046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Infill </a:t>
            </a:r>
            <a:endParaRPr lang="en-CA" dirty="0"/>
          </a:p>
        </p:txBody>
      </p:sp>
      <p:sp>
        <p:nvSpPr>
          <p:cNvPr id="3" name="Content Placeholder 2"/>
          <p:cNvSpPr>
            <a:spLocks noGrp="1"/>
          </p:cNvSpPr>
          <p:nvPr>
            <p:ph idx="1"/>
          </p:nvPr>
        </p:nvSpPr>
        <p:spPr>
          <a:xfrm>
            <a:off x="5100638" y="1714488"/>
            <a:ext cx="4043362" cy="4525963"/>
          </a:xfrm>
        </p:spPr>
        <p:txBody>
          <a:bodyPr>
            <a:normAutofit/>
          </a:bodyPr>
          <a:lstStyle/>
          <a:p>
            <a:pPr>
              <a:buNone/>
            </a:pPr>
            <a:r>
              <a:rPr lang="en-CA" sz="1800" b="1" dirty="0" smtClean="0"/>
              <a:t>Marine Drive/Fraser Foreshore</a:t>
            </a:r>
          </a:p>
          <a:p>
            <a:pPr>
              <a:buNone/>
            </a:pPr>
            <a:endParaRPr lang="en-CA" sz="1800" dirty="0" smtClean="0"/>
          </a:p>
          <a:p>
            <a:pPr>
              <a:buNone/>
            </a:pPr>
            <a:r>
              <a:rPr lang="en-CA" sz="1800" dirty="0" smtClean="0"/>
              <a:t>Infill reuses obsolete or underutilized sites and allows for densification in the area. </a:t>
            </a:r>
          </a:p>
          <a:p>
            <a:pPr>
              <a:buNone/>
            </a:pPr>
            <a:endParaRPr lang="en-CA" sz="1800" dirty="0" smtClean="0"/>
          </a:p>
          <a:p>
            <a:pPr>
              <a:buNone/>
            </a:pPr>
            <a:r>
              <a:rPr lang="en-CA" sz="1800" dirty="0" smtClean="0"/>
              <a:t>The region shown in the photograph used to be an industrial site that was left abandoned, and then redeveloped for residential use. </a:t>
            </a:r>
            <a:endParaRPr lang="en-CA" sz="1800" dirty="0"/>
          </a:p>
        </p:txBody>
      </p:sp>
      <p:pic>
        <p:nvPicPr>
          <p:cNvPr id="33793" name="Picture 1" descr="C:\Users\Michelle\Dropbox\GEO Vancouver Urban Tour\2015-04-02 14.40.36.jpg"/>
          <p:cNvPicPr>
            <a:picLocks noChangeAspect="1" noChangeArrowheads="1"/>
          </p:cNvPicPr>
          <p:nvPr/>
        </p:nvPicPr>
        <p:blipFill>
          <a:blip r:embed="rId2" cstate="print"/>
          <a:srcRect/>
          <a:stretch>
            <a:fillRect/>
          </a:stretch>
        </p:blipFill>
        <p:spPr bwMode="auto">
          <a:xfrm>
            <a:off x="142844" y="2071678"/>
            <a:ext cx="4762534" cy="35719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Densification/Intensification</a:t>
            </a:r>
            <a:endParaRPr lang="en-CA" dirty="0"/>
          </a:p>
        </p:txBody>
      </p:sp>
      <p:sp>
        <p:nvSpPr>
          <p:cNvPr id="3" name="Content Placeholder 2"/>
          <p:cNvSpPr>
            <a:spLocks noGrp="1"/>
          </p:cNvSpPr>
          <p:nvPr>
            <p:ph idx="1"/>
          </p:nvPr>
        </p:nvSpPr>
        <p:spPr>
          <a:xfrm>
            <a:off x="5072066" y="1600200"/>
            <a:ext cx="3614734" cy="4525963"/>
          </a:xfrm>
        </p:spPr>
        <p:txBody>
          <a:bodyPr>
            <a:noAutofit/>
          </a:bodyPr>
          <a:lstStyle/>
          <a:p>
            <a:pPr>
              <a:buNone/>
            </a:pPr>
            <a:r>
              <a:rPr lang="en-CA" sz="1800" b="1" dirty="0" err="1" smtClean="0"/>
              <a:t>Cambie</a:t>
            </a:r>
            <a:r>
              <a:rPr lang="en-CA" sz="1800" b="1" dirty="0" smtClean="0"/>
              <a:t> </a:t>
            </a:r>
            <a:r>
              <a:rPr lang="en-CA" sz="1800" b="1" dirty="0" err="1" smtClean="0"/>
              <a:t>Skytrain</a:t>
            </a:r>
            <a:r>
              <a:rPr lang="en-CA" sz="1800" b="1" dirty="0" smtClean="0"/>
              <a:t> Station </a:t>
            </a:r>
          </a:p>
          <a:p>
            <a:pPr>
              <a:buNone/>
            </a:pPr>
            <a:endParaRPr lang="en-CA" sz="1800" b="1" dirty="0"/>
          </a:p>
          <a:p>
            <a:pPr>
              <a:buNone/>
            </a:pPr>
            <a:r>
              <a:rPr lang="en-CA" sz="1800" dirty="0" smtClean="0"/>
              <a:t>Densification or intensification is the increase in the number of people over a certain area by replacing low density dwellings with  high density dwellings. </a:t>
            </a:r>
          </a:p>
          <a:p>
            <a:pPr>
              <a:buNone/>
            </a:pPr>
            <a:endParaRPr lang="en-CA" sz="1800" dirty="0" smtClean="0"/>
          </a:p>
          <a:p>
            <a:pPr>
              <a:buNone/>
            </a:pPr>
            <a:r>
              <a:rPr lang="en-CA" sz="1800" dirty="0" smtClean="0"/>
              <a:t>New </a:t>
            </a:r>
            <a:r>
              <a:rPr lang="en-CA" sz="1800" dirty="0" smtClean="0"/>
              <a:t>apartments are being built next to </a:t>
            </a:r>
            <a:r>
              <a:rPr lang="en-CA" sz="1800" dirty="0" err="1" smtClean="0"/>
              <a:t>skytrain</a:t>
            </a:r>
            <a:r>
              <a:rPr lang="en-CA" sz="1800" dirty="0" smtClean="0"/>
              <a:t> stations which support more people over a smaller area of land. These locations are preferred residential areas due to their proximity to public transportation and its easy access to the Downtown core. </a:t>
            </a:r>
            <a:endParaRPr lang="en-CA" sz="1800" dirty="0"/>
          </a:p>
        </p:txBody>
      </p:sp>
      <p:pic>
        <p:nvPicPr>
          <p:cNvPr id="15362" name="Picture 2" descr="2015-04-02 08.42.41 HDR.jpg"/>
          <p:cNvPicPr>
            <a:picLocks noChangeAspect="1" noChangeArrowheads="1"/>
          </p:cNvPicPr>
          <p:nvPr/>
        </p:nvPicPr>
        <p:blipFill>
          <a:blip r:embed="rId2"/>
          <a:srcRect/>
          <a:stretch>
            <a:fillRect/>
          </a:stretch>
        </p:blipFill>
        <p:spPr bwMode="auto">
          <a:xfrm>
            <a:off x="642910" y="1571612"/>
            <a:ext cx="3429024" cy="457203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Deprivation </a:t>
            </a:r>
            <a:endParaRPr lang="en-CA" dirty="0"/>
          </a:p>
        </p:txBody>
      </p:sp>
      <p:sp>
        <p:nvSpPr>
          <p:cNvPr id="3" name="Content Placeholder 2"/>
          <p:cNvSpPr>
            <a:spLocks noGrp="1"/>
          </p:cNvSpPr>
          <p:nvPr>
            <p:ph idx="1"/>
          </p:nvPr>
        </p:nvSpPr>
        <p:spPr>
          <a:xfrm>
            <a:off x="4929190" y="2071678"/>
            <a:ext cx="3900486" cy="3643338"/>
          </a:xfrm>
        </p:spPr>
        <p:txBody>
          <a:bodyPr>
            <a:normAutofit lnSpcReduction="10000"/>
          </a:bodyPr>
          <a:lstStyle/>
          <a:p>
            <a:pPr>
              <a:buNone/>
            </a:pPr>
            <a:r>
              <a:rPr lang="en-CA" sz="1800" b="1" dirty="0" smtClean="0"/>
              <a:t>Downtown Eastside</a:t>
            </a:r>
          </a:p>
          <a:p>
            <a:pPr>
              <a:buNone/>
            </a:pPr>
            <a:endParaRPr lang="en-CA" sz="1800" b="1" dirty="0" smtClean="0"/>
          </a:p>
          <a:p>
            <a:pPr>
              <a:buNone/>
            </a:pPr>
            <a:r>
              <a:rPr lang="en-CA" sz="1800" dirty="0" smtClean="0"/>
              <a:t>Zones of deprivation are often located in the inner cities in MEDCs. They are characterized by poverty, crime, and poorly maintained streets and buildings. </a:t>
            </a:r>
          </a:p>
          <a:p>
            <a:pPr>
              <a:buNone/>
            </a:pPr>
            <a:endParaRPr lang="en-CA" sz="1800" b="1" dirty="0"/>
          </a:p>
          <a:p>
            <a:pPr>
              <a:buNone/>
            </a:pPr>
            <a:r>
              <a:rPr lang="en-CA" sz="1800" dirty="0" smtClean="0"/>
              <a:t>Evidence of deprivation can be seen in the informal economy happening along the side of the street, the boarded up windows, and the overflowing trashcan. </a:t>
            </a:r>
            <a:endParaRPr lang="en-CA" sz="1800" dirty="0"/>
          </a:p>
        </p:txBody>
      </p:sp>
      <p:pic>
        <p:nvPicPr>
          <p:cNvPr id="17410" name="Picture 2" descr="2015-04-02 13.52.07.jpg"/>
          <p:cNvPicPr>
            <a:picLocks noChangeAspect="1" noChangeArrowheads="1"/>
          </p:cNvPicPr>
          <p:nvPr/>
        </p:nvPicPr>
        <p:blipFill>
          <a:blip r:embed="rId2" cstate="print"/>
          <a:srcRect/>
          <a:stretch>
            <a:fillRect/>
          </a:stretch>
        </p:blipFill>
        <p:spPr bwMode="auto">
          <a:xfrm>
            <a:off x="214282" y="2071678"/>
            <a:ext cx="4500594" cy="367189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Zone of Assimilation </a:t>
            </a:r>
            <a:endParaRPr lang="en-CA" dirty="0"/>
          </a:p>
        </p:txBody>
      </p:sp>
      <p:sp>
        <p:nvSpPr>
          <p:cNvPr id="3" name="Content Placeholder 2"/>
          <p:cNvSpPr>
            <a:spLocks noGrp="1"/>
          </p:cNvSpPr>
          <p:nvPr>
            <p:ph idx="1"/>
          </p:nvPr>
        </p:nvSpPr>
        <p:spPr>
          <a:xfrm>
            <a:off x="4929190" y="1714488"/>
            <a:ext cx="3829048" cy="4525963"/>
          </a:xfrm>
        </p:spPr>
        <p:txBody>
          <a:bodyPr>
            <a:normAutofit/>
          </a:bodyPr>
          <a:lstStyle/>
          <a:p>
            <a:pPr>
              <a:buNone/>
            </a:pPr>
            <a:r>
              <a:rPr lang="en-CA" sz="1800" b="1" dirty="0" smtClean="0"/>
              <a:t>Thornton Park, at the head of False Creek </a:t>
            </a:r>
          </a:p>
          <a:p>
            <a:pPr>
              <a:buNone/>
            </a:pPr>
            <a:endParaRPr lang="en-CA" sz="1800" dirty="0" smtClean="0"/>
          </a:p>
          <a:p>
            <a:pPr>
              <a:buNone/>
            </a:pPr>
            <a:r>
              <a:rPr lang="en-CA" sz="1800" dirty="0" smtClean="0"/>
              <a:t>A zone of assimilation is an area that is being redeveloped and is soon to be part of the central business district. </a:t>
            </a:r>
          </a:p>
          <a:p>
            <a:pPr>
              <a:buNone/>
            </a:pPr>
            <a:endParaRPr lang="en-CA" sz="1800" dirty="0" smtClean="0"/>
          </a:p>
          <a:p>
            <a:pPr>
              <a:buNone/>
            </a:pPr>
            <a:r>
              <a:rPr lang="en-CA" sz="1800" dirty="0" smtClean="0"/>
              <a:t>Historically, this area housed many single room occupancies, but they were redeveloped during the 1986 World Exposition. Currently,  the area is being redeveloped and high rises are being built to increase population density. </a:t>
            </a:r>
          </a:p>
          <a:p>
            <a:pPr>
              <a:buNone/>
            </a:pPr>
            <a:endParaRPr lang="en-CA" sz="1800" dirty="0"/>
          </a:p>
        </p:txBody>
      </p:sp>
      <p:pic>
        <p:nvPicPr>
          <p:cNvPr id="32769" name="Picture 1" descr="C:\Users\Michelle\Dropbox\GEO Vancouver Urban Tour\2015-04-02 10.01.57.jpg"/>
          <p:cNvPicPr>
            <a:picLocks noChangeAspect="1" noChangeArrowheads="1"/>
          </p:cNvPicPr>
          <p:nvPr/>
        </p:nvPicPr>
        <p:blipFill>
          <a:blip r:embed="rId2" cstate="print"/>
          <a:srcRect/>
          <a:stretch>
            <a:fillRect/>
          </a:stretch>
        </p:blipFill>
        <p:spPr bwMode="auto">
          <a:xfrm>
            <a:off x="214282" y="2143116"/>
            <a:ext cx="4543347" cy="340751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Zone of Discard</a:t>
            </a:r>
            <a:endParaRPr lang="en-CA" dirty="0"/>
          </a:p>
        </p:txBody>
      </p:sp>
      <p:sp>
        <p:nvSpPr>
          <p:cNvPr id="3" name="Content Placeholder 2"/>
          <p:cNvSpPr>
            <a:spLocks noGrp="1"/>
          </p:cNvSpPr>
          <p:nvPr>
            <p:ph idx="1"/>
          </p:nvPr>
        </p:nvSpPr>
        <p:spPr>
          <a:xfrm>
            <a:off x="4857752" y="1500174"/>
            <a:ext cx="4114800" cy="4525963"/>
          </a:xfrm>
        </p:spPr>
        <p:txBody>
          <a:bodyPr>
            <a:noAutofit/>
          </a:bodyPr>
          <a:lstStyle/>
          <a:p>
            <a:pPr fontAlgn="base">
              <a:buNone/>
            </a:pPr>
            <a:r>
              <a:rPr lang="en-CA" sz="1700" b="1" dirty="0" smtClean="0"/>
              <a:t>Downtown East Side</a:t>
            </a:r>
          </a:p>
          <a:p>
            <a:pPr fontAlgn="base">
              <a:buNone/>
            </a:pPr>
            <a:endParaRPr lang="en-CA" sz="1700" b="1" dirty="0" smtClean="0"/>
          </a:p>
          <a:p>
            <a:pPr fontAlgn="base">
              <a:buNone/>
            </a:pPr>
            <a:r>
              <a:rPr lang="en-CA" sz="1700" dirty="0" smtClean="0"/>
              <a:t>A zone of discard is an area in the urban center that was once part of the CBD, and is characterized by vacant storefronts and low-income businesses.  They are often frequented by low-income residents, and the streets and storefronts are poorly maintained. </a:t>
            </a:r>
          </a:p>
          <a:p>
            <a:pPr fontAlgn="base">
              <a:buNone/>
            </a:pPr>
            <a:endParaRPr lang="en-CA" sz="1700" dirty="0" smtClean="0"/>
          </a:p>
          <a:p>
            <a:pPr fontAlgn="base">
              <a:buNone/>
            </a:pPr>
            <a:r>
              <a:rPr lang="en-CA" sz="1700" dirty="0" smtClean="0"/>
              <a:t>The second stories of buildings in the Downtown East Side are derelict and boarded up, which indicates lack of use and suggests inefficient use of buildings and facilities. Informal retail on the sides of streets indicates a low-income area, and further degradation can be seen in the overflowing trash bins. </a:t>
            </a:r>
          </a:p>
        </p:txBody>
      </p:sp>
      <p:pic>
        <p:nvPicPr>
          <p:cNvPr id="31746" name="Picture 2" descr="2015-04-02 13.52.07.jpg"/>
          <p:cNvPicPr>
            <a:picLocks noChangeAspect="1" noChangeArrowheads="1"/>
          </p:cNvPicPr>
          <p:nvPr/>
        </p:nvPicPr>
        <p:blipFill>
          <a:blip r:embed="rId2" cstate="print"/>
          <a:srcRect/>
          <a:stretch>
            <a:fillRect/>
          </a:stretch>
        </p:blipFill>
        <p:spPr bwMode="auto">
          <a:xfrm>
            <a:off x="285720" y="2143116"/>
            <a:ext cx="4429156" cy="3671893"/>
          </a:xfrm>
          <a:prstGeom prst="rect">
            <a:avLst/>
          </a:prstGeom>
          <a:noFill/>
        </p:spPr>
      </p:pic>
      <p:sp>
        <p:nvSpPr>
          <p:cNvPr id="5" name="Oval 4"/>
          <p:cNvSpPr/>
          <p:nvPr/>
        </p:nvSpPr>
        <p:spPr>
          <a:xfrm>
            <a:off x="1500166" y="2143116"/>
            <a:ext cx="1428760" cy="928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p:nvPr/>
        </p:nvCxnSpPr>
        <p:spPr>
          <a:xfrm rot="5400000">
            <a:off x="2071670" y="1928802"/>
            <a:ext cx="42862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43042" y="1428736"/>
            <a:ext cx="1357322" cy="276999"/>
          </a:xfrm>
          <a:prstGeom prst="rect">
            <a:avLst/>
          </a:prstGeom>
          <a:noFill/>
        </p:spPr>
        <p:txBody>
          <a:bodyPr wrap="square" rtlCol="0">
            <a:spAutoFit/>
          </a:bodyPr>
          <a:lstStyle/>
          <a:p>
            <a:r>
              <a:rPr lang="en-CA" sz="1200" dirty="0" smtClean="0"/>
              <a:t>Boarded windows</a:t>
            </a:r>
            <a:endParaRPr lang="en-CA" sz="1200" dirty="0"/>
          </a:p>
        </p:txBody>
      </p:sp>
      <p:sp>
        <p:nvSpPr>
          <p:cNvPr id="9" name="Oval 8"/>
          <p:cNvSpPr/>
          <p:nvPr/>
        </p:nvSpPr>
        <p:spPr>
          <a:xfrm>
            <a:off x="2500298" y="3857628"/>
            <a:ext cx="785818"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Arrow Connector 9"/>
          <p:cNvCxnSpPr/>
          <p:nvPr/>
        </p:nvCxnSpPr>
        <p:spPr>
          <a:xfrm rot="5400000">
            <a:off x="2001026" y="2856702"/>
            <a:ext cx="2000264"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00298" y="1643050"/>
            <a:ext cx="1357322" cy="461665"/>
          </a:xfrm>
          <a:prstGeom prst="rect">
            <a:avLst/>
          </a:prstGeom>
          <a:noFill/>
        </p:spPr>
        <p:txBody>
          <a:bodyPr wrap="square" rtlCol="0">
            <a:spAutoFit/>
          </a:bodyPr>
          <a:lstStyle/>
          <a:p>
            <a:r>
              <a:rPr lang="en-CA" sz="1200" dirty="0" smtClean="0"/>
              <a:t>Overflowing trash bins</a:t>
            </a:r>
            <a:endParaRPr lang="en-CA"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Retail: Variations in Scale </a:t>
            </a:r>
            <a:endParaRPr lang="en-CA" dirty="0"/>
          </a:p>
        </p:txBody>
      </p:sp>
      <p:sp>
        <p:nvSpPr>
          <p:cNvPr id="3" name="Content Placeholder 2"/>
          <p:cNvSpPr>
            <a:spLocks noGrp="1"/>
          </p:cNvSpPr>
          <p:nvPr>
            <p:ph idx="1"/>
          </p:nvPr>
        </p:nvSpPr>
        <p:spPr>
          <a:xfrm>
            <a:off x="4643438" y="2000240"/>
            <a:ext cx="4043362" cy="3571900"/>
          </a:xfrm>
        </p:spPr>
        <p:txBody>
          <a:bodyPr>
            <a:normAutofit/>
          </a:bodyPr>
          <a:lstStyle/>
          <a:p>
            <a:pPr fontAlgn="base">
              <a:buNone/>
            </a:pPr>
            <a:r>
              <a:rPr lang="en-CA" sz="1800" b="1" dirty="0" smtClean="0"/>
              <a:t>West Hastings: </a:t>
            </a:r>
            <a:r>
              <a:rPr lang="en-CA" sz="1800" b="1" dirty="0" err="1" smtClean="0"/>
              <a:t>LightForm</a:t>
            </a:r>
            <a:endParaRPr lang="en-CA" sz="1800" dirty="0" smtClean="0"/>
          </a:p>
          <a:p>
            <a:pPr fontAlgn="base">
              <a:buNone/>
            </a:pPr>
            <a:endParaRPr lang="en-CA" sz="1800" dirty="0" smtClean="0"/>
          </a:p>
          <a:p>
            <a:pPr fontAlgn="base">
              <a:buNone/>
            </a:pPr>
            <a:r>
              <a:rPr lang="en-CA" sz="1800" dirty="0" smtClean="0"/>
              <a:t>Retail is the selling of consumer goods in small quantities for consumer use rather than for resale purposes. </a:t>
            </a:r>
          </a:p>
          <a:p>
            <a:pPr fontAlgn="base">
              <a:buNone/>
            </a:pPr>
            <a:r>
              <a:rPr lang="en-CA" sz="1800" b="1" dirty="0" smtClean="0"/>
              <a:t> </a:t>
            </a:r>
          </a:p>
          <a:p>
            <a:pPr fontAlgn="base">
              <a:buNone/>
            </a:pPr>
            <a:r>
              <a:rPr lang="en-CA" sz="1800" dirty="0" smtClean="0"/>
              <a:t>A small scale retail store  that sells lighting in small quantities for local consumers is located on West Hastings Street. </a:t>
            </a:r>
          </a:p>
          <a:p>
            <a:pPr fontAlgn="base">
              <a:buNone/>
            </a:pPr>
            <a:endParaRPr lang="en-CA" sz="1800" dirty="0" smtClean="0"/>
          </a:p>
          <a:p>
            <a:pPr>
              <a:buNone/>
            </a:pPr>
            <a:endParaRPr lang="en-CA" sz="1800" dirty="0"/>
          </a:p>
        </p:txBody>
      </p:sp>
      <p:pic>
        <p:nvPicPr>
          <p:cNvPr id="30722" name="Picture 2" descr="Photo 2015-04-02, 13 08 14.jpg"/>
          <p:cNvPicPr>
            <a:picLocks noChangeAspect="1" noChangeArrowheads="1"/>
          </p:cNvPicPr>
          <p:nvPr/>
        </p:nvPicPr>
        <p:blipFill>
          <a:blip r:embed="rId2" cstate="print"/>
          <a:srcRect/>
          <a:stretch>
            <a:fillRect/>
          </a:stretch>
        </p:blipFill>
        <p:spPr bwMode="auto">
          <a:xfrm>
            <a:off x="214283" y="2071678"/>
            <a:ext cx="4143404" cy="345758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TotalTime>
  <Words>1318</Words>
  <Application>Microsoft Office PowerPoint</Application>
  <PresentationFormat>On-screen Show (4:3)</PresentationFormat>
  <Paragraphs>124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Vancouver Urban Tour </vt:lpstr>
      <vt:lpstr>Reurbanization </vt:lpstr>
      <vt:lpstr>Gentrification </vt:lpstr>
      <vt:lpstr>Infill </vt:lpstr>
      <vt:lpstr>Densification/Intensification</vt:lpstr>
      <vt:lpstr>Deprivation </vt:lpstr>
      <vt:lpstr>Zone of Assimilation </vt:lpstr>
      <vt:lpstr>Zone of Discard</vt:lpstr>
      <vt:lpstr>Retail: Variations in Scale </vt:lpstr>
      <vt:lpstr>Residential: High </vt:lpstr>
      <vt:lpstr>Residential: Middle</vt:lpstr>
      <vt:lpstr>Residential: Low</vt:lpstr>
      <vt:lpstr>Commercial Ribbon </vt:lpstr>
      <vt:lpstr>Ethnic Clustering </vt:lpstr>
      <vt:lpstr>Industrial Land Use: Light </vt:lpstr>
      <vt:lpstr>Industrial Land Use: Heavy </vt:lpstr>
      <vt:lpstr>Brownfield Site </vt:lpstr>
      <vt:lpstr>Adapted Use</vt:lpstr>
      <vt:lpstr>Central Business District (CBD)</vt:lpstr>
      <vt:lpstr>Peak Land Value Intersection (PLVI)</vt:lpstr>
      <vt:lpstr>Social Housing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Vancouver Urban Tour</dc:title>
  <dc:creator>Michelle Chen</dc:creator>
  <cp:lastModifiedBy>Michelle Chen</cp:lastModifiedBy>
  <cp:revision>38</cp:revision>
  <dcterms:created xsi:type="dcterms:W3CDTF">2015-04-14T05:19:27Z</dcterms:created>
  <dcterms:modified xsi:type="dcterms:W3CDTF">2015-04-16T05:56:09Z</dcterms:modified>
</cp:coreProperties>
</file>