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6" r:id="rId18"/>
    <p:sldId id="268" r:id="rId19"/>
    <p:sldId id="269" r:id="rId20"/>
    <p:sldId id="267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Twitter%20Profile%20Overview%20-%20whalesafari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phie\Google%20Drive\UBC\UBC%20updated\MBA%20general%20courses%20and%20studies\P7\e%20marketing\Analytics%20www.whalesafaris.com%20Audience%20Overview%2020141114-20141130%2020141028-2014111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'Twitter Profile Overview - whal'!$A$20:$A$42</c:f>
              <c:numCache>
                <c:formatCode>m/d/yyyy</c:formatCode>
                <c:ptCount val="23"/>
                <c:pt idx="0">
                  <c:v>41953</c:v>
                </c:pt>
                <c:pt idx="1">
                  <c:v>41954</c:v>
                </c:pt>
                <c:pt idx="2">
                  <c:v>41955</c:v>
                </c:pt>
                <c:pt idx="3">
                  <c:v>41956</c:v>
                </c:pt>
                <c:pt idx="4">
                  <c:v>41957</c:v>
                </c:pt>
                <c:pt idx="5">
                  <c:v>41958</c:v>
                </c:pt>
                <c:pt idx="6">
                  <c:v>41959</c:v>
                </c:pt>
                <c:pt idx="7">
                  <c:v>41960</c:v>
                </c:pt>
                <c:pt idx="8">
                  <c:v>41961</c:v>
                </c:pt>
                <c:pt idx="9">
                  <c:v>41962</c:v>
                </c:pt>
                <c:pt idx="10">
                  <c:v>41963</c:v>
                </c:pt>
                <c:pt idx="11">
                  <c:v>41964</c:v>
                </c:pt>
                <c:pt idx="12">
                  <c:v>41965</c:v>
                </c:pt>
                <c:pt idx="13">
                  <c:v>41966</c:v>
                </c:pt>
                <c:pt idx="14">
                  <c:v>41967</c:v>
                </c:pt>
                <c:pt idx="15">
                  <c:v>41968</c:v>
                </c:pt>
                <c:pt idx="16">
                  <c:v>41969</c:v>
                </c:pt>
                <c:pt idx="17">
                  <c:v>41970</c:v>
                </c:pt>
                <c:pt idx="18">
                  <c:v>41971</c:v>
                </c:pt>
                <c:pt idx="19">
                  <c:v>41972</c:v>
                </c:pt>
                <c:pt idx="20">
                  <c:v>41973</c:v>
                </c:pt>
                <c:pt idx="21">
                  <c:v>41974</c:v>
                </c:pt>
                <c:pt idx="22">
                  <c:v>41975</c:v>
                </c:pt>
              </c:numCache>
            </c:numRef>
          </c:cat>
          <c:val>
            <c:numRef>
              <c:f>'Twitter Profile Overview - whal'!$B$20:$B$42</c:f>
              <c:numCache>
                <c:formatCode>General</c:formatCode>
                <c:ptCount val="23"/>
                <c:pt idx="0">
                  <c:v>1177</c:v>
                </c:pt>
                <c:pt idx="1">
                  <c:v>1177</c:v>
                </c:pt>
                <c:pt idx="2">
                  <c:v>1177</c:v>
                </c:pt>
                <c:pt idx="3">
                  <c:v>1177</c:v>
                </c:pt>
                <c:pt idx="4">
                  <c:v>1177</c:v>
                </c:pt>
                <c:pt idx="5">
                  <c:v>1177</c:v>
                </c:pt>
                <c:pt idx="6">
                  <c:v>1176</c:v>
                </c:pt>
                <c:pt idx="7">
                  <c:v>1172</c:v>
                </c:pt>
                <c:pt idx="8">
                  <c:v>1172</c:v>
                </c:pt>
                <c:pt idx="9">
                  <c:v>1172</c:v>
                </c:pt>
                <c:pt idx="10">
                  <c:v>1172</c:v>
                </c:pt>
                <c:pt idx="11">
                  <c:v>1173</c:v>
                </c:pt>
                <c:pt idx="12">
                  <c:v>1173</c:v>
                </c:pt>
                <c:pt idx="13">
                  <c:v>1173</c:v>
                </c:pt>
                <c:pt idx="14">
                  <c:v>1174</c:v>
                </c:pt>
                <c:pt idx="15">
                  <c:v>1176</c:v>
                </c:pt>
                <c:pt idx="16">
                  <c:v>1176</c:v>
                </c:pt>
                <c:pt idx="17">
                  <c:v>1173</c:v>
                </c:pt>
                <c:pt idx="18">
                  <c:v>1175</c:v>
                </c:pt>
                <c:pt idx="19">
                  <c:v>1176</c:v>
                </c:pt>
                <c:pt idx="20">
                  <c:v>1176</c:v>
                </c:pt>
                <c:pt idx="21">
                  <c:v>1176</c:v>
                </c:pt>
                <c:pt idx="22">
                  <c:v>1176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006720"/>
        <c:axId val="243009464"/>
      </c:lineChart>
      <c:dateAx>
        <c:axId val="2430067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009464"/>
        <c:crosses val="autoZero"/>
        <c:auto val="1"/>
        <c:lblOffset val="100"/>
        <c:baseTimeUnit val="days"/>
      </c:dateAx>
      <c:valAx>
        <c:axId val="243009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00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Visits During Campaign </a:t>
            </a:r>
            <a:r>
              <a:rPr lang="en-CA" dirty="0" smtClean="0"/>
              <a:t>Period</a:t>
            </a:r>
            <a:r>
              <a:rPr lang="en-CA" baseline="0" dirty="0" smtClean="0"/>
              <a:t> (Compared to Previous Period)</a:t>
            </a:r>
            <a:endParaRPr lang="en-CA" dirty="0"/>
          </a:p>
        </c:rich>
      </c:tx>
      <c:layout>
        <c:manualLayout>
          <c:xMode val="edge"/>
          <c:yMode val="edge"/>
          <c:x val="0.12271916010498686"/>
          <c:y val="2.6695141484249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Nov 14, 2014 - Nov 30, 2014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Sheet1!$D$2:$D$18</c:f>
              <c:numCache>
                <c:formatCode>m/d/yyyy</c:formatCode>
                <c:ptCount val="17"/>
                <c:pt idx="0">
                  <c:v>41957</c:v>
                </c:pt>
                <c:pt idx="1">
                  <c:v>41958</c:v>
                </c:pt>
                <c:pt idx="2">
                  <c:v>41959</c:v>
                </c:pt>
                <c:pt idx="3">
                  <c:v>41960</c:v>
                </c:pt>
                <c:pt idx="4">
                  <c:v>41961</c:v>
                </c:pt>
                <c:pt idx="5">
                  <c:v>41962</c:v>
                </c:pt>
                <c:pt idx="6">
                  <c:v>41963</c:v>
                </c:pt>
                <c:pt idx="7">
                  <c:v>41964</c:v>
                </c:pt>
                <c:pt idx="8">
                  <c:v>41965</c:v>
                </c:pt>
                <c:pt idx="9">
                  <c:v>41966</c:v>
                </c:pt>
                <c:pt idx="10">
                  <c:v>41967</c:v>
                </c:pt>
                <c:pt idx="11">
                  <c:v>41968</c:v>
                </c:pt>
                <c:pt idx="12">
                  <c:v>41969</c:v>
                </c:pt>
                <c:pt idx="13">
                  <c:v>41970</c:v>
                </c:pt>
                <c:pt idx="14">
                  <c:v>41971</c:v>
                </c:pt>
                <c:pt idx="15">
                  <c:v>41972</c:v>
                </c:pt>
                <c:pt idx="16">
                  <c:v>41973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29</c:v>
                </c:pt>
                <c:pt idx="1">
                  <c:v>25</c:v>
                </c:pt>
                <c:pt idx="2">
                  <c:v>41</c:v>
                </c:pt>
                <c:pt idx="3">
                  <c:v>67</c:v>
                </c:pt>
                <c:pt idx="4">
                  <c:v>46</c:v>
                </c:pt>
                <c:pt idx="5">
                  <c:v>33</c:v>
                </c:pt>
                <c:pt idx="6">
                  <c:v>41</c:v>
                </c:pt>
                <c:pt idx="7">
                  <c:v>38</c:v>
                </c:pt>
                <c:pt idx="8">
                  <c:v>54</c:v>
                </c:pt>
                <c:pt idx="9">
                  <c:v>36</c:v>
                </c:pt>
                <c:pt idx="10">
                  <c:v>36</c:v>
                </c:pt>
                <c:pt idx="11">
                  <c:v>35</c:v>
                </c:pt>
                <c:pt idx="12">
                  <c:v>24</c:v>
                </c:pt>
                <c:pt idx="13">
                  <c:v>28</c:v>
                </c:pt>
                <c:pt idx="14">
                  <c:v>33</c:v>
                </c:pt>
                <c:pt idx="15">
                  <c:v>65</c:v>
                </c:pt>
                <c:pt idx="16">
                  <c:v>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Oct 28, 2014 - Nov 13, 2014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Sheet1!$D$2:$D$18</c:f>
              <c:numCache>
                <c:formatCode>m/d/yyyy</c:formatCode>
                <c:ptCount val="17"/>
                <c:pt idx="0">
                  <c:v>41957</c:v>
                </c:pt>
                <c:pt idx="1">
                  <c:v>41958</c:v>
                </c:pt>
                <c:pt idx="2">
                  <c:v>41959</c:v>
                </c:pt>
                <c:pt idx="3">
                  <c:v>41960</c:v>
                </c:pt>
                <c:pt idx="4">
                  <c:v>41961</c:v>
                </c:pt>
                <c:pt idx="5">
                  <c:v>41962</c:v>
                </c:pt>
                <c:pt idx="6">
                  <c:v>41963</c:v>
                </c:pt>
                <c:pt idx="7">
                  <c:v>41964</c:v>
                </c:pt>
                <c:pt idx="8">
                  <c:v>41965</c:v>
                </c:pt>
                <c:pt idx="9">
                  <c:v>41966</c:v>
                </c:pt>
                <c:pt idx="10">
                  <c:v>41967</c:v>
                </c:pt>
                <c:pt idx="11">
                  <c:v>41968</c:v>
                </c:pt>
                <c:pt idx="12">
                  <c:v>41969</c:v>
                </c:pt>
                <c:pt idx="13">
                  <c:v>41970</c:v>
                </c:pt>
                <c:pt idx="14">
                  <c:v>41971</c:v>
                </c:pt>
                <c:pt idx="15">
                  <c:v>41972</c:v>
                </c:pt>
                <c:pt idx="16">
                  <c:v>41973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24</c:v>
                </c:pt>
                <c:pt idx="1">
                  <c:v>29</c:v>
                </c:pt>
                <c:pt idx="2">
                  <c:v>25</c:v>
                </c:pt>
                <c:pt idx="3">
                  <c:v>24</c:v>
                </c:pt>
                <c:pt idx="4">
                  <c:v>9</c:v>
                </c:pt>
                <c:pt idx="5">
                  <c:v>0</c:v>
                </c:pt>
                <c:pt idx="6">
                  <c:v>46</c:v>
                </c:pt>
                <c:pt idx="7">
                  <c:v>37</c:v>
                </c:pt>
                <c:pt idx="8">
                  <c:v>38</c:v>
                </c:pt>
                <c:pt idx="9">
                  <c:v>45</c:v>
                </c:pt>
                <c:pt idx="10">
                  <c:v>54</c:v>
                </c:pt>
                <c:pt idx="11">
                  <c:v>35</c:v>
                </c:pt>
                <c:pt idx="12">
                  <c:v>48</c:v>
                </c:pt>
                <c:pt idx="13">
                  <c:v>47</c:v>
                </c:pt>
                <c:pt idx="14">
                  <c:v>43</c:v>
                </c:pt>
                <c:pt idx="15">
                  <c:v>27</c:v>
                </c:pt>
                <c:pt idx="16">
                  <c:v>38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3009856"/>
        <c:axId val="243007504"/>
      </c:lineChart>
      <c:dateAx>
        <c:axId val="2430098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007504"/>
        <c:crossesAt val="0"/>
        <c:auto val="1"/>
        <c:lblOffset val="100"/>
        <c:baseTimeUnit val="days"/>
      </c:dateAx>
      <c:valAx>
        <c:axId val="243007504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00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343E7-F4B3-4D05-A3EA-A79C9BA320EF}" type="datetimeFigureOut">
              <a:rPr lang="en-CA" smtClean="0"/>
              <a:t>2014-12-04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A023C-5222-45B5-99D7-0CAF477874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57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Facebook – not</a:t>
            </a:r>
            <a:r>
              <a:rPr lang="en-CA" baseline="0" dirty="0" smtClean="0"/>
              <a:t> very sensible to hard sell</a:t>
            </a:r>
          </a:p>
          <a:p>
            <a:r>
              <a:rPr lang="en-CA" baseline="0" dirty="0" smtClean="0"/>
              <a:t>Twitter – very sensitive, try to avoid hard sell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023C-5222-45B5-99D7-0CAF4778743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03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023C-5222-45B5-99D7-0CAF4778743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62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9EBC-CBC9-4FA2-94F2-A15BDE3D6613}" type="datetimeFigureOut">
              <a:rPr lang="en-CA" smtClean="0"/>
              <a:t>2014-12-04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78FE88-6586-4ADE-99E3-4F7C9EF2FD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59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9EBC-CBC9-4FA2-94F2-A15BDE3D6613}" type="datetimeFigureOut">
              <a:rPr lang="en-CA" smtClean="0"/>
              <a:t>2014-12-04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78FE88-6586-4ADE-99E3-4F7C9EF2FD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59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9EBC-CBC9-4FA2-94F2-A15BDE3D6613}" type="datetimeFigureOut">
              <a:rPr lang="en-CA" smtClean="0"/>
              <a:t>2014-12-04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78FE88-6586-4ADE-99E3-4F7C9EF2FD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444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www.WhaleSafaris.com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5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9EBC-CBC9-4FA2-94F2-A15BDE3D6613}" type="datetimeFigureOut">
              <a:rPr lang="en-CA" smtClean="0"/>
              <a:t>2014-12-04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78FE88-6586-4ADE-99E3-4F7C9EF2FD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87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9EBC-CBC9-4FA2-94F2-A15BDE3D6613}" type="datetimeFigureOut">
              <a:rPr lang="en-CA" smtClean="0"/>
              <a:t>2014-12-04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78FE88-6586-4ADE-99E3-4F7C9EF2FD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07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9EBC-CBC9-4FA2-94F2-A15BDE3D6613}" type="datetimeFigureOut">
              <a:rPr lang="en-CA" smtClean="0"/>
              <a:t>2014-12-04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78FE88-6586-4ADE-99E3-4F7C9EF2FD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50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9EBC-CBC9-4FA2-94F2-A15BDE3D6613}" type="datetimeFigureOut">
              <a:rPr lang="en-CA" smtClean="0"/>
              <a:t>2014-12-04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78FE88-6586-4ADE-99E3-4F7C9EF2FD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58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9EBC-CBC9-4FA2-94F2-A15BDE3D6613}" type="datetimeFigureOut">
              <a:rPr lang="en-CA" smtClean="0"/>
              <a:t>2014-12-04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78FE88-6586-4ADE-99E3-4F7C9EF2FD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140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9EBC-CBC9-4FA2-94F2-A15BDE3D6613}" type="datetimeFigureOut">
              <a:rPr lang="en-CA" smtClean="0"/>
              <a:t>2014-12-04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78FE88-6586-4ADE-99E3-4F7C9EF2FD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73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9EBC-CBC9-4FA2-94F2-A15BDE3D6613}" type="datetimeFigureOut">
              <a:rPr lang="en-CA" smtClean="0"/>
              <a:t>2014-12-04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78FE88-6586-4ADE-99E3-4F7C9EF2FD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97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9EBC-CBC9-4FA2-94F2-A15BDE3D6613}" type="datetimeFigureOut">
              <a:rPr lang="en-CA" smtClean="0"/>
              <a:t>2014-12-04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78FE88-6586-4ADE-99E3-4F7C9EF2FD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77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www.WhaleSafaris.com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099"/>
            <a:ext cx="1712148" cy="127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088445" y="1203609"/>
            <a:ext cx="9493956" cy="0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68" y="1719873"/>
            <a:ext cx="6959066" cy="46364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eMarketing</a:t>
            </a:r>
            <a:r>
              <a:rPr lang="en-CA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West Coast Aquatic Safaris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3499" y="3548715"/>
            <a:ext cx="2661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Denise Shu Yang 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Dolly Yang</a:t>
            </a:r>
          </a:p>
          <a:p>
            <a:r>
              <a:rPr lang="en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Fransiscus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Denny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Sophie Wang</a:t>
            </a:r>
          </a:p>
          <a:p>
            <a:r>
              <a:rPr lang="en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Oana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Dan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Keith Phillips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4, 2014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HootSuite</a:t>
            </a:r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– Adventure vs </a:t>
            </a:r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081" y="181329"/>
            <a:ext cx="607596" cy="93657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23897" y="1522642"/>
            <a:ext cx="4740571" cy="1129785"/>
            <a:chOff x="838200" y="1690688"/>
            <a:chExt cx="6372929" cy="15244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690688"/>
              <a:ext cx="6372929" cy="152446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3185652" y="2389239"/>
              <a:ext cx="1106129" cy="3834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97" y="2775065"/>
            <a:ext cx="4740571" cy="11591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23897" y="4317358"/>
            <a:ext cx="4790941" cy="1159162"/>
            <a:chOff x="838199" y="1690688"/>
            <a:chExt cx="4635095" cy="108200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1690688"/>
              <a:ext cx="4635095" cy="1082009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838199" y="2503038"/>
              <a:ext cx="10200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523897" y="5569781"/>
            <a:ext cx="5013268" cy="1159162"/>
            <a:chOff x="6345898" y="1690688"/>
            <a:chExt cx="4815705" cy="108200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898" y="1690688"/>
              <a:ext cx="4815705" cy="1082009"/>
            </a:xfrm>
            <a:prstGeom prst="rect">
              <a:avLst/>
            </a:prstGeom>
          </p:spPr>
        </p:pic>
        <p:cxnSp>
          <p:nvCxnSpPr>
            <p:cNvPr id="18" name="Straight Connector 17"/>
            <p:cNvCxnSpPr>
              <a:stCxn id="17" idx="1"/>
            </p:cNvCxnSpPr>
            <p:nvPr/>
          </p:nvCxnSpPr>
          <p:spPr>
            <a:xfrm flipV="1">
              <a:off x="6345898" y="2231692"/>
              <a:ext cx="95455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80304" y="1468191"/>
            <a:ext cx="369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F a c e b o </a:t>
            </a:r>
            <a:r>
              <a:rPr lang="en-CA" sz="2800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o</a:t>
            </a:r>
            <a:r>
              <a:rPr lang="en-CA" sz="2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k</a:t>
            </a:r>
            <a:endParaRPr lang="en-CA" sz="2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555773" y="1908895"/>
            <a:ext cx="789737" cy="373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180303" y="4317358"/>
            <a:ext cx="369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T w </a:t>
            </a:r>
            <a:r>
              <a:rPr lang="en-CA" sz="2800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i</a:t>
            </a:r>
            <a:r>
              <a:rPr lang="en-CA" sz="2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t </a:t>
            </a:r>
            <a:r>
              <a:rPr lang="en-CA" sz="2800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t</a:t>
            </a:r>
            <a:r>
              <a:rPr lang="en-CA" sz="2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e r</a:t>
            </a:r>
            <a:endParaRPr lang="en-CA" sz="2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25816" y="1487369"/>
            <a:ext cx="16320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469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7537165" y="3196591"/>
            <a:ext cx="789737" cy="373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8507208" y="2775065"/>
            <a:ext cx="16320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987899" y="3438659"/>
            <a:ext cx="34386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http://www.totosites.com/wp-content/uploads/2011/05/red-tic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214" y="1729801"/>
            <a:ext cx="658416" cy="6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33" y="4872444"/>
            <a:ext cx="3865486" cy="1767329"/>
          </a:xfrm>
          <a:prstGeom prst="rect">
            <a:avLst/>
          </a:prstGeom>
        </p:spPr>
      </p:pic>
      <p:pic>
        <p:nvPicPr>
          <p:cNvPr id="32" name="Picture 2" descr="http://www.totosites.com/wp-content/uploads/2011/05/red-tic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54" y="4403219"/>
            <a:ext cx="688343" cy="6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484" y="4889546"/>
            <a:ext cx="773997" cy="7739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484" y="2040342"/>
            <a:ext cx="930758" cy="9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HootSuite</a:t>
            </a:r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– Media Types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081" y="181329"/>
            <a:ext cx="607596" cy="936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304" y="1468191"/>
            <a:ext cx="369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V i d e o   v s   P h o t o s    </a:t>
            </a:r>
            <a:endParaRPr lang="en-CA" sz="2800" u="sng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9740" y="1471355"/>
            <a:ext cx="369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M e d </a:t>
            </a:r>
            <a:r>
              <a:rPr lang="en-CA" sz="2800" u="sng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i</a:t>
            </a:r>
            <a:r>
              <a:rPr lang="en-CA" sz="28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a   Q </a:t>
            </a:r>
            <a:r>
              <a:rPr lang="en-CA" sz="28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u a l </a:t>
            </a:r>
            <a:r>
              <a:rPr lang="en-CA" sz="2800" u="sng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i</a:t>
            </a:r>
            <a:r>
              <a:rPr lang="en-CA" sz="28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t y </a:t>
            </a:r>
            <a:endParaRPr lang="en-CA" sz="2800" u="sng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2360743"/>
            <a:ext cx="2536065" cy="1900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93"/>
          <a:stretch/>
        </p:blipFill>
        <p:spPr>
          <a:xfrm>
            <a:off x="180304" y="4712196"/>
            <a:ext cx="2144209" cy="1928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5147" y="1991411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accent1"/>
                </a:solidFill>
              </a:rPr>
              <a:t>Video – YouTube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219" y="4342851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accent1"/>
                </a:solidFill>
              </a:rPr>
              <a:t>Photo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92133" y="3124574"/>
            <a:ext cx="493521" cy="373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3131996" y="2758212"/>
            <a:ext cx="19394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891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Reached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792133" y="5458066"/>
            <a:ext cx="493521" cy="373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3131996" y="5091704"/>
            <a:ext cx="19394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389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Reached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19740" y="1988887"/>
            <a:ext cx="230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accent1"/>
                </a:solidFill>
              </a:rPr>
              <a:t>High Quality</a:t>
            </a:r>
            <a:endParaRPr lang="en-CA" dirty="0">
              <a:solidFill>
                <a:schemeClr val="accent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9"/>
          <a:stretch/>
        </p:blipFill>
        <p:spPr>
          <a:xfrm>
            <a:off x="6619740" y="2360743"/>
            <a:ext cx="2303014" cy="1948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>
          <a:xfrm>
            <a:off x="6619740" y="4763679"/>
            <a:ext cx="2312280" cy="194801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619740" y="4394347"/>
            <a:ext cx="231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accent1"/>
                </a:solidFill>
              </a:rPr>
              <a:t>Lesser Quality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8997661" y="3124574"/>
            <a:ext cx="493521" cy="373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9337524" y="2758212"/>
            <a:ext cx="19394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131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Reached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8997661" y="5458066"/>
            <a:ext cx="493521" cy="373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9337524" y="5091704"/>
            <a:ext cx="19394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33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Reached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6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174450" cy="1785467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139181"/>
              </p:ext>
            </p:extLst>
          </p:nvPr>
        </p:nvGraphicFramePr>
        <p:xfrm>
          <a:off x="1054432" y="4086340"/>
          <a:ext cx="10083135" cy="219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1213273" y="1398300"/>
            <a:ext cx="17718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Facebook</a:t>
            </a:r>
            <a:endParaRPr lang="en-US" sz="32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3273" y="3501565"/>
            <a:ext cx="1367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Twitter</a:t>
            </a:r>
            <a:endParaRPr lang="en-US" sz="32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vs Followers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7081" y="181329"/>
            <a:ext cx="607596" cy="9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ReTweets</a:t>
            </a:r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Conversations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081" y="181329"/>
            <a:ext cx="607596" cy="936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4" y="2072825"/>
            <a:ext cx="6620799" cy="2229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93" y="4693969"/>
            <a:ext cx="6563641" cy="93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02" y="1410043"/>
            <a:ext cx="3147922" cy="52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081" y="181329"/>
            <a:ext cx="607596" cy="93657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is to drive traffic, not to hard sell</a:t>
            </a:r>
          </a:p>
          <a:p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Facebook more attention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user base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sensitive to promotion</a:t>
            </a:r>
            <a:endParaRPr lang="en-CA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hard sell on Twitter</a:t>
            </a:r>
          </a:p>
          <a:p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</a:t>
            </a:r>
            <a:r>
              <a:rPr lang="en-CA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HootSuite</a:t>
            </a:r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</a:t>
            </a:r>
          </a:p>
          <a:p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Streams and engage conversation</a:t>
            </a:r>
          </a:p>
          <a:p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 goal for interaction</a:t>
            </a:r>
            <a:endParaRPr lang="en-CA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HootSuite</a:t>
            </a:r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Features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081" y="181329"/>
            <a:ext cx="607596" cy="936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1862"/>
            <a:ext cx="7340010" cy="3402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9009" r="43742" b="63529"/>
          <a:stretch/>
        </p:blipFill>
        <p:spPr>
          <a:xfrm>
            <a:off x="2780071" y="1690688"/>
            <a:ext cx="8573729" cy="23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081" y="181329"/>
            <a:ext cx="607596" cy="9365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of Thumb to Engage Your Audience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update at least 1 post per day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/ like / share at least 3 key influencers per day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Pre-schedule weekend conversation</a:t>
            </a:r>
          </a:p>
          <a:p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update at least 1 post per day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/ like / retweet 3 key influencers per day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everyone for retweet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use </a:t>
            </a:r>
            <a:r>
              <a:rPr lang="en-CA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HootSuite</a:t>
            </a:r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send pictures on Twitter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use Twitter app to auto forward Facebook post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Pre-schedule </a:t>
            </a:r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conversations, but remember over manage once per day</a:t>
            </a:r>
            <a:endParaRPr lang="en-CA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– noon or afternoon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03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CA" sz="3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Adwords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837" y="1526215"/>
            <a:ext cx="3393583" cy="1143000"/>
          </a:xfrm>
        </p:spPr>
        <p:txBody>
          <a:bodyPr>
            <a:normAutofit/>
          </a:bodyPr>
          <a:lstStyle/>
          <a:p>
            <a:pPr algn="ctr"/>
            <a:r>
              <a:rPr lang="en-CA" sz="3200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vs Adventure </a:t>
            </a:r>
            <a:endParaRPr lang="en-CA" sz="3200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98891" y="1526215"/>
            <a:ext cx="3805707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25% vs $175 </a:t>
            </a:r>
            <a:endParaRPr lang="en-CA" sz="3200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146638" y="1556434"/>
            <a:ext cx="374914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CPC vs CPM</a:t>
            </a:r>
            <a:endParaRPr lang="en-CA" sz="3200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88" y="2245889"/>
            <a:ext cx="3575113" cy="141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/>
          <a:srcRect l="18718" t="25300" r="53975" b="51224"/>
          <a:stretch/>
        </p:blipFill>
        <p:spPr bwMode="auto">
          <a:xfrm>
            <a:off x="4114188" y="3917497"/>
            <a:ext cx="3193392" cy="1580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r="54002" b="66208"/>
          <a:stretch/>
        </p:blipFill>
        <p:spPr bwMode="auto">
          <a:xfrm>
            <a:off x="95837" y="3917497"/>
            <a:ext cx="3226069" cy="15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6"/>
          <a:srcRect l="17744" t="24875" r="54664" b="53108"/>
          <a:stretch/>
        </p:blipFill>
        <p:spPr bwMode="auto">
          <a:xfrm>
            <a:off x="95837" y="2246732"/>
            <a:ext cx="3393583" cy="1411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77971" y="6537278"/>
            <a:ext cx="591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*Note: CPC </a:t>
            </a:r>
            <a:r>
              <a:rPr lang="en-CA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– Cost Per Click, CPM – Cost Per Impression, CTR </a:t>
            </a:r>
            <a:r>
              <a:rPr lang="en-CA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en-CA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Click </a:t>
            </a:r>
            <a:r>
              <a:rPr lang="en-CA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Through Rate</a:t>
            </a:r>
            <a:endParaRPr lang="en-CA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Content Placeholder 3"/>
          <p:cNvPicPr>
            <a:picLocks noGrp="1"/>
          </p:cNvPicPr>
          <p:nvPr>
            <p:ph idx="1"/>
          </p:nvPr>
        </p:nvPicPr>
        <p:blipFill rotWithShape="1">
          <a:blip r:embed="rId7"/>
          <a:srcRect l="17820" t="25983" r="55257" b="51225"/>
          <a:stretch/>
        </p:blipFill>
        <p:spPr bwMode="auto">
          <a:xfrm>
            <a:off x="8261935" y="2245889"/>
            <a:ext cx="3823646" cy="1411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8"/>
          <a:srcRect l="18462" t="25071" r="57820" b="51681"/>
          <a:stretch/>
        </p:blipFill>
        <p:spPr bwMode="auto">
          <a:xfrm>
            <a:off x="8261935" y="3872846"/>
            <a:ext cx="3472310" cy="1624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17952" y="5757506"/>
            <a:ext cx="2781837" cy="636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Adventure</a:t>
            </a:r>
            <a:endParaRPr lang="en-CA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10825" y="5757506"/>
            <a:ext cx="2781837" cy="636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$175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30291" y="5757506"/>
            <a:ext cx="2781837" cy="636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CPC -&gt; CTR is Low</a:t>
            </a:r>
          </a:p>
          <a:p>
            <a:pPr algn="ctr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CPM -&gt; CTR is High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8383" y="2012379"/>
            <a:ext cx="3998421" cy="266561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Chimp - Testing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329" y="181329"/>
            <a:ext cx="861534" cy="861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958" y="2012379"/>
            <a:ext cx="3095085" cy="3095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16133" r="2288" b="11907"/>
          <a:stretch/>
        </p:blipFill>
        <p:spPr>
          <a:xfrm>
            <a:off x="2807594" y="3559923"/>
            <a:ext cx="5911404" cy="30595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46264" y="1313644"/>
            <a:ext cx="399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WhaleYou</a:t>
            </a:r>
            <a:r>
              <a:rPr lang="en-CA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1521" y="1313643"/>
            <a:ext cx="3389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2 </a:t>
            </a:r>
            <a:endParaRPr lang="en-CA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5" t="13503" r="8571" b="5707"/>
          <a:stretch/>
        </p:blipFill>
        <p:spPr>
          <a:xfrm>
            <a:off x="6903076" y="2442652"/>
            <a:ext cx="4906852" cy="3354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6" t="17073" r="3984" b="7396"/>
          <a:stretch/>
        </p:blipFill>
        <p:spPr>
          <a:xfrm>
            <a:off x="334850" y="2441049"/>
            <a:ext cx="5821251" cy="3356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6329" y="181329"/>
            <a:ext cx="861534" cy="86153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the two Campaigns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6264" y="1313644"/>
            <a:ext cx="399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WhaleYou</a:t>
            </a:r>
            <a:r>
              <a:rPr lang="en-CA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1521" y="1313643"/>
            <a:ext cx="3389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2 </a:t>
            </a:r>
            <a:endParaRPr lang="en-CA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329" y="6047332"/>
            <a:ext cx="4023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Winner!!</a:t>
            </a:r>
            <a:endParaRPr lang="en-CA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 V E R V I E W   O F   S O C I A L   M E D I A</a:t>
            </a:r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6" descr="data:image/jpeg;base64,/9j/4AAQSkZJRgABAQAAAQABAAD/2wCEAAkGBxQSEhUUExQVFhUVGBcaGBcVFhgYGRccGBgYHB0YGBocHCggHRolHBcYITEhJSkrLi4uHR8zODMsNygtLiwBCgoKDg0OGxAQGywkICQ0LCwsLCwsLCwsLCwsLCwsLCwsLCwsLCwsLCwsLCwsLCwsLCwsLCwsLCwsLCwsLCwsLP/AABEIAKgBLAMBEQACEQEDEQH/xAAcAAABBAMBAAAAAAAAAAAAAAAFAAEEBgIDBwj/xABEEAACAQMCAwUGAwUGBQMFAAABAgMABBESIQUGMQcTQVFhIjJxgZGhFHKxQlJissEVIzOCktEkQ1OiwtLh8BYXNGN0/8QAGwEAAgMBAQEAAAAAAAAAAAAAAAMBAgQFBgf/xAA5EQACAgECBAMGBAYCAQUAAAAAAQIDEQQhBRIxQRMyUQYUImFxgZGhsdEVM0JSwfAj4YIkNDVT8f/aAAwDAQACEQMRAD8A7XVSw9SA1ADYoAYiggapAagBqAFQQKgBsUANigBsUEHMWsBxfiFw8yYgtQ9uqFzqMgb/ABMAjAwfn7PXwYtkQReE3HEITDY/2hZIQpCFR3zkg+4dWPawdhjoPSpwnuHQ28PW7nuprSfikySxHZYolj7xNKHWGA23fGnrtRhYzgMg/li0/tEyx3l5dtPCXXQrFUUK2kOMDDNnz+dS9llEZMrPh3DJLWa5jtpm/Cs+qN5WzLpGcv7RGN8/I/CjcBTLboOHcRt4Vg1SqkqJ7oEmpDnYDY6hnAzmjfOA7B6fib/2k1k8MTW00Rf/AA+p31Fz0OSCOnitVSWAyB77hTvw2a3hDs1rct3OASSFk1DSfEgOw+K0Z3TBIy4i99NwiGRHlWZfak9vSzx4cFic75GlsdanbmJJ/I93JZzW9j30VxDNE7oY1AMRHtHJBOVbJ3O9RLfcEdHxSixXeduX2vIkWMqHR85YkDBBBGwPp9K6XDdZHS2OUujRk1mnd0El1RlybwKSziaOR1bU2oac7ZABG/wFV4jq4aqalFY7BpNPKmLjJmjjnJUN1MZnd1JABCacHHjkg+GPpV9NxS3T1+HFIrfooWz5myffctQTLEsqlxEulSWIOMAblcZ6CkVa66qUpVvGeuw2zTV2JKW+CdYWEcCCOJdKDOBknruetZ7rpWy55vLGwrjCPLHoKWwjY5aNCfMopP1IoVs4rCk/xJcIvdo3BAOgwKpuyyWCPPfxJ78sa/mdR+pqyrm+iBtIGXHNtknW4jP5SX/lBpsdLc/6Sjtgu5hwnmu2uZe6hdmbBbdCowMZxnx3ot0tlceaSCNsZPCDVZxgxqAMGFAEd13qQLBQSKgBUECxQA2KkBYoAYigDHFBAsUANigBYoAYigBsUEHPOZreOx4pbXmBHFOJI5330hyAVZvAZwN/4c0yDymiGUrmjhMdpdtex3MDDv0ljhRsyNlwzDbbA333zV4vsQw9c8xcOF6t+tyxcoI+6RCT4gs4xnYHp6Dr0qqTxgOpC4bxGCO+lureC+m70HZIfZ1M2W8AcHAI9c/KcbYYYJvDI7mPvxb8ImKXDFmE8yoPaGCCG8CSx+ePCobXqSSbbgPFPw4t1trGKL2tpHZyNRJyNORqGevnvUNxDATHLXFWzqv4UyACI7fUB6qWwdVRzL0DA9t2clVCf2he6Mk6UdU3YkscgE7sSfnRzkkiPsysdg/fy4/6k74+ikCjnYYDnBuV7S0YtbwJGzDBYAk48sknAqrk2GEEJ7uNPfkRfzMo/U1KhJ9EGUDJ+arJOtzF/lbV/LmmrS3PpFlHbBdwZcdodivR3f8ALG3/AJYpy4fc+2Cj1Fa7gu47UoB7kEjfmKr+madHhk+8kUeqj2Bs/anIfct4x+Z2b9AKauFx7yKPV/IF3HaPet0Maflj/wDUTTo8OqRR6qYMuOcb1+txIPy4X+UCnLR0r+kW9RN9wXccSmf35ZG/M7H9TTVVBdEijsk+5FNWwRkVSCDPJ173N5C+dtYU/B/ZP61m1VfPU0OpliaZ3YivNnTMSKAMTUAamFSAboJHoIFQAqkBYoAwlkCgsxAA3JJwAPMmobxuTGLk8RWSn8Q7RbZGwivLjxUAL8s7n6Vknra09tzu0ez2qsjmWI/U28L5+tZmCtqiJ6a8af8AUOnzxVq9XXLboL1PAdVTHmWJL5fsWob1qOJ0FigAPzHzDFZCEzB8TTJCpUAhWfOC24wu1AE+6voov8SWNPzuq/qaANkMquoZGVlPRlIIPwI2oIKVxntE4Xqkt3Y3GNnWOFpU9cnGk49M1KJJfJ9hwqZRc2MUBwcagntI3kQ26H6VLlIjBZUs41YsEQMerBVBPxOM1UCPxPi8FsB30qx6s41Z3xjOANz1FMrqnZ5VkiUlHqwHcdoNivSRn/LG3/kBWmOgvfYU9RBdwZcdqNuPchlb8xRf0Jp0eGT7tFHqo+gMn7U3/Yt0H5nLfoBTo8LXeRR6v0QMn7Srxvd7pPypn+YmnLhtS65FvVT+QMuOdL5+tw4/KFX+UCnR0VK7FHqJvuC7jis8nvzSt+aRj+pp0aK10SKO2T7kMmr8qKOTFU4DI1GCBqMANUYAVACoAVQSMRQTkVQA6HBqslsWTwz0Hwa876CKX99FJ+ON/vmvMWx5ZuJ1oPKTJZpZYwIoAwIoAr8/aZAPcilb46V/qawviFa6Jno4ezWpfmlFfiwdP2nv+xbqPzSE/YKKU+IekTXD2XX9Vn4L/sH3HaPdn3REvwUn9Wpb19j6JGqHs3pl5nJkFueb0kHvvkETB9DtS/fLfX8jT/AdEo45fzZ1ngFz3tvHJk/3ihjk5wT1A9Ac12a5c0Uzwmqp8G6Vfo2indqHFSrRQfsHDyD94BsBT6bH7Vj1luGo9j0Hs/pFOM7u62XyfqQOZ+XIPxiDvI7aJ4tYJHskg4IG4GSCDSrtPDxFvhYNHDuJahaWTUXZJSx9mR05QtZcpbXyvLjIVgMNjwGN/wBaqtLXLaEtxz4zqqvivoaj67hPlbmJrW2u0uASbJGfT44UH2M/EbehrTpJvDhLqjlcc09eYamrpP8AUERfj57L+0rzij2kDqJBFbQ6hGjEBcke0c5G2/XrW08+Vy+5iuOIcNvYXZrj8J3dxBd9y0XeKjgNqXGAwVifgD5Zo+ZJ0u35U4dxER30luksk8cbFyzkH2QPdDacjGOnhUtEFUueFiz4m9jw5iiXlpOZIQxKwyaG0SjJOjJAHz+FR2JJnZxzXYWdiltO6WtxBqWeOUFWL5OW6e1kYqepBt7PplueKX93aqVs5FjXVpKrLKuMuoP+bPxz41C6AzpGKCCi9rdnqtY5P+nJg/BwR+oWujw2eLeX1M+pWYZORmu+c5mNBAqAFigBYoAWKAGxQAsVAGUcZYgAEk9ABkn4AVDaW7JSyKaFkYqwKsDggggg+RB6UJprKBpowqSBsVACNAG600611jKahqHTK53GfhmqTzyvBeK33Lz2mcvwwRwSW8aomWU6fHIDKSepOzda5ugvnOUozZq1FcUk0ihdw2nVpbSP2sHH16V0eZZxky4ZrFWIOw9l17rs9B6xOR8m9ofct9K4HEIYtz6nS08swLeawmgxNAGGKAOawdn163VUX80g/pmuKtDae9n7Q6OPRt/RfuSLbkImUwNdwCYKHMS5ZwpONWnY6c7Zpq4dLvIyT9p615a393gNwdmEf7c7n8qqv65pseHR7tmOftPc/LBL67/sEoOzuzXqJH/M5H8oFNWhqXYyT9odZLo0vsH+DWqxIYkGFjYhRknAIDdTv+1WmEVFcq7HKvslbLxJdX1+pS+1XhbMI7hRkKND48ATlSfTOR8xWHXVt4kj0Ps5q4xcqZPGd1+xouLUcVtIO6kQTwLpZHOM7AZ88eyDnHnUTgtRBcr3ReFsuF6qfiRbhLo0YcF5QNpKk9zPCixHVgNuSPDJA+1RVpvClzza2L6zjC1dToorbctgnyzZrey3s7pmC4BiAO2tcYY/QD5/Cn6f4pSs7M53FH4Onq0re8d38skCy5Z4xZILazubSW2Ge7N0j95GpPu+yMMB/wDABtWw4Ye5d4VxFZGN9dwzRMhXuY4AqgkjfVgEjGRg9c0EAuXsqtdR7m4vbeJiSYILgrFk9cAgkfWgA7yxydaWGswIdcnvySMXkb0LHw9BiggIXvB7eZg0sEMjL0aSNGI+BIJFBJLjjCgBQAB0AAAHwAoIMsUABec7PvbKdcZOgsPintD9Kfpp8lsWUsWYtHA2FepOSzEiggLcA5cnvCRCmQvvMx0quegJ8/QUi/U10rMhldcp9BuYuX5bKRY5SpLKGBQkjGSMZIG+1FGojcsxJsqcOoKxTxQ2KAFignAsVGQwW7svuxHfKP8AqKyfPGofy4+dYOIR5qduxp0zxMKc8co3E187wRFldUYtlVUHGkjLEb+zn50jR6uuFKU3gvfTKU8pFRueW7mOdIHiKySEBRkENnxDA4wPHyrctTXKDmnsjO6ZJ4aLfH2Uvoy1wgfyCErny1agftWB8UWfLsaFo3jdg/lvkVpLuSG5yqwgFtB9/V7uk/unBOfTFMv1qVSlDqyten+PEizy8l8OnEkUDBZY9iVkZyp/iUkjGdjWP3vUQxKfRmjwa3tHqbuI8Oe74WsR/wAWPSp/PE+hvsD9apCxV383Z/5LOPNXgF9q9wIraC3XYE5x/DGuB92H0p/D1z2SmxepeIJHLq7BgyXzsmvdNxJEekiZHxQ/7Fq5nEoZgpehs0st8HVDXFNxgaAMaAKLfdpdw9r/AHNukN4bo2+iV9aJpTvC5IAyMbfU71IEYcfC33C79wWe6sjFOkEbuQWUSppRck5bVtucL6UAWVuf8g6bZtSXy2ciM+GGvOJVGncYwdJxtnfagjBTOz7ik13eWsyTSvLI91LeL3jGKKHdIYymdKnK5UAZ8elBJ2BNpW/iVT8wSD9itQupZ7wRvmiDAqwBBGCDuCD4GhrPUrFuLyil8S7OYnbVDI0X8ONSj4bgj61inoo5zF4O/R7QXRjy2xUvyZrsOzWMNqmmaT+EDSD8Tkn6YqI6GOcyeS93tFY1iqCj8+r/AGLtb26xqERQqqMAAYAFbUklhHnpzlOTlJ5bNlSVGxQAqAGNSQM3rUE4bI8l7EvvSIPiyj+tRzL1GKmx9Iv8DcjhhlSCD4g5FSmmLcXF4aGkQEEHoQQfnVk8PJB5y4jamKV4z+w7L/pJH9K9ZVLmgn6nIsWJNEfFXKHXOyKNltpAyMFZwysQQHBXBwfHBX71weJyTsWGdDSppFf5l5e4hcXCCdkIeR44WYqAB7TDIQZAIXx3rTp9RRXB8q+bF21zk9zYvZVPp3ni1eQD4+uP6VH8Vjnyh7m/UHcr8lNNdSwz5QQY7zT1OfdCnyIyc+VO1GtUa1OHf8itdGZuL7Fk4zwHhMSSRho0mCsFzM5YPjbI1YznGxrFVfq5NS3a+g6VdSWO5P5dsYbPh6XCwGWRkR20qGkYvjYeQGfDypd9k7bnBvC/IvXGMIZwbeO2cckEd8sRilhKS4K6X0qw1o48ds4/96pVOUZupvKexaUU1zYN3PXHprSGOWEIdT4JcE4BBIxgjrio0tEbZuMibbHCOUbr6VZUs7vHuvGfgJ17sj5F1+lVinFyr/3Yl4aUiv8APd9LbX1pKJHEZ2KhiF9l/ayOhyrD6Vp0cI2VSi1uKuk4zTLVcYS7ibYd9G8Z9SmHX7d5WJb1teg97SXzKxwzhc0HGJWWNu5lDkvj2RqAbr0zrGMeta52wnpkm90JUXG1vsWLh8gFxdRA75ST4d4mk/ePPzrLNfBGX2HLzNAG9to+LW7ocJdQMyn+FwSPj3bY+XxFaISlppqS8rFyStjjucvv+EmJNTsBIHKNEfeUjPrv0z8xXYhbzywlt6mCVfKtzZyre9zdwyeAcA/BvZP2Jquphz1tFqZYkjvRFeaOoYmgDGgCuQch64oUkitIDAyyK1tHkSSKNJaRGUKVZcgqcnybapAsE3AO8EQkl3hmSaPu0WNU0AroVdzpKlgckn2jjG2AgUvLtmtwbpkUSt1LO2kkIU1lC2jXoJXVjOCR41GUiyjKXRADk17bhsc8Ly26p+IleIxupJjc6lDgb6lyV+AFUd0F1ZphoNTZ5a3+Aas+Zbae4RIn1Npce6wGMA9SP4apC+E5Yix1vDtRRS52xwtiwU85wqgBUACeIcx20JKvKuodVGWI+OKXK6EerNlOg1FyzCDx6gW67QIB7iSN8cKP1z9qQ9ZBdDo18A1EvM0vzBNx2hyn3IkH5iW/TFKetfZG2v2eh/XNv6A2fna7bo6r+VB/XNKersfQ2Q4FpY9U39yA/MU7n255D6ByPsMVTx5vqzSuG6ePlgjbb3kbe+C35mY/qatGa7lLNNJeXb6JBqymt/8ApR/6RT4uD7HPtpu/uf4k+C5W3dZYvZQsBLGPdIJxrA8CNjtTIyUXldO5jspldFws3fZ9/oXWth544f2j2fd38u2z6XH+ZRn/ALg1ej4fPmoXy2Obqo4mVitxmOmdmPMxJjs2UYAkKvncnOrTj4aq4vEdLjNq/A36e3+gfn/it2t5FBERgmN4cKurWcr1Prn03qNFVU6pTl88/QtfOSkkiwcv8Gvo5VlubzWMENEASpyNt9gCDjoKy3W0yjy1wx8xkIzTzJk7Aj4h/wD0QfVoW/8ATJ9qV5qfo/1Lvaf1OX878ElW/lEcUjCRta6UZs6gCcYH72a7Ojvh4K5n0MV9b59kdC5Gmk/B9yw0zwakKv8As59pNQG+MMPoa5WsUfF5l0Zrpb5Md0QprLi04ZJJLaFGBBCrrJBGMbg9fiKup6WDTSbZDVr64JVpYDiHDYo3YqcKGYDJVom0nr4+yfrVJTdF7kv9ySo89eGROarqCx4ebYSZfQEjBIL5znUQOgHXPwplEJ3Xc7W3ciyUYQxkh2XPVlPEn4xB3iYOGj7xdQ/aTY4+dMnoboSfh9GUjqINfEV7nTnb8Q8X4fUiwtrDnZi3QEDwAHn1zWnS6Lw0+fuKu1Ck/hNo7UbjRjuoi/73tY+OnP8AWo/hleerJ97eOhWk5oullkmWUiSUYZgF6bYABBAAwMYrX7rW4qONkJ8eaeQdJxCUuzmR9T51MGILZ3OcdaYq4pJY6FOdkVjk5O5q2MbIo3uOpqGWR6A5fve/toZPFkXPxAw33BrzF0OSxxOvXLMUycaUXMaCCk/2lxib3Y3UHyjVPu9czxNVLoj1nu/B6vNLP3b/AEF/9O8Wm/xJioPg0xH2TNHgamfmf5h/EOFVeSvP/j+5nF2ayscy3C+uFZvuSKn3GT80ir9o6obVVfml+gSt+zSAe/LK3w0qP0NNWgh3bM1ntJqH5YpfmH+C8r29qxaJDqIxqZixx6Z6fKtFdEK94o5er4lqNUuWyW3p0DNOMIqAA3N960NrI6HDbKD5aiBn40jUSca20buG0xu1MYy6HP8AgHK0l2hdZEUBiDnJbOx6fPzrBVpnYubJ6fW8VhpJ+Hy52+gcHIEaDMtyQPMKqD6sTT/c4LzM5r49dN4rrX5spfFLdY5XRG1qrEKwIOR4HI2rFZFRk0j0elslZVGc1htbkWqGhsvXMcAl4bbyqoBGjOkeY0np/Fit90eaqLR5bQWOnX2Qk9t/3KhecMmiAMsToG6FhjP/AL+hrJOuUPMj0FOtouk41yTYX5f5ZnuE7xWWNPAvn2seQHh606rTzks5wjn67itNE+THM/kLjNpNanRLgq4OGU7Hz67g+lFkZ1vDJ0l1OrXNXs12Lvwq6kmtYHjYgkFWwFO4VgDuD+0F+tdGqXNBM8pr6fB1E4fM552lWVwJI5psYdQgAxsUG428CTq3z1I8K73Cp7Sj9zjauPRlKrrmILcq3nc3cEngJFz8GOk/Yms+qhz1SQyp4kjonaWe4ls7oDJjcg+oGGA+zfWuPw/44zrfc26jbEidxPinDbkRTyzr/dHUq6yGzscMg9okEDwpcKdRW3CMevyLynXJZbAHOPOkEqwSWsjd9FJqGUIABUhlJOx8MgVq0uisTcbFs0Ktvi0uV7myPtWGj2rY6/STCk/6cih8KedpbAtWu6Kjd83TtdNcxkQuwAITcEAYAYNs3StsNHBV+HLczyvk5cyMr3nq+kGDOVH8Cqh+oGfvRDQUR7EvU2PuAfxT/vtv19o+NafDj6CueXqaCatjBXIxoAY0ANUAMaCWNUEYGIqCTdbWrye4jv8AkUt+gqkpxXVl1FvojsPZxFLHad3NG6FXOkOCMq2D0PrmuDrnF2Zizo0JqOGWg1jHA2643bRsVeeJWHUF1BHxGao7IrqzTDR3zWYwbX0LPimGUr/NvNScPVGkjkcOSAU04BG+CSdjj08DQBIuePp+Ba8jwyiFpFz6KTpPz2NAAzs75ll4hDLLKqKFk0KEBHRQTnJOfeFSwLZUAYSyqoyxCjzJAH1NAELiPGoIIu+llRYjgB85U56YIznNAArme5S44c8sTakdVdWGdxqBzvvWfVL/AI2dDhUsauH+9jmMV3IoKq7KD1CsQD8cVylOS2R7edFc3zSim/oX/mL+/wCFpJ1KiNvp7Lfqa6N/xUpnldD/AMHEXD1bX7Ajk7g0NxBNrTMq5CnLbZXbbOOoNJorjOt5W5u4rq7qNRDll8L/AHJPKVmk1jcIUXvBrAbSNW65G/XqDV6IqVTXcTxOyVWtrmntt+u5M5Uu2PDpNOC8OsrqGRkDWNviavRJ+Dt2M/E6l79HPSWP2FHdNfcNlL4MiZ3AxkphgceeNqjm8Wl56kyqjouIR5PK8fmPaWLXfDIo42CkEAkkgewxBzj61ZRdlKSeCt1y0vEJTmsr90a+bo1FgkbyxtLFo6MMtj2TgHfoftUalLw8N7jOFSl765xi1GWfsbezS5zBIn7j5+TD/cGp0kswx6FeP14vjP1X6D9qVnrsS3jE6N8j7J/mrs8Ony3Jep5nUxzWcZNejOYMDQwM5p2c5ZmY+bEn9arGEY9ES5N9TXViBqAFQA1QA1ACoJGIqAM4YWc4RSx8lBJ+gqspxXVllFvoF7TlK8k922k+LDR/Nis89XTHrIYqZvsGLXs0u298xR/FiT/2gj71nlxKpdMsbHSy7hi17Kx/zbkn0RAPuxP6VnlxN/0xGLSLuwxa9nNknvLJJ+dyPsums8uIXP5DFpoIM2vLlpF7lvED5lAT9Tk0iV9kurGquK6IIqoAwAAPTalNt9S6QxqAAXOvEGgs5XQ4bAUHy1sFyPUAmk3ycYNo6HDKY26mMZdOv4EThPJ1okSB4lkcgFnf2izEZJ+GarHTwxuN1HFdQ7HyywuyRfK0HJBPNPBFvbaSB9tQ9lv3GG6t8j9s0AcR4fzC9tw7iHDrj2ZE/wAMHzMirIg+uoeeWNSyS68h3pseX2uQuWHfSAHoTr0Ln02HyoZBVbUcWuLKTigvpAIy57pWYeyh9ohR7AA39kg5AoAsvEeKnivL00rgd7Fu+BtqhZWLAeGU3x6moAhWP/FcryL1aAN8u6kD/wAhoZIc7NJfxHBO76lBNH9yy/ZhVLlzRaHaafh3Rl6NFLNcM+ip5R0Xlb+/4bJF1IEi/Uah+tdOn46MHkOI/wDDxBWfRgrs0ucTyJ++mfmp/wBmNJ0T3aN3H680xs9H+oR5PPdXt1B5kkD4N/s9N0+05RMnE14mkpu+3+/gNyUAlxd2x6AkgegYj9GWjT7SlAOK5nRTejX2f7Pd25/ZP6FlP9KjSrzRLcZalCm+Pf8A6Y3J/wDeW91aE+0pcAH1GnPyYUaf4oSh33DiicLqtTjZpf7+BF4Xy2sdncSXcWiRQ+lmbOAF2IAOPeqsKFGtua3G6jiMrNXXHTSbi8bL6mHZTcZkmXzRT9CR/Wo0L6od7S14hXL6l54/ad9bTR+LxuB8cHH3xXVpnyWKXzPITWYtHnk161M4z6mOKAFigBYoJwPHGWOFBJ8gMn6CqOcV1YKLYVtOV7yX3LaX4spUfVsCky1dMeskMVM32DNp2bXr+8I4/wAz5P8A2A1mlxOldMsatLPuGbTsq/6tz8kj/qT/AErPPiv9sRsdJ6sM2nZrZp73eyfmfA/7QKzy4jc+mwxaaCDFryrZx+7bRfFl1n6tk1nlqbZdZMYqoLogrHGqjCgAeQAA+1Jbb6jEkPUEjGgBjQAxoAxNBJiaAGNAYAPOEkH4aRLiRYxICFJ3OobggDc4IB2pNrjy4Zv4bG7x1OqLeCu8A59hWBEn1a0GnKrkMF2DfSkQ1MVHDOlq+CWytcq+j3Op1tPOCoA4l278ACSxXaDHe/3cnqyjKt8SoI/yihEl04Vw8S8vrEu+uzOPzFCf5qGQAOxdxccNu7Y/vMMfwzR4/UNUyJIPYsO9tr+zb9oDb86NG38oqH0A29iZ721vrR/HqD/+xGRv5KH0INnYFd4W7gPVWR/qGRv5FqXugYL5ig7m5lj/AHXOPgdx9iK4Nq5ZtH0bh81dpoT+X6bFt7K7zJmj/Kw+4P8AStuillOJwfaSnHJZ9UAuG3Ys+JHWcKsjqT5K2Rn4bg0muSrueTpX0vV8OTju8J/dFtveJWNvd/iDLqklAUhGDKgxu50774AxWtzqhZzZ3ZwatNrtRpvBUMRjvusN/IrUnNUEXEnuY9TxOuDgYJJUDYNjxUVm94hG5zXRnYjwq+3h6ontJPbPobm7SgryMlsntHYkhW6ft4B1b5q3vyTeIi17MuUYqdnT7r7Z6FLj4zKkpmRyshJJZdt2OT8vSsasknzLqeilo6ZVKqazFevyNvFeaLm4ULNMzL+7sAfiABn51ed057NiNPw3SaZ81cd/UvvZVwaRA9xIpUOAqBhgkZyWx5bDHzrbo6nFOTPN+0WurtcaYPOOp0Otx5g5DddnV080mgRrHrbQWfquo42UE9MV3YcSrjBJ5yYJaaTk2ida9lT/APMuFHoiFvuSP0pcuK/2x/MlaT1YZtOzK0X32lk+LBR/2gH71mnxK59MIatNBdQjLy7w60jMjwxBV6tIC/8AMTk+lZbNbbjMpM00aTxJqFcctlabneR2MfD7QYHjoyfjpTAA+Jrmy1k5v4Vk9LXwGmmKlqrMfJDS81cTg9ue3GjxzGQP9Snb51V32x3lEdHhnDbvhqt3+v8Ah4LTyxzVFeDA9iQDJjJz81PiK01XRsWxxtfwy3RvMt4+v7hi5vI4yA7ohY4XUwGT6Z60xyS6mGFU555U3g3UCxjUgNQBR+CcxTzcTkhZgIk70BAB+wcAk9Say12yla4noNXw+mrQRtj5njf6l0kcKCSQANyTsB8a1ZOCouTwuoKi5ktHfQtxGWJwBq6nyB6Glq2DeMmuXD9TGPO4PBF5k5pis2RXV2MmSNOMAAgbkn1qLLlBpMbouG2aqMpRaWPUrnFefpUctFBm3DFRIwYCQjrpboOhx1pE9S08pbHT0/BK5R5Zz+PGcehs5v5tfu4EtdpLlVYHbKhjgAfxE5GfQ1N17wlHuU4dwyPPOd/SG31K9x2xveHd3MbpnZ2wfacgMBnBDHDL18qTNWVYlk6Olt0mu5qlXjHyXT5ehlzjcg3lrcTxl4HijbR4HIJZR65IOPHapufxqUuhXhsP/TWU1SxNNrJOm4hwaXDNHpOMYEbr9k2+dX8SliI6fiteyln7nXK2nlRUAUTtps+84Y7YyYpI3++g/Z6CUZ9jt33vC41O/dtJGfhqLAfRhQyCjWAvOA3dwEtXnhm9wqH0kAkodSq2GAYgqRmgksfY7y9cRNcXdwhiM/uow0tuxZmKndRkgAHfrUkMhf8A2yu1vZ2huRDazs2sxswkKO2ox6cYzuQDn/aoRJZuTez9OHXMs0cxKSBlWLTsqlgVyxYliMYz60EArtS4I5YXKKWXTpkwM4x0Y+mNs+grm62pv419z1ns7roRTom8d1+xzuDiLx5KOyEjBKsVyPLINYIylHo8Hq7KKrPPFP6o1CVpDtqdj5ZYn+tGJSByqrWNkvsifbcBu5Pctpj8Y2UfVsCmRosfRGWziekr62L8c/pkLWvZ7fv1RIx/HIP0XNOjo7H2wYLPaLSQ6Nv6IM2nZRIf8W5UDyjQn7kj9KdHRerOdb7T/wD1w/F/sHrLsxs098yyn+J9I+iYp0dJWuu5zrfaDVz8uF9F++Q9bcCtLZSyQRJpHvBAW/1Hf71prpjnEUcnVcRucXO2baXzN1nxZHODhfLJ3NabNPKKOPpuJVXPDePr1CNIOkNUAKpARqAOY8+3D3V9FZocKpUf5n3LH4L/AFrBe3OxVo9bwauOm0k9VLrv+H/6H+J8Yt+ExxwpGWLDOFwCQNi7sepJrROyFKSSOXRo9RxScrZS+7/RFh4XfJcwrKo9lx0YfIgj45FOUlJZObfTPT2uEuqOVc02p4ffh4fZG0iAdBnIZfhsRjyNc21eFblHs+H2e/6Fwt3a2f8AgN878G/EzQzd/DHG8a/4r6So65UeOc/Wn31uUlLOxzOFaxaeqdXhuUk30Wc/X0LnxTiUdpAHkLaV0rsMknoK0zmoLLOFRp7NVbyV9XllU4n2jxhV7iMuxBJD7BACRvjOT41nlq4ry7nYo9n5uTV0lFfqbbLmme9tpPwyBblCns5BGljuw1YHQHrVlc7IPk6lL+GVaO+PjvNbz8ikcJ4dcT3rx973cxMmtwSNwfaHs46ny2rHXGcptZwz0Op1FFOkjPl5o7YX6dQ1zg8ga14cJCQBGHY59tmbAJydwOuDTrs5jVk5vDI18tuu5fXC9CPz3y7bWkcXdMe8LYYM2osuD7RHhvjpjrVdRTCtLl6juE6/UaqyXiL4fp0+XzIvPWsxWBkzrMBznrn2OvrRqM/DkZwlwjO/k6c37lp5n5YuJobeG3dFhRVDoxxuMYfYEnx2p9tM5RUY9Dj6HiNFNtltqbk+j/wUrmXhctjcQhpdZVVMb6cBQrH2QN86Tv8AOstkJVyWWd3Q6mrWUzajjLeV65/cuA5SkumSW9u++jA1KsahFIO/Xpg+eM+tavBlPecsnC/icNOnXpquWXq3lg7i/NsTXaxERvYr7DZjDKSAclTjw9kbVSd0efl7dDTp+G2LTuxZVr3W+Brk8D1eH+Tv8fbapfgEQ/i+O/5HW62nlxUAR+IWMc8bRSqHjcYZTnBHyoA1cK4TDbJogiSJCckIMAnYZPmdhvQBNoAVACoAVADGgCD/AGNb51dxDq8+7XP6VTw4eg73i7GOd/iyXHEF6AD4ACrJJCnJvqzOggVAGL9Dg49fKpRDTa2AL8YkjYq2lseWRW6OmjOPMtjzs+K3UWOE0ma+J8VEsekAg5GR6Cr06dwnli9dxOF9HLHZ5BFbTh5Yd4RxFyAmM48dycfp8ya52opjF8x6ThuusmlW1nHcOisOTvioAagDl3H2/DcYSV9kZkbPhgroJ+W9YJfDflnr9FnUcKlVDqs/rkz7WLI64ZxurLo6+IJYfUE/So1kd1IPZq5KM6X16/4LT2eriwh9dZ+rtWrT/wAtHF40862f2/Qp/azIDcRAdVjOfmxx+hrJrPOkd32aT8Gb7Nohc7oVNmp6i2jB+OaL/NFfIbwhpxvkv7mW/tN//B/zx/1rRq/5f4HF4D/737Mfs8sUWxDaRmUuWJHXBKgH0wOlGnglWV41dOWsazssYK92UD+/n/IP56To18Ujp+0P8itv/dhuWGH9szfmn/U0U/z2TxD/AOLh/wCIL7R5Qb9sb6VjDY8xkkZ8Dgil6l/8hr4JGS0WH3zgP8MtOERKJzIrHY4lcswPl3fiR8DT4RoS52/xOVfZxSyTp5WvosL8Src5cTe6lSbSViYMsIbqwQjU2PUn7elZ7puclLt2Ovw3Tw01Mqs5l1l9WtkdkToPgK6q6Hhp+ZgjmXl6O9jCuSrKco46qT1+IPlSralYtzZodfZpJ80d0+qKpB2cye5JeOYv3EDDPyLFR9DWdaWXRy2OvZx6vzQqXN6vH7ZLK/D7KGAQusIiX9mTSd/3jnct61r8BRh5dkcG3iVviO2U8P6gRpOEKcd3CfhEW++msbt0y2ES9pHne5/idJrcQKgBUAKgBUARby9WPGrO/QCmV1Sn0Mmq1lemSc+5puuKKgU4J1DPyq1dEp5+QjUcSrpUXjPNv9ibG+QCOhGaU1h4N8JKUVJdwPNxF1n0k+zkDHofGtcaYyqz3OHbr7Yazkb+EKLdITgMufLIrLySxnB2VqKnLlUln6ka+4osZxuT5Dw+NMrolNZMuq4lVQ+V7v0NNvxtWOGBXPj1Hzq89LJLKeRFPF65y5ZJow4txJlbQnXxPXr0AqaKFJc0inEeITrmqquv+9BuHRz6wXJ075BI/Si2VPLiPUjRV63xVK17G7i3Du89oYBHXbc/Oq0XcmzH8Q0HvC5o7NfLqVllI2Ix8a6iae6PIzi4vDMasQWfgFsUjyerHPy8K5Oqs5p4XY9dwnTuqnL6vcJ1mOqNQAqAAvM3Lkd6gViVZfdcdRnwPmD5Uq2lWI36DiFmjnzQ3T6op/PlgbewtombWUkI1Yxn2XPn64rNqY8tcUdzgty1GtssSxlfsQeBcz3Vnbqn4cyRtkxMdQG5ORkA53ztsarC+cIpY+ho1nDtLq75S8Tlf9S2/cz4Jy/cX9z+IulKpkE6hp1Y6IinfT6/rUwqlZPnmU1fENPodP7vp3l/7l5F2qbXUJ8O7H2dqNV50T7Pb6exL1/wSu0XmCGWCOKJ1csQ7FTkKANgfXJ6elTqrU4qKE8D0Ntd8rZrGNlnuWTkAf8AAQ/5/wCdq0af+Wjk8Yf/AK2f2/wUOyt76xupFghZmbUoJQsrKTkMDsPLx+NYoqyubUV1PRW26PWaaDtljG/Xfp0Jbci3qSLJHIutvaZw5Uoze9uBv1O4q/u1illMR/G9HKt12ReFsl1yl0+hbOF8nRJbtFP/AHzSNqkc5yW81PUY8/U1phQuXEtzi6jits7lZX8KWyXyNFv2fWaNqKu/8LvlfmABkfGoWlrTL2cd1c44yl9FuWQW6DThV9kYXYeyPIeQrRhehyvEnvu9+u5sNSUKlz/zBJaJGItmkLe1jOAuNhnbJ1fasmrulWly9zucE4dXrLJeJ0Xb1OeNzbKWPfTnBH7T4H02FauBX82pxb0a7m32j4dRVo804Uk+3Vgq+5ugAI16vygn79K9Rq79K6ZVuXVNbHzyWktsWGgI/N6Z2jc/EgV4H+GS/uFLg0sbyR6mtbtZM6fCu1Otwe51dNq6tQm630JFUNI2aANc06r7xAz51MYuXQXZbCvzvA084VSx6DyqYxcnhEW3Rqg7JdAbeXaPFr05wcYO2D8vCtEK5wny5wcnU6ui7T+Jy5w8b+pEv5A8aOBjBK48v/mKdSuSbizBrrFfpoWRWMPBjbmdlGgnSNhjAG1E/Bi9+pGnlrrYLw28fbBjxqMhwT1KjJ9RsanTSTi8FeLVSjZFy6tLP1JtjwtRpcvnoR0FJs1EnmODoaPhlUeW1zz3BlzqWZtwDqO59fGtMMSrRytRzw1cnnDz1ZsljVjmSYE/wgmqqUksQiNnXXOXNdcm/kjPiA0yoy7ghCPXFVqea2n8xusjy6mFkN08FifONuvrXPR6Z5a2Bd5cXA2CD4r7Vaa4Uvds5Wqv1sdoQ+63A4sJWOdDZPidv1rd41UVjJwVodVZLLi8v1ClhwUL7UhBx4eHzNZLdU5bQOxo+DqD57t36G+75gtYtnuIlPlrBP0G9YZSS6nfjXJ+VAq556tV9zvJPyIQPq2KU74IetLY+pWeO9qbxKWS1CgftSv/AOKj+tEblJ4Rd6TlWZMq1l213XeAvFE8eQCFVkIz5MWO/wART8PGWIag3hM7LwHjEV5Ak8Jyjjx6qQcFW9QQRUC2sPBV+1lf+HiPgJf1Rqx6zyo9D7NtLUS+ge5MQrY24P7gP1yf61opWII5nFJKWrsa9QyaYYAFzNyxFehdZZWTOllxnB6gg9RSbaVZ1OhoOI26Nvk3T7Mj8O5KtYoyhTvNRBZnO5x06YwPSojpq0sYGaji+pts5+bHpgO2tskahI1CqOiqMAfKnJJLCOdOcpy5pPLNtSUGqQGoJGNBBHu7uOMZkdEHmzBf1q8a5T8qyUlZCPVoG23MtrKxWKVXfwUZBP5cjf5U2zS21x5pRKQ1NU5csWVbtrsWk4aZEJDQOj7bHSfYYH09sH5VmcU+qNld06/JJr6HnRt+tXSSKOTk8ssvBOUO+MInuYbXvwGiEuou6k4VsAaVVjnGphnG1QVIfOPA/wADcm39slQMtIqprzn2kCs3seW+eucdKMgemLO7aPOnBz510rK1PqeI0ets0zfIs5JkN3OzDAOM/u4FIlXVFdTp06zXWzW230MZZmW43JxqH0NTGCdRSy+yvX4b2z+Rt5gXZT8RVdI92h/HIfDCRmJla33Izpx8x0qvK1b0Gq6uzQYb7Y/AgWiZilHlpP0rRY8WRZy9LFz0lq+jMrCLvI3QdQQwqLZck1IZoanqNNOpdeqNcNzLFlQMehH6VMoV2fE2Kp1Gq0qdSX4onJbtPH/ebMD7Jxj6ikOapn8HQ6kKLNbR/wA20l0eCKOCSea4+J/2pvvUPQxrg1+ccywFX4ajKobcgAauhrKrpRbaOxPh9VkFGe7W2e5hHwaIeBPxP+1WepsfcpDhWmj2z9WTVjAwMDbp6UjLN6hFJLHQzqC4qABPNfGRZ2k1wRnu12HmxIVR8NRFQ3hFoR5pJHP+FwtdRGa4kaRyT1JCDO4Cr0A3Fc/TaydfEFFvbsP4/plTVHw+m35gJreKOVgFGc5+u/8AWtOvi4XyRq4dPxNNCRON4APCsBqcdyt8zuJYXXbJG3xG4ptL5ZJhZDmg0Ua0idFbUNOce8Qo2Pjk74611XbHGDkeDPK2wdv7Cbs9zcwkMAsgkTUpAKuMezkb7p96ouhF2ObYvXNPB/xduYs4OVIJ8MHf7ZpdtfPHA/Qat6W5WIJQQhFVV2CgAfADApiWNjLOTnJyfVgziPMtrA+iSUBvEAMxH5tIOK016S6xZitjNPU1weGwha3SSoHjYMp6EHINInCUHyyW42MlJZRtqpY1zSqoyzBR5sQB96lRb6Iq5JdWCJuarRVY9+h0+CnUx9FA6/KtK0d7flEPV0pZ5kDJucGJxDaTscZ/vMRDBOAd85GTTFpIJZnYvtuKerk3iEH99gZJzbdyPLHGkUTwIzOGy+oqei4wPEdae9Lp64Rsk21J7dhHvd05OEUk117molnnW3mvZzKwy6J7CbqTpUjp/WqeK41O2upcvRN7v64JxzTVc5vPVpdAbHBboLUPErtcezJJIS2NLYOM9CScelMc77PEcZYUeiXzQrFUORSWc92SOLzELNGVaR09qPuoe7W307ghzgnw6dd6XpY5lCaeE9nmWXL7DLpYUo4zjphYwXC8theWLRtg/iICCR0y6dR8zWK2PLNpHTrlzQTZ5QeIjIYYIyCPIjY/eqDDofMtgvFIba4tGjMyQxwTWxkRHBTZSgYjIySPUYx41BBF5842yTRQyxo81vbwxTM/jIF1Ng+I9sb+JzQB3aNjDJuOn3FdJ4thseLg5aHU5kun6Ex+NHwX6mkrS+rOjPjn9kPzGurVpQsijBI3Hw8RRCxVtwfQNVpLNXCOogsN9jSLKaQgNnA8WPSr+LXDymb3HW6iSVvRerNv9iHPvDHw3qvvXyNH8CfN59gnbWioukDY9c+PxrLOyUpcx2qNLXTX4aW3f5mVvaqmdIxmiU5S6k0aWqlNVrGTdiqGjAsUAPQAqAFUAKgBqAFQBWe0mx77hl0oGSIy4+MZD/8AjVZdBlTxJHNeTONEW2BDPITgDu4yRqXHU9BsVOSfEVybtLbLUQth26nT4rOq/TKtP4sGriXD5mkeaXTbxRIHlLOGdUy4yqrnUx0kAZ8q7Orcb5KS2eFk52gm9NVyPcgcD5o76RljK20WD3eESSd8ftO7q2PgoA+NPo09UY5kssyavWWuWzBx5iKyr+NhS6gLH2+67qUAHB9qPSHA8VOfiKVZTDOyGU6mxrdnb+XuH2XdLLawQKGAIZI1ycjIOrGTsQaS9hjk31YopNF6nlIjp8x7Y/lNRF7ktfCWSmCzTdXCxozudKqCST4AVaEXKSiu5WUlGLbOeQXFxFYpNbJmSWWVpWMeosuWwWyNh0rsuNU73C14SSxucnNkaVOpbtvOxI4dcX1nasBbIcBnP94C6lt9bIPD0FVthpr7l8b9Om34l65X01eVevXcj3PELtrqC1luTonCOXhURsA4b2QfLIq8KaPBlbCO8dt3n7lZ2XeLGuUtn6ES/gggtxNLG08hlmizI7HGlmGrB21ALt6mrQdttjhW+VYT2+hSarqgpyXM8tbk21EU0sckTQGGJgdAj0SR6lKrqPiNWP8A4K51krKq5Qnzc0u+cp+uPsPioWSUo4wu2N0YcMF2jXRuNRQK7LqOQSpyO7Gdhjy9KjU+7ShV4PXo/wAO4UeNGc3Z07EZpraO5mnNwrLcIyhYwXZdQGSwHTBX707kvnp408mOR9Xsnj0FJ1QtlYpZ5uyNkDNLKk8dnO84wA7DRCwHs94SehK+Hh64qzpcK3TK1KD7Ldr5Ep881ZGDcvnsgha8tSzvH+JiijhQS4jVy7nvPXoMHfIqvjwpjLw5NyeN2sLYctPOyS8SKSWdvqTzyjqwsl1cSRD/AJbMACPJmAywpXvUU+aMIqXr/wBDvdM7Sk2vQsSIFACgAAAADoAOgFZG23lmtLCwjy72lcPNtxO5jAwpfvF+EoD7emWI+VCJNPCeHLHbG/mLlVlEcKI2gvKBq1M+MqigeG5O2RQAfPagZN7mwtZn6a2G+PAe0GPn4/KjBB6Umt1f3gDUxlKPRibdPXb50mYpZIOij6ZqXZJ9ykNHRDyxRvAqho6CzQSLNAD0AKgBUAKgBUAKgBUAKoAagDTLdorBCy6yCVTUNTAdcDOTU4fUjJkyh1IIIDAgg+u1Q1kkpdjwWKdR3veZX2WCSyRhins+0EIz0xSEx8iudr3CIrbhjrbRLGrPGZNA3YB1GWPVvDqaZF/EhfqcQsbvu3yCR54649K2ReGK5U+oX4dxYlyjEmItqw2OvTOeo2J2G1RKWWRbFY2O0dk15m1VfAByPyiaQL8sbfACstr3L15wgvx2bu2jl/6ciMfhkBv+0mkJ/Eh6WYtFyNaRBF4lZiaJ4mJAkUqSOoz40yux1zUl2KWQ54uL7lFbibxW0TSuzCC87tsbakjzgEDywDj0rreDGy1qKxzRz92c3xXCpOT6PH2Gt4FgvJL5rmJoG1sMPl31DaPT6HH0FTKbsoVCg+b6bfUqoqFzucvhZq/GxSPbymG4N1CiKIFQhWx7rFiPd3zQoWQjOtSjyPvklzhKUZ8r5l2wSLzhFxeaY/w7W8XfNKXkdWYFgcgIPUk1SF9dGZc3M8YwlsWnVZdiPLyrOcsntyrPL7FxcqYiRqWKII0mOmtvD5VmWoprfNXDftl5S+iG+62S2nLb5LBHv+XXtpFkhWa5Qo8bxvKCwDYxoJ8NqlXRvhySxB5TTSKy08qpc0MyXdZCXJfBvw8PtxKkhZz+yzhSfZVnHXFV1uo8Se0sobpKFXDdYZYGbcDzrFk2GDyqCAWALdASAT8B40ZAgS8aiGsZJKBuithipwVRiNLMDtgHY1GScAuTjLo7qwERLoc3DDQisjY3UkHLRMBuN2+RjJbBynt4scyWl0AP72Io2lgy6kOoYYdch23/AIasmVKdwTmkQ2z2k8C3Fu7awpcxsj7e0jgHHTy/U1LA0/2tZj3eHqR5yXMzN9V0jHyoA9T3/McMTFSSzDqFGcemelYbddTW+Vvc2U8PvtXMlhfMFT85fuRfNm/oB/Wsk+Kr+mJuhwd/1S/BA245puG6FV/Kv++ayz4ndLpsa4cKoj1ywdNxOZ/elc/5iPsKyy1Nsusma46SmPSKLTydxR5A0bksVwQT1x0wfPw+tdjh2olYnGXY4nFNLGpqcFhMsxNdQ5Jqhu0ckK6sR1CsCR8cdKlprqGQfw7mGCeea3jYmWDHeAqQBvjYkb/KrSrlGKk+jKqSbwFqoWNN1dJEjPIyoijLMxAAHmSelCTbwgbwC7bmu0kljijnR3mDFAh1Ahc53GwOx2JzTHVNJtroV545xkrPGO0+OKaeKK3mmEAbXIg9hWXI9rAOE1eyWPrsadDSuUU20si3ck8JETj3P8p4bbTQBY57uTuwT7SxEEhjuMeA6jxzV4aZK1xl23Ilb8GV3IvBOO3Dz3PDLi5S5aSB+6niKg6tByuUxv19Rp9aLKo8itisb9CIzfNyt5NPY/wKOcC9leRriCRoxl8hVEYAUggnYOfGrauxx+CPRkUxzu+p1queaSrwHRczp/FqHwcA/rmsz2kaOsUzLmfh4ubZ42UMCDsdsgjBGfDI8fA4NWKI86X/AChJHKVTMig9AVEq+jxkg59VyDWqE4y6i5xkuhsbgipgOWjB6l9PeH+GKIEsW9TgCrzlBdNxVcLJP4jsnZ9ZmOHUV0agoVOuiNBhVJ8T1JPmTWGcsmrAQ5iGqJwfEGkt4GRRZuX7zvraGTxaNSfjjB+4Nbl0MzWGEKCCstyiplLmaQxmXvu520685yT1Ird79JQworOMZ74Mb0acstvGc47BCPl21V+8W3iDZznSNj5gdBSXqrnHl5nj6jVp6k+ZRQ9/zBbQ/wCJPEp8tYLf6Rk/aqQosn5YstO6uHWSK7fdpdonuCSU/wAK6R9WIP2rVDh1r64RlnxGpdMsN8u8wxXsZkjyNJwytjKnrvjYg+dZ76JUyxI0UXxujmJON2NgAcnoCMZHn8Kz5NGBu9ZiQMKVG+d+vTHTbbrU5Ai3ILxs2oqckdcaRupx6gZOajsC6leNvkKC0SCW3Q95OCzK6s7SafaGH1OGznqNvd2gsNcapgoAm1atSRrHpRUdDmUkjSze2Tgt72wGxNAdAo0VxJIHwsWlCpDEOJGLK2cD/l+yRvg+2emN53ZGwG5w5K/HWZgLokolMqMqkRqxyCunOdJBOT5nOPCpQZOfcN7EZ23nuYkGekStIcfFtIH3qckFlt+xewAw0ly589aL9glGQN5NeNfXc9ukktiwcG5ZMqh3Yqp6ADcjz9K6em4c7I803hHJ1fE1XJwgshd+UYdOAXz55B+2K2vhlWMJvJgXFr1LOxUOJWLQyFG6jx8CPA1xL6ZVTcWd/TXxvrU4hHlCbTcgfvKw+2f6Vr4bLF2PUycVhmjPowb25QnRauWcR94ySKpIBDAN06ZwjYzXsdA95Lvg8fqOiA91wWCy4pYrw2Rndm/vVDh8Llc6iOgKFyQf3c06NkrKp+KunQq0ozXIHrb/AIfmRx0F1Dkep0g/rEfrSPPpfoy/S36kXiIuuKcTuraO7e2itVGkRlhqbYZbSQTuTv4DGBUx5KqlJxy36g8zm456Fd49x64uuDvHMSZba6SOU+LLh9JbzIcY+QNPrqjG9OPRrYXKUnW0+wU49w23sbnhN3bKESQoH0n3gQntHfqVkbJ+FKhOdkZwkWkoxcZI2cCvobDiXE4Ltgkc+pgzDZgxZgvzWU/MEUTjKymDj2CLUbJZ7gHgPCXv+DSwxDVLa3HeIviyumCo9feOPEim2TVV0ZPutysVzwaXYtXI/E376GOHgwtwNp5ihUjYglSyA9d8ZJxketZ74rDbnn0GQk8+UsXIfLc1lLe69Pcyy64sNk4y3UY22Kjr4Ui61WRj6pbjIQ5Wy41nGFV5gPd3cbeEsZX5o2f0f7Ui3rkfXvHBOSXIpfMDRW+ZOWobnd1UnzI3o5iyZX+GckwwvqCqPlQ5k7Fqa7SJcZAxVGwUSu8R4o1y3c2qmWRtvZ91f4nbooHmaIwcmWbUUdH4Jw8W9vFCDnu0Ck+ZHU/M5NbTI3llU5l7RUt5WijiMrIcMxbSoPiBsScfKujRoJWRUpPCObfxCNcuWKyyo3/aRePnQY4h/AmT9Wz+lb4cOqXXLMU+I2y6bFcv+N3E3+LNI/oXOP8AT0+1aYUVw8qM077J+aTB9NFDUEl57J7vFxJEeksZ+qH/AGZq5vEoZrUvQ6HDZ4scfU6dMWOjAwVO5OMHwwD61wjuGYRixbocAYO+2/XHqanBAvwoxgk7+8OgY0YJHNsmnTpUrknBAIySTnfxySakg2E0AYk1IGJoAxNQBjQSUbiUOiWRfJmH3OK8ndHlscfmew08+eqMvkdECloR3RCkoNJxkDYY2r0+G6/geNtjyeyt+NZWdyPwuwmRi0sxkyMafAetLopsg8zlkbqLqprlhDH6mfEuDxTHU65bGAckY+hqb9LXbvJblaNXbTtB7FD4Y/dzof3XAP1wa89p3yXL5M9PqV4lD+aC/bDZd5w2Q+MTxuP9Wk/ZjXtdDLFyPF3rMGUPjHA7GLhEF1Ce6uisTArK2pmJAcBdW2PaOQBjFa4W2yvdct0IcYqvmXUlce4lIn9j8SlDMQmmUgbtpP0yys5FVqgn4lK+xMm8RmydM1yl2vFuH27zRXceHiOzKRhTkDJ6oDkZHXzBpa5OTwbHhruWec88e4R5Q5Kkktb38cvdvfPqKDBMeCWVvEA62JA8gM0u7UJSj4f9JauDw+buULmvg0NtbAf2kt1KjhYYo2ysSblzp1Np3C+XTx8NlFjnPy4XdiZxUY9TofPEtsEtJrjh73croPcDZXAU6Xx1GWOxz47VipUnJxjLA+eMJtZMOynh1wJry6mhMCXLBkjYEEe07bKQCAAwGSBmrauccRgnnBFKeXJrGTo9Yh4qAFUABOaeDG5iHdsFljOqMnpnGCrehH02NUnDmReufKyrwTXqnQ1pLq810lT6hs4x8azeHM0c0PUIxcMvZOojiH8bam+igj71ZUyfUo7IIkx8ps3+LcSH0jVUH31H9KuqF3Ku59kTLflS0TfuQ585SZP5yR9BTFXFFHZJ9wtHGqjCgKB4KAB9BVihlQBwTni07q+uF8C+sfBwG/8AKvTaOfNTFnm9XDkukidyjyU98jSd4I0B0g6dRJABO2RgbjxpWq1qpfLjLGabRu5ZzhAHjfDWtp5IXILIcZHQggEH5gitNNqsgpIz21uubiyBTCgqAC3KV93N5A/gJAD8G9k/ZqRqYc9UkP00uSyLO8dyM538+pxnzxnGa8wekM81IDZoAxJoAYmpAxJqAI1zexx++6rgZ3IBwPHHWrxrlLoikpxj1ZCk40mUEYMhk1YC6RgIQGLaiMYyNuvpTFp5buW2BT1EdlHfJoiv7iUv3aRAI7Ie8dskr4+yNgQQaY6a4pcze+5Tx7G3yxW23U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8" descr="data:image/jpeg;base64,/9j/4AAQSkZJRgABAQAAAQABAAD/2wCEAAkGBxQTEhQUExQWFRQXFx8XGBgYGR8cHBkfFx4eHhwaGxgfHCggGx8lGxgcIjEhJSkrLi4uHB8zODQsNygtLisBCgoKDg0OGxAQGzIkICQyNCwuLzQ0LzQsNC0sNDQvLC40Lyw0LCw0LCwsNCwsLCwsNCwsLCwsLCwsLCwsLCwsLP/AABEIARAAuQMBEQACEQEDEQH/xAAbAAABBQEBAAAAAAAAAAAAAAAAAwQFBgcCAf/EAEoQAAIBAgMEBQYKCAYCAQUAAAECAwARBBIhBQYxQRMiUWFxBzJygZGxIzNSU3OSssHR0hQWJDRCgqHCF0NiY5OiFeHwNURUdIP/xAAaAQEAAgMBAAAAAAAAAAAAAAAABAUBAgMG/8QAOBEAAgECAwQHCAMBAAMAAwAAAAECAxEEITEFElFxEzJBYYGRoRQVM1KxwdHwIkLhNAZy8SNDYv/aAAwDAQACEQMRAD8A3GgCgCgCgCgCgCgCgCgCgCgCgCgCgCgCgCgCgCgCgCgCgCgCgCgCgCgCgCgCgCgCgCgCgCgCgCgCgCgCgCgCgCgCgCgCgCgCgCgCgCgCgCgCgCgCgCgCgCgCgCgCgCgCgCgCgCgCgCgCgCgCgCgCgCgMg2ltCUTSgSyACRgBnb5R76v6dOG4slouwrpSe88xbaLSQxRO+KfPKodYwz3yNezFr25cK5RlTlNxUMllfI3akop3LB5OsU7vNndmsq2zMTzPC5qPj4xUY2R0w7bbuSnlEmZMDIyMytmTVSQfPHMa1T13aGRe7IjGWKipK6s9eRm+z/0iRekfFSxx5sgOaV2drZiqRoSzWXUnQAc6ix3nnc9FiJ4ek91U03ra0VZcW3ku45x0k6IkqYuSWGQkK6ySLqvFWRjdW525jUUlvJXvkbUHQqScHTUZLVWjpxTWqNZ3Uctg8OWJYmJSSTcnTiSdTU2n1EeTx6SxNRJWzZB7zvIcSEjZ7lRYKxFzr32q5wagqO9JLU8rtB1XiVCDeaWV+ZHbPhxEzlEd7r52Z2FvHnfuqRVlRpxUpJZ9yIlCGJrScYyd1rdvIc7KaVMWkcjtmB6ylyeKki+tu+uVbo50JSgl5HfDqtTxUYVG/O/Yy7Yg9VvA+6qV6HpYdZGUYWeVkeRp5FjjC5mzOxu5soCg6knwGh1qrhvSV97JHraypU2oqCbd7Ky7NRxixKrELiWZeiWUM0uQMrkAWDSXtrxNtRbsvvKE1pLsvr/pwp1qMl/KmlnbS+nJFp8nuIZ4ZCzM3wmhYk6ZR21Iwrbi7lbteEY1I7qSy7OY/wB6pWVEykjrcjbkeyom1pyjTi4trPs5HHZ0Yym7rsIxsHKQWinEwHHJISR6r/fUOWFxG7vU6m8u5v8AJKjiKN7Thu80RpxUny3+sfxqvdar8z82TFSp/KvJF+j4Dwr2EdEealqzqsmAoAoAoAoAoDGdotaeU6G0rGx1GjHiOYr0NPOmuRWy6zHu/GNJXCrkiGbDRvcRgML36qtxVP8ASKhUIWlLN6v95neo8lyJHyTuc847FX3tWmNf8Ym2H1ZYPKV+4Sekn2xVRX6hfbG/648n9GUrdHaoRWL9RMMkkgkGpHTZEC5P4jmsRqDpbnXCjLj2FttTDbzTjm5tK3K7vfll6lf2ljYlw0OFgZnWNzK8pXJmcjKAqEkgBNNeJrWTW6oo7UYVHWlWmrNqyV75a68zZNzDfA4X6FfdUyn1EeZx7vianNkJvNIVxiMLXCqRfhoT21dYRJ4dp955TaEnHFxcdcvqyyYnasUSdJIwS44Egse4AE3PcL1WqlKUt2Of0LqVaEI788vryy+xQ9iYsy7QSQixeRjbsGU2HfYAD1VZVYblBx4IpKFTpMWpvtf2NIxPmN6J91U70PRw6yMo2cwjhaWRj0JZYnQIJOk/isQxCroNHJBB4a1WUlZbzeR6rFtSmqaX8s2ne1uzvvyGm8SrnWWN2MUyXRWGUoqtlEeUaZVy2W2htz4napa91ozlhm7OElnF597ed+b7f1Fy8lp+Al+l/tWpOF6rK3avxI8vuS293xael9xqDtj4Uef2Zps3rvkRrYcmS3RjD4rKXiaM2WS3FGXgOHf9xxGm20tzcna6to+4y5JK+9vx0d9V3jba86vHFiQMolBVx2OvP12PsFRMdBVKca8Va+T5/tyRhZOEnRfZpyLtF5o8BXoo6IpZas7rJgKAKAKAKAKAomO3Gdnd+mUBmLeYTbMb9vfVlHHxjFLdIrw7bvcaYvcWSUrmxQOVQigoxsBwA14a1r7ZBNtR1M9BLtZPbnbqtg2kZpA+cAaKRbKT3ntrhXrqolkdKdPcJLenZBxWHaFWCFipzEX81geFx2VDqQ342LDA4lYasqjV7X9UUeXybyAFTigAbEgRtY2Ol7NrY1HWHa7S5ltynLWm8u//AARTyWyHhiU/42/NWfZ3xNPfcPkfn/ho2wsAYMPDCWzGNAlwLXyi17cqkRVkkUmIq9LVlO1ru5G7b3eaeXOHCjKBYi/C/f31YYfGKlDdauUuM2fKvU31K2VtCCk3I62kqi/Loz+NdXj4/KcFsmS/svL/AEfbI3PeGaOUyqwQ3sFIvoRxv31yq4xTg421O9DZ0qdRT3tO4tsq3BHaLe2oLLWLs7lIj3MmjBKYrJfQlVYX8QG19dQo4acdJF3V2pRqq0qd/H/BpJuHLKxZsUHbmzKxOnK5bl2Vs8NJ5tmkdp04q0YWX73Fn3S2C2EjdGcPmfNcC1tALcT2V2pU9xWIOMxKryUkrWQ92zs4zKoDBbG+ovyrhjcK8RFRTtZmMLiFRk21chMTu7LnEn6QQwFgbMSNDwN9BYn21GWArXUnUzWj/Wd3jKVmlDJib7oylAhnGUHMFymwJvra/HU+2sS2dUlHdc8tdO0LGwUt7dzLbGtgB2C1Wq0K96nVZMBQBQBQBQBQERJvJh1JUsbgkHqniNDyqSsJVaukV8tqYaLcW9MtGc/rPh/lH6rfhWfY6vD1Rr72wvF+THeztrRTFhGSSupuCOPj4VyqUJ0+sSMPjKVdtU3p3McYvErGpZzYDuvxqNVqxpx3paEltJXYw/WCD5R+qfwqN7wocfRmnSxD9YIPlH6p/CnvChx9GOliSMEwdQy8CLipcJqcVJaM3TvmMdobchhfJIxDWvopOh8B3VtYmUcFWrR3oLLmNv1qw3y2+o34Vmx1914nh6oVwm8UEjqiMSzaDqkd/G3dSxpU2fXpxc5LJd6JR2sCTwAv7KwQisjf/A/ON/xv+Fd/ZqnA49PDiH6/4L5xv+N/wp7PU4Dp4cSX2LtqHFKzQsWVWym6ka2B5jsNc505QdmdITUs0e7Z2zFhVVpmKhjlFlJ1tfkOwV1w+FqYhuNNaHOtXhRV5siP18wXzjf8b/hUv3RivlXmiP7xw/H0YHf3BfON/wAb/hT3PivlXmh7xw/H0ZZla4BHPWq1qzsTj2sAKAKAKAKAKAz7DYeN8UyyuVBlIAAN2JY2F7WUd57R6rmc5QpJxXYeTo0adXFSjUdlvPxzeXd+2Hmz9lQnGTQOHOQZlHKxCm5bj/GAPA1wniZ9FGa8SXR2fReJnTleyzXLLt8bIW3JkUzYkKbqpsp7VDMFPrABrXGSbhBvU67KgoVqqWnZyuya3l+IbxX3iqLaHwH4fUuKvVI3Yeyg6q7KrAsb3PIBhbLa3GxvflUbBYWEoKclf9saU4Jq7G28ODihUMhv8JkYXvlupbXmDYD1GueMwtOnHehxt9zE4JLIsmxviIvQFWeF+DHkdodVFU3ow/SYxU7UBNtTZcxNhzNgbCpC0PRYCr0WEc+D/CI9EJT4qKPKbujfCOyGwDAI3SZgxym2VSWXgL0MOvLevvt30tkr8M8reby7TvYqqMZBlzBWGdQ+jAEMCG7wysPVfnWew7V6rnhZ72qydtOzQv8Ai/Mf0T7qwtTzL0MG2LglmljjaQRBiBmPfwA7ydB3mrWct1N2uV0I7zSuTO/ezIoMRIY5IQLoBAvnpdBclbWsSL3/ANQrjQqNqz8zrWgk8vItnkm/d5vpf7Vrjiusjrhuqw8rB/Z4fpf7Wqy2F8WXL7oh7V+HHn9mVvbW6ywrNlkkLRBfPhKpJnKgKklyGbrDQXudKn0NqOpKO9FJPg7td7XAjVtn7ie67td2viRO3NkNhwtySGupNlsrKAchyu1msb2NjUvC42FeTSyt6rjoiLiMLKjG97/vibfh/MX0R7q8XPrM9MtBStTIUAUAUAUAUBmWLcrM7DiJCR4hiRV9BXgk+H2PE1ZONeUlqpN+TJHeHeVCrCBCskqhZJCLEKL9UHmdSL8uWvCFTw0k/wCei0LnEbRpyj/+JZyWb4d3M98m4683or7zWMbojOyOtPkvuWbeX4hvFfeKotofAfh9S4q9UrGH2nLGpWNgAe0XIvxK9/8ASqqhip0lup5HGM2sjneLavSRrH0gkIlLXAIsoBVQ3VUZiWJsBpb1mViaynBRvfO/h6Zm85XVi3bv/u0PoCrLDfCjyOsdEVXe6TLiwSMw6MBl7VbMrDuupIruj0ezob+Fcb2z9VZr1IqKdI2yrOI8PlKlAHEhzIVzOFSzvmNwQ2UWAFqCpTm+tG8+OVsn2Z5LwvxPNhYrpMdhyM2VeouY3ayqxuxvxLMxtyvbW1Z7DFenuYafF593YaXi/Mf0T7qwtTzz0MB2fMEkic6hHViBzykH7qtpK6aK2Ls0yY38fCzSviYcTneTLaHomBGUBSS50Gi8COdRqSlFbrR3qbr/AJJls8jh/Zp/pv7Frliesjrh9GLeVgfs8P0p+w1Wewviy5fdELavw48/syt43fNFmlmijm6WTKMssgMShSpusYHHqDnzPhXdbOmoqnNqy7Us34+JzeOjdzind8dCJ3o3lGJjyKsgBkMpzshCkhhlUIi3AzHrNdq7YTCOjPebWlsr+ebfpkcsRiVVjZLv7DbsN5i+iPdXmJasvFoK1qZCgCgCgCgCgGL7HgJJMSEk3JtzNdVXqLLeZFeCw7d3BeQj/wCCgPnQxEejWenqfMwsFh1/ReQ6wezYoiTHGqE8cote1aSqSl1nc606FOn1IpC08KuMrAEdhrlOEZq0ldHRq+o0fZUXKOP1iuPstH5UY3I8DgbFhNy0UZ8FrPs1H5UNyPAfwxBVCqAFAsAOVdklFWRsN8TsyKRszxqzWtci9ZO1PE1aa3YSaQzk2BCf8mHuutDd4yu/7sXw2xMOjBkhRWHAhbEeFDSWJqyVpSdh+y3FjwNDiQ53WwdtMND9QV06afE59FDgcDdPCE9bDQH+SnSz4mejhwJHZ2zIYAVhjWNSbkKLAnhf2CtJSctTZRS0Pcfs+KYASxrIAbgML2PbXSlWqUneDsazpwqK01cjZN1cKT+7QW70rq8diHrN+ZzWFor+i8j1d08HbXCw+pBWPbcR878zPs1L5V5E0otoKjHY9oAoAoAoAoAoDPsZvjiFkkUdHZXZR1TwBIH8VU08dVUmlbVnqqWx8NKnGTvmk9e7kI/rtif9r6p/NWvvCt3fvidPcmG7/P8AwsG6G3ZcS0gky2UAjKLcSe89lTMHiZ1W1LsKramBpYaMXTvnfUkd6NoPBh2kjtmBUC4uNSBwv31cYSlGrVUJaHmsdXlQoucdcvqUwb6YsgsFTKLAnIbC/C5zWF6tvd2Hva78ykW1sU1eysu5/kH30xYtdUFxcXQi47R1tR30WzsO9G/MPa2KVrpZ9z/JfNi4ppYIpGtmdAxtwueyqWvBQqSitEz0GGqOpRjN6tXITeLbssM2RMtsoOoudb9/dVJjcbVo1d2NrWPQYDAUq9Lfne9yM/WzEf7f1T+aonvOv3eX+k33Th+/z/webH3jmkmjRsmVjY2U34E9vdXfDY+tUqxhK1n+8SPitm0aVGU43ui2yGwJ7quihKiu8U54BTpfzTy4njW1kcd9i2I21iUtnVRfUacfA37xSyMuUkS2wMe8yMXtcNbQW5CsNG0JNoYb7balwscbRZbs+U5hfSxPaOyoeLrSpRTj2suNlYOniqko1L5K+XMp/wCv2L/2vqH81Qfb63d5f6XnuPC//wBef+Hjb/4u3+V9Q/mrDx9bu8v9C2Fhb/28/wDDUYmuoPaAauVoePkrNo7rJgKAKAKAKAKAyp9nNLLiWWxEbszDW5BcjqgA3PsqgVGVSc7dj+57X2qFClTUv7JJeS1JveCKfEPJAiRlI8QiRsTbIDCjFMqoerdic1+62gqfiKcql4JLJ5d2XIp8FVp4fdqybu4ttcf5NXzev72s98ni2lxC6XWym3arMD7q57Pi4zmn+6nXbU1OlTku3P0RMb+fub+kn2hXotnfHXj9Dxe1v+WXh9UVvCyzSbPMcE0IYEho8lpCp4KORY665de24JMquoRxO9NPnfL/AOePgQ8K6k8HuU5K/arZ8ufhnx7RDe7GSjCwJLPBJJe5VE61hw63AW52C34cjfGEUelcoJpfv72mce5dBGNSSb9f3jp+bvuq18Hhz/tL7qr8U71pcy0wSth4LuRW97lBxQBIUZFuTy1Neax8d7EqLdsl9z1mzZOOFckr5v7HWwMPhW6QSMh5Al7EeBuPbUjD4XD2almcMVisSnFxuvAb7NgSPHRRrKsttcy8NQ2mhOot/UVFpUVSxcYp3/8AjJNau62DnJx3Xw8i+Tea3ga9AeaZScLj2hw8rxreS4Bc8EBsBbtYknThpc8gdmcYuyG27eOBYxzuBEI3ALkC2YroCfC4HdpRmYvsZO7izZoXJFjm1+qKwzNPQjvKmfgIvpP7Wqt2l1I8/sz0f/j3xp8vuiDnwF5pMOMMogKAYebJYu5UNGTiODCQgrblcADTXR0YtuG7l2Pv595JjipqKrOo96/8o3ySvZ/x7tRjvYgEKyJCIkMpQK0DQyr1CcpNysoFiS/G9hzrTFU47l4q3hZ/6d9n159M4znvO1+spR11Xan3cDXMP5i+A91Wy0PJT6zFKyahQBQBQBQBQGcPsrGpNLJCjqWdrMCuoLE8CbHkdRVL0OIhUcoJ6vges9qwVShGnVknZLjrYZQbM2pG0hQSgyG7kMvW79Toe8a1vGGJV2k89dDlOrgJJKTTS01J3ye7HngeYzRlAyqBcg3sTfgT21IwdKcHJyViDtTEUqsYqm72uTu+GEeXCukalmJUgDuYE8ausDUjTrKUnZZnmNo0p1cO4wV3l9SnbJwO0MO14oj3q2UqfEZrg94IPuqzxFTCVlaUs+OZT4WljsPK8YZdqy/JH7V2NtHEPnlhdjyAKhV7lGbT3nmTWtKrhqatGX1N61DF1pb04/T8mk7uYdo8LAjjKyxqGHYQOFVFeSlUk1xL3DRcaUYvVJEFvTsuaSfMkZZcgFxblftNUGPw1WpW3oRurfk9Js3FUadHdnKzuVzEbr4nisLeF1/Go0cJX7YfQlyxuH7J/Uebt7BxEeJid4mVVY3Nxp1SO3vqRhsNVjVjKUcvDgRcViqM6MoxldmhyjqnwNXZQFNw+z8SmqoeINjaxKm4uL9tbZHBKSOtqybQmUoYsqnjkt1u4ktw7hbvpkbveZJ7m4GSKNxIpUl7gG3Cw7KwzMFZDXyg7NlniiWFC5ElyBbQZSL6kczUHG051IpRV8y82NiKVCpJ1JWTX3KHiN08aygdBJYahcy29QzWBqAsPXtZxdvD8l5LH4JveU1fk/wN8RuptB/OgkYgWGZ1Nu4XfSt3h6z1T8zlDHYOOkkvB/g2qAWVQewe6rhaHkJasUrJgKAKAKAKAKARkZDxK6d9DF0cWj7V9v8A7oN5CyODwINuw0F0dMwHE2obJN6CTsh4lfbQzuS4AjoOBUeug3JcBUG/Chq1Y4kkXgxGvImgEvg+1fb/AO6AUjkTgCPC9AK0Ak0yHiy+0VndfAxvI5R4xwZfb/7pusbyFUcHgQfClrGb3PWYDibVq2lqZSb0EnyHUkH11jeXEzuS4HSuo0BHtpvLiNyXAUrY1CgCgCgCgCgCgMd2mB00v0j/AGjXB6nm6q/nLmxTaey2gEJcfGpnGnA31XxylT6z2Uasb1KDpxi32lj8nA683or7zW8CZs7rS8Cc35H7G/pL9oV3p9Y9Tsf/AK48n9DOP0ZsufI2S9s2U5b9ma1r1Juet6WO9ubyvwvn5ag+GYKGKMFbzWKkA+BtY+qlwqsXJxUldaq+Zqm7X7rB9GvuqLPrM8VtD/qqc2UTyhD9r/8A5r72rRlXV6xW2isoYiykkA8iRa4B52uPbWDmS26I/bIPSP2TWTaHWRq2K8xvRPuraOqJMtGYlBhIv0V5SX6UOqqojJQg5bkuBYHU6EjgONxXoZ1ZRqKPZzzPL0qEJ0nLtXdl2domdnSWZuhkyr5x6NrLz6xtpprrW3Sx03l5mjoySbcXl3Gg+SwfATfS/wBq1V7R665Fxsr4cuf2RJ76fFx+n9xrzG2LdFG/H7M9Tsn4kuX3GR2JChjSabLK/BRbUnSw011Nq4LZlKKSqztJ9mR3e0asrunC8UQ+08J0Ujxkgka37QRobf8AzgarcVh+gm4MsMNXVaCmjRIvNHgK9fHRHlZas7rJqFAFAFAFAFAZhs/Z3T45kIuoldn9FWNx6zYeuuKV2UdOl0ldx7Lu/mTW2o5cZFi42jAbDyXiK9qopKcbksHaxsOIvYiujzLCqnVjKNtHl5DPyXzZnm9Fde3U1rA4YBWlLwLFvx+6P6S/aFd6fWPT7H/6o8n9CqYvesfoP6MImzmPos1xlAtbN25ra2tx5103P5XLSWzZxxfT72V97v425dnI429vis+FEKxFHOXMdMoyEHqcze1tQNCaRhZ3NMLs+dCv0rldZ88+P6y87rtfCYc/7a+6uUusylxzviZ82U/fGZE2gjSoZEVFJQW63nWGulr20PKtCtnbezGEm98dit8UB1zcMgKlmQqAo6hVQpAUg8edzQzvo82LtKKXaUDQxmNTxBt5wVrkAaAEW07b0MK28mjT8V5jeifdW0dUdpaMy3Y//wBLm/8A2oftxVbYr465P7lJgf8Aml/7L7Fjg2lK22ZoGcmHordGfN8xDe3bdjr32qG4RWHUu25PVSTxLhfK34G/kgkJwsl/nB9ha6Y93muRy2arQlbj9kTW+vxSel9xrzO2fhR5/ZnqNk/Ely+5IYuaZsjYcQupF7uSD6rA1PlOckpUrNPi/wDGQYwhFuNW6fcQG/GKIhhVsomzZmCm4sFYHjra5HH7qgbUd6MYy119GTdmq1WUo6f6i3Q+avgKto6Iq5as7rJgKAKAKAKAKAquJ3IjdnbpZQWYsbWHE37K03CF7DHeclJ5jOPcGO/x2IHPiv4cabhn2NfMyY3b3YTBs7I7tnABzW0tfhYDtrZKx1o4dUm2nqSO2NnDERGNiVBINxa+hvz8K2i7O5PwuJlh6iqRV/8ASuybixW+MlPhl/CunSstPftX5F6/kRXyeQn/ADZR3HL+WsdKzn75q/KvUtmzcGIYkiBJCKFBPE27a0bu7lXWqOpNzfbmQ+3d1Y8TJ0rO6nKFstuV+0d9YOEoKTuQ0vk9hb+OcHwT8KxYx0aHmx9xIoJo5llkJQ3AbLbUEa2HfWTKgk7lskS4I7Rb21lOxs1cpMvk4hy26ae3YMvL+XuqdLHyesUV0dmwjkpP0/AlH5N4ib9PiAe05b+21619tlpuo39gje+8yybsbupgo3RHZwzZrtbTQC2gHZXCtWdV3ZIoUI0YtJjvauzVnVVYkWN9LdludQMVhY4iKjJ2tmWGGxMqEm0r3ITEbpx/Ll7brbX+lRY7LjHSb9CTLaUpaxRwNyIjr0kmvG+W/uo9lwesn6fgLaU1/VFrRbADsFqs0Vzdz2hgKAKAKAKAKAqeJ37iR2UxSXVit+r/AAm3b3VKWFk1e5FeKinawl/iDD81J/1/Gs+yS4mPa48CX3f3jTFFwiMuQAnNbW9+w91cqtF09TrSrKpew627tVcNCZWUsAQLLa/WNufjWlODnLdRKpU3UluorP8AiPD8zL/1/NUj2OXFEr2CfFB/iPD8zL/1/NT2OXFD2CfFFt2ZjBNFHKAQHUMAeIv21GnHdk0Q5x3JOL7CH25vZHhpejaN2OUNdbW1v2nuqLUxCpys0WGE2ZPE09+Mks7dpH/4gw/NS/8AX81ae2R4Mk+4qvzL1/A62XvpFNKkSxyAubAnLYWBPI91bQxMZSUUjlX2RUo03UcllzLMxsCakN2VyqSu7EL+sifIb+n41Re/6PyS9PyWHu2fzIP1kT5Df0/Gi/8AIKL/AKP0/I92z4r1JDZ2PEwJAIsba1ZYLGxxUHKKas7ZkWvQdFpNjXeHbi4RFZ1ZgzZerbsvzPdU6MbnAgv8Q4fmpf8Ar+NbdGzFzw+UOH5qX/r+NOjYuXFGuAe0X9tczJ1QBQBQBQBQBQFF3SljXEYsyWuZgi6X1ZpTbhpfL/QVMr33I24fgh0Lb8r8fyc4Te5MVnVL4UJaXpMiyZ41YBlKW6pOYcL27a0dJwzeZuqynksu3wO9xG/bMetgAsjAW5ASOALdwFZru8ImKCtORKeUT9xk9JPtCtcL8RFpg/irxKLsZ+nw8+HCxjEZM0D9FHmYIOtFfJqSo0bzrkm+lSqqcZKV3bt1JlZOElO7t25vzIzbU0MYWFI/h1UdM4kJVX5oo4FgNGPAG4F7abQlNu7eRtTnNveby7DW90WvgsMf9pfdVfW+I+ZWV/iS5lZ3iwKz7Uiia+VkF7dih2t68tqrasVKuosvcFWdHZ8qkdU/rZDufYuz0xKYZonzyJmUhpCDYkEGzacL3It310dGipKNvqRo4/GypOqpKy1yX4Iw7Pjw214Io7hSokAJvbMJFIvx/gv665dGoV0l+6kr2qdfZ85T10+n5NCl80+BqbPqs89HVFIiJVUKi7vII1JF8ugJYA6E9YWvpxNeN2fTjuKpa7clFd2SbfPPLgXuIk7uN7JK7/A8xeGlSVYpWEiSXEb5QGVuXAdtrjgRqLWqzxOFm6ipVf5KXVlZJp+Hqu0iUq0d1zhk1quxokNz5Q0TEc2+4V02CmqM7/N9kabRd5rkRXlPPwMX0n9pr0NPUrWQU26dsqh+ta7NY5R8ceqgTM2kXbx4XuLZ3xYjNubEbDIGZ1OZ2jsAeK5he50/gP8AStlK5g1/D+Yvoj3VwNhSgCgCgCgCgCgMjnxSK+JVpHjJnEiuihypiaTlmX5fG/KrJxbjFpXy+pWqSUpJu2f0Ep9owMCOmCBiC/R4QIZLG/WPTnS4vYAC/KtFGXD1/wAN96PH0/0sHk3xIkxWNkGgds4B4gO7sAbc9a5YhWjFHTDu8pMm/KKf2GT0k+0K1wvxEWuD+KvEzbYO1IsNMk0gkbIbhY1Q3uCNS0i248gfVU+tGUo7qLKvCU4OK7SE2jPG0rtGWysxazhVIzMTlsrsCACNbi/YK1imlZmsYtJJm47mH9hwv0K+6q6r12VVb4kuZUt88c0O0ElS2ZI1Ivw/iBB9RNVeInu1U0ei2ZRVbBOnLRt/YbP5RZVa5ghzWtmubkDW3ba54XrZYvuOUtjJZbzsMtjbZfF7Uw8smUNfKAvABVcgakniSfXWIVN+qmzevhlQwc4R5+qNZl80+BqbPqs85HVFR2TtTob3GZTrYWuD2i+nDSvF7M2ksL/GWcX5p8fz+3vMXhemV1qjva29ishSJWDHTM1hlvobAE6+z18KuMTtmm4Wpavt4f6QqWBkpXmONxfipPT/ALRXXYnwpc/sjXH9dchl5Tj8DF9J/aavaepXsz+LacsbiVXLFeTsWHAjgTyzG3Zc1u4mBLa23pZ48khTKHaTQWOZr3JN/wDUawlYG54bzF9Ee6uJsK0AUAUAUAUAUAk+HU8hftsKzdmLISGDH+n6o/Cl2LIXSJRwAHgLVgydMoOhAI76ARfCqeAUfyj8KzdmbsEwq81U/wAo/Cl2LsWVbaDQVgwctEp4gHxFYsjKk1oxFsIO76o/ClkZ35cRVIFHBRftsKzYxvPiKUMCTw34WHqFa7keBtvPicfo3ePqj8KbseBjefEXVQOAArKSWgvc8dAeIB8RWTAlJhVPAKP5QaA9GGT5K/VFALUAUAUAUAUAUAUBRYsZjJp5I4pDZWbjlAUBiBc2q6dPDU6cZTWqR5SNfH18ROnSlo3wslfLsPMbLtCIFnZso4suQjxNhcDxFKawdR2Sz8TFeW1aKcpN2Xat1/76EjuZtKWVpRI5YALa9tLk9grhj6NOmo7isTdi4utXlNVJXtbh3j7fPGPFhXeNirBlAItzYA8e6qxlnjqkqdFyg7PL6mefrRi/n29i/lrW5Se24j5/p+CSlxu0Vw4xJmIiNterezGwNsvAkgesUO7qYxUulcsvD8F83enaTDQu5zM0YJPaSK2LnDTc6MZS1aRT999t4iLFdHFIyrkU5QAbklhzBPIVZYWjTlTvJdpW47EVYVt2ErZL7nseE2uUzdJbS+UlA3sy2HrIo54RO1vqFTx7jfe8Mr/S3qMt2N4cTJi4UeYsjMQR1bGyk8QO0cq6V6FJUnKKOWGxVaVeMZSuvDgzSpTZT4GqiWhesqOz8Tips2SQnKLm9hx4Dh3GqOhUxVa+7LTkRISqS0YLisUYumznJ26X42va3C9Z38X0fSXy8Bepu71yY3ZxTyI5dixDWF/AVN2fVnUg3N3zO1GTkncjfKHtOWCGJoXKEyWJAGoyk21B5ipNaTisi+2Nh6VerJVI3y+5T9p7b2hAyrJiCC0ayC2U9Vr2v1eOhrjKc46suqGEwFdNwho7dvZ4jN97MbY/tDexfy1r0s+JIWy8Jf4a9fybJCbqpPYKnI8PJWkzuhqFAFAFAFAFAUjYGJy4jFp1uuHIC2zEoW0Un+KzG1W+LhejTlwt6o8xsyqo4qtDje3HJvTvzPN2YlWeJURXUxMrssZjdOGmIFyrsTp23uaj123Ftu2fG68CwwiSqRSV007u1mv/AG7GzrcEZZ8VGeMZyfVZh91dMdPfpwf72EfZFFUq9WK7MvJsk/KB+5P6SfaFVbLDaX/O+a+qKxgcdgBBEo6JMVl86dHMefmXYdWxNyNdNPCsETDvC9HHJb/eu390IzeSHafQM2JfNh84JylCpuRlPVF8t7WB520vQV1idxufV8P2xo26B/YsN9EvurYs8L8GHJFT3qw6SbTjjkNleIJfsLCQIfrlas6EnHDtx1T/AB9isxUYyxkYy0at9bethLDYkL+g4goqth2OFxWg6uYmJSdOTKT3Zh21ykr70V25r6neMmlCb/r/ABl9PqMtmQRxbUwscWi2zEc1MnSuqnvEbRj1V0c5SoSv+6fc4qnGOKgo/t7/AGsalN5reBqsloy4ehXNzP8AN/l/uqp2V/bw+5Hw3aeb1qz4VTAQYRYsF5qOHqU8R3DsNScYpSo3hp28jerdxy0Pdw5CYZL8nt/1FabOVoS5/YxQ0ZHeVX4iH6X+1qk4jRHpv/H/AI0+X3RE7y494JsNiEhSZHwiIC6F1uCWNiOBsw8RWJO1nbsN8NSjUjUpSk4tTbydmR2+iJ0OFnMSwSzI3SRgZfNtZsvLj49YX4VrVSsnoTdl1pKpOk5b0YtWf2/eGRrWH8xfRHuqUtDyU+sxSsmoUAUAUAUAUBRcVuriDI7qUF3LA5iCLkkcBoauoY+ioKLvpbQ8pV2NinVlUi0s21m768hRcFtOxCYmMgjmwJHgcl/XUWU8I3dRf74lhCltNRs5r98B3uZu/NhnlaUqc4FrMSbgkm9x31piq8KiSj2HbZ2Dq0JSdRrMk969mviMM0UdsxKkZjYdVgTrY9lQiXjKMq1Jwjrl9Shy7i4ngxh+ufy1rYqFs3ELh5v8C77sbSeAYbpomgUiy5+w3AJyXsCLgX9wrNiX7NinT6NtW/e4vu7+DaHDQxPbMiBTbUXA5GsljRg4U4xfYisb4brT4jEdJHky5AvWYg3BPce2rDDYmFOG7IrsZgqtWrvxta1v3IipN3dodFJEJYDHK2ZwzAljprmKE/wjXjR1qG8pK+X7xMRw+K3HBtWf7wO93NzMVFi4p5DGyhizEOWY5gRfVdTc9tYq4inKDijahg6saqnK3maPItwR2iq9q6LVlUg2Tiog3RyIhYWJuOXivfVRRwmJpX3Ws/3gRY06kdBnBsXGLG0KyR5Hvdc9734gHLcX52++t44bExg4Jqz/AHgbKnNKxPbq7Lkw8brJluWuMpvyA7O6pWEoypRalxOlKDisxtvxsSXFRxrFlur5jmNtMpHYeZrtVg5LIuNlYynhqkpVL5q2XMgMDsfamHXJFNCq8lZrgdtrpcceA01rSMKkckTcTi9nV5b0ou/G3+kXtTcjaWIYvNJFI5FrlzoOQAEYAGvIVh05vNnSjtLB0VuwTS5f6apCtlAPIAVJPNyd3c7oYCgCgCgCgCgGbbUhBIMi3Gh17K06WHExvI4G1IBwkT2isdLDiN5DjDYyOS+Rw1uNjW0ZxlowmmdzzqgzOQq9p76xOpGC3pOyOkISm92KuxodrYf51PaK4+24f515nb2Ov8jAbXg+dT209tw/zrzHsdf5GPIpAwDKbg6gjnXeMlJKUc0zhKLi7PUZ43bMETZZZURrXsxsbHnUiFCpNXjFtEepiKVN2nJJjf8AWPB/PxfWFbeyV/kZp7Zh/nXmK4XbuGdgiTRsx4KGFz4CsSw1WKvKLSNoYmjN7sZJskSa4HcZnacJ/wAxPbQANpQfLT20A4w+IVxdGDAaaUB5icUkYBdgoOgua0nUjBXk7Gspxj1mNjtbDn/NT2iuftNH5kadPT+ZHv8A5iD51PbT2mj8yHT0/mQ9BrudT2gCgCgCgCgCgM7xdule/DOb28TVXLrPmcHqOtrrBHEGUSCR9URiNB8s2vYdmuvtt2lCCjfPM2aVh9uTIGaQjsHvNbYbVmYakpvX+7N4r7xXPaf/ADPw+pZ7N/6F4/Qquz4AVdjG0mW1gHWNdeJaRiLacBVPg6EailKUW7eC8y4xdaUHFRklfxfkc7cw6wzmNSbZQwv38r+qtcbh40au7HTUzg8Q61PelqXbYf7vF6Ar0OC/54ckUGM+PPmZ55QcK8uPVI1LO0agAc9WPur1Gzpxhh3KTsr/AIPJbVpyqYpRirtr8kTDuniWQPkCgydF1iAQS2S5HZn07e6pMsdRTtfsv9yLHZuIlG9rZ2+3kSOx9jvhdpwRSFS3ngqdCCrgcRfiprhWxEa+FnKP7oSMPhZ4fGQjL9yZqc3mnwNeePTFCCjIzknq5bgC+hNi3HkSNO8Vkwe4gKjEMTorNcKLZQbIfO/jNreI7aAsG58gaJyPlfcKMyJ76n4OP0/uNVm0uouZCxvVRBbbEWGKx5GklyhnObKovfQAA34H+lR6tGlStFq77c7HGpThTsmrsZzYiJog6hkYOEZScw6ysysGsPkEWrhUhBw3oZPRrz/BynGLjvRNJh80eAr0EdC3Wh3WTIUAUAUAUAUBQTKqTszqXUOxyjnqbcarU0p3kcMr5jfaOHjmzzriBzLJLpICOCqBo3YLaV1klL+SZs88yR8n/nzeivvNb4bVmYE7vX+7N4r7xXHaf/M/D6lns3/oXj9Cr4ecdC0dopVchjHI/REMLagk2YaDgfG1VeFnam4JKSeqbs7/AHWnaWeJjeopu8Wu1K6t9mMdtYnpSZJHj6YKqhYjmGh1LMLqDqx0bSwHfW2Jkqn85tb2Sss/P17TXDxdP+ME93i8vL0L7u818NCf9se6rnB/AhyRT4v40uZSN8cYsO045Gz5VjBPRkBv49Bc21Oh7r16TB03Uwkoxtdvt8DzGOqxpY2M5Xsl2eJDybxYRoyjDGsTiOmN5NCM+bLYSWBy8wL5tb0WGrKV1u6W9ORs8ZQcbPe1v68xXZe0Yp9r4eSESqp0bpWLNmCvexLMbWy6X7aTpzp4WUZW8PAxTq06uMjKF/HxNYm80+BqkL4omGcA9bzWBVvBhY+scfECsmCPxuLDKAFKt5p9BD1B3mxAP0a0BZ9w/ipPT/tFYMiu+vxcfp/cartpdSPMhY3qrmROO2hhJI4v0kM8wWxMfFRc2DG4B01tra50F606WlOEelzfca79OUFv6kNtjaELRLFh4iiBs5Zj1mOUr2nSzHn6hXCtUpuG5TVlqcqk4OO7BGnQeavgPdV0tCzWh3WTIUAUAUAUAUBFybAgJJKm5JJ6x5+uuLoQbua7iGv6rwMetGR3hzToIDdQ+2ZseKAsYwQWFjck8PGt404x0MpJDnG4RZUKOLqbc7cK1rUYVY7k9DrSqypS3o6kVNuzARboyR6ZFRfdmH4erJT2liH2+iE03Rw3ONh/O341n3dh+HqzHvCvx9ETeFw6xoqLoqiw56DvqZCChFRjoiJObnJyerIva27GHxD9JKhLWC3DEaDuB76mUcZVpR3YPIhV8FRrS3pq7Ittw8If8g/8rfjW72hXfb6I5rZuHX9fVjzZu5mEgkSWONg66g52Nri3AnXjWk8ZVnFxk8jpTwVGnJSisywMLi1RSWRT7CiHBCf5iKARbduFj1oyO/OaAkdnbNjgBWMEAm5uSdeHOgPcfs9JgBICQDcWJHurlVowqq0jnUpxqK0iKm3WgJ+LJ7+kYVxWCors9Wc/ZafA8XdHDHjGw/nb8az7FR4erM+zU+BPqLC3ZUo7ntAFAFAFAFAFAVLE73MrsvRKcrEeceRt2VXSxzUmt0vaeyIygpb2qvoEm9kqgFoLA8CSRfwuutHjZrWAjsmlJ2VS/l+SS3f24cQzgoFygHQ3ve/d3V3w+IdVtNWsQ8dgVhkmne4tvLtU4bDtKFDkFRYm3nEDjbvqyw1FVqig3Yqa9To4byRTx5R5DoMOpPpn8tWXuqPzehC9vl8ovNvziUBZsGVUcS2cAX0GpS3E2rRbOpN2VT6fk2eMqLNw+v4LlsfGGaCKUjKXQNYG9r8r1WVqfR1HDgTac9+ClxK1vVvk+En6JYlcZA1yxHEnS1j2VmFLeV7kHFY50Z7ijfK+pEDylyf/AI6/XP5a36BcSP71l8nr/hJbJ31lkxMcEmG6IueZYECxN8pUfJrWVJJXTO1HHTnVVOULX/eBc5XspPYCfZXBlpFXaRnaeUqQ2th1ueAznny82q1bQk/6+v8Ah6Z/+P01/wDsfl/opP5Qp0NnwmQnUBmZSfUUrLx01rD6/g1hsOjNXjVvys/uWXdDb7YyN3ZAmV8tgb30BvwHbUrD13Vi21Yqto4JYSaine6ud707cOFRGVA+ZstibW0J7O6rDD0VVbTdimxNd0YppXK/Dv1M98mGzW45Sxt7FqU8FBayIqx83pC/7yE28oMgv8Aun+s/lrKwEfmMPaEl/X1L7G1wD2i9VrLNHVYMhQBQBQBQBQFBwmyhPLPeQR5XPEXvmZu8cLf1qnhQ6Wc87Wf5PT1sY8PSp2je6+iXMsG3NiCaOFemEfR8Da+bQD5Q7KsKtBTio30KbDYt0qkpqN7kbuTYTYlAb5Dkv25WYX9dr1Hwcd2c0TdqVOkpU5cc/NId+UT9xk9JPtCr7Z3x14/Q81jPhPw+pR9nbrYm0U+QdH1Zb5h5ujXte/DlVpVxlJb0L55rxINPDVHaXZkyX313xwmJwUsUMjNIxjKgxuvmyIx1KgDRSagYbC1adVSkss+1cCVXxFOcHFP6lu3PN8Dhvol91Q8T8aXMk0Phx5FF3/QttGMKnSMUjAT5fWbqnuPC9bUuoU+PTeJSSvksuObH3/h8NBip8T/9vhVVig1tNa/RqTxtdG9J1HIgab7cbcST7LThVdT+sezv/c+ZWd19pPiNrRTSHrSSEkcgMjWUdwFgPCt5K0LHCjN1MSpP9yZsuK8xvRPuqK9C9h1kZPup8HhMbiEt08UQCG1ygYG7jv04/wCnxqpwmUJTWqR63arcq1Kk+rJ59/d+8Q2HJJLgtoJiS79DEJ4jKWLKxDkWZutZsg053Paa6wvOnJT7MyPWcaOIozo2V3uu1rNZcOf7Ysvkne+Hm+l/sWumBVoy5/ZETbsr1YPu+7F/KYfgIvpD9k1e4DrvkeT2j1FzIXeTa82AlSDDkJEIlOqqc7XbM9yL3OgOvIcK2pwjWTnPW5rUqSoNQhpYZbdlMmBw2Kl+OeRo2awGdeuVawAFgFCjuPOutB7lV01occQt+lGo9dPqaph/NXwHuqqepbrQUrBkKAKAKAKAKAzLaezneSS8TkF2sch7TqNKop0577yer7D19KtS6KKclou1cBTeHESzxwx/o0g6IccpN9AOGXThUmrOVSKW68iDh6UKNSUt9O/eiS8nmGdHmzIy3VbZlI5nhcV1wcWm7ojbUnGUY7rT1JXf6JmwThVZjmTRQSfOHIVeYCSVdNu2v0PPYtN0ml3Fdg3smjw6QfoM7ZYhHmAbWy5b2yaeFd6uFjKq576zdzlTruMFHdeSsZ8uyMRb4ib/AIn/AC1YdLD5l5oh7kuD8mbdujGVwWGDAqREoIIsRpwIPCqHENOrJriW1FWpxvwKN5Q8JMcYGjSU/BKMyK2hu1+so0NjW9Jrdsyox8KnTqUE9NVfv4ELu9PicK8mbDTTQzKVljKP1731JynXU+IJ9SaT7TXD1KkG96Laeqszrc7Zsi7RgboJkjEjEZ0bqjK1gzZQL8BfnWJtbpvhqclXT3Wl3o2TEjqN6J91RnoXkOsjFdlpi4DmjilBK5WBiYqwPFWUrYiqOl0tPNJ+TPc4n2WvHdnNd2auu9Dza21cXPhf0Z8LKlmUqYY5FQqvBHQhiQOIswAOXTq6ypVZzhuuLXgytp4ahRr9JGonzab5pq3jlx4lq8lGGdMPMJEdCZbgOpUkZF1sRUjCRai7rtK3bE4yqx3Wnl2c2PPKJAzxRBFZj0moUE/wnsq4wMkpO77DzWPi5QVlfMpe2DiZoEjaCUlCOuFkuVVWADJbKxGYdfjYW1uTUtRpxk5KSz7Mv3wIblUnBRlF5duf74iW8mMxmLILwSqqCyII3Nr8STl6zG3H+nG+tGNOno0b1pVKmsX5M2HDjqL4D3VVPUtloKVgyFAFAFAFAFAeEUBwsVuZ9tAKUAUBw8d+ZHgaA9RLcyfE0B1QBQHDJre59v3UB3QBQHjC4oDlEtzJ8TQHdAFAcPHfmfUaA6UWFvfQHtAFAFAFAFAFAFAFAFAFAFAFAFAFAFAFAFAFAFAFAFAFAFAFAFAFAFAFAFAFAFAFAFAFAFAFAFAFAFAFAFAFAFAFAFAFAFAFAFAFAFAF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59" y="2106702"/>
            <a:ext cx="5562619" cy="37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Analytics: Overview of the Campaign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713792"/>
              </p:ext>
            </p:extLst>
          </p:nvPr>
        </p:nvGraphicFramePr>
        <p:xfrm>
          <a:off x="319110" y="1611281"/>
          <a:ext cx="8001000" cy="475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65101" y="1711137"/>
            <a:ext cx="34821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results   </a:t>
            </a:r>
          </a:p>
          <a:p>
            <a:endParaRPr lang="en-CA" sz="20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Good:</a:t>
            </a:r>
          </a:p>
          <a:p>
            <a:r>
              <a:rPr lang="en-CA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+17.47%  sessions</a:t>
            </a:r>
          </a:p>
          <a:p>
            <a:r>
              <a:rPr lang="en-CA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+26.62%  users </a:t>
            </a:r>
          </a:p>
          <a:p>
            <a:r>
              <a:rPr lang="en-CA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+2.10% page views</a:t>
            </a:r>
          </a:p>
          <a:p>
            <a:endParaRPr lang="en-CA" sz="20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Bad:</a:t>
            </a:r>
          </a:p>
          <a:p>
            <a:r>
              <a:rPr lang="en-CA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+8.80% bounce rate</a:t>
            </a:r>
          </a:p>
          <a:p>
            <a:r>
              <a:rPr lang="en-CA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-31.18% session duration</a:t>
            </a:r>
          </a:p>
          <a:p>
            <a:r>
              <a:rPr lang="en-CA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-13.04% pages per session</a:t>
            </a:r>
          </a:p>
          <a:p>
            <a:r>
              <a:rPr lang="en-CA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sales </a:t>
            </a:r>
          </a:p>
          <a:p>
            <a:endParaRPr lang="en-CA" sz="2000" dirty="0" smtClean="0"/>
          </a:p>
          <a:p>
            <a:endParaRPr lang="en-CA" sz="2000" dirty="0" smtClean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5232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turn… Q &amp; A Time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437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the Opportunity and Cooperation</a:t>
            </a:r>
            <a:endParaRPr lang="en-CA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Acquiring &amp; Reaching </a:t>
            </a:r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Fans via Facebook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Shot 2014-12-02 at 5.5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45" y="1585641"/>
            <a:ext cx="7508383" cy="2135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Screen Shot 2014-12-02 at 5.54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45" y="4331694"/>
            <a:ext cx="7508383" cy="2197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7022" y="181329"/>
            <a:ext cx="930758" cy="910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54826" y="3303540"/>
            <a:ext cx="234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on </a:t>
            </a:r>
            <a:r>
              <a:rPr lang="en-CA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Faccebook</a:t>
            </a:r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so important!</a:t>
            </a:r>
            <a:endParaRPr lang="en-CA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&amp; </a:t>
            </a:r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via Facebook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Shot 2014-12-02 at 5.5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45" y="1428529"/>
            <a:ext cx="7658637" cy="2890674"/>
          </a:xfrm>
          <a:prstGeom prst="rect">
            <a:avLst/>
          </a:prstGeom>
        </p:spPr>
      </p:pic>
      <p:pic>
        <p:nvPicPr>
          <p:cNvPr id="7" name="Picture 6" descr="Screen Shot 2014-12-02 at 5.56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45" y="4611291"/>
            <a:ext cx="7658637" cy="2053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54826" y="3303540"/>
            <a:ext cx="2346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“Whale” like </a:t>
            </a:r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ctivity in a  24 hour </a:t>
            </a:r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period.</a:t>
            </a:r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between 9am –midnight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matter what day you post</a:t>
            </a:r>
            <a:endParaRPr lang="en-CA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7022" y="181329"/>
            <a:ext cx="930758" cy="9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2-02 at 5.56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72" y="1356050"/>
            <a:ext cx="7067283" cy="1677259"/>
          </a:xfrm>
          <a:prstGeom prst="rect">
            <a:avLst/>
          </a:prstGeom>
        </p:spPr>
      </p:pic>
      <p:pic>
        <p:nvPicPr>
          <p:cNvPr id="8" name="Picture 7" descr="Screen Shot 2014-12-02 at 5.5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73" y="3145868"/>
            <a:ext cx="7067283" cy="1644430"/>
          </a:xfrm>
          <a:prstGeom prst="rect">
            <a:avLst/>
          </a:prstGeom>
        </p:spPr>
      </p:pic>
      <p:pic>
        <p:nvPicPr>
          <p:cNvPr id="9" name="Picture 8" descr="Screen Shot 2014-12-02 at 5.57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72" y="4902857"/>
            <a:ext cx="7067283" cy="18396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33360" y="1356049"/>
            <a:ext cx="3065175" cy="5386448"/>
          </a:xfrm>
          <a:prstGeom prst="rect">
            <a:avLst/>
          </a:prstGeom>
          <a:noFill/>
          <a:ln w="38100" cmpd="sng">
            <a:solidFill>
              <a:srgbClr val="B015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CA" sz="35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CA" sz="3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Isn’t Watching </a:t>
            </a:r>
            <a:r>
              <a:rPr lang="en-CA" sz="35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WACS</a:t>
            </a:r>
            <a:r>
              <a:rPr lang="en-CA" sz="35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Facebook</a:t>
            </a:r>
            <a:endParaRPr lang="en-CA" sz="35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7022" y="181329"/>
            <a:ext cx="930758" cy="9102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54826" y="3303540"/>
            <a:ext cx="2346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women on 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post for older demographic </a:t>
            </a:r>
          </a:p>
        </p:txBody>
      </p:sp>
    </p:spTree>
    <p:extLst>
      <p:ext uri="{BB962C8B-B14F-4D97-AF65-F5344CB8AC3E}">
        <p14:creationId xmlns:p14="http://schemas.microsoft.com/office/powerpoint/2010/main" val="12406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– Reach : </a:t>
            </a:r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on Facebook 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05507"/>
              </p:ext>
            </p:extLst>
          </p:nvPr>
        </p:nvGraphicFramePr>
        <p:xfrm>
          <a:off x="2088445" y="1825625"/>
          <a:ext cx="7869320" cy="2821940"/>
        </p:xfrm>
        <a:graphic>
          <a:graphicData uri="http://schemas.openxmlformats.org/drawingml/2006/table">
            <a:tbl>
              <a:tblPr/>
              <a:tblGrid>
                <a:gridCol w="983665"/>
                <a:gridCol w="983665"/>
                <a:gridCol w="983665"/>
                <a:gridCol w="983665"/>
                <a:gridCol w="983665"/>
                <a:gridCol w="983665"/>
                <a:gridCol w="983665"/>
                <a:gridCol w="983665"/>
              </a:tblGrid>
              <a:tr h="23827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Fans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Reach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Engagement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RtoE ratio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18-24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1,529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238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1,957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</a:tr>
              <a:tr h="238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1,101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</a:tr>
              <a:tr h="238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612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480"/>
                    </a:solidFill>
                  </a:tcPr>
                </a:tc>
              </a:tr>
              <a:tr h="238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55-64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367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38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306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</a:tr>
              <a:tr h="23827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6,117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7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organic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3,075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7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3,042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7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like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85140" y="4901244"/>
            <a:ext cx="7869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‘- instead of targeting the fans and the friends of fans, I would suggest to target the audience based on interest. That way, we can have the engagement with “the right people”.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022" y="181329"/>
            <a:ext cx="930758" cy="9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442" y="3272049"/>
            <a:ext cx="5181600" cy="14584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Engagements: very low, and so far, our efforts cant significantly increase the engagement level.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Screen Shot 2014-12-03 at 5.2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45" y="1400789"/>
            <a:ext cx="3685483" cy="52010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 of Twitter Followers 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402" y="199670"/>
            <a:ext cx="773997" cy="7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Twitter Interaction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Shot 2014-12-03 at 5.4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45" y="1291077"/>
            <a:ext cx="9038901" cy="5420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402" y="199670"/>
            <a:ext cx="773997" cy="7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8445" y="181329"/>
            <a:ext cx="9493956" cy="7923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Make </a:t>
            </a:r>
            <a:r>
              <a:rPr lang="en-CA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Happen? - Scheduling</a:t>
            </a:r>
            <a:endParaRPr lang="en-CA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50678"/>
              </p:ext>
            </p:extLst>
          </p:nvPr>
        </p:nvGraphicFramePr>
        <p:xfrm>
          <a:off x="1059976" y="1392075"/>
          <a:ext cx="10072048" cy="5378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6510"/>
                <a:gridCol w="2058593"/>
                <a:gridCol w="2394175"/>
                <a:gridCol w="2226003"/>
                <a:gridCol w="2226767"/>
              </a:tblGrid>
              <a:tr h="526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Month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General holiday / event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Eco-tourism / </a:t>
                      </a:r>
                      <a:r>
                        <a:rPr lang="en-CA" sz="1200" dirty="0" err="1">
                          <a:effectLst/>
                        </a:rPr>
                        <a:t>Tofino</a:t>
                      </a:r>
                      <a:r>
                        <a:rPr lang="en-CA" sz="1200" dirty="0">
                          <a:effectLst/>
                        </a:rPr>
                        <a:t> / Whale watching / industry news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WCAS news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WCAS specials / promos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January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6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February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Valentine’s Day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Whale Fest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Introducing spring break packages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Valentine’s Day specials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March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Spring break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Whale Fest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Spring break packages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Easter / Spring break specials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6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April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Easter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Feast event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Introducing Mother’s Day packages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Mother’s Day specials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May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Mother’s Day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Grey Whales start making their way back towards BC Coast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Introducing Father’s Day packages and summer family packages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Father’s Day specials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June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Father’s Day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r>
                        <a:rPr lang="en-CA" sz="1200" dirty="0" smtClean="0">
                          <a:effectLst/>
                        </a:rPr>
                        <a:t>Summer in </a:t>
                      </a:r>
                      <a:r>
                        <a:rPr lang="en-CA" sz="1200" dirty="0" err="1" smtClean="0">
                          <a:effectLst/>
                        </a:rPr>
                        <a:t>Tofino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Harbour / Fireworks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Introducing “School’s out” packages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Father’s Day specials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“School’s out” specials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July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Canada Day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r>
                        <a:rPr lang="en-CA" sz="1200" dirty="0" smtClean="0">
                          <a:effectLst/>
                        </a:rPr>
                        <a:t>Trace influencers and eco-tourism trends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August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September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October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Thanksgiving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November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Remembrance Day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Accessible Tourism Conference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December</a:t>
                      </a:r>
                      <a:endParaRPr lang="en-C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Christmas / New Year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Holiday sale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9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778</Words>
  <Application>Microsoft Office PowerPoint</Application>
  <PresentationFormat>Widescreen</PresentationFormat>
  <Paragraphs>245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Gift vs Adventure 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Phillips</dc:creator>
  <cp:lastModifiedBy>Keith Phillips</cp:lastModifiedBy>
  <cp:revision>32</cp:revision>
  <dcterms:created xsi:type="dcterms:W3CDTF">2014-12-04T05:36:11Z</dcterms:created>
  <dcterms:modified xsi:type="dcterms:W3CDTF">2014-12-04T23:15:49Z</dcterms:modified>
</cp:coreProperties>
</file>