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72"/>
  </p:notesMasterIdLst>
  <p:sldIdLst>
    <p:sldId id="256" r:id="rId2"/>
    <p:sldId id="295" r:id="rId3"/>
    <p:sldId id="300" r:id="rId4"/>
    <p:sldId id="298" r:id="rId5"/>
    <p:sldId id="307" r:id="rId6"/>
    <p:sldId id="306" r:id="rId7"/>
    <p:sldId id="294" r:id="rId8"/>
    <p:sldId id="309" r:id="rId9"/>
    <p:sldId id="323" r:id="rId10"/>
    <p:sldId id="299" r:id="rId11"/>
    <p:sldId id="311" r:id="rId12"/>
    <p:sldId id="321" r:id="rId13"/>
    <p:sldId id="322" r:id="rId14"/>
    <p:sldId id="326" r:id="rId15"/>
    <p:sldId id="327" r:id="rId16"/>
    <p:sldId id="312" r:id="rId17"/>
    <p:sldId id="314" r:id="rId18"/>
    <p:sldId id="313" r:id="rId19"/>
    <p:sldId id="315" r:id="rId20"/>
    <p:sldId id="316" r:id="rId21"/>
    <p:sldId id="317" r:id="rId22"/>
    <p:sldId id="318" r:id="rId23"/>
    <p:sldId id="319" r:id="rId24"/>
    <p:sldId id="320" r:id="rId25"/>
    <p:sldId id="324" r:id="rId26"/>
    <p:sldId id="325" r:id="rId27"/>
    <p:sldId id="328" r:id="rId28"/>
    <p:sldId id="333" r:id="rId29"/>
    <p:sldId id="329" r:id="rId30"/>
    <p:sldId id="330" r:id="rId31"/>
    <p:sldId id="331" r:id="rId32"/>
    <p:sldId id="332" r:id="rId33"/>
    <p:sldId id="334" r:id="rId34"/>
    <p:sldId id="335" r:id="rId35"/>
    <p:sldId id="370" r:id="rId36"/>
    <p:sldId id="340" r:id="rId37"/>
    <p:sldId id="336" r:id="rId38"/>
    <p:sldId id="337" r:id="rId39"/>
    <p:sldId id="338" r:id="rId40"/>
    <p:sldId id="339" r:id="rId41"/>
    <p:sldId id="342" r:id="rId42"/>
    <p:sldId id="343" r:id="rId43"/>
    <p:sldId id="341" r:id="rId44"/>
    <p:sldId id="344" r:id="rId45"/>
    <p:sldId id="345" r:id="rId46"/>
    <p:sldId id="346" r:id="rId47"/>
    <p:sldId id="347" r:id="rId48"/>
    <p:sldId id="349" r:id="rId49"/>
    <p:sldId id="348" r:id="rId50"/>
    <p:sldId id="350" r:id="rId51"/>
    <p:sldId id="351" r:id="rId52"/>
    <p:sldId id="352" r:id="rId53"/>
    <p:sldId id="353" r:id="rId54"/>
    <p:sldId id="354" r:id="rId55"/>
    <p:sldId id="355" r:id="rId56"/>
    <p:sldId id="356" r:id="rId57"/>
    <p:sldId id="357" r:id="rId58"/>
    <p:sldId id="358" r:id="rId59"/>
    <p:sldId id="359" r:id="rId60"/>
    <p:sldId id="360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69" r:id="rId70"/>
    <p:sldId id="310" r:id="rId7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1F4E8F-FA7A-4ED0-84FA-EE4BA46F9625}">
          <p14:sldIdLst>
            <p14:sldId id="256"/>
            <p14:sldId id="295"/>
            <p14:sldId id="300"/>
            <p14:sldId id="298"/>
            <p14:sldId id="307"/>
            <p14:sldId id="306"/>
            <p14:sldId id="294"/>
            <p14:sldId id="309"/>
            <p14:sldId id="323"/>
            <p14:sldId id="299"/>
            <p14:sldId id="311"/>
            <p14:sldId id="321"/>
            <p14:sldId id="322"/>
            <p14:sldId id="326"/>
            <p14:sldId id="327"/>
            <p14:sldId id="312"/>
            <p14:sldId id="314"/>
            <p14:sldId id="313"/>
            <p14:sldId id="315"/>
            <p14:sldId id="316"/>
            <p14:sldId id="317"/>
            <p14:sldId id="318"/>
            <p14:sldId id="319"/>
            <p14:sldId id="320"/>
            <p14:sldId id="324"/>
            <p14:sldId id="325"/>
            <p14:sldId id="328"/>
            <p14:sldId id="333"/>
            <p14:sldId id="329"/>
            <p14:sldId id="330"/>
            <p14:sldId id="331"/>
            <p14:sldId id="332"/>
            <p14:sldId id="334"/>
            <p14:sldId id="335"/>
            <p14:sldId id="370"/>
            <p14:sldId id="340"/>
            <p14:sldId id="336"/>
            <p14:sldId id="337"/>
            <p14:sldId id="338"/>
            <p14:sldId id="339"/>
            <p14:sldId id="342"/>
            <p14:sldId id="343"/>
            <p14:sldId id="341"/>
            <p14:sldId id="344"/>
            <p14:sldId id="345"/>
            <p14:sldId id="346"/>
            <p14:sldId id="347"/>
            <p14:sldId id="349"/>
            <p14:sldId id="348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14" y="3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9BB8A-1240-4814-A740-21E117F1FCD4}" type="datetimeFigureOut">
              <a:rPr lang="en-CA" smtClean="0"/>
              <a:t>2023-04-11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86730-0713-470C-8C74-D6B0E7B1CCA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110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298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3023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6632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3638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1732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7367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8724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4534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989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5940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052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0515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2286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7216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82335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2548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5727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70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7001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3674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480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0249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164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0637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5211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86730-0713-470C-8C74-D6B0E7B1CCA0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38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April 11,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April 11,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5E70A08-748C-D125-010C-90745665E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66745"/>
            <a:ext cx="4004187" cy="225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ree, sky, building, outdoor&#10;&#10;Description automatically generated">
            <a:extLst>
              <a:ext uri="{FF2B5EF4-FFF2-40B4-BE49-F238E27FC236}">
                <a16:creationId xmlns:a16="http://schemas.microsoft.com/office/drawing/2014/main" id="{4763ACDF-C3CE-DC3B-C5D3-BD0474F9E9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4" y="2772264"/>
            <a:ext cx="4346216" cy="2242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021" y="690494"/>
            <a:ext cx="8595360" cy="1135674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‘senior tsunami’ has arrived: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it means for Canada’s economy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782" y="2693615"/>
            <a:ext cx="3847452" cy="1135674"/>
          </a:xfrm>
        </p:spPr>
        <p:txBody>
          <a:bodyPr>
            <a:normAutofit/>
          </a:bodyPr>
          <a:lstStyle/>
          <a:p>
            <a:r>
              <a:rPr lang="en-US" sz="1800" b="1" dirty="0"/>
              <a:t>Kevin Milligan</a:t>
            </a:r>
            <a:br>
              <a:rPr lang="en-US" sz="1800" b="1" dirty="0"/>
            </a:br>
            <a:r>
              <a:rPr lang="en-US" sz="1800" b="1" dirty="0"/>
              <a:t>Vancouver School of Economics</a:t>
            </a:r>
          </a:p>
          <a:p>
            <a:r>
              <a:rPr lang="en-US" sz="1800" b="1" dirty="0"/>
              <a:t>University of British Columbia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54FCA22-7A1B-3960-2E7D-E894739E30A9}"/>
              </a:ext>
            </a:extLst>
          </p:cNvPr>
          <p:cNvSpPr txBox="1">
            <a:spLocks/>
          </p:cNvSpPr>
          <p:nvPr/>
        </p:nvSpPr>
        <p:spPr>
          <a:xfrm>
            <a:off x="4572000" y="2784281"/>
            <a:ext cx="4004187" cy="1242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Ottawa Economic Association</a:t>
            </a:r>
          </a:p>
          <a:p>
            <a:r>
              <a:rPr lang="en-US" sz="2100" b="1" dirty="0"/>
              <a:t>Spring Policy Conference</a:t>
            </a:r>
          </a:p>
          <a:p>
            <a:r>
              <a:rPr lang="en-US" sz="2100" b="1" dirty="0"/>
              <a:t>Ottawa ON</a:t>
            </a:r>
          </a:p>
          <a:p>
            <a:r>
              <a:rPr lang="en-US" sz="2100" b="1" dirty="0"/>
              <a:t>April 13, 2023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8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389FC-3AB2-6A48-250F-764912FB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400050"/>
            <a:ext cx="2727614" cy="4379768"/>
          </a:xfrm>
        </p:spPr>
        <p:txBody>
          <a:bodyPr/>
          <a:lstStyle/>
          <a:p>
            <a:r>
              <a:rPr lang="en-CA" dirty="0"/>
              <a:t>Start with the babies.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E97181B2-8972-A261-80E2-4E94C780BC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6" y="484632"/>
            <a:ext cx="6409944" cy="4658868"/>
          </a:xfrm>
        </p:spPr>
      </p:pic>
    </p:spTree>
    <p:extLst>
      <p:ext uri="{BB962C8B-B14F-4D97-AF65-F5344CB8AC3E}">
        <p14:creationId xmlns:p14="http://schemas.microsoft.com/office/powerpoint/2010/main" val="265786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389FC-3AB2-6A48-250F-764912FB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400050"/>
            <a:ext cx="2727614" cy="4379768"/>
          </a:xfrm>
        </p:spPr>
        <p:txBody>
          <a:bodyPr/>
          <a:lstStyle/>
          <a:p>
            <a:r>
              <a:rPr lang="en-CA" dirty="0"/>
              <a:t>The baby boom.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E53E1FD3-720D-CE45-CB92-3AE3D8F37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6" y="484632"/>
            <a:ext cx="6409944" cy="4658868"/>
          </a:xfrm>
        </p:spPr>
      </p:pic>
    </p:spTree>
    <p:extLst>
      <p:ext uri="{BB962C8B-B14F-4D97-AF65-F5344CB8AC3E}">
        <p14:creationId xmlns:p14="http://schemas.microsoft.com/office/powerpoint/2010/main" val="3474406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389FC-3AB2-6A48-250F-764912FB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400050"/>
            <a:ext cx="2727614" cy="4379768"/>
          </a:xfrm>
        </p:spPr>
        <p:txBody>
          <a:bodyPr/>
          <a:lstStyle/>
          <a:p>
            <a:r>
              <a:rPr lang="en-CA" dirty="0"/>
              <a:t>Living longer.</a:t>
            </a:r>
          </a:p>
        </p:txBody>
      </p:sp>
      <p:pic>
        <p:nvPicPr>
          <p:cNvPr id="11" name="Content Placeholder 10" descr="Chart, line chart&#10;&#10;Description automatically generated">
            <a:extLst>
              <a:ext uri="{FF2B5EF4-FFF2-40B4-BE49-F238E27FC236}">
                <a16:creationId xmlns:a16="http://schemas.microsoft.com/office/drawing/2014/main" id="{69F63251-8709-7D54-2111-69739BFFC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6" y="484632"/>
            <a:ext cx="6409944" cy="4658868"/>
          </a:xfrm>
        </p:spPr>
      </p:pic>
    </p:spTree>
    <p:extLst>
      <p:ext uri="{BB962C8B-B14F-4D97-AF65-F5344CB8AC3E}">
        <p14:creationId xmlns:p14="http://schemas.microsoft.com/office/powerpoint/2010/main" val="922373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389FC-3AB2-6A48-250F-764912FB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400050"/>
            <a:ext cx="2727614" cy="4379768"/>
          </a:xfrm>
        </p:spPr>
        <p:txBody>
          <a:bodyPr/>
          <a:lstStyle/>
          <a:p>
            <a:r>
              <a:rPr lang="en-CA" dirty="0"/>
              <a:t>Living longer.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95819CFA-AD40-9E4F-31BD-5794A0C8C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6" y="484632"/>
            <a:ext cx="6409944" cy="4658868"/>
          </a:xfrm>
        </p:spPr>
      </p:pic>
    </p:spTree>
    <p:extLst>
      <p:ext uri="{BB962C8B-B14F-4D97-AF65-F5344CB8AC3E}">
        <p14:creationId xmlns:p14="http://schemas.microsoft.com/office/powerpoint/2010/main" val="1995953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389FC-3AB2-6A48-250F-764912FB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400050"/>
            <a:ext cx="2727614" cy="4379768"/>
          </a:xfrm>
        </p:spPr>
        <p:txBody>
          <a:bodyPr/>
          <a:lstStyle/>
          <a:p>
            <a:r>
              <a:rPr lang="en-CA" dirty="0"/>
              <a:t>Lifespan inequality.</a:t>
            </a:r>
          </a:p>
        </p:txBody>
      </p:sp>
      <p:pic>
        <p:nvPicPr>
          <p:cNvPr id="11" name="Content Placeholder 10" descr="Chart, line chart&#10;&#10;Description automatically generated">
            <a:extLst>
              <a:ext uri="{FF2B5EF4-FFF2-40B4-BE49-F238E27FC236}">
                <a16:creationId xmlns:a16="http://schemas.microsoft.com/office/drawing/2014/main" id="{CA8804E1-C3DA-5E8D-EA13-2257871138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6" y="484632"/>
            <a:ext cx="6409944" cy="4658868"/>
          </a:xfrm>
        </p:spPr>
      </p:pic>
    </p:spTree>
    <p:extLst>
      <p:ext uri="{BB962C8B-B14F-4D97-AF65-F5344CB8AC3E}">
        <p14:creationId xmlns:p14="http://schemas.microsoft.com/office/powerpoint/2010/main" val="3567151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389FC-3AB2-6A48-250F-764912FB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dig into the data…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50C88-D846-32D2-91BE-FA310120B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Two things going on:</a:t>
            </a:r>
          </a:p>
          <a:p>
            <a:pPr marL="0" indent="0">
              <a:buNone/>
            </a:pPr>
            <a:endParaRPr lang="en-CA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The baby boom.</a:t>
            </a:r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Longer lifespans.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Consequence:  a long-lasting population bulge…</a:t>
            </a:r>
          </a:p>
        </p:txBody>
      </p:sp>
    </p:spTree>
    <p:extLst>
      <p:ext uri="{BB962C8B-B14F-4D97-AF65-F5344CB8AC3E}">
        <p14:creationId xmlns:p14="http://schemas.microsoft.com/office/powerpoint/2010/main" val="603785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389FC-3AB2-6A48-250F-764912FB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400050"/>
            <a:ext cx="2727614" cy="4379768"/>
          </a:xfrm>
        </p:spPr>
        <p:txBody>
          <a:bodyPr/>
          <a:lstStyle/>
          <a:p>
            <a:r>
              <a:rPr lang="en-CA" u="sng" dirty="0"/>
              <a:t>New</a:t>
            </a:r>
            <a:r>
              <a:rPr lang="en-CA" dirty="0"/>
              <a:t> 65 year olds.</a:t>
            </a:r>
            <a:br>
              <a:rPr lang="en-CA" dirty="0"/>
            </a:br>
            <a:r>
              <a:rPr lang="en-CA" dirty="0"/>
              <a:t> </a:t>
            </a:r>
          </a:p>
        </p:txBody>
      </p:sp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D82ECFC7-6B33-0011-607C-F5580082C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6" y="484632"/>
            <a:ext cx="6409944" cy="4658868"/>
          </a:xfrm>
        </p:spPr>
      </p:pic>
    </p:spTree>
    <p:extLst>
      <p:ext uri="{BB962C8B-B14F-4D97-AF65-F5344CB8AC3E}">
        <p14:creationId xmlns:p14="http://schemas.microsoft.com/office/powerpoint/2010/main" val="175997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389FC-3AB2-6A48-250F-764912FB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400050"/>
            <a:ext cx="2727614" cy="4379768"/>
          </a:xfrm>
        </p:spPr>
        <p:txBody>
          <a:bodyPr/>
          <a:lstStyle/>
          <a:p>
            <a:r>
              <a:rPr lang="en-CA" dirty="0"/>
              <a:t>New 65 year olds.</a:t>
            </a:r>
            <a:br>
              <a:rPr lang="en-CA" dirty="0"/>
            </a:br>
            <a:r>
              <a:rPr lang="en-CA" dirty="0"/>
              <a:t> </a:t>
            </a:r>
          </a:p>
        </p:txBody>
      </p:sp>
      <p:pic>
        <p:nvPicPr>
          <p:cNvPr id="10" name="Content Placeholder 9" descr="Chart, line chart&#10;&#10;Description automatically generated">
            <a:extLst>
              <a:ext uri="{FF2B5EF4-FFF2-40B4-BE49-F238E27FC236}">
                <a16:creationId xmlns:a16="http://schemas.microsoft.com/office/drawing/2014/main" id="{A0CB17B3-FE62-DDA7-5F6A-9C00C41699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6" y="484632"/>
            <a:ext cx="6409944" cy="4658868"/>
          </a:xfrm>
        </p:spPr>
      </p:pic>
    </p:spTree>
    <p:extLst>
      <p:ext uri="{BB962C8B-B14F-4D97-AF65-F5344CB8AC3E}">
        <p14:creationId xmlns:p14="http://schemas.microsoft.com/office/powerpoint/2010/main" val="2048261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389FC-3AB2-6A48-250F-764912FB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400050"/>
            <a:ext cx="2727614" cy="4379768"/>
          </a:xfrm>
        </p:spPr>
        <p:txBody>
          <a:bodyPr/>
          <a:lstStyle/>
          <a:p>
            <a:r>
              <a:rPr lang="en-CA" dirty="0"/>
              <a:t>New 65 year olds.</a:t>
            </a:r>
            <a:br>
              <a:rPr lang="en-CA" dirty="0"/>
            </a:br>
            <a:r>
              <a:rPr lang="en-CA" dirty="0"/>
              <a:t> </a:t>
            </a:r>
          </a:p>
        </p:txBody>
      </p:sp>
      <p:pic>
        <p:nvPicPr>
          <p:cNvPr id="23" name="Content Placeholder 22" descr="Chart, line chart&#10;&#10;Description automatically generated">
            <a:extLst>
              <a:ext uri="{FF2B5EF4-FFF2-40B4-BE49-F238E27FC236}">
                <a16:creationId xmlns:a16="http://schemas.microsoft.com/office/drawing/2014/main" id="{E26FC231-7A8D-DB1B-C80A-B417EF8F8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6" y="484632"/>
            <a:ext cx="6409944" cy="4658868"/>
          </a:xfrm>
        </p:spPr>
      </p:pic>
    </p:spTree>
    <p:extLst>
      <p:ext uri="{BB962C8B-B14F-4D97-AF65-F5344CB8AC3E}">
        <p14:creationId xmlns:p14="http://schemas.microsoft.com/office/powerpoint/2010/main" val="55478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389FC-3AB2-6A48-250F-764912FB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400050"/>
            <a:ext cx="2727614" cy="4379768"/>
          </a:xfrm>
        </p:spPr>
        <p:txBody>
          <a:bodyPr/>
          <a:lstStyle/>
          <a:p>
            <a:r>
              <a:rPr lang="en-CA" dirty="0"/>
              <a:t>New 75 year olds.</a:t>
            </a:r>
            <a:br>
              <a:rPr lang="en-CA" dirty="0"/>
            </a:br>
            <a:r>
              <a:rPr lang="en-CA" dirty="0"/>
              <a:t> </a:t>
            </a:r>
          </a:p>
        </p:txBody>
      </p:sp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1302494D-AD01-1407-7C80-E3F8CA840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6" y="484632"/>
            <a:ext cx="6409944" cy="4658868"/>
          </a:xfrm>
        </p:spPr>
      </p:pic>
    </p:spTree>
    <p:extLst>
      <p:ext uri="{BB962C8B-B14F-4D97-AF65-F5344CB8AC3E}">
        <p14:creationId xmlns:p14="http://schemas.microsoft.com/office/powerpoint/2010/main" val="291766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408F0CC-2EA4-1986-4FF9-B8E7DB9E00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5" y="0"/>
            <a:ext cx="707672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93" y="297022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What does this timeline show?</a:t>
            </a:r>
          </a:p>
        </p:txBody>
      </p:sp>
    </p:spTree>
    <p:extLst>
      <p:ext uri="{BB962C8B-B14F-4D97-AF65-F5344CB8AC3E}">
        <p14:creationId xmlns:p14="http://schemas.microsoft.com/office/powerpoint/2010/main" val="2428923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389FC-3AB2-6A48-250F-764912FB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400050"/>
            <a:ext cx="2727614" cy="4379768"/>
          </a:xfrm>
        </p:spPr>
        <p:txBody>
          <a:bodyPr/>
          <a:lstStyle/>
          <a:p>
            <a:r>
              <a:rPr lang="en-CA" dirty="0"/>
              <a:t>New 85 year olds.</a:t>
            </a:r>
            <a:br>
              <a:rPr lang="en-CA" dirty="0"/>
            </a:br>
            <a:r>
              <a:rPr lang="en-CA" dirty="0"/>
              <a:t> </a:t>
            </a:r>
          </a:p>
        </p:txBody>
      </p:sp>
      <p:pic>
        <p:nvPicPr>
          <p:cNvPr id="19" name="Content Placeholder 18" descr="Chart, line chart&#10;&#10;Description automatically generated">
            <a:extLst>
              <a:ext uri="{FF2B5EF4-FFF2-40B4-BE49-F238E27FC236}">
                <a16:creationId xmlns:a16="http://schemas.microsoft.com/office/drawing/2014/main" id="{9E39CDA9-8432-808A-1418-6B205E3A46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6" y="484632"/>
            <a:ext cx="6409944" cy="4658868"/>
          </a:xfrm>
        </p:spPr>
      </p:pic>
    </p:spTree>
    <p:extLst>
      <p:ext uri="{BB962C8B-B14F-4D97-AF65-F5344CB8AC3E}">
        <p14:creationId xmlns:p14="http://schemas.microsoft.com/office/powerpoint/2010/main" val="808767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389FC-3AB2-6A48-250F-764912FB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400050"/>
            <a:ext cx="2727614" cy="4379768"/>
          </a:xfrm>
        </p:spPr>
        <p:txBody>
          <a:bodyPr/>
          <a:lstStyle/>
          <a:p>
            <a:r>
              <a:rPr lang="en-CA" u="sng" dirty="0"/>
              <a:t>Total</a:t>
            </a:r>
            <a:r>
              <a:rPr lang="en-CA" dirty="0"/>
              <a:t> 65+ year olds.</a:t>
            </a:r>
            <a:br>
              <a:rPr lang="en-CA" dirty="0"/>
            </a:br>
            <a:r>
              <a:rPr lang="en-CA" dirty="0"/>
              <a:t> </a:t>
            </a:r>
          </a:p>
        </p:txBody>
      </p:sp>
      <p:pic>
        <p:nvPicPr>
          <p:cNvPr id="11" name="Content Placeholder 10" descr="Chart, line chart&#10;&#10;Description automatically generated">
            <a:extLst>
              <a:ext uri="{FF2B5EF4-FFF2-40B4-BE49-F238E27FC236}">
                <a16:creationId xmlns:a16="http://schemas.microsoft.com/office/drawing/2014/main" id="{6E5C72A3-5E72-843E-DEC8-47C987843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6" y="484632"/>
            <a:ext cx="6409944" cy="4658868"/>
          </a:xfrm>
        </p:spPr>
      </p:pic>
    </p:spTree>
    <p:extLst>
      <p:ext uri="{BB962C8B-B14F-4D97-AF65-F5344CB8AC3E}">
        <p14:creationId xmlns:p14="http://schemas.microsoft.com/office/powerpoint/2010/main" val="63575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389FC-3AB2-6A48-250F-764912FB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400050"/>
            <a:ext cx="2727614" cy="4379768"/>
          </a:xfrm>
        </p:spPr>
        <p:txBody>
          <a:bodyPr/>
          <a:lstStyle/>
          <a:p>
            <a:r>
              <a:rPr lang="en-CA" dirty="0"/>
              <a:t>Total 65+ year olds.</a:t>
            </a:r>
            <a:br>
              <a:rPr lang="en-CA" dirty="0"/>
            </a:br>
            <a:r>
              <a:rPr lang="en-CA" dirty="0"/>
              <a:t> </a:t>
            </a:r>
          </a:p>
        </p:txBody>
      </p:sp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30051C26-C2F0-8DB7-227D-95B442896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6" y="484632"/>
            <a:ext cx="6409944" cy="4658868"/>
          </a:xfrm>
        </p:spPr>
      </p:pic>
    </p:spTree>
    <p:extLst>
      <p:ext uri="{BB962C8B-B14F-4D97-AF65-F5344CB8AC3E}">
        <p14:creationId xmlns:p14="http://schemas.microsoft.com/office/powerpoint/2010/main" val="2989079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389FC-3AB2-6A48-250F-764912FB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400050"/>
            <a:ext cx="2727614" cy="4379768"/>
          </a:xfrm>
        </p:spPr>
        <p:txBody>
          <a:bodyPr/>
          <a:lstStyle/>
          <a:p>
            <a:r>
              <a:rPr lang="en-CA" dirty="0"/>
              <a:t>Total 75+ year olds.</a:t>
            </a:r>
            <a:br>
              <a:rPr lang="en-CA" dirty="0"/>
            </a:br>
            <a:r>
              <a:rPr lang="en-CA" dirty="0"/>
              <a:t> </a:t>
            </a:r>
          </a:p>
        </p:txBody>
      </p:sp>
      <p:pic>
        <p:nvPicPr>
          <p:cNvPr id="10" name="Content Placeholder 9" descr="Chart, line chart&#10;&#10;Description automatically generated">
            <a:extLst>
              <a:ext uri="{FF2B5EF4-FFF2-40B4-BE49-F238E27FC236}">
                <a16:creationId xmlns:a16="http://schemas.microsoft.com/office/drawing/2014/main" id="{8B0641E4-144C-5506-9721-07CE82475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6" y="484632"/>
            <a:ext cx="6409944" cy="4658868"/>
          </a:xfrm>
        </p:spPr>
      </p:pic>
    </p:spTree>
    <p:extLst>
      <p:ext uri="{BB962C8B-B14F-4D97-AF65-F5344CB8AC3E}">
        <p14:creationId xmlns:p14="http://schemas.microsoft.com/office/powerpoint/2010/main" val="356109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389FC-3AB2-6A48-250F-764912FB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400050"/>
            <a:ext cx="2727614" cy="4379768"/>
          </a:xfrm>
        </p:spPr>
        <p:txBody>
          <a:bodyPr/>
          <a:lstStyle/>
          <a:p>
            <a:r>
              <a:rPr lang="en-CA" dirty="0"/>
              <a:t>Total 85+ year olds.</a:t>
            </a:r>
            <a:br>
              <a:rPr lang="en-CA" dirty="0"/>
            </a:br>
            <a:r>
              <a:rPr lang="en-CA" dirty="0"/>
              <a:t> </a:t>
            </a:r>
          </a:p>
        </p:txBody>
      </p:sp>
      <p:pic>
        <p:nvPicPr>
          <p:cNvPr id="11" name="Content Placeholder 10" descr="Chart, line chart&#10;&#10;Description automatically generated">
            <a:extLst>
              <a:ext uri="{FF2B5EF4-FFF2-40B4-BE49-F238E27FC236}">
                <a16:creationId xmlns:a16="http://schemas.microsoft.com/office/drawing/2014/main" id="{2E03BE0E-82BB-BD4A-58BF-33DD03DFB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56" y="484632"/>
            <a:ext cx="6409944" cy="4658868"/>
          </a:xfrm>
        </p:spPr>
      </p:pic>
    </p:spTree>
    <p:extLst>
      <p:ext uri="{BB962C8B-B14F-4D97-AF65-F5344CB8AC3E}">
        <p14:creationId xmlns:p14="http://schemas.microsoft.com/office/powerpoint/2010/main" val="855172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 of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B56A7-17E6-FB13-950A-45A129DF0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The baby boom: it was big!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Lifespans: growing at about 1-2 months per year.</a:t>
            </a:r>
          </a:p>
          <a:p>
            <a:endParaRPr lang="en-CA" dirty="0"/>
          </a:p>
          <a:p>
            <a:r>
              <a:rPr lang="en-CA" dirty="0"/>
              <a:t>Consequence: large population bulge…and it’s sticking around.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2494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Policy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B56A7-17E6-FB13-950A-45A129DF0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Pensions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Health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Long-term care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Labour markets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Growth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Real estate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Immigration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Fiscal outlook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1752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 Pensions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A1D4C3-2FCF-0180-53A5-2B7C05C1A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9057A-D48C-4F6E-BADA-31CC54F4E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5028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 Pensions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B846A0C4-9D28-4E1D-15ED-ADEF1BA594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0" y="1261110"/>
            <a:ext cx="5341620" cy="388239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85A02-116F-8ADC-3476-F778CCE68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257" y="1280181"/>
            <a:ext cx="3547844" cy="353872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Old Age Security: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Expenditures / GDP</a:t>
            </a:r>
          </a:p>
        </p:txBody>
      </p:sp>
    </p:spTree>
    <p:extLst>
      <p:ext uri="{BB962C8B-B14F-4D97-AF65-F5344CB8AC3E}">
        <p14:creationId xmlns:p14="http://schemas.microsoft.com/office/powerpoint/2010/main" val="3858994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 Pensions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85A02-116F-8ADC-3476-F778CCE68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257" y="1280181"/>
            <a:ext cx="3547844" cy="353872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Old Age Security: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Expenditures / GDP</a:t>
            </a:r>
          </a:p>
          <a:p>
            <a:r>
              <a:rPr lang="en-CA" dirty="0"/>
              <a:t>Mostly for ages 65+</a:t>
            </a:r>
          </a:p>
        </p:txBody>
      </p:sp>
      <p:pic>
        <p:nvPicPr>
          <p:cNvPr id="12" name="Content Placeholder 11" descr="Chart, line chart&#10;&#10;Description automatically generated">
            <a:extLst>
              <a:ext uri="{FF2B5EF4-FFF2-40B4-BE49-F238E27FC236}">
                <a16:creationId xmlns:a16="http://schemas.microsoft.com/office/drawing/2014/main" id="{6A286B8D-1784-C0AE-B0AA-78EEAE7FA8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0" y="1261110"/>
            <a:ext cx="5341620" cy="3882390"/>
          </a:xfrm>
        </p:spPr>
      </p:pic>
    </p:spTree>
    <p:extLst>
      <p:ext uri="{BB962C8B-B14F-4D97-AF65-F5344CB8AC3E}">
        <p14:creationId xmlns:p14="http://schemas.microsoft.com/office/powerpoint/2010/main" val="257225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408F0CC-2EA4-1986-4FF9-B8E7DB9E00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5" y="0"/>
            <a:ext cx="707672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93" y="297022"/>
            <a:ext cx="8229600" cy="742950"/>
          </a:xfrm>
        </p:spPr>
        <p:txBody>
          <a:bodyPr>
            <a:normAutofit/>
          </a:bodyPr>
          <a:lstStyle/>
          <a:p>
            <a:r>
              <a:rPr lang="en-US" dirty="0"/>
              <a:t>Year of peak population</a:t>
            </a:r>
          </a:p>
        </p:txBody>
      </p:sp>
    </p:spTree>
    <p:extLst>
      <p:ext uri="{BB962C8B-B14F-4D97-AF65-F5344CB8AC3E}">
        <p14:creationId xmlns:p14="http://schemas.microsoft.com/office/powerpoint/2010/main" val="1530398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 Pensions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85A02-116F-8ADC-3476-F778CCE68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257" y="1280181"/>
            <a:ext cx="3547844" cy="353872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Old Age Security: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Expenditures / GDP</a:t>
            </a:r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Mostly for ages 65+</a:t>
            </a:r>
          </a:p>
          <a:p>
            <a:r>
              <a:rPr lang="en-CA" dirty="0"/>
              <a:t>Peaking soon; not all that high.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BC635F0F-A5F3-D36B-0D9E-516C8616C2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0" y="1261110"/>
            <a:ext cx="5341620" cy="3882390"/>
          </a:xfrm>
        </p:spPr>
      </p:pic>
    </p:spTree>
    <p:extLst>
      <p:ext uri="{BB962C8B-B14F-4D97-AF65-F5344CB8AC3E}">
        <p14:creationId xmlns:p14="http://schemas.microsoft.com/office/powerpoint/2010/main" val="1763577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 Pensions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85A02-116F-8ADC-3476-F778CCE68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257" y="1280181"/>
            <a:ext cx="3547844" cy="353872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OECD context: pension/GDP.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Pre-saving matters.</a:t>
            </a:r>
          </a:p>
        </p:txBody>
      </p:sp>
      <p:pic>
        <p:nvPicPr>
          <p:cNvPr id="7" name="Content Placeholder 6" descr="Chart&#10;&#10;Description automatically generated">
            <a:extLst>
              <a:ext uri="{FF2B5EF4-FFF2-40B4-BE49-F238E27FC236}">
                <a16:creationId xmlns:a16="http://schemas.microsoft.com/office/drawing/2014/main" id="{A5D9B325-7893-C010-1EE9-17590BB5C0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0" y="1261110"/>
            <a:ext cx="5341620" cy="3882390"/>
          </a:xfrm>
        </p:spPr>
      </p:pic>
    </p:spTree>
    <p:extLst>
      <p:ext uri="{BB962C8B-B14F-4D97-AF65-F5344CB8AC3E}">
        <p14:creationId xmlns:p14="http://schemas.microsoft.com/office/powerpoint/2010/main" val="3117285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1. Pensions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85A02-116F-8ADC-3476-F778CCE68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257" y="1280181"/>
            <a:ext cx="3547844" cy="353872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OECD context: pension/GDP.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Pre-saving matters</a:t>
            </a:r>
            <a:r>
              <a:rPr lang="en-CA" dirty="0"/>
              <a:t>.</a:t>
            </a:r>
          </a:p>
          <a:p>
            <a:r>
              <a:rPr lang="en-CA" dirty="0"/>
              <a:t>Italy spending x3 what Canada does.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0D94DE21-C800-76E0-4B1A-472F68AA83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0" y="1261110"/>
            <a:ext cx="5341620" cy="3882390"/>
          </a:xfrm>
        </p:spPr>
      </p:pic>
    </p:spTree>
    <p:extLst>
      <p:ext uri="{BB962C8B-B14F-4D97-AF65-F5344CB8AC3E}">
        <p14:creationId xmlns:p14="http://schemas.microsoft.com/office/powerpoint/2010/main" val="2441323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Health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A1D4C3-2FCF-0180-53A5-2B7C05C1A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9057A-D48C-4F6E-BADA-31CC54F4E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8388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Health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85A02-116F-8ADC-3476-F778CCE68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257" y="1280181"/>
            <a:ext cx="3547844" cy="353872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Health expenditures by age group: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64DA137D-E559-D0CA-0373-B9EC279389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0" y="1261110"/>
            <a:ext cx="5341620" cy="3882390"/>
          </a:xfrm>
        </p:spPr>
      </p:pic>
    </p:spTree>
    <p:extLst>
      <p:ext uri="{BB962C8B-B14F-4D97-AF65-F5344CB8AC3E}">
        <p14:creationId xmlns:p14="http://schemas.microsoft.com/office/powerpoint/2010/main" val="1070879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Health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85A02-116F-8ADC-3476-F778CCE68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257" y="1280181"/>
            <a:ext cx="3547844" cy="353872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Health expenditures by age group: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Starts to grow sharply by ages 75+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64DA137D-E559-D0CA-0373-B9EC279389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0" y="1261110"/>
            <a:ext cx="5341620" cy="3882390"/>
          </a:xfrm>
        </p:spPr>
      </p:pic>
    </p:spTree>
    <p:extLst>
      <p:ext uri="{BB962C8B-B14F-4D97-AF65-F5344CB8AC3E}">
        <p14:creationId xmlns:p14="http://schemas.microsoft.com/office/powerpoint/2010/main" val="335579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Health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85A02-116F-8ADC-3476-F778CCE68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257" y="1280181"/>
            <a:ext cx="3547844" cy="353872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Age 75+: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Gaining 3.6 million people in next 20 years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E096FB79-3658-881C-0062-145314F433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0" y="1261110"/>
            <a:ext cx="5341620" cy="3882390"/>
          </a:xfrm>
        </p:spPr>
      </p:pic>
    </p:spTree>
    <p:extLst>
      <p:ext uri="{BB962C8B-B14F-4D97-AF65-F5344CB8AC3E}">
        <p14:creationId xmlns:p14="http://schemas.microsoft.com/office/powerpoint/2010/main" val="283042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Health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85A02-116F-8ADC-3476-F778CCE68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256" y="1280181"/>
            <a:ext cx="3724013" cy="353872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Projected provincial health expenditures: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+1.5 points (PBO)</a:t>
            </a:r>
          </a:p>
          <a:p>
            <a:pPr marL="0" indent="0">
              <a:buNone/>
            </a:pPr>
            <a:r>
              <a:rPr lang="en-CA" dirty="0"/>
              <a:t>+3 points (C.D. Howe)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3E6BC77F-6A78-4448-F089-5504EAE638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0" y="1261110"/>
            <a:ext cx="5341620" cy="3882390"/>
          </a:xfrm>
        </p:spPr>
      </p:pic>
    </p:spTree>
    <p:extLst>
      <p:ext uri="{BB962C8B-B14F-4D97-AF65-F5344CB8AC3E}">
        <p14:creationId xmlns:p14="http://schemas.microsoft.com/office/powerpoint/2010/main" val="3290244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2. Health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85A02-116F-8ADC-3476-F778CCE68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256" y="1280181"/>
            <a:ext cx="3724013" cy="353872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Projected provincial health expenditures:</a:t>
            </a:r>
          </a:p>
          <a:p>
            <a:pPr marL="0" indent="0">
              <a:buNone/>
            </a:pPr>
            <a:endParaRPr lang="en-CA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+1.5 points (PBO)</a:t>
            </a:r>
          </a:p>
          <a:p>
            <a:pPr marL="0" indent="0">
              <a:buNone/>
            </a:pP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+3 points (C.D. Howe)</a:t>
            </a:r>
          </a:p>
          <a:p>
            <a:pPr marL="0" indent="0">
              <a:buNone/>
            </a:pPr>
            <a:r>
              <a:rPr lang="en-CA" dirty="0"/>
              <a:t>Starts picking up </a:t>
            </a:r>
            <a:r>
              <a:rPr lang="en-CA" u="sng" dirty="0"/>
              <a:t>now.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8ADDAAB-75B3-48D3-9D79-5709F07162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0" y="1143000"/>
            <a:ext cx="5341620" cy="3882390"/>
          </a:xfrm>
        </p:spPr>
      </p:pic>
    </p:spTree>
    <p:extLst>
      <p:ext uri="{BB962C8B-B14F-4D97-AF65-F5344CB8AC3E}">
        <p14:creationId xmlns:p14="http://schemas.microsoft.com/office/powerpoint/2010/main" val="3416352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Long-term care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A1D4C3-2FCF-0180-53A5-2B7C05C1A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9057A-D48C-4F6E-BADA-31CC54F4E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051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3" y="668497"/>
            <a:ext cx="8229600" cy="1101580"/>
          </a:xfrm>
        </p:spPr>
        <p:txBody>
          <a:bodyPr>
            <a:normAutofit fontScale="90000"/>
          </a:bodyPr>
          <a:lstStyle/>
          <a:p>
            <a:r>
              <a:rPr lang="en-US" dirty="0"/>
              <a:t>We all kind of know that the population is aging…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9C9697-A9FF-2C24-29F3-902F73EEB661}"/>
              </a:ext>
            </a:extLst>
          </p:cNvPr>
          <p:cNvSpPr txBox="1">
            <a:spLocks/>
          </p:cNvSpPr>
          <p:nvPr/>
        </p:nvSpPr>
        <p:spPr>
          <a:xfrm>
            <a:off x="204133" y="2271844"/>
            <a:ext cx="8229600" cy="2094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05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Long-term care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85A02-116F-8ADC-3476-F778CCE68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257" y="1280181"/>
            <a:ext cx="3547844" cy="353872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LTC expenditures by age group: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Really grows post age 85.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id="{78789F23-42C5-9F75-54F6-766DACB806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63" y="1255500"/>
            <a:ext cx="5344337" cy="3888000"/>
          </a:xfrm>
        </p:spPr>
      </p:pic>
    </p:spTree>
    <p:extLst>
      <p:ext uri="{BB962C8B-B14F-4D97-AF65-F5344CB8AC3E}">
        <p14:creationId xmlns:p14="http://schemas.microsoft.com/office/powerpoint/2010/main" val="3234973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Long-term care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85A02-116F-8ADC-3476-F778CCE68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257" y="1280181"/>
            <a:ext cx="3547844" cy="3538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As of 2021:</a:t>
            </a:r>
          </a:p>
          <a:p>
            <a:r>
              <a:rPr lang="en-CA" dirty="0"/>
              <a:t>About 400K in nursing home or senior residence.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80F98C07-B4D0-6936-9929-73BA388E72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63015"/>
            <a:ext cx="5334000" cy="3880485"/>
          </a:xfrm>
        </p:spPr>
      </p:pic>
    </p:spTree>
    <p:extLst>
      <p:ext uri="{BB962C8B-B14F-4D97-AF65-F5344CB8AC3E}">
        <p14:creationId xmlns:p14="http://schemas.microsoft.com/office/powerpoint/2010/main" val="36279544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Long-term care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85A02-116F-8ADC-3476-F778CCE68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257" y="1280181"/>
            <a:ext cx="3547844" cy="3538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As of 2021:</a:t>
            </a:r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About 400K in nursing home or senior residence.</a:t>
            </a:r>
          </a:p>
          <a:p>
            <a:pPr marL="0" indent="0">
              <a:buNone/>
            </a:pPr>
            <a:endParaRPr lang="en-CA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CA" dirty="0"/>
              <a:t>Are we ready to build and staff 2x beds?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80F98C07-B4D0-6936-9929-73BA388E72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63015"/>
            <a:ext cx="5334000" cy="3880485"/>
          </a:xfrm>
        </p:spPr>
      </p:pic>
    </p:spTree>
    <p:extLst>
      <p:ext uri="{BB962C8B-B14F-4D97-AF65-F5344CB8AC3E}">
        <p14:creationId xmlns:p14="http://schemas.microsoft.com/office/powerpoint/2010/main" val="2684243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Long-term care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85A02-116F-8ADC-3476-F778CCE68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257" y="1280181"/>
            <a:ext cx="3547844" cy="353872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Age 85+: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Population total takes off after 2030.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B9E8EFA8-2FC8-8C8D-FA4B-5A634CE900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0" y="1261110"/>
            <a:ext cx="5341620" cy="3882390"/>
          </a:xfrm>
        </p:spPr>
      </p:pic>
    </p:spTree>
    <p:extLst>
      <p:ext uri="{BB962C8B-B14F-4D97-AF65-F5344CB8AC3E}">
        <p14:creationId xmlns:p14="http://schemas.microsoft.com/office/powerpoint/2010/main" val="22396338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3. Long-term care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85A02-116F-8ADC-3476-F778CCE68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257" y="1280181"/>
            <a:ext cx="3547844" cy="3538728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Age 85+: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Population total takes off after 2030.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We’ve got some time….(?)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B9E8EFA8-2FC8-8C8D-FA4B-5A634CE900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0" y="1261110"/>
            <a:ext cx="5341620" cy="3882390"/>
          </a:xfrm>
        </p:spPr>
      </p:pic>
    </p:spTree>
    <p:extLst>
      <p:ext uri="{BB962C8B-B14F-4D97-AF65-F5344CB8AC3E}">
        <p14:creationId xmlns:p14="http://schemas.microsoft.com/office/powerpoint/2010/main" val="33392156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4. Labour markets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A1D4C3-2FCF-0180-53A5-2B7C05C1A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9057A-D48C-4F6E-BADA-31CC54F4E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29406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4. Labour markets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A1D4C3-2FCF-0180-53A5-2B7C05C1A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9057A-D48C-4F6E-BADA-31CC54F4E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Quick thoughts: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Less labour; abundant capital.</a:t>
            </a:r>
          </a:p>
          <a:p>
            <a:r>
              <a:rPr lang="en-CA" dirty="0"/>
              <a:t>Capital deepening; wages up.</a:t>
            </a:r>
          </a:p>
        </p:txBody>
      </p:sp>
    </p:spTree>
    <p:extLst>
      <p:ext uri="{BB962C8B-B14F-4D97-AF65-F5344CB8AC3E}">
        <p14:creationId xmlns:p14="http://schemas.microsoft.com/office/powerpoint/2010/main" val="2984491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4. Labour markets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A1D4C3-2FCF-0180-53A5-2B7C05C1A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Baumol effects!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Innovation / productivity growth not likely in care sectors.</a:t>
            </a:r>
          </a:p>
          <a:p>
            <a:r>
              <a:rPr lang="en-CA" dirty="0"/>
              <a:t>Who will be working there?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9057A-D48C-4F6E-BADA-31CC54F4E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Quick thoughts: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Less labour; abundant capital.</a:t>
            </a:r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Capital deepening; wages up.</a:t>
            </a:r>
          </a:p>
        </p:txBody>
      </p:sp>
    </p:spTree>
    <p:extLst>
      <p:ext uri="{BB962C8B-B14F-4D97-AF65-F5344CB8AC3E}">
        <p14:creationId xmlns:p14="http://schemas.microsoft.com/office/powerpoint/2010/main" val="31120714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5. Economic growth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A1D4C3-2FCF-0180-53A5-2B7C05C1A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9057A-D48C-4F6E-BADA-31CC54F4E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8352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5. Economic growth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A1D4C3-2FCF-0180-53A5-2B7C05C1A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9057A-D48C-4F6E-BADA-31CC54F4E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Quick thoughts: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Older age structure lowers productivity.</a:t>
            </a:r>
          </a:p>
          <a:p>
            <a:r>
              <a:rPr lang="en-CA" dirty="0"/>
              <a:t>Abundant aggregate savings for retirement.</a:t>
            </a:r>
          </a:p>
        </p:txBody>
      </p:sp>
    </p:spTree>
    <p:extLst>
      <p:ext uri="{BB962C8B-B14F-4D97-AF65-F5344CB8AC3E}">
        <p14:creationId xmlns:p14="http://schemas.microsoft.com/office/powerpoint/2010/main" val="242559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3" y="668497"/>
            <a:ext cx="8229600" cy="1101580"/>
          </a:xfrm>
        </p:spPr>
        <p:txBody>
          <a:bodyPr>
            <a:normAutofit fontScale="90000"/>
          </a:bodyPr>
          <a:lstStyle/>
          <a:p>
            <a:r>
              <a:rPr lang="en-US" dirty="0"/>
              <a:t>We all kind of know that the population is aging…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9C9697-A9FF-2C24-29F3-902F73EEB661}"/>
              </a:ext>
            </a:extLst>
          </p:cNvPr>
          <p:cNvSpPr txBox="1">
            <a:spLocks/>
          </p:cNvSpPr>
          <p:nvPr/>
        </p:nvSpPr>
        <p:spPr>
          <a:xfrm>
            <a:off x="204133" y="2271844"/>
            <a:ext cx="8229600" cy="2094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…but what does it really look like?</a:t>
            </a:r>
          </a:p>
        </p:txBody>
      </p:sp>
    </p:spTree>
    <p:extLst>
      <p:ext uri="{BB962C8B-B14F-4D97-AF65-F5344CB8AC3E}">
        <p14:creationId xmlns:p14="http://schemas.microsoft.com/office/powerpoint/2010/main" val="15770349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5. Economic growth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A1D4C3-2FCF-0180-53A5-2B7C05C1A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Growth likely to be low…but so will return to capital.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We will not see 1990s-style real interest rates.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9057A-D48C-4F6E-BADA-31CC54F4E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Quick thoughts: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Older age structure lowers productivity.</a:t>
            </a:r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Abundant aggregate savings for retirement.</a:t>
            </a:r>
          </a:p>
        </p:txBody>
      </p:sp>
    </p:spTree>
    <p:extLst>
      <p:ext uri="{BB962C8B-B14F-4D97-AF65-F5344CB8AC3E}">
        <p14:creationId xmlns:p14="http://schemas.microsoft.com/office/powerpoint/2010/main" val="25710936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6. Real estate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A1D4C3-2FCF-0180-53A5-2B7C05C1A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9057A-D48C-4F6E-BADA-31CC54F4E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55671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6. Real Estate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A1D4C3-2FCF-0180-53A5-2B7C05C1A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9057A-D48C-4F6E-BADA-31CC54F4E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Quick thoughts: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People don’t move until they have to.</a:t>
            </a:r>
          </a:p>
          <a:p>
            <a:r>
              <a:rPr lang="en-CA" dirty="0"/>
              <a:t>Don’t expect outflow of boomers in next 20 years.</a:t>
            </a:r>
          </a:p>
        </p:txBody>
      </p:sp>
    </p:spTree>
    <p:extLst>
      <p:ext uri="{BB962C8B-B14F-4D97-AF65-F5344CB8AC3E}">
        <p14:creationId xmlns:p14="http://schemas.microsoft.com/office/powerpoint/2010/main" val="7555654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6. Real Estate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A1D4C3-2FCF-0180-53A5-2B7C05C1A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What’s going to happen in Asia?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9057A-D48C-4F6E-BADA-31CC54F4E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Quick thoughts: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People don’t move until they have to.</a:t>
            </a:r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Don’t expect outflow of boomers in next 20 years.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4069312-FAD0-CE3D-C16A-CE778F5D9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66364"/>
              </p:ext>
            </p:extLst>
          </p:nvPr>
        </p:nvGraphicFramePr>
        <p:xfrm>
          <a:off x="4815281" y="2405126"/>
          <a:ext cx="3559728" cy="1609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677">
                  <a:extLst>
                    <a:ext uri="{9D8B030D-6E8A-4147-A177-3AD203B41FA5}">
                      <a16:colId xmlns:a16="http://schemas.microsoft.com/office/drawing/2014/main" val="3369773598"/>
                    </a:ext>
                  </a:extLst>
                </a:gridCol>
                <a:gridCol w="924187">
                  <a:extLst>
                    <a:ext uri="{9D8B030D-6E8A-4147-A177-3AD203B41FA5}">
                      <a16:colId xmlns:a16="http://schemas.microsoft.com/office/drawing/2014/main" val="3219840060"/>
                    </a:ext>
                  </a:extLst>
                </a:gridCol>
                <a:gridCol w="889932">
                  <a:extLst>
                    <a:ext uri="{9D8B030D-6E8A-4147-A177-3AD203B41FA5}">
                      <a16:colId xmlns:a16="http://schemas.microsoft.com/office/drawing/2014/main" val="3016111348"/>
                    </a:ext>
                  </a:extLst>
                </a:gridCol>
                <a:gridCol w="889932">
                  <a:extLst>
                    <a:ext uri="{9D8B030D-6E8A-4147-A177-3AD203B41FA5}">
                      <a16:colId xmlns:a16="http://schemas.microsoft.com/office/drawing/2014/main" val="2337524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 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Pop 2050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190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Korea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7688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01258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PRChina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2243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6665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7. Immigration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A1D4C3-2FCF-0180-53A5-2B7C05C1A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9057A-D48C-4F6E-BADA-31CC54F4E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80945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7. Immigration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A1D4C3-2FCF-0180-53A5-2B7C05C1A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9057A-D48C-4F6E-BADA-31CC54F4E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Quick thoughts: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This is a choice variable; very different in Canada.</a:t>
            </a:r>
          </a:p>
          <a:p>
            <a:r>
              <a:rPr lang="en-CA" dirty="0"/>
              <a:t>Integration and onboarding is costly.</a:t>
            </a:r>
          </a:p>
        </p:txBody>
      </p:sp>
    </p:spTree>
    <p:extLst>
      <p:ext uri="{BB962C8B-B14F-4D97-AF65-F5344CB8AC3E}">
        <p14:creationId xmlns:p14="http://schemas.microsoft.com/office/powerpoint/2010/main" val="20655121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7. Immigration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A1D4C3-2FCF-0180-53A5-2B7C05C1A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From point of view of 2050:</a:t>
            </a:r>
          </a:p>
          <a:p>
            <a:r>
              <a:rPr lang="en-CA" dirty="0"/>
              <a:t>Would you rather have this extra human capital or not?</a:t>
            </a:r>
          </a:p>
          <a:p>
            <a:r>
              <a:rPr lang="en-CA" dirty="0"/>
              <a:t>If not, how quickly should we aim to shrink?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9057A-D48C-4F6E-BADA-31CC54F4E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Quick thoughts: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This is a choice variable; very different in Canada.</a:t>
            </a:r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Integration and onboarding is costly.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00937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8. Fiscal outlook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A1D4C3-2FCF-0180-53A5-2B7C05C1A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9057A-D48C-4F6E-BADA-31CC54F4E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38680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8. Fiscal outlook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A1D4C3-2FCF-0180-53A5-2B7C05C1A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9057A-D48C-4F6E-BADA-31CC54F4E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Putting it all together: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Pensions: almost through it. (Federal)</a:t>
            </a:r>
          </a:p>
          <a:p>
            <a:r>
              <a:rPr lang="en-CA" dirty="0"/>
              <a:t>Health: just starting the upswing. (Provincial)</a:t>
            </a:r>
          </a:p>
          <a:p>
            <a:r>
              <a:rPr lang="en-CA" dirty="0"/>
              <a:t>LTC: need will grow in 2030s.</a:t>
            </a:r>
          </a:p>
        </p:txBody>
      </p:sp>
    </p:spTree>
    <p:extLst>
      <p:ext uri="{BB962C8B-B14F-4D97-AF65-F5344CB8AC3E}">
        <p14:creationId xmlns:p14="http://schemas.microsoft.com/office/powerpoint/2010/main" val="37595577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8. Fiscal outlook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A1D4C3-2FCF-0180-53A5-2B7C05C1AA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Contributing influences: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Wages for service-provision higher.</a:t>
            </a:r>
          </a:p>
          <a:p>
            <a:r>
              <a:rPr lang="en-CA" dirty="0"/>
              <a:t>Growth likely low.</a:t>
            </a:r>
          </a:p>
          <a:p>
            <a:r>
              <a:rPr lang="en-CA" dirty="0"/>
              <a:t>Real interest rates likely to stay low.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79057A-D48C-4F6E-BADA-31CC54F4E6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Putting it all together: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Pensions: almost through it. (Federal)</a:t>
            </a:r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Health: just starting the upswing. (Provincial)</a:t>
            </a:r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LTC: need will grow in 2030s.</a:t>
            </a:r>
          </a:p>
        </p:txBody>
      </p:sp>
    </p:spTree>
    <p:extLst>
      <p:ext uri="{BB962C8B-B14F-4D97-AF65-F5344CB8AC3E}">
        <p14:creationId xmlns:p14="http://schemas.microsoft.com/office/powerpoint/2010/main" val="1751985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3" y="668497"/>
            <a:ext cx="8229600" cy="1101580"/>
          </a:xfrm>
        </p:spPr>
        <p:txBody>
          <a:bodyPr>
            <a:normAutofit fontScale="90000"/>
          </a:bodyPr>
          <a:lstStyle/>
          <a:p>
            <a:r>
              <a:rPr lang="en-US" dirty="0"/>
              <a:t>We all kind of know that the population is aging…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9C9697-A9FF-2C24-29F3-902F73EEB661}"/>
              </a:ext>
            </a:extLst>
          </p:cNvPr>
          <p:cNvSpPr txBox="1">
            <a:spLocks/>
          </p:cNvSpPr>
          <p:nvPr/>
        </p:nvSpPr>
        <p:spPr>
          <a:xfrm>
            <a:off x="204133" y="2271844"/>
            <a:ext cx="8229600" cy="2094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…but what does it really look like?</a:t>
            </a:r>
          </a:p>
          <a:p>
            <a:endParaRPr lang="en-US" dirty="0"/>
          </a:p>
          <a:p>
            <a:r>
              <a:rPr lang="en-US" dirty="0"/>
              <a:t>…and what does it mean for Canada?</a:t>
            </a:r>
          </a:p>
        </p:txBody>
      </p:sp>
    </p:spTree>
    <p:extLst>
      <p:ext uri="{BB962C8B-B14F-4D97-AF65-F5344CB8AC3E}">
        <p14:creationId xmlns:p14="http://schemas.microsoft.com/office/powerpoint/2010/main" val="34456584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79FA-C091-A8C4-10D6-FEA6BD4BE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8. Fiscal outlook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A85A02-116F-8ADC-3476-F778CCE68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256" y="1280181"/>
            <a:ext cx="3824681" cy="3538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Debt/GDP from PBO: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sz="2400" dirty="0"/>
              <a:t>Fed-Prov differences driven by pension vs health responsibilities.</a:t>
            </a:r>
          </a:p>
          <a:p>
            <a:pPr marL="0" indent="0">
              <a:buNone/>
            </a:pPr>
            <a:r>
              <a:rPr lang="en-CA" sz="2400" dirty="0"/>
              <a:t>.</a:t>
            </a:r>
          </a:p>
          <a:p>
            <a:r>
              <a:rPr lang="en-CA" sz="2400" dirty="0"/>
              <a:t>Too optimistic on low-cost government?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2" name="Content Placeholder 11" descr="Chart, line chart&#10;&#10;Description automatically generated">
            <a:extLst>
              <a:ext uri="{FF2B5EF4-FFF2-40B4-BE49-F238E27FC236}">
                <a16:creationId xmlns:a16="http://schemas.microsoft.com/office/drawing/2014/main" id="{D3A558A4-30BA-EB35-63C0-4BB8B3AF39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0" y="1261110"/>
            <a:ext cx="5341620" cy="3882390"/>
          </a:xfrm>
        </p:spPr>
      </p:pic>
    </p:spTree>
    <p:extLst>
      <p:ext uri="{BB962C8B-B14F-4D97-AF65-F5344CB8AC3E}">
        <p14:creationId xmlns:p14="http://schemas.microsoft.com/office/powerpoint/2010/main" val="35322517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10CD-A016-C857-ED75-C0B93BAC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823E-EE6B-772A-0C91-3042D4C0B8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Let’s summarize using….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92EC3-448C-EA7F-D380-6DA2E9D823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6227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10CD-A016-C857-ED75-C0B93BAC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823E-EE6B-772A-0C91-3042D4C0B8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Let’s summarize using….</a:t>
            </a:r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8DEBFD48-886F-72DE-3322-8C9B0015B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822" y="1289081"/>
            <a:ext cx="5045978" cy="3504661"/>
          </a:xfrm>
        </p:spPr>
      </p:pic>
    </p:spTree>
    <p:extLst>
      <p:ext uri="{BB962C8B-B14F-4D97-AF65-F5344CB8AC3E}">
        <p14:creationId xmlns:p14="http://schemas.microsoft.com/office/powerpoint/2010/main" val="34392664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10CD-A016-C857-ED75-C0B93BAC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 we handle the 65+ surge?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823E-EE6B-772A-0C91-3042D4C0B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191000" cy="3538728"/>
          </a:xfrm>
        </p:spPr>
        <p:txBody>
          <a:bodyPr/>
          <a:lstStyle/>
          <a:p>
            <a:r>
              <a:rPr lang="en-CA" dirty="0"/>
              <a:t>We are in the thick of it.</a:t>
            </a:r>
          </a:p>
          <a:p>
            <a:r>
              <a:rPr lang="en-CA" dirty="0"/>
              <a:t>It is mostly pensions.</a:t>
            </a:r>
          </a:p>
          <a:p>
            <a:r>
              <a:rPr lang="en-CA" dirty="0"/>
              <a:t>We’ve </a:t>
            </a:r>
            <a:r>
              <a:rPr lang="en-CA" dirty="0" err="1"/>
              <a:t>presaved</a:t>
            </a:r>
            <a:r>
              <a:rPr lang="en-CA" dirty="0"/>
              <a:t> a lot (CPP)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0DCEB95-34CF-3556-5F9E-ADD07EBD89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02033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10CD-A016-C857-ED75-C0B93BAC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 we handle the 65+ surge?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823E-EE6B-772A-0C91-3042D4C0B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114800" cy="3538728"/>
          </a:xfrm>
        </p:spPr>
        <p:txBody>
          <a:bodyPr/>
          <a:lstStyle/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We are in the thick of it.</a:t>
            </a:r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It is mostly pensions.</a:t>
            </a:r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We’ve </a:t>
            </a:r>
            <a:r>
              <a:rPr lang="en-CA" dirty="0" err="1">
                <a:solidFill>
                  <a:schemeClr val="bg1">
                    <a:lumMod val="75000"/>
                  </a:schemeClr>
                </a:solidFill>
              </a:rPr>
              <a:t>presaved</a:t>
            </a:r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 a lot (CPP)</a:t>
            </a:r>
          </a:p>
          <a:p>
            <a:r>
              <a:rPr lang="en-CA" dirty="0"/>
              <a:t>We’re like </a:t>
            </a:r>
            <a:r>
              <a:rPr lang="en-CA" dirty="0" err="1"/>
              <a:t>Tanooki</a:t>
            </a:r>
            <a:r>
              <a:rPr lang="en-CA" dirty="0"/>
              <a:t> Mario!</a:t>
            </a:r>
          </a:p>
        </p:txBody>
      </p:sp>
      <p:pic>
        <p:nvPicPr>
          <p:cNvPr id="8" name="Content Placeholder 7" descr="Graphical user interface&#10;&#10;Description automatically generated">
            <a:extLst>
              <a:ext uri="{FF2B5EF4-FFF2-40B4-BE49-F238E27FC236}">
                <a16:creationId xmlns:a16="http://schemas.microsoft.com/office/drawing/2014/main" id="{D26C684B-ED05-52C7-EF41-2362139D91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09646"/>
            <a:ext cx="4038600" cy="3030670"/>
          </a:xfrm>
        </p:spPr>
      </p:pic>
    </p:spTree>
    <p:extLst>
      <p:ext uri="{BB962C8B-B14F-4D97-AF65-F5344CB8AC3E}">
        <p14:creationId xmlns:p14="http://schemas.microsoft.com/office/powerpoint/2010/main" val="14807830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10CD-A016-C857-ED75-C0B93BAC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 we handle the 75+ surge?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823E-EE6B-772A-0C91-3042D4C0B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114800" cy="3538728"/>
          </a:xfrm>
        </p:spPr>
        <p:txBody>
          <a:bodyPr/>
          <a:lstStyle/>
          <a:p>
            <a:r>
              <a:rPr lang="en-CA" dirty="0"/>
              <a:t>We are just starting into it.</a:t>
            </a:r>
          </a:p>
          <a:p>
            <a:r>
              <a:rPr lang="en-CA" dirty="0"/>
              <a:t>Health spending—are provinces ready?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CD77E96-20D9-A488-BFA5-52E40BF479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73531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10CD-A016-C857-ED75-C0B93BAC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 we handle the 75+ surge?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823E-EE6B-772A-0C91-3042D4C0B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114800" cy="3538728"/>
          </a:xfrm>
        </p:spPr>
        <p:txBody>
          <a:bodyPr/>
          <a:lstStyle/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We are just starting into it.</a:t>
            </a:r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Health spending—are provinces ready?</a:t>
            </a:r>
          </a:p>
          <a:p>
            <a:r>
              <a:rPr lang="en-CA" dirty="0"/>
              <a:t>We’re like ‘Big’ Mario! </a:t>
            </a:r>
          </a:p>
        </p:txBody>
      </p:sp>
      <p:pic>
        <p:nvPicPr>
          <p:cNvPr id="7" name="Content Placeholder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21926B7-BA1E-63E2-6611-3E2CFAC8A2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738" y="1255713"/>
            <a:ext cx="3660061" cy="3538537"/>
          </a:xfrm>
        </p:spPr>
      </p:pic>
    </p:spTree>
    <p:extLst>
      <p:ext uri="{BB962C8B-B14F-4D97-AF65-F5344CB8AC3E}">
        <p14:creationId xmlns:p14="http://schemas.microsoft.com/office/powerpoint/2010/main" val="22761340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10CD-A016-C857-ED75-C0B93BAC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 we handle the 85+ surge?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823E-EE6B-772A-0C91-3042D4C0B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114800" cy="3538728"/>
          </a:xfrm>
        </p:spPr>
        <p:txBody>
          <a:bodyPr/>
          <a:lstStyle/>
          <a:p>
            <a:r>
              <a:rPr lang="en-CA" dirty="0"/>
              <a:t>Starts in 2030s.</a:t>
            </a:r>
          </a:p>
          <a:p>
            <a:r>
              <a:rPr lang="en-CA" dirty="0"/>
              <a:t>Caregiving—who is doing it? Who is paying?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D3920D9-1543-0A9A-14CC-5D4B581227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78323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10CD-A016-C857-ED75-C0B93BAC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 we handle the 85+ surge?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823E-EE6B-772A-0C91-3042D4C0B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114800" cy="3538728"/>
          </a:xfrm>
        </p:spPr>
        <p:txBody>
          <a:bodyPr/>
          <a:lstStyle/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Starts in 2030s.</a:t>
            </a:r>
          </a:p>
          <a:p>
            <a:r>
              <a:rPr lang="en-CA" dirty="0">
                <a:solidFill>
                  <a:schemeClr val="bg1">
                    <a:lumMod val="75000"/>
                  </a:schemeClr>
                </a:solidFill>
              </a:rPr>
              <a:t>Caregiving—who is doing it? Who is paying?</a:t>
            </a:r>
          </a:p>
          <a:p>
            <a:r>
              <a:rPr lang="en-CA" dirty="0"/>
              <a:t>We’re like ‘little’ Mario—battered but perhaps still plucky. </a:t>
            </a:r>
          </a:p>
        </p:txBody>
      </p:sp>
      <p:pic>
        <p:nvPicPr>
          <p:cNvPr id="8" name="Content Placeholder 7" descr="A picture containing text&#10;&#10;Description automatically generated">
            <a:extLst>
              <a:ext uri="{FF2B5EF4-FFF2-40B4-BE49-F238E27FC236}">
                <a16:creationId xmlns:a16="http://schemas.microsoft.com/office/drawing/2014/main" id="{C2A05037-9479-3029-329F-84E61DCDDF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397" y="1451295"/>
            <a:ext cx="4292403" cy="2971663"/>
          </a:xfrm>
        </p:spPr>
      </p:pic>
    </p:spTree>
    <p:extLst>
      <p:ext uri="{BB962C8B-B14F-4D97-AF65-F5344CB8AC3E}">
        <p14:creationId xmlns:p14="http://schemas.microsoft.com/office/powerpoint/2010/main" val="188642303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D10CD-A016-C857-ED75-C0B93BAC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  <p:pic>
        <p:nvPicPr>
          <p:cNvPr id="10" name="Content Placeholder 9" descr="Qr code&#10;&#10;Description automatically generated">
            <a:extLst>
              <a:ext uri="{FF2B5EF4-FFF2-40B4-BE49-F238E27FC236}">
                <a16:creationId xmlns:a16="http://schemas.microsoft.com/office/drawing/2014/main" id="{051F1907-B98C-C647-70E1-A732EE1B43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890" y="1212635"/>
            <a:ext cx="4873304" cy="3705741"/>
          </a:xfrm>
        </p:spPr>
      </p:pic>
    </p:spTree>
    <p:extLst>
      <p:ext uri="{BB962C8B-B14F-4D97-AF65-F5344CB8AC3E}">
        <p14:creationId xmlns:p14="http://schemas.microsoft.com/office/powerpoint/2010/main" val="10960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389FC-3AB2-6A48-250F-764912FB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we’re going to do: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5933DCE-9851-07EF-7F37-2FB7CCAD3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A new look at old data.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Implications for </a:t>
            </a:r>
            <a:r>
              <a:rPr lang="en-CA" b="1" u="sng" dirty="0"/>
              <a:t>8</a:t>
            </a:r>
            <a:r>
              <a:rPr lang="en-CA" dirty="0"/>
              <a:t> big economic questions.</a:t>
            </a:r>
          </a:p>
        </p:txBody>
      </p:sp>
    </p:spTree>
    <p:extLst>
      <p:ext uri="{BB962C8B-B14F-4D97-AF65-F5344CB8AC3E}">
        <p14:creationId xmlns:p14="http://schemas.microsoft.com/office/powerpoint/2010/main" val="35738033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5E70A08-748C-D125-010C-90745665E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66745"/>
            <a:ext cx="4004187" cy="225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ree, sky, building, outdoor&#10;&#10;Description automatically generated">
            <a:extLst>
              <a:ext uri="{FF2B5EF4-FFF2-40B4-BE49-F238E27FC236}">
                <a16:creationId xmlns:a16="http://schemas.microsoft.com/office/drawing/2014/main" id="{4763ACDF-C3CE-DC3B-C5D3-BD0474F9E9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4" y="2772264"/>
            <a:ext cx="4346216" cy="2242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021" y="690494"/>
            <a:ext cx="8595360" cy="1135674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‘senior tsunami’ has arrived: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it means for Canada’s economy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782" y="2693615"/>
            <a:ext cx="3847452" cy="1135674"/>
          </a:xfrm>
        </p:spPr>
        <p:txBody>
          <a:bodyPr>
            <a:normAutofit/>
          </a:bodyPr>
          <a:lstStyle/>
          <a:p>
            <a:r>
              <a:rPr lang="en-US" sz="1800" b="1" dirty="0"/>
              <a:t>Kevin Milligan</a:t>
            </a:r>
            <a:br>
              <a:rPr lang="en-US" sz="1800" b="1" dirty="0"/>
            </a:br>
            <a:r>
              <a:rPr lang="en-US" sz="1800" b="1" dirty="0"/>
              <a:t>Vancouver School of Economics</a:t>
            </a:r>
          </a:p>
          <a:p>
            <a:r>
              <a:rPr lang="en-US" sz="1800" b="1" dirty="0"/>
              <a:t>University of British Columbia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54FCA22-7A1B-3960-2E7D-E894739E30A9}"/>
              </a:ext>
            </a:extLst>
          </p:cNvPr>
          <p:cNvSpPr txBox="1">
            <a:spLocks/>
          </p:cNvSpPr>
          <p:nvPr/>
        </p:nvSpPr>
        <p:spPr>
          <a:xfrm>
            <a:off x="4572000" y="2784281"/>
            <a:ext cx="4004187" cy="12420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/>
              <a:t>Ottawa Economic Association</a:t>
            </a:r>
          </a:p>
          <a:p>
            <a:r>
              <a:rPr lang="en-US" sz="2100" b="1" dirty="0"/>
              <a:t>Spring Policy Conference</a:t>
            </a:r>
          </a:p>
          <a:p>
            <a:r>
              <a:rPr lang="en-US" sz="2100" b="1" dirty="0"/>
              <a:t>Ottawa ON</a:t>
            </a:r>
          </a:p>
          <a:p>
            <a:r>
              <a:rPr lang="en-US" sz="2100" b="1" dirty="0"/>
              <a:t>April 13, 2023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60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389FC-3AB2-6A48-250F-764912FB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dig into the data…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50C88-D846-32D2-91BE-FA310120B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214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51389FC-3AB2-6A48-250F-764912FB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Let’s dig into the data…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50C88-D846-32D2-91BE-FA310120B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Two things going on: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The baby boom.</a:t>
            </a:r>
          </a:p>
          <a:p>
            <a:endParaRPr lang="en-CA" dirty="0"/>
          </a:p>
          <a:p>
            <a:r>
              <a:rPr lang="en-CA" dirty="0"/>
              <a:t>Longer lifespans.</a:t>
            </a:r>
          </a:p>
        </p:txBody>
      </p:sp>
    </p:spTree>
    <p:extLst>
      <p:ext uri="{BB962C8B-B14F-4D97-AF65-F5344CB8AC3E}">
        <p14:creationId xmlns:p14="http://schemas.microsoft.com/office/powerpoint/2010/main" val="1323000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1369</TotalTime>
  <Words>1240</Words>
  <Application>Microsoft Office PowerPoint</Application>
  <PresentationFormat>On-screen Show (16:9)</PresentationFormat>
  <Paragraphs>297</Paragraphs>
  <Slides>70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Arial</vt:lpstr>
      <vt:lpstr>Calibri</vt:lpstr>
      <vt:lpstr>Clarity</vt:lpstr>
      <vt:lpstr>The ‘senior tsunami’ has arrived: what it means for Canada’s economy</vt:lpstr>
      <vt:lpstr>What does this timeline show?</vt:lpstr>
      <vt:lpstr>Year of peak population</vt:lpstr>
      <vt:lpstr>We all kind of know that the population is aging…</vt:lpstr>
      <vt:lpstr>We all kind of know that the population is aging…</vt:lpstr>
      <vt:lpstr>We all kind of know that the population is aging…</vt:lpstr>
      <vt:lpstr>What we’re going to do:</vt:lpstr>
      <vt:lpstr>Let’s dig into the data…</vt:lpstr>
      <vt:lpstr>Let’s dig into the data…</vt:lpstr>
      <vt:lpstr>Start with the babies.</vt:lpstr>
      <vt:lpstr>The baby boom.</vt:lpstr>
      <vt:lpstr>Living longer.</vt:lpstr>
      <vt:lpstr>Living longer.</vt:lpstr>
      <vt:lpstr>Lifespan inequality.</vt:lpstr>
      <vt:lpstr>Let’s dig into the data…</vt:lpstr>
      <vt:lpstr>New 65 year olds.  </vt:lpstr>
      <vt:lpstr>New 65 year olds.  </vt:lpstr>
      <vt:lpstr>New 65 year olds.  </vt:lpstr>
      <vt:lpstr>New 75 year olds.  </vt:lpstr>
      <vt:lpstr>New 85 year olds.  </vt:lpstr>
      <vt:lpstr>Total 65+ year olds.  </vt:lpstr>
      <vt:lpstr>Total 65+ year olds.  </vt:lpstr>
      <vt:lpstr>Total 75+ year olds.  </vt:lpstr>
      <vt:lpstr>Total 85+ year olds.  </vt:lpstr>
      <vt:lpstr>Summary of the data</vt:lpstr>
      <vt:lpstr>Policy Implications</vt:lpstr>
      <vt:lpstr>1. Pensions</vt:lpstr>
      <vt:lpstr>1. Pensions</vt:lpstr>
      <vt:lpstr>1. Pensions</vt:lpstr>
      <vt:lpstr>1. Pensions</vt:lpstr>
      <vt:lpstr>1. Pensions</vt:lpstr>
      <vt:lpstr>1. Pensions</vt:lpstr>
      <vt:lpstr>2. Health</vt:lpstr>
      <vt:lpstr>2. Health</vt:lpstr>
      <vt:lpstr>2. Health</vt:lpstr>
      <vt:lpstr>2. Health</vt:lpstr>
      <vt:lpstr>2. Health</vt:lpstr>
      <vt:lpstr>2. Health</vt:lpstr>
      <vt:lpstr>3. Long-term care</vt:lpstr>
      <vt:lpstr>3. Long-term care</vt:lpstr>
      <vt:lpstr>3. Long-term care</vt:lpstr>
      <vt:lpstr>3. Long-term care</vt:lpstr>
      <vt:lpstr>3. Long-term care</vt:lpstr>
      <vt:lpstr>3. Long-term care</vt:lpstr>
      <vt:lpstr>4. Labour markets</vt:lpstr>
      <vt:lpstr>4. Labour markets</vt:lpstr>
      <vt:lpstr>4. Labour markets</vt:lpstr>
      <vt:lpstr>5. Economic growth</vt:lpstr>
      <vt:lpstr>5. Economic growth</vt:lpstr>
      <vt:lpstr>5. Economic growth</vt:lpstr>
      <vt:lpstr>6. Real estate</vt:lpstr>
      <vt:lpstr>6. Real Estate</vt:lpstr>
      <vt:lpstr>6. Real Estate</vt:lpstr>
      <vt:lpstr>7. Immigration</vt:lpstr>
      <vt:lpstr>7. Immigration</vt:lpstr>
      <vt:lpstr>7. Immigration</vt:lpstr>
      <vt:lpstr>8. Fiscal outlook</vt:lpstr>
      <vt:lpstr>8. Fiscal outlook</vt:lpstr>
      <vt:lpstr>8. Fiscal outlook</vt:lpstr>
      <vt:lpstr>8. Fiscal outlook</vt:lpstr>
      <vt:lpstr>Summary</vt:lpstr>
      <vt:lpstr>Summary</vt:lpstr>
      <vt:lpstr>Can we handle the 65+ surge?</vt:lpstr>
      <vt:lpstr>Can we handle the 65+ surge?</vt:lpstr>
      <vt:lpstr>Can we handle the 75+ surge?</vt:lpstr>
      <vt:lpstr>Can we handle the 75+ surge?</vt:lpstr>
      <vt:lpstr>Can we handle the 85+ surge?</vt:lpstr>
      <vt:lpstr>Can we handle the 85+ surge?</vt:lpstr>
      <vt:lpstr>Thank you!</vt:lpstr>
      <vt:lpstr>The ‘senior tsunami’ has arrived: what it means for Canada’s economy</vt:lpstr>
    </vt:vector>
  </TitlesOfParts>
  <Company>Canadian Journal of Higher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2016  Outlook</dc:title>
  <dc:creator>CJHE</dc:creator>
  <cp:lastModifiedBy>KEVIN MILLIGAN</cp:lastModifiedBy>
  <cp:revision>83</cp:revision>
  <dcterms:created xsi:type="dcterms:W3CDTF">2016-01-26T07:22:14Z</dcterms:created>
  <dcterms:modified xsi:type="dcterms:W3CDTF">2023-04-12T08:33:12Z</dcterms:modified>
</cp:coreProperties>
</file>