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8"/>
  </p:notesMasterIdLst>
  <p:sldIdLst>
    <p:sldId id="256" r:id="rId2"/>
    <p:sldId id="295" r:id="rId3"/>
    <p:sldId id="300" r:id="rId4"/>
    <p:sldId id="371" r:id="rId5"/>
    <p:sldId id="373" r:id="rId6"/>
    <p:sldId id="372" r:id="rId7"/>
    <p:sldId id="388" r:id="rId8"/>
    <p:sldId id="389" r:id="rId9"/>
    <p:sldId id="390" r:id="rId10"/>
    <p:sldId id="391" r:id="rId11"/>
    <p:sldId id="376" r:id="rId12"/>
    <p:sldId id="377" r:id="rId13"/>
    <p:sldId id="299" r:id="rId14"/>
    <p:sldId id="311" r:id="rId15"/>
    <p:sldId id="313" r:id="rId16"/>
    <p:sldId id="315" r:id="rId17"/>
    <p:sldId id="316" r:id="rId18"/>
    <p:sldId id="392" r:id="rId19"/>
    <p:sldId id="321" r:id="rId20"/>
    <p:sldId id="381" r:id="rId21"/>
    <p:sldId id="382" r:id="rId22"/>
    <p:sldId id="378" r:id="rId23"/>
    <p:sldId id="322" r:id="rId24"/>
    <p:sldId id="385" r:id="rId25"/>
    <p:sldId id="386" r:id="rId26"/>
    <p:sldId id="393" r:id="rId27"/>
    <p:sldId id="404" r:id="rId28"/>
    <p:sldId id="423" r:id="rId29"/>
    <p:sldId id="405" r:id="rId30"/>
    <p:sldId id="406" r:id="rId31"/>
    <p:sldId id="407" r:id="rId32"/>
    <p:sldId id="408" r:id="rId33"/>
    <p:sldId id="384" r:id="rId34"/>
    <p:sldId id="409" r:id="rId35"/>
    <p:sldId id="415" r:id="rId36"/>
    <p:sldId id="413" r:id="rId37"/>
    <p:sldId id="414" r:id="rId38"/>
    <p:sldId id="416" r:id="rId39"/>
    <p:sldId id="417" r:id="rId40"/>
    <p:sldId id="418" r:id="rId41"/>
    <p:sldId id="419" r:id="rId42"/>
    <p:sldId id="420" r:id="rId43"/>
    <p:sldId id="421" r:id="rId44"/>
    <p:sldId id="424" r:id="rId45"/>
    <p:sldId id="422" r:id="rId46"/>
    <p:sldId id="394" r:id="rId47"/>
    <p:sldId id="325" r:id="rId48"/>
    <p:sldId id="328" r:id="rId49"/>
    <p:sldId id="333" r:id="rId50"/>
    <p:sldId id="411" r:id="rId51"/>
    <p:sldId id="410" r:id="rId52"/>
    <p:sldId id="329" r:id="rId53"/>
    <p:sldId id="330" r:id="rId54"/>
    <p:sldId id="412" r:id="rId55"/>
    <p:sldId id="331" r:id="rId56"/>
    <p:sldId id="332" r:id="rId57"/>
    <p:sldId id="334" r:id="rId58"/>
    <p:sldId id="397" r:id="rId59"/>
    <p:sldId id="335" r:id="rId60"/>
    <p:sldId id="370" r:id="rId61"/>
    <p:sldId id="396" r:id="rId62"/>
    <p:sldId id="336" r:id="rId63"/>
    <p:sldId id="337" r:id="rId64"/>
    <p:sldId id="338" r:id="rId65"/>
    <p:sldId id="339" r:id="rId66"/>
    <p:sldId id="341" r:id="rId67"/>
    <p:sldId id="342" r:id="rId68"/>
    <p:sldId id="343" r:id="rId69"/>
    <p:sldId id="358" r:id="rId70"/>
    <p:sldId id="399" r:id="rId71"/>
    <p:sldId id="360" r:id="rId72"/>
    <p:sldId id="361" r:id="rId73"/>
    <p:sldId id="402" r:id="rId74"/>
    <p:sldId id="401" r:id="rId75"/>
    <p:sldId id="400" r:id="rId76"/>
    <p:sldId id="403"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1F4E8F-FA7A-4ED0-84FA-EE4BA46F9625}">
          <p14:sldIdLst>
            <p14:sldId id="256"/>
            <p14:sldId id="295"/>
            <p14:sldId id="300"/>
            <p14:sldId id="371"/>
            <p14:sldId id="373"/>
            <p14:sldId id="372"/>
            <p14:sldId id="388"/>
            <p14:sldId id="389"/>
            <p14:sldId id="390"/>
            <p14:sldId id="391"/>
            <p14:sldId id="376"/>
            <p14:sldId id="377"/>
            <p14:sldId id="299"/>
            <p14:sldId id="311"/>
            <p14:sldId id="313"/>
            <p14:sldId id="315"/>
            <p14:sldId id="316"/>
            <p14:sldId id="392"/>
            <p14:sldId id="321"/>
            <p14:sldId id="381"/>
            <p14:sldId id="382"/>
            <p14:sldId id="378"/>
            <p14:sldId id="322"/>
            <p14:sldId id="385"/>
            <p14:sldId id="386"/>
            <p14:sldId id="393"/>
            <p14:sldId id="404"/>
            <p14:sldId id="423"/>
            <p14:sldId id="405"/>
            <p14:sldId id="406"/>
            <p14:sldId id="407"/>
            <p14:sldId id="408"/>
            <p14:sldId id="384"/>
            <p14:sldId id="409"/>
            <p14:sldId id="415"/>
            <p14:sldId id="413"/>
            <p14:sldId id="414"/>
            <p14:sldId id="416"/>
            <p14:sldId id="417"/>
            <p14:sldId id="418"/>
            <p14:sldId id="419"/>
            <p14:sldId id="420"/>
            <p14:sldId id="421"/>
            <p14:sldId id="424"/>
            <p14:sldId id="422"/>
            <p14:sldId id="394"/>
            <p14:sldId id="325"/>
            <p14:sldId id="328"/>
            <p14:sldId id="333"/>
            <p14:sldId id="411"/>
            <p14:sldId id="410"/>
            <p14:sldId id="329"/>
            <p14:sldId id="330"/>
            <p14:sldId id="412"/>
            <p14:sldId id="331"/>
            <p14:sldId id="332"/>
            <p14:sldId id="334"/>
            <p14:sldId id="397"/>
            <p14:sldId id="335"/>
            <p14:sldId id="370"/>
            <p14:sldId id="396"/>
            <p14:sldId id="336"/>
            <p14:sldId id="337"/>
            <p14:sldId id="338"/>
            <p14:sldId id="339"/>
            <p14:sldId id="341"/>
            <p14:sldId id="342"/>
            <p14:sldId id="343"/>
            <p14:sldId id="358"/>
            <p14:sldId id="399"/>
            <p14:sldId id="360"/>
            <p14:sldId id="361"/>
            <p14:sldId id="402"/>
            <p14:sldId id="401"/>
            <p14:sldId id="400"/>
            <p14:sldId id="40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4" d="100"/>
          <a:sy n="114" d="100"/>
        </p:scale>
        <p:origin x="135" y="63"/>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9BB8A-1240-4814-A740-21E117F1FCD4}" type="datetimeFigureOut">
              <a:rPr lang="en-CA" smtClean="0"/>
              <a:t>2023-05-08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86730-0713-470C-8C74-D6B0E7B1CCA0}" type="slidenum">
              <a:rPr lang="en-CA" smtClean="0"/>
              <a:t>‹#›</a:t>
            </a:fld>
            <a:endParaRPr lang="en-CA"/>
          </a:p>
        </p:txBody>
      </p:sp>
    </p:spTree>
    <p:extLst>
      <p:ext uri="{BB962C8B-B14F-4D97-AF65-F5344CB8AC3E}">
        <p14:creationId xmlns:p14="http://schemas.microsoft.com/office/powerpoint/2010/main" val="11421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a:t>
            </a:fld>
            <a:endParaRPr lang="en-CA"/>
          </a:p>
        </p:txBody>
      </p:sp>
    </p:spTree>
    <p:extLst>
      <p:ext uri="{BB962C8B-B14F-4D97-AF65-F5344CB8AC3E}">
        <p14:creationId xmlns:p14="http://schemas.microsoft.com/office/powerpoint/2010/main" val="177298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10</a:t>
            </a:fld>
            <a:endParaRPr lang="en-CA"/>
          </a:p>
        </p:txBody>
      </p:sp>
    </p:spTree>
    <p:extLst>
      <p:ext uri="{BB962C8B-B14F-4D97-AF65-F5344CB8AC3E}">
        <p14:creationId xmlns:p14="http://schemas.microsoft.com/office/powerpoint/2010/main" val="962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11</a:t>
            </a:fld>
            <a:endParaRPr lang="en-CA"/>
          </a:p>
        </p:txBody>
      </p:sp>
    </p:spTree>
    <p:extLst>
      <p:ext uri="{BB962C8B-B14F-4D97-AF65-F5344CB8AC3E}">
        <p14:creationId xmlns:p14="http://schemas.microsoft.com/office/powerpoint/2010/main" val="153585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12</a:t>
            </a:fld>
            <a:endParaRPr lang="en-CA"/>
          </a:p>
        </p:txBody>
      </p:sp>
    </p:spTree>
    <p:extLst>
      <p:ext uri="{BB962C8B-B14F-4D97-AF65-F5344CB8AC3E}">
        <p14:creationId xmlns:p14="http://schemas.microsoft.com/office/powerpoint/2010/main" val="60399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13</a:t>
            </a:fld>
            <a:endParaRPr lang="en-CA"/>
          </a:p>
        </p:txBody>
      </p:sp>
    </p:spTree>
    <p:extLst>
      <p:ext uri="{BB962C8B-B14F-4D97-AF65-F5344CB8AC3E}">
        <p14:creationId xmlns:p14="http://schemas.microsoft.com/office/powerpoint/2010/main" val="543023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14</a:t>
            </a:fld>
            <a:endParaRPr lang="en-CA"/>
          </a:p>
        </p:txBody>
      </p:sp>
    </p:spTree>
    <p:extLst>
      <p:ext uri="{BB962C8B-B14F-4D97-AF65-F5344CB8AC3E}">
        <p14:creationId xmlns:p14="http://schemas.microsoft.com/office/powerpoint/2010/main" val="370663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15</a:t>
            </a:fld>
            <a:endParaRPr lang="en-CA"/>
          </a:p>
        </p:txBody>
      </p:sp>
    </p:spTree>
    <p:extLst>
      <p:ext uri="{BB962C8B-B14F-4D97-AF65-F5344CB8AC3E}">
        <p14:creationId xmlns:p14="http://schemas.microsoft.com/office/powerpoint/2010/main" val="187594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16</a:t>
            </a:fld>
            <a:endParaRPr lang="en-CA"/>
          </a:p>
        </p:txBody>
      </p:sp>
    </p:spTree>
    <p:extLst>
      <p:ext uri="{BB962C8B-B14F-4D97-AF65-F5344CB8AC3E}">
        <p14:creationId xmlns:p14="http://schemas.microsoft.com/office/powerpoint/2010/main" val="3650529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17</a:t>
            </a:fld>
            <a:endParaRPr lang="en-CA"/>
          </a:p>
        </p:txBody>
      </p:sp>
    </p:spTree>
    <p:extLst>
      <p:ext uri="{BB962C8B-B14F-4D97-AF65-F5344CB8AC3E}">
        <p14:creationId xmlns:p14="http://schemas.microsoft.com/office/powerpoint/2010/main" val="3352286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18</a:t>
            </a:fld>
            <a:endParaRPr lang="en-CA"/>
          </a:p>
        </p:txBody>
      </p:sp>
    </p:spTree>
    <p:extLst>
      <p:ext uri="{BB962C8B-B14F-4D97-AF65-F5344CB8AC3E}">
        <p14:creationId xmlns:p14="http://schemas.microsoft.com/office/powerpoint/2010/main" val="1894140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19</a:t>
            </a:fld>
            <a:endParaRPr lang="en-CA"/>
          </a:p>
        </p:txBody>
      </p:sp>
    </p:spTree>
    <p:extLst>
      <p:ext uri="{BB962C8B-B14F-4D97-AF65-F5344CB8AC3E}">
        <p14:creationId xmlns:p14="http://schemas.microsoft.com/office/powerpoint/2010/main" val="304363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2</a:t>
            </a:fld>
            <a:endParaRPr lang="en-CA"/>
          </a:p>
        </p:txBody>
      </p:sp>
    </p:spTree>
    <p:extLst>
      <p:ext uri="{BB962C8B-B14F-4D97-AF65-F5344CB8AC3E}">
        <p14:creationId xmlns:p14="http://schemas.microsoft.com/office/powerpoint/2010/main" val="2200515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20</a:t>
            </a:fld>
            <a:endParaRPr lang="en-CA"/>
          </a:p>
        </p:txBody>
      </p:sp>
    </p:spTree>
    <p:extLst>
      <p:ext uri="{BB962C8B-B14F-4D97-AF65-F5344CB8AC3E}">
        <p14:creationId xmlns:p14="http://schemas.microsoft.com/office/powerpoint/2010/main" val="78433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21</a:t>
            </a:fld>
            <a:endParaRPr lang="en-CA"/>
          </a:p>
        </p:txBody>
      </p:sp>
    </p:spTree>
    <p:extLst>
      <p:ext uri="{BB962C8B-B14F-4D97-AF65-F5344CB8AC3E}">
        <p14:creationId xmlns:p14="http://schemas.microsoft.com/office/powerpoint/2010/main" val="150780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22</a:t>
            </a:fld>
            <a:endParaRPr lang="en-CA"/>
          </a:p>
        </p:txBody>
      </p:sp>
    </p:spTree>
    <p:extLst>
      <p:ext uri="{BB962C8B-B14F-4D97-AF65-F5344CB8AC3E}">
        <p14:creationId xmlns:p14="http://schemas.microsoft.com/office/powerpoint/2010/main" val="825558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23</a:t>
            </a:fld>
            <a:endParaRPr lang="en-CA"/>
          </a:p>
        </p:txBody>
      </p:sp>
    </p:spTree>
    <p:extLst>
      <p:ext uri="{BB962C8B-B14F-4D97-AF65-F5344CB8AC3E}">
        <p14:creationId xmlns:p14="http://schemas.microsoft.com/office/powerpoint/2010/main" val="701732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26</a:t>
            </a:fld>
            <a:endParaRPr lang="en-CA"/>
          </a:p>
        </p:txBody>
      </p:sp>
    </p:spTree>
    <p:extLst>
      <p:ext uri="{BB962C8B-B14F-4D97-AF65-F5344CB8AC3E}">
        <p14:creationId xmlns:p14="http://schemas.microsoft.com/office/powerpoint/2010/main" val="1174823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46</a:t>
            </a:fld>
            <a:endParaRPr lang="en-CA"/>
          </a:p>
        </p:txBody>
      </p:sp>
    </p:spTree>
    <p:extLst>
      <p:ext uri="{BB962C8B-B14F-4D97-AF65-F5344CB8AC3E}">
        <p14:creationId xmlns:p14="http://schemas.microsoft.com/office/powerpoint/2010/main" val="3743879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61</a:t>
            </a:fld>
            <a:endParaRPr lang="en-CA"/>
          </a:p>
        </p:txBody>
      </p:sp>
    </p:spTree>
    <p:extLst>
      <p:ext uri="{BB962C8B-B14F-4D97-AF65-F5344CB8AC3E}">
        <p14:creationId xmlns:p14="http://schemas.microsoft.com/office/powerpoint/2010/main" val="3730876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76</a:t>
            </a:fld>
            <a:endParaRPr lang="en-CA"/>
          </a:p>
        </p:txBody>
      </p:sp>
    </p:spTree>
    <p:extLst>
      <p:ext uri="{BB962C8B-B14F-4D97-AF65-F5344CB8AC3E}">
        <p14:creationId xmlns:p14="http://schemas.microsoft.com/office/powerpoint/2010/main" val="415616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3</a:t>
            </a:fld>
            <a:endParaRPr lang="en-CA"/>
          </a:p>
        </p:txBody>
      </p:sp>
    </p:spTree>
    <p:extLst>
      <p:ext uri="{BB962C8B-B14F-4D97-AF65-F5344CB8AC3E}">
        <p14:creationId xmlns:p14="http://schemas.microsoft.com/office/powerpoint/2010/main" val="413367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4</a:t>
            </a:fld>
            <a:endParaRPr lang="en-CA"/>
          </a:p>
        </p:txBody>
      </p:sp>
    </p:spTree>
    <p:extLst>
      <p:ext uri="{BB962C8B-B14F-4D97-AF65-F5344CB8AC3E}">
        <p14:creationId xmlns:p14="http://schemas.microsoft.com/office/powerpoint/2010/main" val="326208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5</a:t>
            </a:fld>
            <a:endParaRPr lang="en-CA"/>
          </a:p>
        </p:txBody>
      </p:sp>
    </p:spTree>
    <p:extLst>
      <p:ext uri="{BB962C8B-B14F-4D97-AF65-F5344CB8AC3E}">
        <p14:creationId xmlns:p14="http://schemas.microsoft.com/office/powerpoint/2010/main" val="44487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6</a:t>
            </a:fld>
            <a:endParaRPr lang="en-CA"/>
          </a:p>
        </p:txBody>
      </p:sp>
    </p:spTree>
    <p:extLst>
      <p:ext uri="{BB962C8B-B14F-4D97-AF65-F5344CB8AC3E}">
        <p14:creationId xmlns:p14="http://schemas.microsoft.com/office/powerpoint/2010/main" val="347512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7</a:t>
            </a:fld>
            <a:endParaRPr lang="en-CA"/>
          </a:p>
        </p:txBody>
      </p:sp>
    </p:spTree>
    <p:extLst>
      <p:ext uri="{BB962C8B-B14F-4D97-AF65-F5344CB8AC3E}">
        <p14:creationId xmlns:p14="http://schemas.microsoft.com/office/powerpoint/2010/main" val="212831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8</a:t>
            </a:fld>
            <a:endParaRPr lang="en-CA"/>
          </a:p>
        </p:txBody>
      </p:sp>
    </p:spTree>
    <p:extLst>
      <p:ext uri="{BB962C8B-B14F-4D97-AF65-F5344CB8AC3E}">
        <p14:creationId xmlns:p14="http://schemas.microsoft.com/office/powerpoint/2010/main" val="276776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A86730-0713-470C-8C74-D6B0E7B1CCA0}" type="slidenum">
              <a:rPr lang="en-CA" smtClean="0"/>
              <a:t>9</a:t>
            </a:fld>
            <a:endParaRPr lang="en-CA"/>
          </a:p>
        </p:txBody>
      </p:sp>
    </p:spTree>
    <p:extLst>
      <p:ext uri="{BB962C8B-B14F-4D97-AF65-F5344CB8AC3E}">
        <p14:creationId xmlns:p14="http://schemas.microsoft.com/office/powerpoint/2010/main" val="65631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CA"/>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May 8, 2023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May 8, 2023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CA"/>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May 8, 2023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May 8, 2023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en-CA"/>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May 8, 2023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May 8, 2023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May 8, 2023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May 8, 2023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May 8, 2023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CA"/>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May 8, 2023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CA"/>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May 8, 2023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May 8, 2023</a:t>
            </a:fld>
            <a:endParaRPr lang="en-US" dirty="0"/>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en.wikipedia.org/wiki/Section_94A_of_the_Constitution_Act,_1867#cite_note-7"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opulation.un.org/dataport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building with trees in front of it&#10;&#10;Description automatically generated with low confidence">
            <a:extLst>
              <a:ext uri="{FF2B5EF4-FFF2-40B4-BE49-F238E27FC236}">
                <a16:creationId xmlns:a16="http://schemas.microsoft.com/office/drawing/2014/main" id="{0AD0A1B1-C7A6-814C-E858-486F3225CD4D}"/>
              </a:ext>
            </a:extLst>
          </p:cNvPr>
          <p:cNvPicPr>
            <a:picLocks noChangeAspect="1"/>
          </p:cNvPicPr>
          <p:nvPr/>
        </p:nvPicPr>
        <p:blipFill>
          <a:blip r:embed="rId3" cstate="email">
            <a:alphaModFix amt="35000"/>
            <a:extLst>
              <a:ext uri="{28A0092B-C50C-407E-A947-70E740481C1C}">
                <a14:useLocalDpi xmlns:a14="http://schemas.microsoft.com/office/drawing/2010/main" val="0"/>
              </a:ext>
            </a:extLst>
          </a:blip>
          <a:stretch>
            <a:fillRect/>
          </a:stretch>
        </p:blipFill>
        <p:spPr>
          <a:xfrm>
            <a:off x="4572000" y="2783416"/>
            <a:ext cx="4004187" cy="2220298"/>
          </a:xfrm>
          <a:prstGeom prst="rect">
            <a:avLst/>
          </a:prstGeom>
        </p:spPr>
      </p:pic>
      <p:pic>
        <p:nvPicPr>
          <p:cNvPr id="5" name="Picture 4" descr="A picture containing tree, sky, building, outdoor&#10;&#10;Description automatically generated">
            <a:extLst>
              <a:ext uri="{FF2B5EF4-FFF2-40B4-BE49-F238E27FC236}">
                <a16:creationId xmlns:a16="http://schemas.microsoft.com/office/drawing/2014/main" id="{4763ACDF-C3CE-DC3B-C5D3-BD0474F9E904}"/>
              </a:ext>
            </a:extLst>
          </p:cNvPr>
          <p:cNvPicPr>
            <a:picLocks noChangeAspect="1"/>
          </p:cNvPicPr>
          <p:nvPr/>
        </p:nvPicPr>
        <p:blipFill>
          <a:blip r:embed="rId4" cstate="email">
            <a:alphaModFix amt="35000"/>
            <a:extLst>
              <a:ext uri="{28A0092B-C50C-407E-A947-70E740481C1C}">
                <a14:useLocalDpi xmlns:a14="http://schemas.microsoft.com/office/drawing/2010/main" val="0"/>
              </a:ext>
            </a:extLst>
          </a:blip>
          <a:stretch>
            <a:fillRect/>
          </a:stretch>
        </p:blipFill>
        <p:spPr>
          <a:xfrm>
            <a:off x="225784" y="2772264"/>
            <a:ext cx="4346216" cy="2242603"/>
          </a:xfrm>
          <a:prstGeom prst="rect">
            <a:avLst/>
          </a:prstGeom>
        </p:spPr>
      </p:pic>
      <p:sp>
        <p:nvSpPr>
          <p:cNvPr id="2" name="Title 1"/>
          <p:cNvSpPr>
            <a:spLocks noGrp="1"/>
          </p:cNvSpPr>
          <p:nvPr>
            <p:ph type="ctrTitle"/>
          </p:nvPr>
        </p:nvSpPr>
        <p:spPr>
          <a:xfrm>
            <a:off x="395021" y="690494"/>
            <a:ext cx="8595360" cy="1465620"/>
          </a:xfrm>
        </p:spPr>
        <p:txBody>
          <a:bodyPr/>
          <a:lstStyle/>
          <a:p>
            <a:r>
              <a:rPr lang="en-US" sz="3200" dirty="0">
                <a:effectLst>
                  <a:outerShdw blurRad="38100" dist="38100" dir="2700000" algn="tl">
                    <a:srgbClr val="000000">
                      <a:alpha val="43137"/>
                    </a:srgbClr>
                  </a:outerShdw>
                </a:effectLst>
              </a:rPr>
              <a:t>Policy in Canada: the case of population aging</a:t>
            </a:r>
            <a:br>
              <a:rPr lang="en-US" sz="32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May 2023</a:t>
            </a:r>
          </a:p>
        </p:txBody>
      </p:sp>
      <p:sp>
        <p:nvSpPr>
          <p:cNvPr id="3" name="Subtitle 2"/>
          <p:cNvSpPr>
            <a:spLocks noGrp="1"/>
          </p:cNvSpPr>
          <p:nvPr>
            <p:ph type="subTitle" idx="1"/>
          </p:nvPr>
        </p:nvSpPr>
        <p:spPr>
          <a:xfrm>
            <a:off x="225782" y="2693615"/>
            <a:ext cx="3847452" cy="1135674"/>
          </a:xfrm>
        </p:spPr>
        <p:txBody>
          <a:bodyPr>
            <a:normAutofit/>
          </a:bodyPr>
          <a:lstStyle/>
          <a:p>
            <a:r>
              <a:rPr lang="en-US" sz="1800" b="1" dirty="0"/>
              <a:t>Kevin Milligan</a:t>
            </a:r>
            <a:br>
              <a:rPr lang="en-US" sz="1800" b="1" dirty="0"/>
            </a:br>
            <a:r>
              <a:rPr lang="en-US" sz="1800" b="1" dirty="0"/>
              <a:t>Vancouver School of Economics</a:t>
            </a:r>
          </a:p>
          <a:p>
            <a:r>
              <a:rPr lang="en-US" sz="1800" b="1" dirty="0"/>
              <a:t>University of British Columbia</a:t>
            </a:r>
          </a:p>
          <a:p>
            <a:endParaRPr lang="en-US" dirty="0"/>
          </a:p>
          <a:p>
            <a:endParaRPr lang="en-US" dirty="0"/>
          </a:p>
        </p:txBody>
      </p:sp>
      <p:sp>
        <p:nvSpPr>
          <p:cNvPr id="8" name="Subtitle 2">
            <a:extLst>
              <a:ext uri="{FF2B5EF4-FFF2-40B4-BE49-F238E27FC236}">
                <a16:creationId xmlns:a16="http://schemas.microsoft.com/office/drawing/2014/main" id="{954FCA22-7A1B-3960-2E7D-E894739E30A9}"/>
              </a:ext>
            </a:extLst>
          </p:cNvPr>
          <p:cNvSpPr txBox="1">
            <a:spLocks/>
          </p:cNvSpPr>
          <p:nvPr/>
        </p:nvSpPr>
        <p:spPr>
          <a:xfrm>
            <a:off x="4572000" y="2749496"/>
            <a:ext cx="4004187" cy="113567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n-US" sz="1800" b="1" dirty="0"/>
              <a:t>Universidad de Chile</a:t>
            </a:r>
          </a:p>
          <a:p>
            <a:r>
              <a:rPr lang="en-US" sz="1800" b="1" dirty="0"/>
              <a:t>Santiago</a:t>
            </a:r>
          </a:p>
          <a:p>
            <a:endParaRPr lang="en-US" sz="1800" b="1" dirty="0"/>
          </a:p>
          <a:p>
            <a:endParaRPr lang="en-US" dirty="0"/>
          </a:p>
          <a:p>
            <a:endParaRPr lang="en-US" dirty="0"/>
          </a:p>
        </p:txBody>
      </p:sp>
    </p:spTree>
    <p:extLst>
      <p:ext uri="{BB962C8B-B14F-4D97-AF65-F5344CB8AC3E}">
        <p14:creationId xmlns:p14="http://schemas.microsoft.com/office/powerpoint/2010/main" val="486087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p:txBody>
          <a:bodyPr/>
          <a:lstStyle/>
          <a:p>
            <a:r>
              <a:rPr lang="en-CA" dirty="0"/>
              <a:t>Two things driving population change</a:t>
            </a:r>
          </a:p>
        </p:txBody>
      </p:sp>
      <p:sp>
        <p:nvSpPr>
          <p:cNvPr id="4" name="Content Placeholder 3">
            <a:extLst>
              <a:ext uri="{FF2B5EF4-FFF2-40B4-BE49-F238E27FC236}">
                <a16:creationId xmlns:a16="http://schemas.microsoft.com/office/drawing/2014/main" id="{2DD97D60-7C05-65A1-0F68-AAF5BB257B7E}"/>
              </a:ext>
            </a:extLst>
          </p:cNvPr>
          <p:cNvSpPr>
            <a:spLocks noGrp="1"/>
          </p:cNvSpPr>
          <p:nvPr>
            <p:ph idx="1"/>
          </p:nvPr>
        </p:nvSpPr>
        <p:spPr/>
        <p:txBody>
          <a:bodyPr>
            <a:normAutofit/>
          </a:bodyPr>
          <a:lstStyle/>
          <a:p>
            <a:pPr marL="0" indent="0">
              <a:buNone/>
            </a:pPr>
            <a:endParaRPr lang="en-CA" dirty="0"/>
          </a:p>
          <a:p>
            <a:endParaRPr lang="en-CA" dirty="0"/>
          </a:p>
        </p:txBody>
      </p:sp>
      <p:sp>
        <p:nvSpPr>
          <p:cNvPr id="6" name="Content Placeholder 2">
            <a:extLst>
              <a:ext uri="{FF2B5EF4-FFF2-40B4-BE49-F238E27FC236}">
                <a16:creationId xmlns:a16="http://schemas.microsoft.com/office/drawing/2014/main" id="{57058170-5D34-B99D-CDC1-E7737D8B3D22}"/>
              </a:ext>
            </a:extLst>
          </p:cNvPr>
          <p:cNvSpPr txBox="1">
            <a:spLocks/>
          </p:cNvSpPr>
          <p:nvPr/>
        </p:nvSpPr>
        <p:spPr>
          <a:xfrm>
            <a:off x="609600" y="1352550"/>
            <a:ext cx="8229600" cy="3657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CA" dirty="0"/>
          </a:p>
          <a:p>
            <a:r>
              <a:rPr lang="en-CA" dirty="0"/>
              <a:t>Time trends in births.</a:t>
            </a:r>
          </a:p>
          <a:p>
            <a:pPr marL="0" indent="0">
              <a:buNone/>
            </a:pPr>
            <a:endParaRPr lang="en-CA" dirty="0"/>
          </a:p>
          <a:p>
            <a:r>
              <a:rPr lang="en-CA" dirty="0"/>
              <a:t>Longer lifespans</a:t>
            </a:r>
          </a:p>
        </p:txBody>
      </p:sp>
    </p:spTree>
    <p:extLst>
      <p:ext uri="{BB962C8B-B14F-4D97-AF65-F5344CB8AC3E}">
        <p14:creationId xmlns:p14="http://schemas.microsoft.com/office/powerpoint/2010/main" val="309042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a:xfrm>
            <a:off x="124691" y="400050"/>
            <a:ext cx="2727614" cy="4379768"/>
          </a:xfrm>
        </p:spPr>
        <p:txBody>
          <a:bodyPr/>
          <a:lstStyle/>
          <a:p>
            <a:r>
              <a:rPr lang="en-CA" dirty="0"/>
              <a:t>Start with the babies.</a:t>
            </a:r>
          </a:p>
        </p:txBody>
      </p:sp>
      <p:pic>
        <p:nvPicPr>
          <p:cNvPr id="6" name="Content Placeholder 5">
            <a:extLst>
              <a:ext uri="{FF2B5EF4-FFF2-40B4-BE49-F238E27FC236}">
                <a16:creationId xmlns:a16="http://schemas.microsoft.com/office/drawing/2014/main" id="{A0536794-8BF5-34B9-09A6-532DD97363DE}"/>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8700" y="400050"/>
            <a:ext cx="6405300" cy="4658400"/>
          </a:xfrm>
        </p:spPr>
      </p:pic>
    </p:spTree>
    <p:extLst>
      <p:ext uri="{BB962C8B-B14F-4D97-AF65-F5344CB8AC3E}">
        <p14:creationId xmlns:p14="http://schemas.microsoft.com/office/powerpoint/2010/main" val="313053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a:xfrm>
            <a:off x="124691" y="400050"/>
            <a:ext cx="2727614" cy="4379768"/>
          </a:xfrm>
        </p:spPr>
        <p:txBody>
          <a:bodyPr/>
          <a:lstStyle/>
          <a:p>
            <a:r>
              <a:rPr lang="en-CA" dirty="0"/>
              <a:t>Start with the babies.</a:t>
            </a:r>
          </a:p>
        </p:txBody>
      </p:sp>
      <p:pic>
        <p:nvPicPr>
          <p:cNvPr id="11" name="Content Placeholder 10">
            <a:extLst>
              <a:ext uri="{FF2B5EF4-FFF2-40B4-BE49-F238E27FC236}">
                <a16:creationId xmlns:a16="http://schemas.microsoft.com/office/drawing/2014/main" id="{21211676-14CE-A9B6-C8F2-BB486EB195DA}"/>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8700" y="485100"/>
            <a:ext cx="6405300" cy="4658400"/>
          </a:xfrm>
        </p:spPr>
      </p:pic>
    </p:spTree>
    <p:extLst>
      <p:ext uri="{BB962C8B-B14F-4D97-AF65-F5344CB8AC3E}">
        <p14:creationId xmlns:p14="http://schemas.microsoft.com/office/powerpoint/2010/main" val="217640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a:xfrm>
            <a:off x="124691" y="400050"/>
            <a:ext cx="2727614" cy="4379768"/>
          </a:xfrm>
        </p:spPr>
        <p:txBody>
          <a:bodyPr/>
          <a:lstStyle/>
          <a:p>
            <a:r>
              <a:rPr lang="en-CA" dirty="0"/>
              <a:t>Start with the babies.</a:t>
            </a:r>
          </a:p>
        </p:txBody>
      </p:sp>
      <p:pic>
        <p:nvPicPr>
          <p:cNvPr id="15" name="Content Placeholder 14">
            <a:extLst>
              <a:ext uri="{FF2B5EF4-FFF2-40B4-BE49-F238E27FC236}">
                <a16:creationId xmlns:a16="http://schemas.microsoft.com/office/drawing/2014/main" id="{B7C52413-F365-8E38-FD31-57688B85CAAF}"/>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8700" y="485100"/>
            <a:ext cx="6405300" cy="4658400"/>
          </a:xfrm>
        </p:spPr>
      </p:pic>
    </p:spTree>
    <p:extLst>
      <p:ext uri="{BB962C8B-B14F-4D97-AF65-F5344CB8AC3E}">
        <p14:creationId xmlns:p14="http://schemas.microsoft.com/office/powerpoint/2010/main" val="265786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a:xfrm>
            <a:off x="124691" y="400050"/>
            <a:ext cx="2727614" cy="4379768"/>
          </a:xfrm>
        </p:spPr>
        <p:txBody>
          <a:bodyPr/>
          <a:lstStyle/>
          <a:p>
            <a:r>
              <a:rPr lang="en-CA" dirty="0"/>
              <a:t>The baby boom.</a:t>
            </a:r>
          </a:p>
        </p:txBody>
      </p:sp>
      <p:pic>
        <p:nvPicPr>
          <p:cNvPr id="15" name="Content Placeholder 14">
            <a:extLst>
              <a:ext uri="{FF2B5EF4-FFF2-40B4-BE49-F238E27FC236}">
                <a16:creationId xmlns:a16="http://schemas.microsoft.com/office/drawing/2014/main" id="{9662C35C-AC15-61B8-6BAE-A20B596D827A}"/>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8700" y="485100"/>
            <a:ext cx="6405300" cy="4658400"/>
          </a:xfrm>
        </p:spPr>
      </p:pic>
    </p:spTree>
    <p:extLst>
      <p:ext uri="{BB962C8B-B14F-4D97-AF65-F5344CB8AC3E}">
        <p14:creationId xmlns:p14="http://schemas.microsoft.com/office/powerpoint/2010/main" val="347440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a:xfrm>
            <a:off x="124691" y="400050"/>
            <a:ext cx="2727614" cy="4379768"/>
          </a:xfrm>
        </p:spPr>
        <p:txBody>
          <a:bodyPr/>
          <a:lstStyle/>
          <a:p>
            <a:r>
              <a:rPr lang="en-CA" u="sng" dirty="0"/>
              <a:t>New</a:t>
            </a:r>
            <a:r>
              <a:rPr lang="en-CA" dirty="0"/>
              <a:t> 65 year olds.</a:t>
            </a:r>
            <a:br>
              <a:rPr lang="en-CA" dirty="0"/>
            </a:br>
            <a:r>
              <a:rPr lang="en-CA" dirty="0"/>
              <a:t> </a:t>
            </a:r>
          </a:p>
        </p:txBody>
      </p:sp>
      <p:pic>
        <p:nvPicPr>
          <p:cNvPr id="23" name="Content Placeholder 22" descr="Chart, line chart&#10;&#10;Description automatically generated">
            <a:extLst>
              <a:ext uri="{FF2B5EF4-FFF2-40B4-BE49-F238E27FC236}">
                <a16:creationId xmlns:a16="http://schemas.microsoft.com/office/drawing/2014/main" id="{E26FC231-7A8D-DB1B-C80A-B417EF8F81D9}"/>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4056" y="484632"/>
            <a:ext cx="6409944" cy="4658868"/>
          </a:xfrm>
        </p:spPr>
      </p:pic>
    </p:spTree>
    <p:extLst>
      <p:ext uri="{BB962C8B-B14F-4D97-AF65-F5344CB8AC3E}">
        <p14:creationId xmlns:p14="http://schemas.microsoft.com/office/powerpoint/2010/main" val="55478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a:xfrm>
            <a:off x="124691" y="400050"/>
            <a:ext cx="2727614" cy="4379768"/>
          </a:xfrm>
        </p:spPr>
        <p:txBody>
          <a:bodyPr/>
          <a:lstStyle/>
          <a:p>
            <a:r>
              <a:rPr lang="en-CA" dirty="0"/>
              <a:t>New 75 year olds.</a:t>
            </a:r>
            <a:br>
              <a:rPr lang="en-CA" dirty="0"/>
            </a:br>
            <a:r>
              <a:rPr lang="en-CA" dirty="0"/>
              <a:t> </a:t>
            </a:r>
          </a:p>
        </p:txBody>
      </p:sp>
      <p:pic>
        <p:nvPicPr>
          <p:cNvPr id="15" name="Content Placeholder 14" descr="Chart, line chart&#10;&#10;Description automatically generated">
            <a:extLst>
              <a:ext uri="{FF2B5EF4-FFF2-40B4-BE49-F238E27FC236}">
                <a16:creationId xmlns:a16="http://schemas.microsoft.com/office/drawing/2014/main" id="{1302494D-AD01-1407-7C80-E3F8CA84088D}"/>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4056" y="484632"/>
            <a:ext cx="6409944" cy="4658868"/>
          </a:xfrm>
        </p:spPr>
      </p:pic>
    </p:spTree>
    <p:extLst>
      <p:ext uri="{BB962C8B-B14F-4D97-AF65-F5344CB8AC3E}">
        <p14:creationId xmlns:p14="http://schemas.microsoft.com/office/powerpoint/2010/main" val="291766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a:xfrm>
            <a:off x="124691" y="400050"/>
            <a:ext cx="2727614" cy="4379768"/>
          </a:xfrm>
        </p:spPr>
        <p:txBody>
          <a:bodyPr/>
          <a:lstStyle/>
          <a:p>
            <a:r>
              <a:rPr lang="en-CA" dirty="0"/>
              <a:t>New 85 year olds.</a:t>
            </a:r>
            <a:br>
              <a:rPr lang="en-CA" dirty="0"/>
            </a:br>
            <a:r>
              <a:rPr lang="en-CA" dirty="0"/>
              <a:t> </a:t>
            </a:r>
          </a:p>
        </p:txBody>
      </p:sp>
      <p:pic>
        <p:nvPicPr>
          <p:cNvPr id="19" name="Content Placeholder 18" descr="Chart, line chart&#10;&#10;Description automatically generated">
            <a:extLst>
              <a:ext uri="{FF2B5EF4-FFF2-40B4-BE49-F238E27FC236}">
                <a16:creationId xmlns:a16="http://schemas.microsoft.com/office/drawing/2014/main" id="{9E39CDA9-8432-808A-1418-6B205E3A4616}"/>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4056" y="484632"/>
            <a:ext cx="6409944" cy="4658868"/>
          </a:xfrm>
        </p:spPr>
      </p:pic>
    </p:spTree>
    <p:extLst>
      <p:ext uri="{BB962C8B-B14F-4D97-AF65-F5344CB8AC3E}">
        <p14:creationId xmlns:p14="http://schemas.microsoft.com/office/powerpoint/2010/main" val="808767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p:txBody>
          <a:bodyPr/>
          <a:lstStyle/>
          <a:p>
            <a:r>
              <a:rPr lang="en-CA" dirty="0"/>
              <a:t>Two things driving population change</a:t>
            </a:r>
          </a:p>
        </p:txBody>
      </p:sp>
      <p:sp>
        <p:nvSpPr>
          <p:cNvPr id="4" name="Content Placeholder 3">
            <a:extLst>
              <a:ext uri="{FF2B5EF4-FFF2-40B4-BE49-F238E27FC236}">
                <a16:creationId xmlns:a16="http://schemas.microsoft.com/office/drawing/2014/main" id="{2DD97D60-7C05-65A1-0F68-AAF5BB257B7E}"/>
              </a:ext>
            </a:extLst>
          </p:cNvPr>
          <p:cNvSpPr>
            <a:spLocks noGrp="1"/>
          </p:cNvSpPr>
          <p:nvPr>
            <p:ph idx="1"/>
          </p:nvPr>
        </p:nvSpPr>
        <p:spPr/>
        <p:txBody>
          <a:bodyPr>
            <a:normAutofit/>
          </a:bodyPr>
          <a:lstStyle/>
          <a:p>
            <a:pPr marL="0" indent="0">
              <a:buNone/>
            </a:pPr>
            <a:endParaRPr lang="en-CA" dirty="0"/>
          </a:p>
          <a:p>
            <a:endParaRPr lang="en-CA" dirty="0"/>
          </a:p>
        </p:txBody>
      </p:sp>
      <p:sp>
        <p:nvSpPr>
          <p:cNvPr id="6" name="Content Placeholder 2">
            <a:extLst>
              <a:ext uri="{FF2B5EF4-FFF2-40B4-BE49-F238E27FC236}">
                <a16:creationId xmlns:a16="http://schemas.microsoft.com/office/drawing/2014/main" id="{57058170-5D34-B99D-CDC1-E7737D8B3D22}"/>
              </a:ext>
            </a:extLst>
          </p:cNvPr>
          <p:cNvSpPr txBox="1">
            <a:spLocks/>
          </p:cNvSpPr>
          <p:nvPr/>
        </p:nvSpPr>
        <p:spPr>
          <a:xfrm>
            <a:off x="609600" y="1352550"/>
            <a:ext cx="8229600" cy="3657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CA" dirty="0"/>
          </a:p>
          <a:p>
            <a:r>
              <a:rPr lang="en-CA" dirty="0">
                <a:solidFill>
                  <a:schemeClr val="bg1">
                    <a:lumMod val="85000"/>
                  </a:schemeClr>
                </a:solidFill>
              </a:rPr>
              <a:t>Time trends in births.</a:t>
            </a:r>
          </a:p>
          <a:p>
            <a:pPr marL="0" indent="0">
              <a:buNone/>
            </a:pPr>
            <a:endParaRPr lang="en-CA" dirty="0"/>
          </a:p>
          <a:p>
            <a:r>
              <a:rPr lang="en-CA" dirty="0"/>
              <a:t>Longer lifespans</a:t>
            </a:r>
          </a:p>
        </p:txBody>
      </p:sp>
    </p:spTree>
    <p:extLst>
      <p:ext uri="{BB962C8B-B14F-4D97-AF65-F5344CB8AC3E}">
        <p14:creationId xmlns:p14="http://schemas.microsoft.com/office/powerpoint/2010/main" val="93694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a:xfrm>
            <a:off x="124691" y="400050"/>
            <a:ext cx="2727614" cy="4379768"/>
          </a:xfrm>
        </p:spPr>
        <p:txBody>
          <a:bodyPr>
            <a:normAutofit/>
          </a:bodyPr>
          <a:lstStyle/>
          <a:p>
            <a:r>
              <a:rPr lang="en-CA" sz="3600" dirty="0"/>
              <a:t>Life expectancy from birth</a:t>
            </a:r>
          </a:p>
        </p:txBody>
      </p:sp>
      <p:pic>
        <p:nvPicPr>
          <p:cNvPr id="4" name="Content Placeholder 3" descr="A picture containing text, line, plot, diagram&#10;&#10;Description automatically generated">
            <a:extLst>
              <a:ext uri="{FF2B5EF4-FFF2-40B4-BE49-F238E27FC236}">
                <a16:creationId xmlns:a16="http://schemas.microsoft.com/office/drawing/2014/main" id="{E1460BE6-DFF3-D702-7F77-61C78740BC1D}"/>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8701" y="485100"/>
            <a:ext cx="6405299" cy="4658400"/>
          </a:xfrm>
        </p:spPr>
      </p:pic>
    </p:spTree>
    <p:extLst>
      <p:ext uri="{BB962C8B-B14F-4D97-AF65-F5344CB8AC3E}">
        <p14:creationId xmlns:p14="http://schemas.microsoft.com/office/powerpoint/2010/main" val="92237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67F386-A0FE-F219-6FBC-5B11AB16F4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5843" y="0"/>
            <a:ext cx="7072313" cy="5143500"/>
          </a:xfrm>
          <a:prstGeom prst="rect">
            <a:avLst/>
          </a:prstGeom>
        </p:spPr>
      </p:pic>
      <p:sp>
        <p:nvSpPr>
          <p:cNvPr id="2" name="Title 1"/>
          <p:cNvSpPr>
            <a:spLocks noGrp="1"/>
          </p:cNvSpPr>
          <p:nvPr>
            <p:ph type="title"/>
          </p:nvPr>
        </p:nvSpPr>
        <p:spPr>
          <a:xfrm>
            <a:off x="387293" y="297022"/>
            <a:ext cx="8229600" cy="742950"/>
          </a:xfrm>
        </p:spPr>
        <p:txBody>
          <a:bodyPr>
            <a:normAutofit/>
          </a:bodyPr>
          <a:lstStyle/>
          <a:p>
            <a:r>
              <a:rPr lang="en-US" dirty="0"/>
              <a:t>What does this timeline show?</a:t>
            </a:r>
          </a:p>
        </p:txBody>
      </p:sp>
    </p:spTree>
    <p:extLst>
      <p:ext uri="{BB962C8B-B14F-4D97-AF65-F5344CB8AC3E}">
        <p14:creationId xmlns:p14="http://schemas.microsoft.com/office/powerpoint/2010/main" val="2428923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a:xfrm>
            <a:off x="124691" y="400050"/>
            <a:ext cx="2727614" cy="4379768"/>
          </a:xfrm>
        </p:spPr>
        <p:txBody>
          <a:bodyPr>
            <a:normAutofit/>
          </a:bodyPr>
          <a:lstStyle/>
          <a:p>
            <a:r>
              <a:rPr lang="en-CA" sz="3600" dirty="0"/>
              <a:t>Life expectancy from birth</a:t>
            </a:r>
          </a:p>
        </p:txBody>
      </p:sp>
      <p:pic>
        <p:nvPicPr>
          <p:cNvPr id="7" name="Content Placeholder 6" descr="A picture containing text, line, plot, diagram&#10;&#10;Description automatically generated">
            <a:extLst>
              <a:ext uri="{FF2B5EF4-FFF2-40B4-BE49-F238E27FC236}">
                <a16:creationId xmlns:a16="http://schemas.microsoft.com/office/drawing/2014/main" id="{35889EC7-140F-90EA-1FC0-FD1E110E481C}"/>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8700" y="485100"/>
            <a:ext cx="6405300" cy="4658400"/>
          </a:xfrm>
        </p:spPr>
      </p:pic>
    </p:spTree>
    <p:extLst>
      <p:ext uri="{BB962C8B-B14F-4D97-AF65-F5344CB8AC3E}">
        <p14:creationId xmlns:p14="http://schemas.microsoft.com/office/powerpoint/2010/main" val="50417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picture containing text, line, diagram, plot&#10;&#10;Description automatically generated">
            <a:extLst>
              <a:ext uri="{FF2B5EF4-FFF2-40B4-BE49-F238E27FC236}">
                <a16:creationId xmlns:a16="http://schemas.microsoft.com/office/drawing/2014/main" id="{42F59DF1-3C5A-52DE-F62E-36575B2EC853}"/>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8700" y="485100"/>
            <a:ext cx="6405300" cy="4658400"/>
          </a:xfrm>
        </p:spPr>
      </p:pic>
      <p:sp>
        <p:nvSpPr>
          <p:cNvPr id="8" name="Content Placeholder 2">
            <a:extLst>
              <a:ext uri="{FF2B5EF4-FFF2-40B4-BE49-F238E27FC236}">
                <a16:creationId xmlns:a16="http://schemas.microsoft.com/office/drawing/2014/main" id="{7727B7B4-44F2-BED3-BAF7-62700E80F10B}"/>
              </a:ext>
            </a:extLst>
          </p:cNvPr>
          <p:cNvSpPr txBox="1">
            <a:spLocks/>
          </p:cNvSpPr>
          <p:nvPr/>
        </p:nvSpPr>
        <p:spPr>
          <a:xfrm>
            <a:off x="83127" y="602673"/>
            <a:ext cx="2717223" cy="3657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dirty="0"/>
              <a:t>Life expectancy</a:t>
            </a:r>
          </a:p>
          <a:p>
            <a:pPr marL="0" indent="0">
              <a:buNone/>
            </a:pPr>
            <a:r>
              <a:rPr lang="en-CA" dirty="0"/>
              <a:t>gains 1959-2019:</a:t>
            </a:r>
          </a:p>
          <a:p>
            <a:pPr marL="0" indent="0">
              <a:buNone/>
            </a:pPr>
            <a:endParaRPr lang="en-CA" dirty="0"/>
          </a:p>
          <a:p>
            <a:pPr marL="0" indent="0">
              <a:buNone/>
            </a:pPr>
            <a:r>
              <a:rPr lang="en-CA" dirty="0">
                <a:solidFill>
                  <a:srgbClr val="FF0000"/>
                </a:solidFill>
              </a:rPr>
              <a:t>Canada: +11.8</a:t>
            </a:r>
          </a:p>
          <a:p>
            <a:pPr marL="0" indent="0">
              <a:buNone/>
            </a:pPr>
            <a:endParaRPr lang="en-CA" dirty="0"/>
          </a:p>
          <a:p>
            <a:pPr marL="0" indent="0">
              <a:buNone/>
            </a:pPr>
            <a:r>
              <a:rPr lang="en-CA" dirty="0">
                <a:solidFill>
                  <a:srgbClr val="002060"/>
                </a:solidFill>
              </a:rPr>
              <a:t>Chile</a:t>
            </a:r>
            <a:r>
              <a:rPr lang="en-CA" dirty="0"/>
              <a:t>: +24.3 </a:t>
            </a:r>
          </a:p>
          <a:p>
            <a:pPr marL="0" indent="0">
              <a:buFont typeface="Arial" pitchFamily="34" charset="0"/>
              <a:buNone/>
            </a:pPr>
            <a:endParaRPr lang="en-CA" dirty="0"/>
          </a:p>
          <a:p>
            <a:endParaRPr lang="en-CA" dirty="0"/>
          </a:p>
          <a:p>
            <a:endParaRPr lang="en-CA" dirty="0"/>
          </a:p>
        </p:txBody>
      </p:sp>
    </p:spTree>
    <p:extLst>
      <p:ext uri="{BB962C8B-B14F-4D97-AF65-F5344CB8AC3E}">
        <p14:creationId xmlns:p14="http://schemas.microsoft.com/office/powerpoint/2010/main" val="132099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p:txBody>
          <a:bodyPr/>
          <a:lstStyle/>
          <a:p>
            <a:r>
              <a:rPr lang="en-CA" dirty="0"/>
              <a:t>Put it all together: Older populations</a:t>
            </a:r>
          </a:p>
        </p:txBody>
      </p:sp>
      <p:sp>
        <p:nvSpPr>
          <p:cNvPr id="3" name="Content Placeholder 2">
            <a:extLst>
              <a:ext uri="{FF2B5EF4-FFF2-40B4-BE49-F238E27FC236}">
                <a16:creationId xmlns:a16="http://schemas.microsoft.com/office/drawing/2014/main" id="{F8B50C88-D846-32D2-91BE-FA310120BEFF}"/>
              </a:ext>
            </a:extLst>
          </p:cNvPr>
          <p:cNvSpPr>
            <a:spLocks noGrp="1"/>
          </p:cNvSpPr>
          <p:nvPr>
            <p:ph idx="1"/>
          </p:nvPr>
        </p:nvSpPr>
        <p:spPr/>
        <p:txBody>
          <a:bodyPr/>
          <a:lstStyle/>
          <a:p>
            <a:pPr marL="0" indent="0">
              <a:buNone/>
            </a:pPr>
            <a:endParaRPr lang="en-CA" dirty="0"/>
          </a:p>
          <a:p>
            <a:pPr marL="0" indent="0">
              <a:buNone/>
            </a:pPr>
            <a:r>
              <a:rPr lang="en-CA" dirty="0"/>
              <a:t>Birth changes + longer lives = older populations…</a:t>
            </a:r>
          </a:p>
        </p:txBody>
      </p:sp>
    </p:spTree>
    <p:extLst>
      <p:ext uri="{BB962C8B-B14F-4D97-AF65-F5344CB8AC3E}">
        <p14:creationId xmlns:p14="http://schemas.microsoft.com/office/powerpoint/2010/main" val="3235985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a:xfrm>
            <a:off x="124691" y="400050"/>
            <a:ext cx="2727614" cy="4379768"/>
          </a:xfrm>
        </p:spPr>
        <p:txBody>
          <a:bodyPr/>
          <a:lstStyle/>
          <a:p>
            <a:r>
              <a:rPr lang="en-CA" dirty="0"/>
              <a:t>Population share 65+</a:t>
            </a:r>
          </a:p>
        </p:txBody>
      </p:sp>
      <p:pic>
        <p:nvPicPr>
          <p:cNvPr id="7" name="Content Placeholder 6" descr="A picture containing text, plot, line, screenshot&#10;&#10;Description automatically generated">
            <a:extLst>
              <a:ext uri="{FF2B5EF4-FFF2-40B4-BE49-F238E27FC236}">
                <a16:creationId xmlns:a16="http://schemas.microsoft.com/office/drawing/2014/main" id="{94644DDE-74DC-EC13-7109-F889BDB43AA0}"/>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38700" y="485100"/>
            <a:ext cx="6405300" cy="4658400"/>
          </a:xfrm>
        </p:spPr>
      </p:pic>
    </p:spTree>
    <p:extLst>
      <p:ext uri="{BB962C8B-B14F-4D97-AF65-F5344CB8AC3E}">
        <p14:creationId xmlns:p14="http://schemas.microsoft.com/office/powerpoint/2010/main" val="1995953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Summary so far:</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idx="1"/>
          </p:nvPr>
        </p:nvSpPr>
        <p:spPr/>
        <p:txBody>
          <a:bodyPr>
            <a:normAutofit/>
          </a:bodyPr>
          <a:lstStyle/>
          <a:p>
            <a:r>
              <a:rPr lang="en-CA" dirty="0"/>
              <a:t>Aging of the population around the world: </a:t>
            </a:r>
          </a:p>
          <a:p>
            <a:pPr lvl="1"/>
            <a:r>
              <a:rPr lang="en-CA" dirty="0"/>
              <a:t>Canada and Chile too.</a:t>
            </a:r>
          </a:p>
          <a:p>
            <a:pPr lvl="1"/>
            <a:r>
              <a:rPr lang="en-CA" dirty="0"/>
              <a:t>Fewer births; longer lifespans.</a:t>
            </a:r>
          </a:p>
          <a:p>
            <a:pPr marL="0" indent="0">
              <a:buNone/>
            </a:pPr>
            <a:endParaRPr lang="en-CA" dirty="0"/>
          </a:p>
          <a:p>
            <a:r>
              <a:rPr lang="en-CA" dirty="0"/>
              <a:t>Big policy consequences.</a:t>
            </a:r>
          </a:p>
          <a:p>
            <a:pPr lvl="1"/>
            <a:r>
              <a:rPr lang="en-CA" dirty="0"/>
              <a:t>Pensions</a:t>
            </a:r>
          </a:p>
          <a:p>
            <a:pPr lvl="1"/>
            <a:r>
              <a:rPr lang="en-CA" dirty="0"/>
              <a:t>Health spending</a:t>
            </a:r>
          </a:p>
          <a:p>
            <a:pPr lvl="1"/>
            <a:r>
              <a:rPr lang="en-CA" dirty="0"/>
              <a:t>Long-term care</a:t>
            </a:r>
          </a:p>
          <a:p>
            <a:pPr marL="0" indent="0">
              <a:buNone/>
            </a:pPr>
            <a:endParaRPr lang="en-CA" dirty="0"/>
          </a:p>
          <a:p>
            <a:endParaRPr lang="en-CA" dirty="0"/>
          </a:p>
          <a:p>
            <a:pPr marL="0" indent="0">
              <a:buNone/>
            </a:pPr>
            <a:endParaRPr lang="en-CA" dirty="0"/>
          </a:p>
          <a:p>
            <a:pPr marL="0" indent="0">
              <a:buNone/>
            </a:pPr>
            <a:endParaRPr lang="en-CA" dirty="0"/>
          </a:p>
          <a:p>
            <a:endParaRPr lang="en-CA" dirty="0"/>
          </a:p>
          <a:p>
            <a:endParaRPr lang="en-CA" dirty="0"/>
          </a:p>
        </p:txBody>
      </p:sp>
    </p:spTree>
    <p:extLst>
      <p:ext uri="{BB962C8B-B14F-4D97-AF65-F5344CB8AC3E}">
        <p14:creationId xmlns:p14="http://schemas.microsoft.com/office/powerpoint/2010/main" val="150809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Summary so far:</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idx="1"/>
          </p:nvPr>
        </p:nvSpPr>
        <p:spPr/>
        <p:txBody>
          <a:bodyPr>
            <a:normAutofit fontScale="92500" lnSpcReduction="20000"/>
          </a:bodyPr>
          <a:lstStyle/>
          <a:p>
            <a:endParaRPr lang="en-CA" dirty="0"/>
          </a:p>
          <a:p>
            <a:r>
              <a:rPr lang="en-CA" dirty="0"/>
              <a:t>Aging of the population around the world: </a:t>
            </a:r>
          </a:p>
          <a:p>
            <a:pPr lvl="1"/>
            <a:r>
              <a:rPr lang="en-CA" dirty="0"/>
              <a:t>Canada and Chile too.</a:t>
            </a:r>
          </a:p>
          <a:p>
            <a:pPr lvl="1"/>
            <a:r>
              <a:rPr lang="en-CA" dirty="0"/>
              <a:t>Fewer births; longer lifespans.</a:t>
            </a:r>
          </a:p>
          <a:p>
            <a:pPr marL="0" indent="0">
              <a:buNone/>
            </a:pPr>
            <a:endParaRPr lang="en-CA" dirty="0"/>
          </a:p>
          <a:p>
            <a:r>
              <a:rPr lang="en-CA" dirty="0"/>
              <a:t>Big policy consequences.</a:t>
            </a:r>
          </a:p>
          <a:p>
            <a:pPr lvl="1"/>
            <a:r>
              <a:rPr lang="en-CA" dirty="0"/>
              <a:t>Pensions</a:t>
            </a:r>
          </a:p>
          <a:p>
            <a:pPr lvl="1"/>
            <a:r>
              <a:rPr lang="en-CA" dirty="0"/>
              <a:t>Health spending</a:t>
            </a:r>
          </a:p>
          <a:p>
            <a:pPr lvl="1"/>
            <a:r>
              <a:rPr lang="en-CA" dirty="0"/>
              <a:t>Long-term care</a:t>
            </a:r>
          </a:p>
          <a:p>
            <a:pPr marL="274320" lvl="1" indent="0">
              <a:buNone/>
            </a:pPr>
            <a:endParaRPr lang="en-CA" dirty="0"/>
          </a:p>
          <a:p>
            <a:r>
              <a:rPr lang="en-CA" dirty="0"/>
              <a:t>Question: How will Canada handle these challenges?</a:t>
            </a:r>
          </a:p>
          <a:p>
            <a:endParaRPr lang="en-CA" dirty="0"/>
          </a:p>
          <a:p>
            <a:pPr marL="0" indent="0">
              <a:buNone/>
            </a:pPr>
            <a:endParaRPr lang="en-CA" dirty="0"/>
          </a:p>
          <a:p>
            <a:pPr marL="0" indent="0">
              <a:buNone/>
            </a:pPr>
            <a:endParaRPr lang="en-CA" dirty="0"/>
          </a:p>
          <a:p>
            <a:endParaRPr lang="en-CA" dirty="0"/>
          </a:p>
          <a:p>
            <a:endParaRPr lang="en-CA" dirty="0"/>
          </a:p>
        </p:txBody>
      </p:sp>
    </p:spTree>
    <p:extLst>
      <p:ext uri="{BB962C8B-B14F-4D97-AF65-F5344CB8AC3E}">
        <p14:creationId xmlns:p14="http://schemas.microsoft.com/office/powerpoint/2010/main" val="3224131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p:txBody>
          <a:bodyPr/>
          <a:lstStyle/>
          <a:p>
            <a:r>
              <a:rPr lang="en-CA" dirty="0"/>
              <a:t>What we’re going to do:</a:t>
            </a:r>
          </a:p>
        </p:txBody>
      </p:sp>
      <p:sp>
        <p:nvSpPr>
          <p:cNvPr id="4" name="Content Placeholder 3">
            <a:extLst>
              <a:ext uri="{FF2B5EF4-FFF2-40B4-BE49-F238E27FC236}">
                <a16:creationId xmlns:a16="http://schemas.microsoft.com/office/drawing/2014/main" id="{2DD97D60-7C05-65A1-0F68-AAF5BB257B7E}"/>
              </a:ext>
            </a:extLst>
          </p:cNvPr>
          <p:cNvSpPr>
            <a:spLocks noGrp="1"/>
          </p:cNvSpPr>
          <p:nvPr>
            <p:ph idx="1"/>
          </p:nvPr>
        </p:nvSpPr>
        <p:spPr/>
        <p:txBody>
          <a:bodyPr/>
          <a:lstStyle/>
          <a:p>
            <a:pPr marL="457200" indent="-457200">
              <a:lnSpc>
                <a:spcPct val="200000"/>
              </a:lnSpc>
              <a:buClrTx/>
              <a:buSzPct val="100000"/>
              <a:buFont typeface="+mj-lt"/>
              <a:buAutoNum type="arabicPeriod"/>
            </a:pPr>
            <a:r>
              <a:rPr lang="en-CA" dirty="0">
                <a:solidFill>
                  <a:schemeClr val="bg1">
                    <a:lumMod val="85000"/>
                  </a:schemeClr>
                </a:solidFill>
              </a:rPr>
              <a:t>Look at population change in Chile and Canada.</a:t>
            </a:r>
          </a:p>
          <a:p>
            <a:pPr marL="457200" indent="-457200">
              <a:lnSpc>
                <a:spcPct val="200000"/>
              </a:lnSpc>
              <a:buClrTx/>
              <a:buSzPct val="100000"/>
              <a:buFont typeface="+mj-lt"/>
              <a:buAutoNum type="arabicPeriod"/>
            </a:pPr>
            <a:r>
              <a:rPr lang="en-CA" dirty="0"/>
              <a:t>Learn about Canadian taxation and govt spending.</a:t>
            </a:r>
          </a:p>
          <a:p>
            <a:pPr marL="457200" indent="-457200">
              <a:lnSpc>
                <a:spcPct val="200000"/>
              </a:lnSpc>
              <a:buClrTx/>
              <a:buSzPct val="100000"/>
              <a:buFont typeface="+mj-lt"/>
              <a:buAutoNum type="arabicPeriod"/>
            </a:pPr>
            <a:r>
              <a:rPr lang="en-CA" dirty="0">
                <a:solidFill>
                  <a:schemeClr val="bg1">
                    <a:lumMod val="85000"/>
                  </a:schemeClr>
                </a:solidFill>
              </a:rPr>
              <a:t>Use population change as policy case study.</a:t>
            </a:r>
          </a:p>
          <a:p>
            <a:endParaRPr lang="en-CA" dirty="0"/>
          </a:p>
        </p:txBody>
      </p:sp>
    </p:spTree>
    <p:extLst>
      <p:ext uri="{BB962C8B-B14F-4D97-AF65-F5344CB8AC3E}">
        <p14:creationId xmlns:p14="http://schemas.microsoft.com/office/powerpoint/2010/main" val="415013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map of the north america&#10;&#10;Description automatically generated with low confidence">
            <a:extLst>
              <a:ext uri="{FF2B5EF4-FFF2-40B4-BE49-F238E27FC236}">
                <a16:creationId xmlns:a16="http://schemas.microsoft.com/office/drawing/2014/main" id="{26C8A36B-B65B-B5C6-166C-512D9B83B485}"/>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622754" y="777557"/>
            <a:ext cx="2563983" cy="4161853"/>
          </a:xfrm>
        </p:spPr>
      </p:pic>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Canadian policy overview</a:t>
            </a:r>
          </a:p>
        </p:txBody>
      </p:sp>
      <p:graphicFrame>
        <p:nvGraphicFramePr>
          <p:cNvPr id="12" name="Table 12">
            <a:extLst>
              <a:ext uri="{FF2B5EF4-FFF2-40B4-BE49-F238E27FC236}">
                <a16:creationId xmlns:a16="http://schemas.microsoft.com/office/drawing/2014/main" id="{7608A8EE-CB8A-18E0-3442-9E9FD921EBD3}"/>
              </a:ext>
            </a:extLst>
          </p:cNvPr>
          <p:cNvGraphicFramePr>
            <a:graphicFrameLocks noGrp="1"/>
          </p:cNvGraphicFramePr>
          <p:nvPr>
            <p:ph sz="half" idx="2"/>
            <p:extLst>
              <p:ext uri="{D42A27DB-BD31-4B8C-83A1-F6EECF244321}">
                <p14:modId xmlns:p14="http://schemas.microsoft.com/office/powerpoint/2010/main" val="4087266934"/>
              </p:ext>
            </p:extLst>
          </p:nvPr>
        </p:nvGraphicFramePr>
        <p:xfrm>
          <a:off x="373311" y="1290032"/>
          <a:ext cx="4861419" cy="3337560"/>
        </p:xfrm>
        <a:graphic>
          <a:graphicData uri="http://schemas.openxmlformats.org/drawingml/2006/table">
            <a:tbl>
              <a:tblPr firstRow="1" bandRow="1">
                <a:tableStyleId>{5C22544A-7EE6-4342-B048-85BDC9FD1C3A}</a:tableStyleId>
              </a:tblPr>
              <a:tblGrid>
                <a:gridCol w="2940340">
                  <a:extLst>
                    <a:ext uri="{9D8B030D-6E8A-4147-A177-3AD203B41FA5}">
                      <a16:colId xmlns:a16="http://schemas.microsoft.com/office/drawing/2014/main" val="2024360479"/>
                    </a:ext>
                  </a:extLst>
                </a:gridCol>
                <a:gridCol w="1921079">
                  <a:extLst>
                    <a:ext uri="{9D8B030D-6E8A-4147-A177-3AD203B41FA5}">
                      <a16:colId xmlns:a16="http://schemas.microsoft.com/office/drawing/2014/main" val="4089878062"/>
                    </a:ext>
                  </a:extLst>
                </a:gridCol>
              </a:tblGrid>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765686157"/>
                  </a:ext>
                </a:extLst>
              </a:tr>
              <a:tr h="370840">
                <a:tc>
                  <a:txBody>
                    <a:bodyPr/>
                    <a:lstStyle/>
                    <a:p>
                      <a:r>
                        <a:rPr lang="en-CA" dirty="0"/>
                        <a:t>Year formed</a:t>
                      </a:r>
                    </a:p>
                  </a:txBody>
                  <a:tcPr/>
                </a:tc>
                <a:tc>
                  <a:txBody>
                    <a:bodyPr/>
                    <a:lstStyle/>
                    <a:p>
                      <a:r>
                        <a:rPr lang="en-CA" dirty="0"/>
                        <a:t>1867</a:t>
                      </a:r>
                    </a:p>
                  </a:txBody>
                  <a:tcPr/>
                </a:tc>
                <a:extLst>
                  <a:ext uri="{0D108BD9-81ED-4DB2-BD59-A6C34878D82A}">
                    <a16:rowId xmlns:a16="http://schemas.microsoft.com/office/drawing/2014/main" val="1384808716"/>
                  </a:ext>
                </a:extLst>
              </a:tr>
              <a:tr h="370840">
                <a:tc>
                  <a:txBody>
                    <a:bodyPr/>
                    <a:lstStyle/>
                    <a:p>
                      <a:r>
                        <a:rPr lang="en-CA" dirty="0"/>
                        <a:t>Population</a:t>
                      </a:r>
                    </a:p>
                  </a:txBody>
                  <a:tcPr/>
                </a:tc>
                <a:tc>
                  <a:txBody>
                    <a:bodyPr/>
                    <a:lstStyle/>
                    <a:p>
                      <a:r>
                        <a:rPr lang="en-CA" dirty="0"/>
                        <a:t>39.9 million</a:t>
                      </a:r>
                    </a:p>
                  </a:txBody>
                  <a:tcPr/>
                </a:tc>
                <a:extLst>
                  <a:ext uri="{0D108BD9-81ED-4DB2-BD59-A6C34878D82A}">
                    <a16:rowId xmlns:a16="http://schemas.microsoft.com/office/drawing/2014/main" val="1893634611"/>
                  </a:ext>
                </a:extLst>
              </a:tr>
              <a:tr h="370840">
                <a:tc>
                  <a:txBody>
                    <a:bodyPr/>
                    <a:lstStyle/>
                    <a:p>
                      <a:r>
                        <a:rPr lang="en-CA" dirty="0"/>
                        <a:t>Width</a:t>
                      </a:r>
                    </a:p>
                  </a:txBody>
                  <a:tcPr/>
                </a:tc>
                <a:tc>
                  <a:txBody>
                    <a:bodyPr/>
                    <a:lstStyle/>
                    <a:p>
                      <a:r>
                        <a:rPr lang="en-CA" sz="1800" b="0" i="0" kern="1200" dirty="0">
                          <a:solidFill>
                            <a:schemeClr val="dk1"/>
                          </a:solidFill>
                          <a:effectLst/>
                          <a:latin typeface="+mn-lt"/>
                          <a:ea typeface="+mn-ea"/>
                          <a:cs typeface="+mn-cs"/>
                        </a:rPr>
                        <a:t>7,560 km</a:t>
                      </a:r>
                      <a:endParaRPr lang="en-CA" dirty="0"/>
                    </a:p>
                  </a:txBody>
                  <a:tcPr/>
                </a:tc>
                <a:extLst>
                  <a:ext uri="{0D108BD9-81ED-4DB2-BD59-A6C34878D82A}">
                    <a16:rowId xmlns:a16="http://schemas.microsoft.com/office/drawing/2014/main" val="3243440249"/>
                  </a:ext>
                </a:extLst>
              </a:tr>
              <a:tr h="370840">
                <a:tc>
                  <a:txBody>
                    <a:bodyPr/>
                    <a:lstStyle/>
                    <a:p>
                      <a:r>
                        <a:rPr lang="en-CA" dirty="0"/>
                        <a:t>Height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kern="1200" dirty="0">
                          <a:solidFill>
                            <a:schemeClr val="dk1"/>
                          </a:solidFill>
                          <a:effectLst/>
                          <a:latin typeface="+mn-lt"/>
                          <a:ea typeface="+mn-ea"/>
                          <a:cs typeface="+mn-cs"/>
                        </a:rPr>
                        <a:t>4,634 km</a:t>
                      </a:r>
                      <a:endParaRPr lang="en-CA" dirty="0"/>
                    </a:p>
                  </a:txBody>
                  <a:tcPr/>
                </a:tc>
                <a:extLst>
                  <a:ext uri="{0D108BD9-81ED-4DB2-BD59-A6C34878D82A}">
                    <a16:rowId xmlns:a16="http://schemas.microsoft.com/office/drawing/2014/main" val="657689238"/>
                  </a:ext>
                </a:extLst>
              </a:tr>
              <a:tr h="370840">
                <a:tc>
                  <a:txBody>
                    <a:bodyPr/>
                    <a:lstStyle/>
                    <a:p>
                      <a:r>
                        <a:rPr lang="en-CA" dirty="0"/>
                        <a:t>% Foreign born</a:t>
                      </a:r>
                    </a:p>
                  </a:txBody>
                  <a:tcPr/>
                </a:tc>
                <a:tc>
                  <a:txBody>
                    <a:bodyPr/>
                    <a:lstStyle/>
                    <a:p>
                      <a:r>
                        <a:rPr lang="en-CA" dirty="0"/>
                        <a:t>23%</a:t>
                      </a:r>
                    </a:p>
                  </a:txBody>
                  <a:tcPr/>
                </a:tc>
                <a:extLst>
                  <a:ext uri="{0D108BD9-81ED-4DB2-BD59-A6C34878D82A}">
                    <a16:rowId xmlns:a16="http://schemas.microsoft.com/office/drawing/2014/main" val="1652940108"/>
                  </a:ext>
                </a:extLst>
              </a:tr>
              <a:tr h="370840">
                <a:tc>
                  <a:txBody>
                    <a:bodyPr/>
                    <a:lstStyle/>
                    <a:p>
                      <a:r>
                        <a:rPr lang="en-CA" dirty="0"/>
                        <a:t>% Indigenous</a:t>
                      </a:r>
                    </a:p>
                  </a:txBody>
                  <a:tcPr/>
                </a:tc>
                <a:tc>
                  <a:txBody>
                    <a:bodyPr/>
                    <a:lstStyle/>
                    <a:p>
                      <a:r>
                        <a:rPr lang="en-CA" dirty="0"/>
                        <a:t>5%</a:t>
                      </a:r>
                    </a:p>
                  </a:txBody>
                  <a:tcPr/>
                </a:tc>
                <a:extLst>
                  <a:ext uri="{0D108BD9-81ED-4DB2-BD59-A6C34878D82A}">
                    <a16:rowId xmlns:a16="http://schemas.microsoft.com/office/drawing/2014/main" val="4031176329"/>
                  </a:ext>
                </a:extLst>
              </a:tr>
              <a:tr h="370840">
                <a:tc>
                  <a:txBody>
                    <a:bodyPr/>
                    <a:lstStyle/>
                    <a:p>
                      <a:r>
                        <a:rPr lang="en-CA" dirty="0"/>
                        <a:t>% French/English/Other</a:t>
                      </a:r>
                    </a:p>
                  </a:txBody>
                  <a:tcPr/>
                </a:tc>
                <a:tc>
                  <a:txBody>
                    <a:bodyPr/>
                    <a:lstStyle/>
                    <a:p>
                      <a:r>
                        <a:rPr lang="en-CA" dirty="0"/>
                        <a:t>21%/76%/13%</a:t>
                      </a:r>
                    </a:p>
                  </a:txBody>
                  <a:tcPr/>
                </a:tc>
                <a:extLst>
                  <a:ext uri="{0D108BD9-81ED-4DB2-BD59-A6C34878D82A}">
                    <a16:rowId xmlns:a16="http://schemas.microsoft.com/office/drawing/2014/main" val="959666834"/>
                  </a:ext>
                </a:extLst>
              </a:tr>
              <a:tr h="370840">
                <a:tc>
                  <a:txBody>
                    <a:bodyPr/>
                    <a:lstStyle/>
                    <a:p>
                      <a:r>
                        <a:rPr lang="en-CA" dirty="0"/>
                        <a:t>% live within 200km of US</a:t>
                      </a:r>
                    </a:p>
                  </a:txBody>
                  <a:tcPr/>
                </a:tc>
                <a:tc>
                  <a:txBody>
                    <a:bodyPr/>
                    <a:lstStyle/>
                    <a:p>
                      <a:r>
                        <a:rPr lang="en-CA" dirty="0"/>
                        <a:t>90%</a:t>
                      </a:r>
                    </a:p>
                  </a:txBody>
                  <a:tcPr/>
                </a:tc>
                <a:extLst>
                  <a:ext uri="{0D108BD9-81ED-4DB2-BD59-A6C34878D82A}">
                    <a16:rowId xmlns:a16="http://schemas.microsoft.com/office/drawing/2014/main" val="3784134389"/>
                  </a:ext>
                </a:extLst>
              </a:tr>
            </a:tbl>
          </a:graphicData>
        </a:graphic>
      </p:graphicFrame>
      <p:sp>
        <p:nvSpPr>
          <p:cNvPr id="10" name="Content Placeholder 2">
            <a:extLst>
              <a:ext uri="{FF2B5EF4-FFF2-40B4-BE49-F238E27FC236}">
                <a16:creationId xmlns:a16="http://schemas.microsoft.com/office/drawing/2014/main" id="{CBB9A19D-4AF4-5928-DAFE-8CF101196FBC}"/>
              </a:ext>
            </a:extLst>
          </p:cNvPr>
          <p:cNvSpPr txBox="1">
            <a:spLocks/>
          </p:cNvSpPr>
          <p:nvPr/>
        </p:nvSpPr>
        <p:spPr>
          <a:xfrm>
            <a:off x="3000375" y="1700212"/>
            <a:ext cx="4514850" cy="3657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CA" dirty="0"/>
          </a:p>
        </p:txBody>
      </p:sp>
    </p:spTree>
    <p:extLst>
      <p:ext uri="{BB962C8B-B14F-4D97-AF65-F5344CB8AC3E}">
        <p14:creationId xmlns:p14="http://schemas.microsoft.com/office/powerpoint/2010/main" val="910772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Canadian federalism</a:t>
            </a:r>
          </a:p>
        </p:txBody>
      </p:sp>
      <p:graphicFrame>
        <p:nvGraphicFramePr>
          <p:cNvPr id="12" name="Table 12">
            <a:extLst>
              <a:ext uri="{FF2B5EF4-FFF2-40B4-BE49-F238E27FC236}">
                <a16:creationId xmlns:a16="http://schemas.microsoft.com/office/drawing/2014/main" id="{7608A8EE-CB8A-18E0-3442-9E9FD921EBD3}"/>
              </a:ext>
            </a:extLst>
          </p:cNvPr>
          <p:cNvGraphicFramePr>
            <a:graphicFrameLocks noGrp="1"/>
          </p:cNvGraphicFramePr>
          <p:nvPr>
            <p:ph sz="half" idx="2"/>
            <p:extLst>
              <p:ext uri="{D42A27DB-BD31-4B8C-83A1-F6EECF244321}">
                <p14:modId xmlns:p14="http://schemas.microsoft.com/office/powerpoint/2010/main" val="45280499"/>
              </p:ext>
            </p:extLst>
          </p:nvPr>
        </p:nvGraphicFramePr>
        <p:xfrm>
          <a:off x="268448" y="1097086"/>
          <a:ext cx="3938631" cy="3688080"/>
        </p:xfrm>
        <a:graphic>
          <a:graphicData uri="http://schemas.openxmlformats.org/drawingml/2006/table">
            <a:tbl>
              <a:tblPr firstRow="1" bandRow="1">
                <a:tableStyleId>{5C22544A-7EE6-4342-B048-85BDC9FD1C3A}</a:tableStyleId>
              </a:tblPr>
              <a:tblGrid>
                <a:gridCol w="2550253">
                  <a:extLst>
                    <a:ext uri="{9D8B030D-6E8A-4147-A177-3AD203B41FA5}">
                      <a16:colId xmlns:a16="http://schemas.microsoft.com/office/drawing/2014/main" val="2024360479"/>
                    </a:ext>
                  </a:extLst>
                </a:gridCol>
                <a:gridCol w="1388378">
                  <a:extLst>
                    <a:ext uri="{9D8B030D-6E8A-4147-A177-3AD203B41FA5}">
                      <a16:colId xmlns:a16="http://schemas.microsoft.com/office/drawing/2014/main" val="1091432834"/>
                    </a:ext>
                  </a:extLst>
                </a:gridCol>
              </a:tblGrid>
              <a:tr h="291172">
                <a:tc>
                  <a:txBody>
                    <a:bodyPr/>
                    <a:lstStyle/>
                    <a:p>
                      <a:r>
                        <a:rPr lang="en-CA" sz="1600" dirty="0"/>
                        <a:t>Canada</a:t>
                      </a:r>
                    </a:p>
                  </a:txBody>
                  <a:tcPr/>
                </a:tc>
                <a:tc>
                  <a:txBody>
                    <a:bodyPr/>
                    <a:lstStyle/>
                    <a:p>
                      <a:r>
                        <a:rPr lang="en-CA" sz="1600" dirty="0"/>
                        <a:t>39.9 million</a:t>
                      </a:r>
                    </a:p>
                  </a:txBody>
                  <a:tcPr/>
                </a:tc>
                <a:extLst>
                  <a:ext uri="{0D108BD9-81ED-4DB2-BD59-A6C34878D82A}">
                    <a16:rowId xmlns:a16="http://schemas.microsoft.com/office/drawing/2014/main" val="765686157"/>
                  </a:ext>
                </a:extLst>
              </a:tr>
              <a:tr h="291172">
                <a:tc>
                  <a:txBody>
                    <a:bodyPr/>
                    <a:lstStyle/>
                    <a:p>
                      <a:r>
                        <a:rPr lang="en-CA" sz="1400" dirty="0"/>
                        <a:t>Ontario</a:t>
                      </a:r>
                    </a:p>
                  </a:txBody>
                  <a:tcPr/>
                </a:tc>
                <a:tc>
                  <a:txBody>
                    <a:bodyPr/>
                    <a:lstStyle/>
                    <a:p>
                      <a:r>
                        <a:rPr lang="en-CA" sz="1400" dirty="0"/>
                        <a:t>15.3 million</a:t>
                      </a:r>
                    </a:p>
                  </a:txBody>
                  <a:tcPr/>
                </a:tc>
                <a:extLst>
                  <a:ext uri="{0D108BD9-81ED-4DB2-BD59-A6C34878D82A}">
                    <a16:rowId xmlns:a16="http://schemas.microsoft.com/office/drawing/2014/main" val="3366601627"/>
                  </a:ext>
                </a:extLst>
              </a:tr>
              <a:tr h="291172">
                <a:tc>
                  <a:txBody>
                    <a:bodyPr/>
                    <a:lstStyle/>
                    <a:p>
                      <a:r>
                        <a:rPr lang="en-CA" sz="1400" dirty="0"/>
                        <a:t>Quebec</a:t>
                      </a:r>
                    </a:p>
                  </a:txBody>
                  <a:tcPr/>
                </a:tc>
                <a:tc>
                  <a:txBody>
                    <a:bodyPr/>
                    <a:lstStyle/>
                    <a:p>
                      <a:r>
                        <a:rPr lang="en-CA" sz="1400" dirty="0"/>
                        <a:t>8.8 million</a:t>
                      </a:r>
                    </a:p>
                  </a:txBody>
                  <a:tcPr/>
                </a:tc>
                <a:extLst>
                  <a:ext uri="{0D108BD9-81ED-4DB2-BD59-A6C34878D82A}">
                    <a16:rowId xmlns:a16="http://schemas.microsoft.com/office/drawing/2014/main" val="1057282196"/>
                  </a:ext>
                </a:extLst>
              </a:tr>
              <a:tr h="291172">
                <a:tc>
                  <a:txBody>
                    <a:bodyPr/>
                    <a:lstStyle/>
                    <a:p>
                      <a:r>
                        <a:rPr lang="en-CA" sz="1400" dirty="0"/>
                        <a:t>British Columbia</a:t>
                      </a:r>
                    </a:p>
                  </a:txBody>
                  <a:tcPr/>
                </a:tc>
                <a:tc>
                  <a:txBody>
                    <a:bodyPr/>
                    <a:lstStyle/>
                    <a:p>
                      <a:r>
                        <a:rPr lang="en-CA" sz="1400" dirty="0"/>
                        <a:t>5.4 million</a:t>
                      </a:r>
                    </a:p>
                  </a:txBody>
                  <a:tcPr/>
                </a:tc>
                <a:extLst>
                  <a:ext uri="{0D108BD9-81ED-4DB2-BD59-A6C34878D82A}">
                    <a16:rowId xmlns:a16="http://schemas.microsoft.com/office/drawing/2014/main" val="1384808716"/>
                  </a:ext>
                </a:extLst>
              </a:tr>
              <a:tr h="291172">
                <a:tc>
                  <a:txBody>
                    <a:bodyPr/>
                    <a:lstStyle/>
                    <a:p>
                      <a:r>
                        <a:rPr lang="en-CA" sz="1400" dirty="0"/>
                        <a:t>Alberta</a:t>
                      </a:r>
                    </a:p>
                  </a:txBody>
                  <a:tcPr/>
                </a:tc>
                <a:tc>
                  <a:txBody>
                    <a:bodyPr/>
                    <a:lstStyle/>
                    <a:p>
                      <a:r>
                        <a:rPr lang="en-CA" sz="1400" dirty="0"/>
                        <a:t>4.6 million</a:t>
                      </a:r>
                    </a:p>
                  </a:txBody>
                  <a:tcPr/>
                </a:tc>
                <a:extLst>
                  <a:ext uri="{0D108BD9-81ED-4DB2-BD59-A6C34878D82A}">
                    <a16:rowId xmlns:a16="http://schemas.microsoft.com/office/drawing/2014/main" val="1893634611"/>
                  </a:ext>
                </a:extLst>
              </a:tr>
              <a:tr h="291172">
                <a:tc>
                  <a:txBody>
                    <a:bodyPr/>
                    <a:lstStyle/>
                    <a:p>
                      <a:r>
                        <a:rPr lang="en-CA" sz="1400" dirty="0"/>
                        <a:t>Manitoba</a:t>
                      </a:r>
                    </a:p>
                  </a:txBody>
                  <a:tcPr/>
                </a:tc>
                <a:tc>
                  <a:txBody>
                    <a:bodyPr/>
                    <a:lstStyle/>
                    <a:p>
                      <a:r>
                        <a:rPr lang="en-CA" sz="1400" dirty="0"/>
                        <a:t>1.4 million</a:t>
                      </a:r>
                    </a:p>
                  </a:txBody>
                  <a:tcPr/>
                </a:tc>
                <a:extLst>
                  <a:ext uri="{0D108BD9-81ED-4DB2-BD59-A6C34878D82A}">
                    <a16:rowId xmlns:a16="http://schemas.microsoft.com/office/drawing/2014/main" val="2647382172"/>
                  </a:ext>
                </a:extLst>
              </a:tr>
              <a:tr h="291172">
                <a:tc>
                  <a:txBody>
                    <a:bodyPr/>
                    <a:lstStyle/>
                    <a:p>
                      <a:r>
                        <a:rPr lang="en-CA" sz="1400" dirty="0"/>
                        <a:t>Saskatchewan</a:t>
                      </a:r>
                    </a:p>
                  </a:txBody>
                  <a:tcPr/>
                </a:tc>
                <a:tc>
                  <a:txBody>
                    <a:bodyPr/>
                    <a:lstStyle/>
                    <a:p>
                      <a:r>
                        <a:rPr lang="en-CA" sz="1400" dirty="0"/>
                        <a:t>1.2 million</a:t>
                      </a:r>
                    </a:p>
                  </a:txBody>
                  <a:tcPr/>
                </a:tc>
                <a:extLst>
                  <a:ext uri="{0D108BD9-81ED-4DB2-BD59-A6C34878D82A}">
                    <a16:rowId xmlns:a16="http://schemas.microsoft.com/office/drawing/2014/main" val="3243440249"/>
                  </a:ext>
                </a:extLst>
              </a:tr>
              <a:tr h="291172">
                <a:tc>
                  <a:txBody>
                    <a:bodyPr/>
                    <a:lstStyle/>
                    <a:p>
                      <a:r>
                        <a:rPr lang="en-CA" sz="1400" dirty="0"/>
                        <a:t>Nova Scotia</a:t>
                      </a:r>
                    </a:p>
                  </a:txBody>
                  <a:tcPr/>
                </a:tc>
                <a:tc>
                  <a:txBody>
                    <a:bodyPr/>
                    <a:lstStyle/>
                    <a:p>
                      <a:r>
                        <a:rPr lang="en-CA" sz="1400" dirty="0"/>
                        <a:t>1.0 million</a:t>
                      </a:r>
                    </a:p>
                  </a:txBody>
                  <a:tcPr/>
                </a:tc>
                <a:extLst>
                  <a:ext uri="{0D108BD9-81ED-4DB2-BD59-A6C34878D82A}">
                    <a16:rowId xmlns:a16="http://schemas.microsoft.com/office/drawing/2014/main" val="3162736718"/>
                  </a:ext>
                </a:extLst>
              </a:tr>
              <a:tr h="291172">
                <a:tc>
                  <a:txBody>
                    <a:bodyPr/>
                    <a:lstStyle/>
                    <a:p>
                      <a:r>
                        <a:rPr lang="en-CA" sz="1400" dirty="0"/>
                        <a:t>New Brunswick</a:t>
                      </a:r>
                    </a:p>
                  </a:txBody>
                  <a:tcPr/>
                </a:tc>
                <a:tc>
                  <a:txBody>
                    <a:bodyPr/>
                    <a:lstStyle/>
                    <a:p>
                      <a:r>
                        <a:rPr lang="en-CA" sz="1400" dirty="0"/>
                        <a:t>821,000</a:t>
                      </a:r>
                    </a:p>
                  </a:txBody>
                  <a:tcPr/>
                </a:tc>
                <a:extLst>
                  <a:ext uri="{0D108BD9-81ED-4DB2-BD59-A6C34878D82A}">
                    <a16:rowId xmlns:a16="http://schemas.microsoft.com/office/drawing/2014/main" val="959666834"/>
                  </a:ext>
                </a:extLst>
              </a:tr>
              <a:tr h="291172">
                <a:tc>
                  <a:txBody>
                    <a:bodyPr/>
                    <a:lstStyle/>
                    <a:p>
                      <a:r>
                        <a:rPr lang="en-CA" sz="1400" dirty="0"/>
                        <a:t>Newfoundland and Labrador</a:t>
                      </a:r>
                    </a:p>
                  </a:txBody>
                  <a:tcPr/>
                </a:tc>
                <a:tc>
                  <a:txBody>
                    <a:bodyPr/>
                    <a:lstStyle/>
                    <a:p>
                      <a:r>
                        <a:rPr lang="en-CA" sz="1400" dirty="0"/>
                        <a:t>529,000</a:t>
                      </a:r>
                    </a:p>
                  </a:txBody>
                  <a:tcPr/>
                </a:tc>
                <a:extLst>
                  <a:ext uri="{0D108BD9-81ED-4DB2-BD59-A6C34878D82A}">
                    <a16:rowId xmlns:a16="http://schemas.microsoft.com/office/drawing/2014/main" val="2056129069"/>
                  </a:ext>
                </a:extLst>
              </a:tr>
              <a:tr h="291172">
                <a:tc>
                  <a:txBody>
                    <a:bodyPr/>
                    <a:lstStyle/>
                    <a:p>
                      <a:r>
                        <a:rPr lang="en-CA" sz="1400" dirty="0"/>
                        <a:t>Prince Edward Island</a:t>
                      </a:r>
                    </a:p>
                  </a:txBody>
                  <a:tcPr/>
                </a:tc>
                <a:tc>
                  <a:txBody>
                    <a:bodyPr/>
                    <a:lstStyle/>
                    <a:p>
                      <a:r>
                        <a:rPr lang="en-CA" sz="1400" dirty="0"/>
                        <a:t>173,000</a:t>
                      </a:r>
                    </a:p>
                  </a:txBody>
                  <a:tcPr/>
                </a:tc>
                <a:extLst>
                  <a:ext uri="{0D108BD9-81ED-4DB2-BD59-A6C34878D82A}">
                    <a16:rowId xmlns:a16="http://schemas.microsoft.com/office/drawing/2014/main" val="1731742610"/>
                  </a:ext>
                </a:extLst>
              </a:tr>
              <a:tr h="0">
                <a:tc>
                  <a:txBody>
                    <a:bodyPr/>
                    <a:lstStyle/>
                    <a:p>
                      <a:r>
                        <a:rPr lang="en-CA" sz="1400" dirty="0"/>
                        <a:t>Territories</a:t>
                      </a:r>
                    </a:p>
                  </a:txBody>
                  <a:tcPr/>
                </a:tc>
                <a:tc>
                  <a:txBody>
                    <a:bodyPr/>
                    <a:lstStyle/>
                    <a:p>
                      <a:r>
                        <a:rPr lang="en-CA" sz="1400" dirty="0"/>
                        <a:t>130,000</a:t>
                      </a:r>
                    </a:p>
                  </a:txBody>
                  <a:tcPr/>
                </a:tc>
                <a:extLst>
                  <a:ext uri="{0D108BD9-81ED-4DB2-BD59-A6C34878D82A}">
                    <a16:rowId xmlns:a16="http://schemas.microsoft.com/office/drawing/2014/main" val="1529484041"/>
                  </a:ext>
                </a:extLst>
              </a:tr>
            </a:tbl>
          </a:graphicData>
        </a:graphic>
      </p:graphicFrame>
      <p:sp>
        <p:nvSpPr>
          <p:cNvPr id="10" name="Content Placeholder 2">
            <a:extLst>
              <a:ext uri="{FF2B5EF4-FFF2-40B4-BE49-F238E27FC236}">
                <a16:creationId xmlns:a16="http://schemas.microsoft.com/office/drawing/2014/main" id="{CBB9A19D-4AF4-5928-DAFE-8CF101196FBC}"/>
              </a:ext>
            </a:extLst>
          </p:cNvPr>
          <p:cNvSpPr txBox="1">
            <a:spLocks/>
          </p:cNvSpPr>
          <p:nvPr/>
        </p:nvSpPr>
        <p:spPr>
          <a:xfrm>
            <a:off x="3000375" y="1700212"/>
            <a:ext cx="4514850" cy="3657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CA" dirty="0"/>
          </a:p>
        </p:txBody>
      </p:sp>
      <p:pic>
        <p:nvPicPr>
          <p:cNvPr id="6" name="Content Placeholder 5" descr="A picture containing text, map&#10;&#10;Description automatically generated">
            <a:extLst>
              <a:ext uri="{FF2B5EF4-FFF2-40B4-BE49-F238E27FC236}">
                <a16:creationId xmlns:a16="http://schemas.microsoft.com/office/drawing/2014/main" id="{04AF1802-ECCB-052B-3AD7-98297A8DD8AB}"/>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4572000" y="758247"/>
            <a:ext cx="4483916" cy="3874103"/>
          </a:xfrm>
        </p:spPr>
      </p:pic>
    </p:spTree>
    <p:extLst>
      <p:ext uri="{BB962C8B-B14F-4D97-AF65-F5344CB8AC3E}">
        <p14:creationId xmlns:p14="http://schemas.microsoft.com/office/powerpoint/2010/main" val="659719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a:xfrm>
            <a:off x="180363" y="400049"/>
            <a:ext cx="8800052" cy="979939"/>
          </a:xfrm>
        </p:spPr>
        <p:txBody>
          <a:bodyPr>
            <a:normAutofit fontScale="90000"/>
          </a:bodyPr>
          <a:lstStyle/>
          <a:p>
            <a:r>
              <a:rPr lang="en-CA" dirty="0"/>
              <a:t>Division of powers: </a:t>
            </a:r>
            <a:r>
              <a:rPr lang="en-CA" sz="3100" dirty="0"/>
              <a:t>1867 British North America Act</a:t>
            </a:r>
          </a:p>
        </p:txBody>
      </p:sp>
      <p:sp>
        <p:nvSpPr>
          <p:cNvPr id="10" name="Content Placeholder 9">
            <a:extLst>
              <a:ext uri="{FF2B5EF4-FFF2-40B4-BE49-F238E27FC236}">
                <a16:creationId xmlns:a16="http://schemas.microsoft.com/office/drawing/2014/main" id="{CAA1D4C3-2FCF-0180-53A5-2B7C05C1AA01}"/>
              </a:ext>
            </a:extLst>
          </p:cNvPr>
          <p:cNvSpPr>
            <a:spLocks noGrp="1"/>
          </p:cNvSpPr>
          <p:nvPr>
            <p:ph sz="half" idx="2"/>
          </p:nvPr>
        </p:nvSpPr>
        <p:spPr>
          <a:xfrm>
            <a:off x="4715312" y="1322126"/>
            <a:ext cx="4038600" cy="3538728"/>
          </a:xfrm>
        </p:spPr>
        <p:txBody>
          <a:bodyPr>
            <a:normAutofit fontScale="25000" lnSpcReduction="20000"/>
          </a:bodyPr>
          <a:lstStyle/>
          <a:p>
            <a:pPr marL="0" indent="0">
              <a:buNone/>
            </a:pPr>
            <a:r>
              <a:rPr lang="en-CA" sz="6200" dirty="0"/>
              <a:t>Federal</a:t>
            </a:r>
          </a:p>
          <a:p>
            <a:pPr marL="0" indent="0">
              <a:buNone/>
            </a:pPr>
            <a:endParaRPr lang="en-CA" sz="6200" dirty="0"/>
          </a:p>
          <a:p>
            <a:pPr marL="0" indent="0">
              <a:buNone/>
            </a:pPr>
            <a:r>
              <a:rPr lang="en-US" sz="3600" dirty="0"/>
              <a:t>2A. Unemployment insurance. (1940)</a:t>
            </a:r>
          </a:p>
          <a:p>
            <a:pPr marL="0" indent="0">
              <a:buNone/>
            </a:pPr>
            <a:r>
              <a:rPr lang="en-US" sz="3600" dirty="0"/>
              <a:t>3. The raising of Money by any Mode or System of Taxation.</a:t>
            </a:r>
          </a:p>
          <a:p>
            <a:pPr marL="0" indent="0">
              <a:buNone/>
            </a:pPr>
            <a:r>
              <a:rPr lang="en-US" sz="3600" dirty="0"/>
              <a:t>5. Postal Service.</a:t>
            </a:r>
          </a:p>
          <a:p>
            <a:pPr marL="0" indent="0">
              <a:buNone/>
            </a:pPr>
            <a:r>
              <a:rPr lang="en-US" sz="3600" dirty="0"/>
              <a:t>6. The Census and Statistics.</a:t>
            </a:r>
          </a:p>
          <a:p>
            <a:pPr marL="0" indent="0">
              <a:buNone/>
            </a:pPr>
            <a:r>
              <a:rPr lang="en-US" sz="3600" dirty="0"/>
              <a:t>7. Militia, Military and Naval Service, and </a:t>
            </a:r>
            <a:r>
              <a:rPr lang="en-US" sz="3600" dirty="0" err="1"/>
              <a:t>Defence</a:t>
            </a:r>
            <a:r>
              <a:rPr lang="en-US" sz="3600" dirty="0"/>
              <a:t>.</a:t>
            </a:r>
          </a:p>
          <a:p>
            <a:pPr marL="0" indent="0">
              <a:buNone/>
            </a:pPr>
            <a:r>
              <a:rPr lang="en-US" sz="3600" dirty="0"/>
              <a:t>9. Beacons, Buoys, Lighthouses, and Sable Island.</a:t>
            </a:r>
          </a:p>
          <a:p>
            <a:pPr marL="0" indent="0">
              <a:buNone/>
            </a:pPr>
            <a:r>
              <a:rPr lang="en-US" sz="3600" dirty="0"/>
              <a:t>10. Navigation and Shipping.</a:t>
            </a:r>
          </a:p>
          <a:p>
            <a:pPr marL="0" indent="0">
              <a:buNone/>
            </a:pPr>
            <a:r>
              <a:rPr lang="en-US" sz="3600" dirty="0"/>
              <a:t>12. Sea Coast and Inland Fisheries.</a:t>
            </a:r>
          </a:p>
          <a:p>
            <a:pPr marL="0" indent="0">
              <a:buNone/>
            </a:pPr>
            <a:r>
              <a:rPr lang="en-US" sz="3600" dirty="0"/>
              <a:t>14. Currency and Coinage.</a:t>
            </a:r>
          </a:p>
          <a:p>
            <a:pPr marL="0" indent="0">
              <a:buNone/>
            </a:pPr>
            <a:r>
              <a:rPr lang="en-US" sz="3600" dirty="0"/>
              <a:t>15. Banking, Incorporation of Banks, and the Issue of Paper Money.</a:t>
            </a:r>
          </a:p>
          <a:p>
            <a:pPr marL="0" indent="0">
              <a:buNone/>
            </a:pPr>
            <a:r>
              <a:rPr lang="en-US" sz="3600" dirty="0"/>
              <a:t>17. Weights and Measures.</a:t>
            </a:r>
          </a:p>
          <a:p>
            <a:pPr marL="0" indent="0">
              <a:buNone/>
            </a:pPr>
            <a:r>
              <a:rPr lang="en-US" sz="3600" dirty="0"/>
              <a:t>18. Bills of Exchange and Promissory Notes.</a:t>
            </a:r>
          </a:p>
          <a:p>
            <a:pPr marL="0" indent="0">
              <a:buNone/>
            </a:pPr>
            <a:r>
              <a:rPr lang="en-US" sz="3600" dirty="0"/>
              <a:t>20. Legal Tender.</a:t>
            </a:r>
          </a:p>
          <a:p>
            <a:pPr marL="0" indent="0">
              <a:buNone/>
            </a:pPr>
            <a:r>
              <a:rPr lang="en-US" sz="3600" dirty="0"/>
              <a:t>25. Naturalization and Aliens.</a:t>
            </a:r>
          </a:p>
          <a:p>
            <a:pPr marL="0" indent="0">
              <a:buNone/>
            </a:pPr>
            <a:r>
              <a:rPr lang="en-US" sz="3600" dirty="0"/>
              <a:t>27. The Criminal Law</a:t>
            </a:r>
          </a:p>
          <a:p>
            <a:pPr marL="0" indent="0">
              <a:buNone/>
            </a:pPr>
            <a:endParaRPr lang="en-US" sz="3600" dirty="0"/>
          </a:p>
          <a:p>
            <a:pPr marL="0" indent="0">
              <a:buNone/>
            </a:pPr>
            <a:r>
              <a:rPr lang="en-US" sz="3600" b="0" i="1" dirty="0">
                <a:solidFill>
                  <a:srgbClr val="202122"/>
                </a:solidFill>
                <a:effectLst/>
                <a:latin typeface="Arial" panose="020B0604020202020204" pitchFamily="34" charset="0"/>
              </a:rPr>
              <a:t>(1951) The Parliament of Canada may make laws in relation to old age pensions and supplementary benefits, including survivors’ and disability benefits irrespective of age, but no such law shall affect the operation of any law present or future of a provincial legislature in relation to any such matter.</a:t>
            </a:r>
            <a:r>
              <a:rPr lang="en-US" sz="3600" b="0" i="0" u="none" strike="noStrike" baseline="30000" dirty="0">
                <a:solidFill>
                  <a:srgbClr val="3366CC"/>
                </a:solidFill>
                <a:effectLst/>
                <a:latin typeface="Arial" panose="020B0604020202020204" pitchFamily="34" charset="0"/>
                <a:hlinkClick r:id="rId2"/>
              </a:rPr>
              <a:t>[</a:t>
            </a:r>
            <a:endParaRPr lang="en-CA" sz="3600" dirty="0"/>
          </a:p>
        </p:txBody>
      </p:sp>
      <p:sp>
        <p:nvSpPr>
          <p:cNvPr id="12" name="Content Placeholder 11">
            <a:extLst>
              <a:ext uri="{FF2B5EF4-FFF2-40B4-BE49-F238E27FC236}">
                <a16:creationId xmlns:a16="http://schemas.microsoft.com/office/drawing/2014/main" id="{1379057A-D48C-4F6E-BADA-31CC54F4E6B9}"/>
              </a:ext>
            </a:extLst>
          </p:cNvPr>
          <p:cNvSpPr>
            <a:spLocks noGrp="1"/>
          </p:cNvSpPr>
          <p:nvPr>
            <p:ph sz="half" idx="1"/>
          </p:nvPr>
        </p:nvSpPr>
        <p:spPr>
          <a:xfrm>
            <a:off x="457200" y="1322126"/>
            <a:ext cx="4038600" cy="3635767"/>
          </a:xfrm>
        </p:spPr>
        <p:txBody>
          <a:bodyPr>
            <a:normAutofit fontScale="25000" lnSpcReduction="20000"/>
          </a:bodyPr>
          <a:lstStyle/>
          <a:p>
            <a:pPr marL="0" indent="0">
              <a:buNone/>
            </a:pPr>
            <a:r>
              <a:rPr lang="en-CA" sz="6200" dirty="0"/>
              <a:t>Provincial</a:t>
            </a:r>
          </a:p>
          <a:p>
            <a:pPr marL="0" indent="0">
              <a:buNone/>
            </a:pPr>
            <a:endParaRPr lang="en-CA" sz="3600" dirty="0"/>
          </a:p>
          <a:p>
            <a:pPr marL="0" indent="0" algn="l">
              <a:buNone/>
            </a:pPr>
            <a:r>
              <a:rPr lang="en-US" sz="3600" b="0" i="1" dirty="0">
                <a:solidFill>
                  <a:srgbClr val="202122"/>
                </a:solidFill>
                <a:effectLst/>
                <a:latin typeface="Arial" panose="020B0604020202020204" pitchFamily="34" charset="0"/>
              </a:rPr>
              <a:t>2. Direct Taxation within the Province in order to the raising of a Revenue for Provincial Purposes.</a:t>
            </a:r>
            <a:endParaRPr lang="en-US" sz="3600" b="0" i="0" dirty="0">
              <a:solidFill>
                <a:srgbClr val="202122"/>
              </a:solidFill>
              <a:effectLst/>
              <a:latin typeface="Arial" panose="020B0604020202020204" pitchFamily="34" charset="0"/>
            </a:endParaRPr>
          </a:p>
          <a:p>
            <a:pPr marL="0" indent="0" algn="l">
              <a:buNone/>
            </a:pPr>
            <a:r>
              <a:rPr lang="en-US" sz="3600" b="0" i="1" dirty="0">
                <a:solidFill>
                  <a:srgbClr val="202122"/>
                </a:solidFill>
                <a:effectLst/>
                <a:latin typeface="Arial" panose="020B0604020202020204" pitchFamily="34" charset="0"/>
              </a:rPr>
              <a:t>3. The borrowing of Money on the sole Credit of the Province.</a:t>
            </a:r>
            <a:endParaRPr lang="en-US" sz="3600" b="0" i="0" dirty="0">
              <a:solidFill>
                <a:srgbClr val="202122"/>
              </a:solidFill>
              <a:effectLst/>
              <a:latin typeface="Arial" panose="020B0604020202020204" pitchFamily="34" charset="0"/>
            </a:endParaRPr>
          </a:p>
          <a:p>
            <a:pPr marL="0" indent="0" algn="l">
              <a:buNone/>
            </a:pPr>
            <a:r>
              <a:rPr lang="en-US" sz="3600" b="0" i="1" dirty="0">
                <a:solidFill>
                  <a:srgbClr val="202122"/>
                </a:solidFill>
                <a:effectLst/>
                <a:latin typeface="Arial" panose="020B0604020202020204" pitchFamily="34" charset="0"/>
              </a:rPr>
              <a:t>4. The Establishment and Tenure of Provincial Offices and the Appointment and Payment of Provincial Officers.</a:t>
            </a:r>
            <a:endParaRPr lang="en-US" sz="3600" b="0" i="0" dirty="0">
              <a:solidFill>
                <a:srgbClr val="202122"/>
              </a:solidFill>
              <a:effectLst/>
              <a:latin typeface="Arial" panose="020B0604020202020204" pitchFamily="34" charset="0"/>
            </a:endParaRPr>
          </a:p>
          <a:p>
            <a:pPr marL="0" indent="0" algn="l">
              <a:buNone/>
            </a:pPr>
            <a:r>
              <a:rPr lang="en-US" sz="3600" b="0" i="1" dirty="0">
                <a:solidFill>
                  <a:srgbClr val="202122"/>
                </a:solidFill>
                <a:effectLst/>
                <a:latin typeface="Arial" panose="020B0604020202020204" pitchFamily="34" charset="0"/>
              </a:rPr>
              <a:t>5. The Management and Sale of the Public Lands belonging to the Province and of the Timber and Wood thereon.</a:t>
            </a:r>
            <a:endParaRPr lang="en-US" sz="3600" b="0" i="0" dirty="0">
              <a:solidFill>
                <a:srgbClr val="202122"/>
              </a:solidFill>
              <a:effectLst/>
              <a:latin typeface="Arial" panose="020B0604020202020204" pitchFamily="34" charset="0"/>
            </a:endParaRPr>
          </a:p>
          <a:p>
            <a:pPr marL="0" indent="0" algn="l">
              <a:buNone/>
            </a:pPr>
            <a:r>
              <a:rPr lang="en-US" sz="3600" b="0" i="1" dirty="0">
                <a:solidFill>
                  <a:srgbClr val="202122"/>
                </a:solidFill>
                <a:effectLst/>
                <a:latin typeface="Arial" panose="020B0604020202020204" pitchFamily="34" charset="0"/>
              </a:rPr>
              <a:t>6. The Establishment, Maintenance, and Management of Public and Reformatory Prisons in and for the Province.</a:t>
            </a:r>
            <a:endParaRPr lang="en-US" sz="3600" b="0" i="0" dirty="0">
              <a:solidFill>
                <a:srgbClr val="202122"/>
              </a:solidFill>
              <a:effectLst/>
              <a:latin typeface="Arial" panose="020B0604020202020204" pitchFamily="34" charset="0"/>
            </a:endParaRPr>
          </a:p>
          <a:p>
            <a:pPr marL="0" indent="0" algn="l">
              <a:buNone/>
            </a:pPr>
            <a:r>
              <a:rPr lang="en-US" sz="3600" b="0" i="1" dirty="0">
                <a:solidFill>
                  <a:srgbClr val="202122"/>
                </a:solidFill>
                <a:effectLst/>
                <a:latin typeface="Arial" panose="020B0604020202020204" pitchFamily="34" charset="0"/>
              </a:rPr>
              <a:t>7. The Establishment, Maintenance, and Management of Hospitals, Asylums, Charities, and Eleemosynary Institutions in and for the Province, other than Marine Hospitals.</a:t>
            </a:r>
            <a:endParaRPr lang="en-US" sz="3600" b="0" i="0" dirty="0">
              <a:solidFill>
                <a:srgbClr val="202122"/>
              </a:solidFill>
              <a:effectLst/>
              <a:latin typeface="Arial" panose="020B0604020202020204" pitchFamily="34" charset="0"/>
            </a:endParaRPr>
          </a:p>
          <a:p>
            <a:pPr marL="0" indent="0" algn="l">
              <a:buNone/>
            </a:pPr>
            <a:r>
              <a:rPr lang="en-US" sz="3600" b="0" i="1" dirty="0">
                <a:solidFill>
                  <a:srgbClr val="202122"/>
                </a:solidFill>
                <a:effectLst/>
                <a:latin typeface="Arial" panose="020B0604020202020204" pitchFamily="34" charset="0"/>
              </a:rPr>
              <a:t>8. Municipal Institutions in the Province.</a:t>
            </a:r>
            <a:endParaRPr lang="en-US" sz="3600" b="0" i="0" dirty="0">
              <a:solidFill>
                <a:srgbClr val="202122"/>
              </a:solidFill>
              <a:effectLst/>
              <a:latin typeface="Arial" panose="020B0604020202020204" pitchFamily="34" charset="0"/>
            </a:endParaRPr>
          </a:p>
          <a:p>
            <a:pPr marL="0" indent="0" algn="l">
              <a:buNone/>
            </a:pPr>
            <a:r>
              <a:rPr lang="en-US" sz="3600" b="0" i="1" dirty="0">
                <a:solidFill>
                  <a:srgbClr val="202122"/>
                </a:solidFill>
                <a:effectLst/>
                <a:latin typeface="Arial" panose="020B0604020202020204" pitchFamily="34" charset="0"/>
              </a:rPr>
              <a:t>9. Shop, Saloon, Tavern, Auctioneer, and other </a:t>
            </a:r>
            <a:r>
              <a:rPr lang="en-US" sz="3600" b="0" i="1" dirty="0" err="1">
                <a:solidFill>
                  <a:srgbClr val="202122"/>
                </a:solidFill>
                <a:effectLst/>
                <a:latin typeface="Arial" panose="020B0604020202020204" pitchFamily="34" charset="0"/>
              </a:rPr>
              <a:t>Licences</a:t>
            </a:r>
            <a:r>
              <a:rPr lang="en-US" sz="3600" b="0" i="1" dirty="0">
                <a:solidFill>
                  <a:srgbClr val="202122"/>
                </a:solidFill>
                <a:effectLst/>
                <a:latin typeface="Arial" panose="020B0604020202020204" pitchFamily="34" charset="0"/>
              </a:rPr>
              <a:t> in order to the raising of a Revenue for Provincial, Local, or Municipal Purposes.</a:t>
            </a:r>
            <a:endParaRPr lang="en-US" sz="3600" b="0" i="0" dirty="0">
              <a:solidFill>
                <a:srgbClr val="202122"/>
              </a:solidFill>
              <a:effectLst/>
              <a:latin typeface="Arial" panose="020B0604020202020204" pitchFamily="34" charset="0"/>
            </a:endParaRPr>
          </a:p>
          <a:p>
            <a:pPr marL="0" indent="0" algn="l">
              <a:buNone/>
            </a:pPr>
            <a:r>
              <a:rPr lang="en-US" sz="3600" b="0" i="1" dirty="0">
                <a:solidFill>
                  <a:srgbClr val="202122"/>
                </a:solidFill>
                <a:effectLst/>
                <a:latin typeface="Arial" panose="020B0604020202020204" pitchFamily="34" charset="0"/>
              </a:rPr>
              <a:t>11. The Incorporation of Companies with Provincial Objects.</a:t>
            </a:r>
            <a:br>
              <a:rPr lang="en-US" sz="3600" b="0" i="1" dirty="0">
                <a:solidFill>
                  <a:srgbClr val="202122"/>
                </a:solidFill>
                <a:effectLst/>
                <a:latin typeface="Arial" panose="020B0604020202020204" pitchFamily="34" charset="0"/>
              </a:rPr>
            </a:br>
            <a:r>
              <a:rPr lang="en-US" sz="3600" b="0" i="1" dirty="0">
                <a:solidFill>
                  <a:srgbClr val="202122"/>
                </a:solidFill>
                <a:effectLst/>
                <a:latin typeface="Arial" panose="020B0604020202020204" pitchFamily="34" charset="0"/>
              </a:rPr>
              <a:t>12. The Solemnization of Marriage in the Province.</a:t>
            </a:r>
            <a:br>
              <a:rPr lang="en-US" sz="3600" b="0" i="1" dirty="0">
                <a:solidFill>
                  <a:srgbClr val="202122"/>
                </a:solidFill>
                <a:effectLst/>
                <a:latin typeface="Arial" panose="020B0604020202020204" pitchFamily="34" charset="0"/>
              </a:rPr>
            </a:br>
            <a:r>
              <a:rPr lang="en-US" sz="3600" b="0" i="1" u="none" strike="noStrike" dirty="0">
                <a:effectLst/>
                <a:latin typeface="Arial" panose="020B0604020202020204" pitchFamily="34" charset="0"/>
              </a:rPr>
              <a:t>13. Property and Civil Rights in the Province.</a:t>
            </a:r>
            <a:br>
              <a:rPr lang="en-US" sz="3600" b="0" i="1" dirty="0">
                <a:effectLst/>
                <a:latin typeface="Arial" panose="020B0604020202020204" pitchFamily="34" charset="0"/>
              </a:rPr>
            </a:br>
            <a:r>
              <a:rPr lang="en-US" sz="3600" b="0" i="1" u="none" strike="noStrike" dirty="0">
                <a:effectLst/>
                <a:latin typeface="Arial" panose="020B0604020202020204" pitchFamily="34" charset="0"/>
              </a:rPr>
              <a:t>14. The Administration of Justice in the Province</a:t>
            </a:r>
            <a:br>
              <a:rPr lang="en-US" sz="3600" b="0" i="1" dirty="0">
                <a:solidFill>
                  <a:srgbClr val="202122"/>
                </a:solidFill>
                <a:effectLst/>
                <a:latin typeface="Arial" panose="020B0604020202020204" pitchFamily="34" charset="0"/>
              </a:rPr>
            </a:br>
            <a:r>
              <a:rPr lang="en-US" sz="3600" b="0" i="1" dirty="0">
                <a:solidFill>
                  <a:srgbClr val="202122"/>
                </a:solidFill>
                <a:effectLst/>
                <a:latin typeface="Arial" panose="020B0604020202020204" pitchFamily="34" charset="0"/>
              </a:rPr>
              <a:t>15. The Imposition of Punishment by Fine, Penalty, or Imprisonment for enforcing any Law of the Province</a:t>
            </a:r>
            <a:endParaRPr lang="en-US" sz="3600" b="0" i="0" dirty="0">
              <a:solidFill>
                <a:srgbClr val="202122"/>
              </a:solidFill>
              <a:effectLst/>
              <a:latin typeface="Arial" panose="020B0604020202020204" pitchFamily="34" charset="0"/>
            </a:endParaRPr>
          </a:p>
          <a:p>
            <a:pPr marL="0" indent="0" algn="l">
              <a:buNone/>
            </a:pPr>
            <a:r>
              <a:rPr lang="en-US" sz="3600" i="1" dirty="0">
                <a:solidFill>
                  <a:srgbClr val="202122"/>
                </a:solidFill>
                <a:latin typeface="Arial" panose="020B0604020202020204" pitchFamily="34" charset="0"/>
              </a:rPr>
              <a:t>1</a:t>
            </a:r>
            <a:r>
              <a:rPr lang="en-US" sz="3600" b="0" i="1" dirty="0">
                <a:solidFill>
                  <a:srgbClr val="202122"/>
                </a:solidFill>
                <a:effectLst/>
                <a:latin typeface="Arial" panose="020B0604020202020204" pitchFamily="34" charset="0"/>
              </a:rPr>
              <a:t>6. Generally all Matters of a merely local or private Nature in the Province.</a:t>
            </a:r>
            <a:endParaRPr lang="en-US" sz="3600" b="0" i="0" dirty="0">
              <a:solidFill>
                <a:srgbClr val="202122"/>
              </a:solidFill>
              <a:effectLst/>
              <a:latin typeface="Arial" panose="020B0604020202020204" pitchFamily="34" charset="0"/>
            </a:endParaRPr>
          </a:p>
          <a:p>
            <a:pPr marL="0" indent="0">
              <a:buNone/>
            </a:pPr>
            <a:endParaRPr lang="en-CA" sz="3600" dirty="0"/>
          </a:p>
          <a:p>
            <a:pPr marL="0" indent="0">
              <a:buNone/>
            </a:pPr>
            <a:r>
              <a:rPr lang="en-US" sz="3600" b="0" i="1" dirty="0">
                <a:solidFill>
                  <a:srgbClr val="202122"/>
                </a:solidFill>
                <a:effectLst/>
                <a:latin typeface="Arial" panose="020B0604020202020204" pitchFamily="34" charset="0"/>
              </a:rPr>
              <a:t>In and for each Province the Legislature may exclusively make Laws in relation to Education</a:t>
            </a:r>
            <a:endParaRPr lang="en-CA" sz="3600" b="0" i="1" dirty="0">
              <a:solidFill>
                <a:srgbClr val="202122"/>
              </a:solidFill>
              <a:effectLst/>
              <a:latin typeface="Arial" panose="020B0604020202020204" pitchFamily="34" charset="0"/>
            </a:endParaRPr>
          </a:p>
          <a:p>
            <a:pPr marL="0" indent="0">
              <a:buNone/>
            </a:pPr>
            <a:endParaRPr lang="en-CA" sz="3600" i="1" dirty="0">
              <a:solidFill>
                <a:srgbClr val="202122"/>
              </a:solidFill>
              <a:latin typeface="Arial" panose="020B0604020202020204" pitchFamily="34" charset="0"/>
            </a:endParaRPr>
          </a:p>
          <a:p>
            <a:pPr marL="0" indent="0">
              <a:buNone/>
            </a:pPr>
            <a:endParaRPr lang="en-CA" dirty="0"/>
          </a:p>
        </p:txBody>
      </p:sp>
    </p:spTree>
    <p:extLst>
      <p:ext uri="{BB962C8B-B14F-4D97-AF65-F5344CB8AC3E}">
        <p14:creationId xmlns:p14="http://schemas.microsoft.com/office/powerpoint/2010/main" val="469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F97A73-C6E2-7344-FDF6-5A8BE9DAB2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5843" y="125835"/>
            <a:ext cx="7072313" cy="5143500"/>
          </a:xfrm>
          <a:prstGeom prst="rect">
            <a:avLst/>
          </a:prstGeom>
        </p:spPr>
      </p:pic>
      <p:sp>
        <p:nvSpPr>
          <p:cNvPr id="2" name="Title 1"/>
          <p:cNvSpPr>
            <a:spLocks noGrp="1"/>
          </p:cNvSpPr>
          <p:nvPr>
            <p:ph type="title"/>
          </p:nvPr>
        </p:nvSpPr>
        <p:spPr>
          <a:xfrm>
            <a:off x="387293" y="297022"/>
            <a:ext cx="8229600" cy="742950"/>
          </a:xfrm>
        </p:spPr>
        <p:txBody>
          <a:bodyPr>
            <a:normAutofit/>
          </a:bodyPr>
          <a:lstStyle/>
          <a:p>
            <a:r>
              <a:rPr lang="en-US" dirty="0"/>
              <a:t>Year of peak population</a:t>
            </a:r>
          </a:p>
        </p:txBody>
      </p:sp>
    </p:spTree>
    <p:extLst>
      <p:ext uri="{BB962C8B-B14F-4D97-AF65-F5344CB8AC3E}">
        <p14:creationId xmlns:p14="http://schemas.microsoft.com/office/powerpoint/2010/main" val="1530398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a:xfrm>
            <a:off x="180363" y="400049"/>
            <a:ext cx="8800052" cy="979939"/>
          </a:xfrm>
        </p:spPr>
        <p:txBody>
          <a:bodyPr>
            <a:normAutofit fontScale="90000"/>
          </a:bodyPr>
          <a:lstStyle/>
          <a:p>
            <a:r>
              <a:rPr lang="en-CA" dirty="0"/>
              <a:t>Division of powers: </a:t>
            </a:r>
            <a:r>
              <a:rPr lang="en-CA" sz="3100" dirty="0"/>
              <a:t>1867 British North America Act</a:t>
            </a:r>
          </a:p>
        </p:txBody>
      </p:sp>
      <p:sp>
        <p:nvSpPr>
          <p:cNvPr id="10" name="Content Placeholder 9">
            <a:extLst>
              <a:ext uri="{FF2B5EF4-FFF2-40B4-BE49-F238E27FC236}">
                <a16:creationId xmlns:a16="http://schemas.microsoft.com/office/drawing/2014/main" id="{CAA1D4C3-2FCF-0180-53A5-2B7C05C1AA01}"/>
              </a:ext>
            </a:extLst>
          </p:cNvPr>
          <p:cNvSpPr>
            <a:spLocks noGrp="1"/>
          </p:cNvSpPr>
          <p:nvPr>
            <p:ph sz="half" idx="2"/>
          </p:nvPr>
        </p:nvSpPr>
        <p:spPr>
          <a:xfrm>
            <a:off x="4715312" y="1322126"/>
            <a:ext cx="4038600" cy="3538728"/>
          </a:xfrm>
        </p:spPr>
        <p:txBody>
          <a:bodyPr>
            <a:normAutofit fontScale="25000" lnSpcReduction="20000"/>
          </a:bodyPr>
          <a:lstStyle/>
          <a:p>
            <a:pPr marL="0" indent="0">
              <a:buNone/>
            </a:pPr>
            <a:r>
              <a:rPr lang="en-CA" sz="8000" dirty="0"/>
              <a:t>Federal</a:t>
            </a:r>
          </a:p>
          <a:p>
            <a:pPr marL="0" indent="0">
              <a:buNone/>
            </a:pPr>
            <a:endParaRPr lang="en-CA" sz="6200" dirty="0"/>
          </a:p>
          <a:p>
            <a:pPr marL="0" indent="0">
              <a:buNone/>
            </a:pPr>
            <a:r>
              <a:rPr lang="en-US" sz="5500" b="1" i="1" dirty="0">
                <a:solidFill>
                  <a:schemeClr val="tx2"/>
                </a:solidFill>
                <a:effectLst/>
                <a:latin typeface="Arial" panose="020B0604020202020204" pitchFamily="34" charset="0"/>
              </a:rPr>
              <a:t>UNEMPLOYMENT</a:t>
            </a:r>
          </a:p>
          <a:p>
            <a:pPr marL="0" indent="0">
              <a:buNone/>
            </a:pPr>
            <a:r>
              <a:rPr lang="en-US" sz="5500" dirty="0"/>
              <a:t>(1940) Unemployment insurance.</a:t>
            </a:r>
          </a:p>
          <a:p>
            <a:pPr marL="0" indent="0">
              <a:buNone/>
            </a:pPr>
            <a:endParaRPr lang="en-US" sz="5500" dirty="0"/>
          </a:p>
          <a:p>
            <a:pPr marL="0" indent="0">
              <a:buNone/>
            </a:pPr>
            <a:r>
              <a:rPr lang="en-US" sz="5500" b="1" i="1" dirty="0">
                <a:solidFill>
                  <a:schemeClr val="tx2"/>
                </a:solidFill>
                <a:latin typeface="Arial" panose="020B0604020202020204" pitchFamily="34" charset="0"/>
              </a:rPr>
              <a:t>PENSIONS</a:t>
            </a:r>
            <a:endParaRPr lang="en-US" sz="5500" b="1" i="1" dirty="0">
              <a:solidFill>
                <a:schemeClr val="tx2"/>
              </a:solidFill>
              <a:effectLst/>
              <a:latin typeface="Arial" panose="020B0604020202020204" pitchFamily="34" charset="0"/>
            </a:endParaRPr>
          </a:p>
          <a:p>
            <a:pPr marL="0" indent="0">
              <a:buNone/>
            </a:pPr>
            <a:r>
              <a:rPr lang="en-US" sz="5500" b="0" i="1" dirty="0">
                <a:solidFill>
                  <a:srgbClr val="202122"/>
                </a:solidFill>
                <a:effectLst/>
                <a:latin typeface="Arial" panose="020B0604020202020204" pitchFamily="34" charset="0"/>
              </a:rPr>
              <a:t>(1951) The Parliament of Canada may make laws in relation to old age pensions and supplementary benefits, including survivors’ and disability benefits irrespective of age, but no such law shall affect the operation of any law present or future of a provincial legislature in relation to any such matter.</a:t>
            </a:r>
            <a:endParaRPr lang="en-CA" sz="5500" dirty="0"/>
          </a:p>
        </p:txBody>
      </p:sp>
      <p:sp>
        <p:nvSpPr>
          <p:cNvPr id="12" name="Content Placeholder 11">
            <a:extLst>
              <a:ext uri="{FF2B5EF4-FFF2-40B4-BE49-F238E27FC236}">
                <a16:creationId xmlns:a16="http://schemas.microsoft.com/office/drawing/2014/main" id="{1379057A-D48C-4F6E-BADA-31CC54F4E6B9}"/>
              </a:ext>
            </a:extLst>
          </p:cNvPr>
          <p:cNvSpPr>
            <a:spLocks noGrp="1"/>
          </p:cNvSpPr>
          <p:nvPr>
            <p:ph sz="half" idx="1"/>
          </p:nvPr>
        </p:nvSpPr>
        <p:spPr>
          <a:xfrm>
            <a:off x="457200" y="1322126"/>
            <a:ext cx="4038600" cy="3635767"/>
          </a:xfrm>
        </p:spPr>
        <p:txBody>
          <a:bodyPr>
            <a:normAutofit fontScale="25000" lnSpcReduction="20000"/>
          </a:bodyPr>
          <a:lstStyle/>
          <a:p>
            <a:pPr marL="0" indent="0">
              <a:buNone/>
            </a:pPr>
            <a:r>
              <a:rPr lang="en-CA" sz="8000" dirty="0"/>
              <a:t>Provincial</a:t>
            </a:r>
          </a:p>
          <a:p>
            <a:pPr marL="0" indent="0">
              <a:buNone/>
            </a:pPr>
            <a:endParaRPr lang="en-CA" sz="3600" dirty="0"/>
          </a:p>
          <a:p>
            <a:pPr marL="0" indent="0" algn="l">
              <a:buNone/>
            </a:pPr>
            <a:r>
              <a:rPr lang="en-US" sz="5600" b="1" i="1" dirty="0">
                <a:solidFill>
                  <a:schemeClr val="tx2"/>
                </a:solidFill>
                <a:effectLst/>
                <a:latin typeface="Arial" panose="020B0604020202020204" pitchFamily="34" charset="0"/>
              </a:rPr>
              <a:t>HEALTH</a:t>
            </a:r>
          </a:p>
          <a:p>
            <a:pPr marL="0" indent="0" algn="l">
              <a:buNone/>
            </a:pPr>
            <a:r>
              <a:rPr lang="en-US" sz="5600" b="0" i="1" dirty="0">
                <a:solidFill>
                  <a:srgbClr val="202122"/>
                </a:solidFill>
                <a:effectLst/>
                <a:latin typeface="Arial" panose="020B0604020202020204" pitchFamily="34" charset="0"/>
              </a:rPr>
              <a:t>The Establishment, Maintenance, and Management of Hospitals, Asylums, Charities, and Eleemosynary Institutions in and for the Province, other than Marine Hospitals.</a:t>
            </a:r>
            <a:endParaRPr lang="en-US" sz="5600" b="0" i="0" dirty="0">
              <a:solidFill>
                <a:srgbClr val="202122"/>
              </a:solidFill>
              <a:effectLst/>
              <a:latin typeface="Arial" panose="020B0604020202020204" pitchFamily="34" charset="0"/>
            </a:endParaRPr>
          </a:p>
          <a:p>
            <a:pPr marL="0" indent="0" algn="l">
              <a:buNone/>
            </a:pPr>
            <a:endParaRPr lang="en-US" sz="5600" b="0" i="1" dirty="0">
              <a:solidFill>
                <a:srgbClr val="202122"/>
              </a:solidFill>
              <a:effectLst/>
              <a:latin typeface="Arial" panose="020B0604020202020204" pitchFamily="34" charset="0"/>
            </a:endParaRPr>
          </a:p>
          <a:p>
            <a:pPr marL="0" indent="0">
              <a:buNone/>
            </a:pPr>
            <a:r>
              <a:rPr lang="en-CA" sz="5600" b="1" i="1" dirty="0">
                <a:solidFill>
                  <a:schemeClr val="tx2"/>
                </a:solidFill>
              </a:rPr>
              <a:t>EDUCATION</a:t>
            </a:r>
          </a:p>
          <a:p>
            <a:pPr marL="0" indent="0">
              <a:buNone/>
            </a:pPr>
            <a:r>
              <a:rPr lang="en-US" sz="5600" b="0" i="1" dirty="0">
                <a:solidFill>
                  <a:srgbClr val="202122"/>
                </a:solidFill>
                <a:effectLst/>
                <a:latin typeface="Arial" panose="020B0604020202020204" pitchFamily="34" charset="0"/>
              </a:rPr>
              <a:t>In and for each Province the Legislature may exclusively make Laws in relation to Education</a:t>
            </a:r>
            <a:endParaRPr lang="en-CA" sz="5600" b="0" i="1" dirty="0">
              <a:solidFill>
                <a:srgbClr val="202122"/>
              </a:solidFill>
              <a:effectLst/>
              <a:latin typeface="Arial" panose="020B0604020202020204" pitchFamily="34" charset="0"/>
            </a:endParaRPr>
          </a:p>
          <a:p>
            <a:pPr marL="0" indent="0">
              <a:buNone/>
            </a:pPr>
            <a:endParaRPr lang="en-CA" sz="3600" i="1" dirty="0">
              <a:solidFill>
                <a:srgbClr val="202122"/>
              </a:solidFill>
              <a:latin typeface="Arial" panose="020B0604020202020204" pitchFamily="34" charset="0"/>
            </a:endParaRPr>
          </a:p>
          <a:p>
            <a:pPr marL="0" indent="0">
              <a:buNone/>
            </a:pPr>
            <a:endParaRPr lang="en-CA" dirty="0"/>
          </a:p>
        </p:txBody>
      </p:sp>
    </p:spTree>
    <p:extLst>
      <p:ext uri="{BB962C8B-B14F-4D97-AF65-F5344CB8AC3E}">
        <p14:creationId xmlns:p14="http://schemas.microsoft.com/office/powerpoint/2010/main" val="211070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Subnational share of spending</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a:xfrm>
            <a:off x="457200" y="1255014"/>
            <a:ext cx="3738854" cy="3538728"/>
          </a:xfrm>
        </p:spPr>
        <p:txBody>
          <a:bodyPr>
            <a:normAutofit/>
          </a:bodyPr>
          <a:lstStyle/>
          <a:p>
            <a:endParaRPr lang="en-CA" dirty="0"/>
          </a:p>
          <a:p>
            <a:pPr marL="0" indent="0">
              <a:buNone/>
            </a:pPr>
            <a:r>
              <a:rPr lang="en-CA" sz="2400" dirty="0"/>
              <a:t>All OECD countries.</a:t>
            </a:r>
          </a:p>
          <a:p>
            <a:pPr marL="0" indent="0">
              <a:buNone/>
            </a:pPr>
            <a:endParaRPr lang="en-CA" sz="2400" dirty="0"/>
          </a:p>
          <a:p>
            <a:pPr marL="0" indent="0">
              <a:buNone/>
            </a:pPr>
            <a:r>
              <a:rPr lang="en-CA" sz="2400" dirty="0"/>
              <a:t>Share of government spending at </a:t>
            </a:r>
            <a:r>
              <a:rPr lang="en-CA" sz="2400" u="sng" dirty="0"/>
              <a:t>subnational</a:t>
            </a:r>
            <a:r>
              <a:rPr lang="en-CA" sz="2400" dirty="0"/>
              <a:t> level. (Not federal level.)</a:t>
            </a:r>
          </a:p>
          <a:p>
            <a:pPr marL="0" indent="0">
              <a:buNone/>
            </a:pPr>
            <a:endParaRPr lang="en-CA" sz="2400" dirty="0"/>
          </a:p>
          <a:p>
            <a:pPr marL="0" indent="0">
              <a:buNone/>
            </a:pPr>
            <a:r>
              <a:rPr lang="en-CA" sz="2400" dirty="0">
                <a:solidFill>
                  <a:srgbClr val="0070C0"/>
                </a:solidFill>
              </a:rPr>
              <a:t>Chile</a:t>
            </a:r>
          </a:p>
          <a:p>
            <a:pPr>
              <a:buFontTx/>
              <a:buChar char="-"/>
            </a:pPr>
            <a:endParaRPr lang="en-CA" dirty="0"/>
          </a:p>
          <a:p>
            <a:pPr marL="0" indent="0">
              <a:buNone/>
            </a:pPr>
            <a:endParaRPr lang="en-CA" dirty="0"/>
          </a:p>
          <a:p>
            <a:pPr marL="0" indent="0">
              <a:buNone/>
            </a:pPr>
            <a:endParaRPr lang="en-CA" dirty="0"/>
          </a:p>
          <a:p>
            <a:endParaRPr lang="en-CA" dirty="0"/>
          </a:p>
          <a:p>
            <a:endParaRPr lang="en-CA" dirty="0"/>
          </a:p>
        </p:txBody>
      </p:sp>
      <p:pic>
        <p:nvPicPr>
          <p:cNvPr id="6" name="Content Placeholder 5" descr="A picture containing text, screenshot, plot, line&#10;&#10;Description automatically generated">
            <a:extLst>
              <a:ext uri="{FF2B5EF4-FFF2-40B4-BE49-F238E27FC236}">
                <a16:creationId xmlns:a16="http://schemas.microsoft.com/office/drawing/2014/main" id="{780607AB-402D-85DD-BAE3-CADAC36ECB25}"/>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196054" y="1193742"/>
            <a:ext cx="4947946" cy="3600000"/>
          </a:xfrm>
        </p:spPr>
      </p:pic>
    </p:spTree>
    <p:extLst>
      <p:ext uri="{BB962C8B-B14F-4D97-AF65-F5344CB8AC3E}">
        <p14:creationId xmlns:p14="http://schemas.microsoft.com/office/powerpoint/2010/main" val="496092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Subnational share of spending</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a:xfrm>
            <a:off x="457200" y="1255014"/>
            <a:ext cx="3738854" cy="3538728"/>
          </a:xfrm>
        </p:spPr>
        <p:txBody>
          <a:bodyPr>
            <a:normAutofit/>
          </a:bodyPr>
          <a:lstStyle/>
          <a:p>
            <a:endParaRPr lang="en-CA" dirty="0"/>
          </a:p>
          <a:p>
            <a:pPr marL="0" indent="0">
              <a:buNone/>
            </a:pPr>
            <a:r>
              <a:rPr lang="en-CA" sz="2400" dirty="0"/>
              <a:t>All OECD countries.</a:t>
            </a:r>
          </a:p>
          <a:p>
            <a:pPr marL="0" indent="0">
              <a:buNone/>
            </a:pPr>
            <a:endParaRPr lang="en-CA" sz="2400" dirty="0"/>
          </a:p>
          <a:p>
            <a:pPr marL="0" indent="0">
              <a:buNone/>
            </a:pPr>
            <a:r>
              <a:rPr lang="en-CA" sz="2400" dirty="0"/>
              <a:t>Share of government spending at </a:t>
            </a:r>
            <a:r>
              <a:rPr lang="en-CA" sz="2400" u="sng" dirty="0"/>
              <a:t>subnational</a:t>
            </a:r>
            <a:r>
              <a:rPr lang="en-CA" sz="2400" dirty="0"/>
              <a:t> level. (Not federal level.)</a:t>
            </a:r>
          </a:p>
          <a:p>
            <a:pPr marL="0" indent="0">
              <a:buNone/>
            </a:pPr>
            <a:endParaRPr lang="en-CA" sz="2400" dirty="0"/>
          </a:p>
          <a:p>
            <a:pPr marL="0" indent="0">
              <a:buNone/>
            </a:pPr>
            <a:r>
              <a:rPr lang="en-CA" sz="2400" dirty="0">
                <a:solidFill>
                  <a:srgbClr val="0070C0"/>
                </a:solidFill>
              </a:rPr>
              <a:t>Chile </a:t>
            </a:r>
            <a:r>
              <a:rPr lang="en-CA" sz="2400" dirty="0">
                <a:solidFill>
                  <a:srgbClr val="FF0000"/>
                </a:solidFill>
              </a:rPr>
              <a:t>Canada</a:t>
            </a:r>
          </a:p>
          <a:p>
            <a:pPr>
              <a:buFontTx/>
              <a:buChar char="-"/>
            </a:pPr>
            <a:endParaRPr lang="en-CA" dirty="0"/>
          </a:p>
          <a:p>
            <a:pPr marL="0" indent="0">
              <a:buNone/>
            </a:pPr>
            <a:endParaRPr lang="en-CA" dirty="0"/>
          </a:p>
          <a:p>
            <a:pPr marL="0" indent="0">
              <a:buNone/>
            </a:pPr>
            <a:endParaRPr lang="en-CA" dirty="0"/>
          </a:p>
          <a:p>
            <a:endParaRPr lang="en-CA" dirty="0"/>
          </a:p>
          <a:p>
            <a:endParaRPr lang="en-CA" dirty="0"/>
          </a:p>
        </p:txBody>
      </p:sp>
      <p:pic>
        <p:nvPicPr>
          <p:cNvPr id="8" name="Content Placeholder 7" descr="A picture containing text, screenshot, plot, line&#10;&#10;Description automatically generated">
            <a:extLst>
              <a:ext uri="{FF2B5EF4-FFF2-40B4-BE49-F238E27FC236}">
                <a16:creationId xmlns:a16="http://schemas.microsoft.com/office/drawing/2014/main" id="{E3C0B117-A490-A1B8-6080-3154070FF387}"/>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196054" y="1193742"/>
            <a:ext cx="4947946" cy="3600000"/>
          </a:xfrm>
        </p:spPr>
      </p:pic>
    </p:spTree>
    <p:extLst>
      <p:ext uri="{BB962C8B-B14F-4D97-AF65-F5344CB8AC3E}">
        <p14:creationId xmlns:p14="http://schemas.microsoft.com/office/powerpoint/2010/main" val="2627871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How does Canada raise taxes?</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idx="1"/>
          </p:nvPr>
        </p:nvSpPr>
        <p:spPr/>
        <p:txBody>
          <a:bodyPr>
            <a:normAutofit/>
          </a:bodyPr>
          <a:lstStyle/>
          <a:p>
            <a:pPr marL="0" indent="0">
              <a:buNone/>
            </a:pPr>
            <a:r>
              <a:rPr lang="en-CA" dirty="0"/>
              <a:t>Income taxes (corporate)</a:t>
            </a:r>
          </a:p>
          <a:p>
            <a:pPr marL="0" indent="0">
              <a:buNone/>
            </a:pPr>
            <a:r>
              <a:rPr lang="en-CA" dirty="0"/>
              <a:t>Income taxes (personal)</a:t>
            </a:r>
          </a:p>
          <a:p>
            <a:pPr marL="0" indent="0">
              <a:buNone/>
            </a:pPr>
            <a:r>
              <a:rPr lang="en-CA" dirty="0"/>
              <a:t>Payroll taxes</a:t>
            </a:r>
          </a:p>
          <a:p>
            <a:pPr marL="0" indent="0">
              <a:buNone/>
            </a:pPr>
            <a:r>
              <a:rPr lang="en-CA" dirty="0"/>
              <a:t>Sales taxes</a:t>
            </a:r>
          </a:p>
          <a:p>
            <a:pPr marL="0" indent="0">
              <a:buNone/>
            </a:pPr>
            <a:r>
              <a:rPr lang="en-CA" dirty="0"/>
              <a:t>Carbon taxes</a:t>
            </a:r>
          </a:p>
          <a:p>
            <a:pPr marL="0" indent="0">
              <a:buNone/>
            </a:pPr>
            <a:endParaRPr lang="en-CA" dirty="0"/>
          </a:p>
          <a:p>
            <a:pPr marL="0" indent="0">
              <a:buNone/>
            </a:pPr>
            <a:endParaRPr lang="en-CA" dirty="0"/>
          </a:p>
          <a:p>
            <a:endParaRPr lang="en-CA" dirty="0"/>
          </a:p>
        </p:txBody>
      </p:sp>
    </p:spTree>
    <p:extLst>
      <p:ext uri="{BB962C8B-B14F-4D97-AF65-F5344CB8AC3E}">
        <p14:creationId xmlns:p14="http://schemas.microsoft.com/office/powerpoint/2010/main" val="418733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How does Canada raise taxes?</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idx="1"/>
          </p:nvPr>
        </p:nvSpPr>
        <p:spPr/>
        <p:txBody>
          <a:bodyPr>
            <a:normAutofit/>
          </a:bodyPr>
          <a:lstStyle/>
          <a:p>
            <a:pPr marL="0" indent="0">
              <a:buNone/>
            </a:pPr>
            <a:r>
              <a:rPr lang="en-CA" dirty="0"/>
              <a:t>Income taxes (corporate)</a:t>
            </a:r>
          </a:p>
          <a:p>
            <a:pPr marL="0" indent="0">
              <a:buNone/>
            </a:pPr>
            <a:r>
              <a:rPr lang="en-CA" dirty="0"/>
              <a:t>Income taxes (personal)</a:t>
            </a:r>
          </a:p>
          <a:p>
            <a:pPr marL="0" indent="0">
              <a:buNone/>
            </a:pPr>
            <a:r>
              <a:rPr lang="en-CA" dirty="0"/>
              <a:t>Payroll taxes</a:t>
            </a:r>
          </a:p>
          <a:p>
            <a:pPr marL="0" indent="0">
              <a:buNone/>
            </a:pPr>
            <a:r>
              <a:rPr lang="en-CA" dirty="0"/>
              <a:t>Sales taxes</a:t>
            </a:r>
          </a:p>
          <a:p>
            <a:pPr marL="0" indent="0">
              <a:buNone/>
            </a:pPr>
            <a:r>
              <a:rPr lang="en-CA" dirty="0"/>
              <a:t>Carbon taxes</a:t>
            </a:r>
          </a:p>
          <a:p>
            <a:pPr marL="0" indent="0">
              <a:buNone/>
            </a:pPr>
            <a:endParaRPr lang="en-CA" dirty="0"/>
          </a:p>
          <a:p>
            <a:pPr marL="0" indent="0">
              <a:buNone/>
            </a:pPr>
            <a:r>
              <a:rPr lang="en-CA" dirty="0"/>
              <a:t>For reference: CAN$1 = CHL$600 </a:t>
            </a:r>
          </a:p>
          <a:p>
            <a:endParaRPr lang="en-CA" dirty="0"/>
          </a:p>
          <a:p>
            <a:endParaRPr lang="en-CA" dirty="0"/>
          </a:p>
        </p:txBody>
      </p:sp>
    </p:spTree>
    <p:extLst>
      <p:ext uri="{BB962C8B-B14F-4D97-AF65-F5344CB8AC3E}">
        <p14:creationId xmlns:p14="http://schemas.microsoft.com/office/powerpoint/2010/main" val="1665666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Income taxes (corporate)</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p:txBody>
          <a:bodyPr>
            <a:normAutofit/>
          </a:bodyPr>
          <a:lstStyle/>
          <a:p>
            <a:pPr marL="0" indent="0">
              <a:buNone/>
            </a:pPr>
            <a:r>
              <a:rPr lang="en-CA" dirty="0"/>
              <a:t>Federal:</a:t>
            </a:r>
          </a:p>
          <a:p>
            <a:pPr marL="0" indent="0">
              <a:buNone/>
            </a:pPr>
            <a:endParaRPr lang="en-CA" dirty="0"/>
          </a:p>
          <a:p>
            <a:pPr marL="0" indent="0">
              <a:buNone/>
            </a:pPr>
            <a:r>
              <a:rPr lang="en-CA" dirty="0"/>
              <a:t>General:		15%</a:t>
            </a:r>
          </a:p>
          <a:p>
            <a:pPr marL="0" indent="0">
              <a:buNone/>
            </a:pPr>
            <a:r>
              <a:rPr lang="en-CA" dirty="0"/>
              <a:t>Small business:	9%</a:t>
            </a:r>
          </a:p>
          <a:p>
            <a:endParaRPr lang="en-CA" dirty="0"/>
          </a:p>
          <a:p>
            <a:endParaRPr lang="en-CA" dirty="0"/>
          </a:p>
        </p:txBody>
      </p:sp>
      <p:sp>
        <p:nvSpPr>
          <p:cNvPr id="4" name="Content Placeholder 3">
            <a:extLst>
              <a:ext uri="{FF2B5EF4-FFF2-40B4-BE49-F238E27FC236}">
                <a16:creationId xmlns:a16="http://schemas.microsoft.com/office/drawing/2014/main" id="{5A5A3F1F-97C0-C4B0-7D60-19EF9F991485}"/>
              </a:ext>
            </a:extLst>
          </p:cNvPr>
          <p:cNvSpPr>
            <a:spLocks noGrp="1"/>
          </p:cNvSpPr>
          <p:nvPr>
            <p:ph sz="half" idx="2"/>
          </p:nvPr>
        </p:nvSpPr>
        <p:spPr/>
        <p:txBody>
          <a:bodyPr>
            <a:normAutofit/>
          </a:bodyPr>
          <a:lstStyle/>
          <a:p>
            <a:pPr marL="0" indent="0">
              <a:buNone/>
            </a:pPr>
            <a:endParaRPr lang="en-CA" dirty="0"/>
          </a:p>
        </p:txBody>
      </p:sp>
    </p:spTree>
    <p:extLst>
      <p:ext uri="{BB962C8B-B14F-4D97-AF65-F5344CB8AC3E}">
        <p14:creationId xmlns:p14="http://schemas.microsoft.com/office/powerpoint/2010/main" val="3603868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Income taxes (corporate)</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p:txBody>
          <a:bodyPr>
            <a:normAutofit/>
          </a:bodyPr>
          <a:lstStyle/>
          <a:p>
            <a:pPr marL="0" indent="0">
              <a:buNone/>
            </a:pPr>
            <a:r>
              <a:rPr lang="en-CA" dirty="0"/>
              <a:t>Federal:</a:t>
            </a:r>
          </a:p>
          <a:p>
            <a:pPr marL="0" indent="0">
              <a:buNone/>
            </a:pPr>
            <a:endParaRPr lang="en-CA" dirty="0"/>
          </a:p>
          <a:p>
            <a:pPr marL="0" indent="0">
              <a:buNone/>
            </a:pPr>
            <a:r>
              <a:rPr lang="en-CA" dirty="0"/>
              <a:t>General:		15%</a:t>
            </a:r>
          </a:p>
          <a:p>
            <a:pPr marL="0" indent="0">
              <a:buNone/>
            </a:pPr>
            <a:r>
              <a:rPr lang="en-CA" dirty="0"/>
              <a:t>Small business:	9%</a:t>
            </a:r>
          </a:p>
          <a:p>
            <a:endParaRPr lang="en-CA" dirty="0"/>
          </a:p>
          <a:p>
            <a:endParaRPr lang="en-CA" dirty="0"/>
          </a:p>
        </p:txBody>
      </p:sp>
      <p:sp>
        <p:nvSpPr>
          <p:cNvPr id="4" name="Content Placeholder 3">
            <a:extLst>
              <a:ext uri="{FF2B5EF4-FFF2-40B4-BE49-F238E27FC236}">
                <a16:creationId xmlns:a16="http://schemas.microsoft.com/office/drawing/2014/main" id="{5A5A3F1F-97C0-C4B0-7D60-19EF9F991485}"/>
              </a:ext>
            </a:extLst>
          </p:cNvPr>
          <p:cNvSpPr>
            <a:spLocks noGrp="1"/>
          </p:cNvSpPr>
          <p:nvPr>
            <p:ph sz="half" idx="2"/>
          </p:nvPr>
        </p:nvSpPr>
        <p:spPr/>
        <p:txBody>
          <a:bodyPr>
            <a:normAutofit/>
          </a:bodyPr>
          <a:lstStyle/>
          <a:p>
            <a:pPr marL="0" indent="0">
              <a:buNone/>
            </a:pPr>
            <a:r>
              <a:rPr lang="en-CA" dirty="0"/>
              <a:t>Provincial (general):</a:t>
            </a:r>
          </a:p>
          <a:p>
            <a:pPr marL="0" indent="0">
              <a:buNone/>
            </a:pPr>
            <a:r>
              <a:rPr lang="en-CA" sz="2400" dirty="0"/>
              <a:t>*collected by federal govt</a:t>
            </a:r>
          </a:p>
          <a:p>
            <a:pPr marL="0" indent="0">
              <a:buNone/>
            </a:pPr>
            <a:endParaRPr lang="en-CA" sz="2400" dirty="0"/>
          </a:p>
          <a:p>
            <a:pPr marL="0" indent="0">
              <a:buNone/>
            </a:pPr>
            <a:r>
              <a:rPr lang="en-CA" sz="2400" dirty="0"/>
              <a:t>*BC:			12%</a:t>
            </a:r>
          </a:p>
          <a:p>
            <a:pPr marL="0" indent="0">
              <a:buNone/>
            </a:pPr>
            <a:r>
              <a:rPr lang="en-CA" sz="2400" dirty="0"/>
              <a:t>Alberta:		8%</a:t>
            </a:r>
          </a:p>
          <a:p>
            <a:pPr marL="0" indent="0">
              <a:buNone/>
            </a:pPr>
            <a:r>
              <a:rPr lang="en-CA" sz="2400" dirty="0"/>
              <a:t>*Ontario:		11.5%</a:t>
            </a:r>
          </a:p>
          <a:p>
            <a:pPr marL="0" indent="0">
              <a:buNone/>
            </a:pPr>
            <a:r>
              <a:rPr lang="en-CA" sz="2400" dirty="0"/>
              <a:t>*Nova Scotia:	14%</a:t>
            </a:r>
          </a:p>
        </p:txBody>
      </p:sp>
    </p:spTree>
    <p:extLst>
      <p:ext uri="{BB962C8B-B14F-4D97-AF65-F5344CB8AC3E}">
        <p14:creationId xmlns:p14="http://schemas.microsoft.com/office/powerpoint/2010/main" val="851871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Income taxes (personal)</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p:txBody>
          <a:bodyPr>
            <a:normAutofit lnSpcReduction="10000"/>
          </a:bodyPr>
          <a:lstStyle/>
          <a:p>
            <a:pPr marL="0" indent="0">
              <a:buNone/>
            </a:pPr>
            <a:r>
              <a:rPr lang="en-CA" dirty="0"/>
              <a:t>Federal:</a:t>
            </a:r>
          </a:p>
          <a:p>
            <a:pPr marL="0" indent="0">
              <a:buNone/>
            </a:pPr>
            <a:endParaRPr lang="en-CA" dirty="0"/>
          </a:p>
          <a:p>
            <a:pPr marL="0" indent="0">
              <a:buNone/>
            </a:pPr>
            <a:r>
              <a:rPr lang="en-CA" sz="2200" dirty="0"/>
              <a:t>0-$53,359		15%</a:t>
            </a:r>
          </a:p>
          <a:p>
            <a:pPr marL="0" indent="0">
              <a:buNone/>
            </a:pPr>
            <a:r>
              <a:rPr lang="en-CA" sz="2200" dirty="0"/>
              <a:t>$53,359-$106,717	20.5%</a:t>
            </a:r>
          </a:p>
          <a:p>
            <a:pPr marL="0" indent="0">
              <a:buNone/>
            </a:pPr>
            <a:r>
              <a:rPr lang="en-CA" sz="2200" dirty="0"/>
              <a:t>$106,717-$165,430	26%</a:t>
            </a:r>
          </a:p>
          <a:p>
            <a:pPr marL="0" indent="0">
              <a:buNone/>
            </a:pPr>
            <a:r>
              <a:rPr lang="en-CA" sz="2200" dirty="0"/>
              <a:t>$165,430-$235,675	29.32%</a:t>
            </a:r>
          </a:p>
          <a:p>
            <a:pPr marL="0" indent="0">
              <a:buNone/>
            </a:pPr>
            <a:r>
              <a:rPr lang="en-CA" sz="2200" dirty="0"/>
              <a:t>$235,675+		33%</a:t>
            </a:r>
          </a:p>
          <a:p>
            <a:pPr marL="0" indent="0">
              <a:buNone/>
            </a:pPr>
            <a:endParaRPr lang="en-CA" dirty="0"/>
          </a:p>
          <a:p>
            <a:endParaRPr lang="en-CA" dirty="0"/>
          </a:p>
        </p:txBody>
      </p:sp>
      <p:sp>
        <p:nvSpPr>
          <p:cNvPr id="4" name="Content Placeholder 3">
            <a:extLst>
              <a:ext uri="{FF2B5EF4-FFF2-40B4-BE49-F238E27FC236}">
                <a16:creationId xmlns:a16="http://schemas.microsoft.com/office/drawing/2014/main" id="{5A5A3F1F-97C0-C4B0-7D60-19EF9F991485}"/>
              </a:ext>
            </a:extLst>
          </p:cNvPr>
          <p:cNvSpPr>
            <a:spLocks noGrp="1"/>
          </p:cNvSpPr>
          <p:nvPr>
            <p:ph sz="half" idx="2"/>
          </p:nvPr>
        </p:nvSpPr>
        <p:spPr>
          <a:xfrm>
            <a:off x="4648200" y="1255014"/>
            <a:ext cx="4038600" cy="3774186"/>
          </a:xfrm>
        </p:spPr>
        <p:txBody>
          <a:bodyPr>
            <a:normAutofit lnSpcReduction="10000"/>
          </a:bodyPr>
          <a:lstStyle/>
          <a:p>
            <a:pPr marL="0" indent="0">
              <a:buNone/>
            </a:pPr>
            <a:r>
              <a:rPr lang="en-CA" dirty="0"/>
              <a:t>British Columbia</a:t>
            </a:r>
          </a:p>
          <a:p>
            <a:pPr marL="0" indent="0">
              <a:buNone/>
            </a:pPr>
            <a:r>
              <a:rPr lang="en-CA" sz="2400" dirty="0"/>
              <a:t>collected by federal govt</a:t>
            </a:r>
          </a:p>
          <a:p>
            <a:pPr marL="0" indent="0">
              <a:buNone/>
            </a:pPr>
            <a:endParaRPr lang="en-CA" dirty="0"/>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CA" sz="2200" b="0" i="0" u="none" strike="noStrike" kern="1200" cap="none" spc="0" normalizeH="0" baseline="0" noProof="0" dirty="0">
                <a:ln>
                  <a:noFill/>
                </a:ln>
                <a:solidFill>
                  <a:srgbClr val="292934"/>
                </a:solidFill>
                <a:effectLst/>
                <a:uLnTx/>
                <a:uFillTx/>
                <a:latin typeface="Arial"/>
                <a:ea typeface="+mn-ea"/>
                <a:cs typeface="+mn-cs"/>
              </a:rPr>
              <a:t>0-$45,654		5.06%</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CA" sz="2200" b="0" i="0" u="none" strike="noStrike" kern="1200" cap="none" spc="0" normalizeH="0" baseline="0" noProof="0" dirty="0">
                <a:ln>
                  <a:noFill/>
                </a:ln>
                <a:solidFill>
                  <a:srgbClr val="292934"/>
                </a:solidFill>
                <a:effectLst/>
                <a:uLnTx/>
                <a:uFillTx/>
                <a:latin typeface="Arial"/>
                <a:ea typeface="+mn-ea"/>
                <a:cs typeface="+mn-cs"/>
              </a:rPr>
              <a:t>$45,654-$91,310	7.7%</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CA" sz="2200" b="0" i="0" u="none" strike="noStrike" kern="1200" cap="none" spc="0" normalizeH="0" baseline="0" noProof="0" dirty="0">
                <a:ln>
                  <a:noFill/>
                </a:ln>
                <a:solidFill>
                  <a:srgbClr val="292934"/>
                </a:solidFill>
                <a:effectLst/>
                <a:uLnTx/>
                <a:uFillTx/>
                <a:latin typeface="Arial"/>
                <a:ea typeface="+mn-ea"/>
                <a:cs typeface="+mn-cs"/>
              </a:rPr>
              <a:t>$91,310-$104,835	10.5%</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CA" sz="2200" b="0" i="0" u="none" strike="noStrike" kern="1200" cap="none" spc="0" normalizeH="0" baseline="0" noProof="0" dirty="0">
                <a:ln>
                  <a:noFill/>
                </a:ln>
                <a:solidFill>
                  <a:srgbClr val="292934"/>
                </a:solidFill>
                <a:effectLst/>
                <a:uLnTx/>
                <a:uFillTx/>
                <a:latin typeface="Arial"/>
                <a:ea typeface="+mn-ea"/>
                <a:cs typeface="+mn-cs"/>
              </a:rPr>
              <a:t>$104,835-$127,602	14.7%</a:t>
            </a:r>
          </a:p>
          <a:p>
            <a:pPr marL="0" indent="0">
              <a:buClr>
                <a:srgbClr val="93A299"/>
              </a:buClr>
              <a:buNone/>
              <a:defRPr/>
            </a:pPr>
            <a:r>
              <a:rPr kumimoji="0" lang="en-CA" sz="2200" b="0" i="0" u="none" strike="noStrike" kern="1200" cap="none" spc="0" normalizeH="0" baseline="0" noProof="0" dirty="0">
                <a:ln>
                  <a:noFill/>
                </a:ln>
                <a:solidFill>
                  <a:srgbClr val="292934"/>
                </a:solidFill>
                <a:effectLst/>
                <a:uLnTx/>
                <a:uFillTx/>
                <a:latin typeface="Arial"/>
                <a:ea typeface="+mn-ea"/>
                <a:cs typeface="+mn-cs"/>
              </a:rPr>
              <a:t>$127,602-$240,716	16.8%</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CA" sz="2200" b="0" i="0" u="none" strike="noStrike" kern="1200" cap="none" spc="0" normalizeH="0" baseline="0" noProof="0" dirty="0">
                <a:ln>
                  <a:noFill/>
                </a:ln>
                <a:solidFill>
                  <a:srgbClr val="292934"/>
                </a:solidFill>
                <a:effectLst/>
                <a:uLnTx/>
                <a:uFillTx/>
                <a:latin typeface="Arial"/>
                <a:ea typeface="+mn-ea"/>
                <a:cs typeface="+mn-cs"/>
              </a:rPr>
              <a:t>$240,716+		20.5%</a:t>
            </a:r>
          </a:p>
        </p:txBody>
      </p:sp>
    </p:spTree>
    <p:extLst>
      <p:ext uri="{BB962C8B-B14F-4D97-AF65-F5344CB8AC3E}">
        <p14:creationId xmlns:p14="http://schemas.microsoft.com/office/powerpoint/2010/main" val="1683913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Income taxes (personal)</a:t>
            </a:r>
          </a:p>
        </p:txBody>
      </p:sp>
      <p:pic>
        <p:nvPicPr>
          <p:cNvPr id="10" name="Picture 9">
            <a:extLst>
              <a:ext uri="{FF2B5EF4-FFF2-40B4-BE49-F238E27FC236}">
                <a16:creationId xmlns:a16="http://schemas.microsoft.com/office/drawing/2014/main" id="{804E10B9-9F01-711A-B140-984BC05FD6E8}"/>
              </a:ext>
            </a:extLst>
          </p:cNvPr>
          <p:cNvPicPr>
            <a:picLocks noChangeAspect="1"/>
          </p:cNvPicPr>
          <p:nvPr/>
        </p:nvPicPr>
        <p:blipFill>
          <a:blip r:embed="rId2"/>
          <a:stretch>
            <a:fillRect/>
          </a:stretch>
        </p:blipFill>
        <p:spPr>
          <a:xfrm>
            <a:off x="4572000" y="1355203"/>
            <a:ext cx="4534328" cy="3626893"/>
          </a:xfrm>
          <a:prstGeom prst="rect">
            <a:avLst/>
          </a:prstGeom>
        </p:spPr>
      </p:pic>
      <p:pic>
        <p:nvPicPr>
          <p:cNvPr id="14" name="Picture 13">
            <a:extLst>
              <a:ext uri="{FF2B5EF4-FFF2-40B4-BE49-F238E27FC236}">
                <a16:creationId xmlns:a16="http://schemas.microsoft.com/office/drawing/2014/main" id="{3CBFD104-AA27-5A45-F464-DFB968E9A58D}"/>
              </a:ext>
            </a:extLst>
          </p:cNvPr>
          <p:cNvPicPr>
            <a:picLocks noChangeAspect="1"/>
          </p:cNvPicPr>
          <p:nvPr/>
        </p:nvPicPr>
        <p:blipFill>
          <a:blip r:embed="rId3"/>
          <a:stretch>
            <a:fillRect/>
          </a:stretch>
        </p:blipFill>
        <p:spPr>
          <a:xfrm>
            <a:off x="95036" y="1355203"/>
            <a:ext cx="4534328" cy="3500651"/>
          </a:xfrm>
          <a:prstGeom prst="rect">
            <a:avLst/>
          </a:prstGeom>
        </p:spPr>
      </p:pic>
    </p:spTree>
    <p:extLst>
      <p:ext uri="{BB962C8B-B14F-4D97-AF65-F5344CB8AC3E}">
        <p14:creationId xmlns:p14="http://schemas.microsoft.com/office/powerpoint/2010/main" val="1456968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Income taxes (personal)</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p:txBody>
          <a:bodyPr>
            <a:normAutofit/>
          </a:bodyPr>
          <a:lstStyle/>
          <a:p>
            <a:pPr marL="0" indent="0">
              <a:buNone/>
            </a:pPr>
            <a:r>
              <a:rPr lang="en-CA" u="sng" dirty="0"/>
              <a:t>Capital gains</a:t>
            </a:r>
          </a:p>
          <a:p>
            <a:pPr marL="0" indent="0">
              <a:buNone/>
            </a:pPr>
            <a:endParaRPr lang="en-CA" dirty="0"/>
          </a:p>
          <a:p>
            <a:pPr marL="0" indent="0">
              <a:buNone/>
            </a:pPr>
            <a:r>
              <a:rPr lang="en-CA" dirty="0"/>
              <a:t>Tax rate is half the normal rate.</a:t>
            </a:r>
          </a:p>
          <a:p>
            <a:pPr marL="0" indent="0">
              <a:buNone/>
            </a:pPr>
            <a:endParaRPr lang="en-CA" dirty="0"/>
          </a:p>
          <a:p>
            <a:pPr marL="0" indent="0">
              <a:buNone/>
            </a:pPr>
            <a:r>
              <a:rPr lang="en-CA" dirty="0"/>
              <a:t>So, max of 26.75%.</a:t>
            </a:r>
          </a:p>
          <a:p>
            <a:endParaRPr lang="en-CA" dirty="0"/>
          </a:p>
        </p:txBody>
      </p:sp>
      <p:sp>
        <p:nvSpPr>
          <p:cNvPr id="4" name="Content Placeholder 3">
            <a:extLst>
              <a:ext uri="{FF2B5EF4-FFF2-40B4-BE49-F238E27FC236}">
                <a16:creationId xmlns:a16="http://schemas.microsoft.com/office/drawing/2014/main" id="{5A5A3F1F-97C0-C4B0-7D60-19EF9F991485}"/>
              </a:ext>
            </a:extLst>
          </p:cNvPr>
          <p:cNvSpPr>
            <a:spLocks noGrp="1"/>
          </p:cNvSpPr>
          <p:nvPr>
            <p:ph sz="half" idx="2"/>
          </p:nvPr>
        </p:nvSpPr>
        <p:spPr>
          <a:xfrm>
            <a:off x="4648200" y="1255014"/>
            <a:ext cx="4038600" cy="3774186"/>
          </a:xfrm>
        </p:spPr>
        <p:txBody>
          <a:bodyPr>
            <a:normAutofit/>
          </a:bodyPr>
          <a:lstStyle/>
          <a:p>
            <a:pPr marL="0" indent="0">
              <a:buNone/>
            </a:pPr>
            <a:r>
              <a:rPr lang="en-CA" u="sng" dirty="0"/>
              <a:t>Dividends</a:t>
            </a:r>
          </a:p>
          <a:p>
            <a:pPr marL="0" indent="0">
              <a:buNone/>
            </a:pPr>
            <a:endParaRPr lang="en-CA" u="sng" dirty="0"/>
          </a:p>
          <a:p>
            <a:pPr marL="0" indent="0">
              <a:buNone/>
            </a:pPr>
            <a:r>
              <a:rPr lang="en-CA" dirty="0"/>
              <a:t>Partial, notional integration with CIT.</a:t>
            </a:r>
          </a:p>
          <a:p>
            <a:pPr marL="0" indent="0">
              <a:buNone/>
            </a:pPr>
            <a:endParaRPr lang="en-CA" dirty="0"/>
          </a:p>
          <a:p>
            <a:pPr marL="0" indent="0">
              <a:buNone/>
            </a:pPr>
            <a:r>
              <a:rPr lang="en-CA" dirty="0"/>
              <a:t>Dividend tax credit to account for </a:t>
            </a:r>
            <a:r>
              <a:rPr lang="en-CA" dirty="0" err="1"/>
              <a:t>corp</a:t>
            </a:r>
            <a:r>
              <a:rPr lang="en-CA" dirty="0"/>
              <a:t> taxes.</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53543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733" y="668497"/>
            <a:ext cx="8229600" cy="1101580"/>
          </a:xfrm>
        </p:spPr>
        <p:txBody>
          <a:bodyPr>
            <a:normAutofit fontScale="90000"/>
          </a:bodyPr>
          <a:lstStyle/>
          <a:p>
            <a:r>
              <a:rPr lang="en-US" dirty="0"/>
              <a:t>Population is changing around the world</a:t>
            </a:r>
          </a:p>
        </p:txBody>
      </p:sp>
      <p:sp>
        <p:nvSpPr>
          <p:cNvPr id="3" name="Title 1">
            <a:extLst>
              <a:ext uri="{FF2B5EF4-FFF2-40B4-BE49-F238E27FC236}">
                <a16:creationId xmlns:a16="http://schemas.microsoft.com/office/drawing/2014/main" id="{B39C9697-A9FF-2C24-29F3-902F73EEB661}"/>
              </a:ext>
            </a:extLst>
          </p:cNvPr>
          <p:cNvSpPr txBox="1">
            <a:spLocks/>
          </p:cNvSpPr>
          <p:nvPr/>
        </p:nvSpPr>
        <p:spPr>
          <a:xfrm>
            <a:off x="204133" y="2271844"/>
            <a:ext cx="8229600" cy="2094626"/>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p>
        </p:txBody>
      </p:sp>
    </p:spTree>
    <p:extLst>
      <p:ext uri="{BB962C8B-B14F-4D97-AF65-F5344CB8AC3E}">
        <p14:creationId xmlns:p14="http://schemas.microsoft.com/office/powerpoint/2010/main" val="3118329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Income taxes (personal)</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a:xfrm>
            <a:off x="457200" y="1255014"/>
            <a:ext cx="3368180" cy="3538728"/>
          </a:xfrm>
        </p:spPr>
        <p:txBody>
          <a:bodyPr>
            <a:normAutofit/>
          </a:bodyPr>
          <a:lstStyle/>
          <a:p>
            <a:pPr marL="0" indent="0">
              <a:buNone/>
            </a:pPr>
            <a:r>
              <a:rPr lang="en-CA" u="sng" dirty="0"/>
              <a:t>Average tax rate</a:t>
            </a:r>
          </a:p>
          <a:p>
            <a:pPr marL="0" indent="0">
              <a:buNone/>
            </a:pPr>
            <a:endParaRPr lang="en-CA" dirty="0"/>
          </a:p>
          <a:p>
            <a:pPr marL="0" indent="0">
              <a:buNone/>
            </a:pPr>
            <a:r>
              <a:rPr lang="en-CA" sz="2400" dirty="0"/>
              <a:t>Taxes / income.</a:t>
            </a:r>
          </a:p>
          <a:p>
            <a:pPr marL="0" indent="0">
              <a:buNone/>
            </a:pPr>
            <a:endParaRPr lang="en-CA" sz="2400" dirty="0"/>
          </a:p>
          <a:p>
            <a:pPr marL="0" indent="0">
              <a:buNone/>
            </a:pPr>
            <a:r>
              <a:rPr lang="en-CA" sz="2400" dirty="0"/>
              <a:t>Progressivity reverses: cap gains, dividends.</a:t>
            </a:r>
          </a:p>
        </p:txBody>
      </p:sp>
      <p:pic>
        <p:nvPicPr>
          <p:cNvPr id="10" name="Content Placeholder 9" descr="A picture containing text, line, plot, diagram&#10;&#10;Description automatically generated">
            <a:extLst>
              <a:ext uri="{FF2B5EF4-FFF2-40B4-BE49-F238E27FC236}">
                <a16:creationId xmlns:a16="http://schemas.microsoft.com/office/drawing/2014/main" id="{876E86DA-6CCF-5581-0EF4-41A6366338A4}"/>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3698999" y="1183500"/>
            <a:ext cx="5445001" cy="3960000"/>
          </a:xfrm>
        </p:spPr>
      </p:pic>
    </p:spTree>
    <p:extLst>
      <p:ext uri="{BB962C8B-B14F-4D97-AF65-F5344CB8AC3E}">
        <p14:creationId xmlns:p14="http://schemas.microsoft.com/office/powerpoint/2010/main" val="1340828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Payroll taxes</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a:xfrm>
            <a:off x="457200" y="1255014"/>
            <a:ext cx="3368180" cy="3538728"/>
          </a:xfrm>
        </p:spPr>
        <p:txBody>
          <a:bodyPr>
            <a:normAutofit/>
          </a:bodyPr>
          <a:lstStyle/>
          <a:p>
            <a:pPr marL="0" indent="0">
              <a:buNone/>
            </a:pPr>
            <a:r>
              <a:rPr lang="en-CA" sz="2400" u="sng" dirty="0"/>
              <a:t>Canada Pension Plan</a:t>
            </a:r>
          </a:p>
          <a:p>
            <a:pPr marL="0" indent="0">
              <a:buNone/>
            </a:pPr>
            <a:endParaRPr lang="en-CA" dirty="0"/>
          </a:p>
          <a:p>
            <a:pPr marL="0" indent="0">
              <a:buNone/>
            </a:pPr>
            <a:r>
              <a:rPr lang="en-CA" sz="2400" dirty="0"/>
              <a:t>1</a:t>
            </a:r>
            <a:r>
              <a:rPr lang="en-CA" sz="2400" baseline="30000" dirty="0"/>
              <a:t>st</a:t>
            </a:r>
            <a:r>
              <a:rPr lang="en-CA" sz="2400" dirty="0"/>
              <a:t> tier: up to $66,600</a:t>
            </a:r>
          </a:p>
          <a:p>
            <a:pPr marL="0" indent="0">
              <a:buNone/>
            </a:pPr>
            <a:r>
              <a:rPr lang="en-CA" sz="2400" dirty="0"/>
              <a:t>4.95% employer</a:t>
            </a:r>
          </a:p>
          <a:p>
            <a:pPr marL="0" indent="0">
              <a:buNone/>
            </a:pPr>
            <a:r>
              <a:rPr lang="en-CA" sz="2400" dirty="0"/>
              <a:t>4.95% employee</a:t>
            </a:r>
          </a:p>
          <a:p>
            <a:pPr marL="0" indent="0">
              <a:buNone/>
            </a:pPr>
            <a:endParaRPr lang="en-CA" sz="2400" dirty="0"/>
          </a:p>
        </p:txBody>
      </p:sp>
      <p:sp>
        <p:nvSpPr>
          <p:cNvPr id="5" name="Content Placeholder 4">
            <a:extLst>
              <a:ext uri="{FF2B5EF4-FFF2-40B4-BE49-F238E27FC236}">
                <a16:creationId xmlns:a16="http://schemas.microsoft.com/office/drawing/2014/main" id="{D2017C4D-E655-A7A9-1615-74AC1A61819B}"/>
              </a:ext>
            </a:extLst>
          </p:cNvPr>
          <p:cNvSpPr>
            <a:spLocks noGrp="1"/>
          </p:cNvSpPr>
          <p:nvPr>
            <p:ph sz="half" idx="2"/>
          </p:nvPr>
        </p:nvSpPr>
        <p:spPr/>
        <p:txBody>
          <a:bodyPr/>
          <a:lstStyle/>
          <a:p>
            <a:pPr marL="0" indent="0">
              <a:buNone/>
            </a:pPr>
            <a:endParaRPr lang="en-CA" sz="2400" dirty="0"/>
          </a:p>
        </p:txBody>
      </p:sp>
    </p:spTree>
    <p:extLst>
      <p:ext uri="{BB962C8B-B14F-4D97-AF65-F5344CB8AC3E}">
        <p14:creationId xmlns:p14="http://schemas.microsoft.com/office/powerpoint/2010/main" val="1592401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Payroll taxes</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a:xfrm>
            <a:off x="457200" y="1255014"/>
            <a:ext cx="3368180" cy="3538728"/>
          </a:xfrm>
        </p:spPr>
        <p:txBody>
          <a:bodyPr>
            <a:normAutofit/>
          </a:bodyPr>
          <a:lstStyle/>
          <a:p>
            <a:pPr marL="0" indent="0">
              <a:buNone/>
            </a:pPr>
            <a:r>
              <a:rPr lang="en-CA" sz="2400" u="sng" dirty="0"/>
              <a:t>Canada Pension Plan</a:t>
            </a:r>
          </a:p>
          <a:p>
            <a:pPr marL="0" indent="0">
              <a:buNone/>
            </a:pPr>
            <a:endParaRPr lang="en-CA" dirty="0"/>
          </a:p>
          <a:p>
            <a:pPr marL="0" indent="0">
              <a:buNone/>
            </a:pPr>
            <a:r>
              <a:rPr lang="en-CA" sz="2400" dirty="0"/>
              <a:t>1</a:t>
            </a:r>
            <a:r>
              <a:rPr lang="en-CA" sz="2400" baseline="30000" dirty="0"/>
              <a:t>st</a:t>
            </a:r>
            <a:r>
              <a:rPr lang="en-CA" sz="2400" dirty="0"/>
              <a:t> tier: up to $66,600</a:t>
            </a:r>
          </a:p>
          <a:p>
            <a:pPr marL="0" indent="0">
              <a:buNone/>
            </a:pPr>
            <a:r>
              <a:rPr lang="en-CA" sz="2400" dirty="0"/>
              <a:t>4.95% employer</a:t>
            </a:r>
          </a:p>
          <a:p>
            <a:pPr marL="0" indent="0">
              <a:buNone/>
            </a:pPr>
            <a:r>
              <a:rPr lang="en-CA" sz="2400" dirty="0"/>
              <a:t>4.95% employee</a:t>
            </a:r>
          </a:p>
          <a:p>
            <a:pPr marL="0" indent="0">
              <a:buNone/>
            </a:pPr>
            <a:endParaRPr lang="en-CA" sz="2400" dirty="0"/>
          </a:p>
        </p:txBody>
      </p:sp>
      <p:sp>
        <p:nvSpPr>
          <p:cNvPr id="5" name="Content Placeholder 4">
            <a:extLst>
              <a:ext uri="{FF2B5EF4-FFF2-40B4-BE49-F238E27FC236}">
                <a16:creationId xmlns:a16="http://schemas.microsoft.com/office/drawing/2014/main" id="{D2017C4D-E655-A7A9-1615-74AC1A61819B}"/>
              </a:ext>
            </a:extLst>
          </p:cNvPr>
          <p:cNvSpPr>
            <a:spLocks noGrp="1"/>
          </p:cNvSpPr>
          <p:nvPr>
            <p:ph sz="half" idx="2"/>
          </p:nvPr>
        </p:nvSpPr>
        <p:spPr/>
        <p:txBody>
          <a:bodyPr/>
          <a:lstStyle/>
          <a:p>
            <a:pPr marL="0" indent="0">
              <a:buNone/>
            </a:pPr>
            <a:r>
              <a:rPr lang="en-CA" sz="2800" u="sng" dirty="0"/>
              <a:t>Employment Insurance</a:t>
            </a:r>
          </a:p>
          <a:p>
            <a:pPr marL="0" indent="0">
              <a:buNone/>
            </a:pPr>
            <a:endParaRPr lang="en-CA" u="sng" dirty="0"/>
          </a:p>
          <a:p>
            <a:pPr marL="0" indent="0">
              <a:buNone/>
            </a:pPr>
            <a:r>
              <a:rPr lang="en-CA" sz="2400" dirty="0"/>
              <a:t>Up to $61,500</a:t>
            </a:r>
          </a:p>
          <a:p>
            <a:pPr marL="0" indent="0">
              <a:buNone/>
            </a:pPr>
            <a:r>
              <a:rPr lang="en-CA" sz="2400" dirty="0"/>
              <a:t>2.28% employer</a:t>
            </a:r>
          </a:p>
          <a:p>
            <a:pPr marL="0" indent="0">
              <a:buNone/>
            </a:pPr>
            <a:r>
              <a:rPr lang="en-CA" sz="2400" dirty="0"/>
              <a:t>1.63% employee</a:t>
            </a:r>
          </a:p>
        </p:txBody>
      </p:sp>
    </p:spTree>
    <p:extLst>
      <p:ext uri="{BB962C8B-B14F-4D97-AF65-F5344CB8AC3E}">
        <p14:creationId xmlns:p14="http://schemas.microsoft.com/office/powerpoint/2010/main" val="2208749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Sales taxes:</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a:xfrm>
            <a:off x="222308" y="1255014"/>
            <a:ext cx="4102217" cy="3538728"/>
          </a:xfrm>
        </p:spPr>
        <p:txBody>
          <a:bodyPr>
            <a:normAutofit lnSpcReduction="10000"/>
          </a:bodyPr>
          <a:lstStyle/>
          <a:p>
            <a:pPr marL="0" indent="0">
              <a:buNone/>
            </a:pPr>
            <a:r>
              <a:rPr lang="en-CA" sz="2400" u="sng" dirty="0"/>
              <a:t>Federal VAT: </a:t>
            </a:r>
          </a:p>
          <a:p>
            <a:pPr marL="0" indent="0">
              <a:buNone/>
            </a:pPr>
            <a:r>
              <a:rPr lang="en-CA" sz="2400" i="1" dirty="0"/>
              <a:t>Goods and Services Tax</a:t>
            </a:r>
          </a:p>
          <a:p>
            <a:pPr marL="0" indent="0">
              <a:buNone/>
            </a:pPr>
            <a:endParaRPr lang="en-CA" dirty="0"/>
          </a:p>
          <a:p>
            <a:r>
              <a:rPr lang="en-CA" sz="1900" dirty="0"/>
              <a:t>5% rate</a:t>
            </a:r>
          </a:p>
          <a:p>
            <a:r>
              <a:rPr lang="en-CA" sz="1900" dirty="0"/>
              <a:t>Covers goods; services</a:t>
            </a:r>
          </a:p>
          <a:p>
            <a:pPr lvl="1"/>
            <a:r>
              <a:rPr lang="en-CA" sz="1500" dirty="0"/>
              <a:t>Not food; some other exemptions.</a:t>
            </a:r>
          </a:p>
          <a:p>
            <a:r>
              <a:rPr lang="en-CA" sz="1900" dirty="0"/>
              <a:t>Refund for low earners ($49,000)</a:t>
            </a:r>
          </a:p>
          <a:p>
            <a:pPr lvl="1"/>
            <a:r>
              <a:rPr lang="en-US" sz="1400" b="0" i="0" u="none" strike="noStrike" baseline="0" dirty="0">
                <a:latin typeface="PalatinoLTStd-Roman"/>
              </a:rPr>
              <a:t>$467 if you are single</a:t>
            </a:r>
          </a:p>
          <a:p>
            <a:pPr lvl="1"/>
            <a:r>
              <a:rPr lang="en-US" sz="1400" b="0" i="0" u="none" strike="noStrike" baseline="0" dirty="0">
                <a:latin typeface="PalatinoLTStd-Roman"/>
              </a:rPr>
              <a:t>$612 if you are married or have a common-law partner</a:t>
            </a:r>
          </a:p>
          <a:p>
            <a:pPr lvl="1"/>
            <a:r>
              <a:rPr lang="en-US" sz="1400" b="0" i="0" u="none" strike="noStrike" baseline="0" dirty="0">
                <a:latin typeface="PalatinoLTStd-Roman"/>
              </a:rPr>
              <a:t>$161 for each child under 19 years of age</a:t>
            </a:r>
            <a:endParaRPr lang="en-CA" sz="2000" dirty="0"/>
          </a:p>
          <a:p>
            <a:pPr lvl="1"/>
            <a:endParaRPr lang="en-CA" sz="2000" dirty="0"/>
          </a:p>
          <a:p>
            <a:pPr lvl="1"/>
            <a:endParaRPr lang="en-CA" sz="2000" dirty="0"/>
          </a:p>
          <a:p>
            <a:endParaRPr lang="en-CA" sz="2400" dirty="0"/>
          </a:p>
          <a:p>
            <a:pPr marL="0" indent="0">
              <a:buNone/>
            </a:pPr>
            <a:endParaRPr lang="en-CA" sz="2400" dirty="0"/>
          </a:p>
        </p:txBody>
      </p:sp>
      <p:sp>
        <p:nvSpPr>
          <p:cNvPr id="5" name="Content Placeholder 4">
            <a:extLst>
              <a:ext uri="{FF2B5EF4-FFF2-40B4-BE49-F238E27FC236}">
                <a16:creationId xmlns:a16="http://schemas.microsoft.com/office/drawing/2014/main" id="{D2017C4D-E655-A7A9-1615-74AC1A61819B}"/>
              </a:ext>
            </a:extLst>
          </p:cNvPr>
          <p:cNvSpPr>
            <a:spLocks noGrp="1"/>
          </p:cNvSpPr>
          <p:nvPr>
            <p:ph sz="half" idx="2"/>
          </p:nvPr>
        </p:nvSpPr>
        <p:spPr/>
        <p:txBody>
          <a:bodyPr>
            <a:normAutofit lnSpcReduction="10000"/>
          </a:bodyPr>
          <a:lstStyle/>
          <a:p>
            <a:pPr marL="0" indent="0">
              <a:buNone/>
            </a:pPr>
            <a:endParaRPr lang="en-CA" sz="2000" dirty="0"/>
          </a:p>
        </p:txBody>
      </p:sp>
    </p:spTree>
    <p:extLst>
      <p:ext uri="{BB962C8B-B14F-4D97-AF65-F5344CB8AC3E}">
        <p14:creationId xmlns:p14="http://schemas.microsoft.com/office/powerpoint/2010/main" val="1250441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Sales taxes:</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sz="half" idx="1"/>
          </p:nvPr>
        </p:nvSpPr>
        <p:spPr>
          <a:xfrm>
            <a:off x="222308" y="1255014"/>
            <a:ext cx="4102217" cy="3538728"/>
          </a:xfrm>
        </p:spPr>
        <p:txBody>
          <a:bodyPr>
            <a:normAutofit lnSpcReduction="10000"/>
          </a:bodyPr>
          <a:lstStyle/>
          <a:p>
            <a:pPr marL="0" indent="0">
              <a:buNone/>
            </a:pPr>
            <a:r>
              <a:rPr lang="en-CA" sz="2400" u="sng" dirty="0"/>
              <a:t>Federal VAT: </a:t>
            </a:r>
          </a:p>
          <a:p>
            <a:pPr marL="0" indent="0">
              <a:buNone/>
            </a:pPr>
            <a:r>
              <a:rPr lang="en-CA" sz="2400" i="1" dirty="0"/>
              <a:t>Goods and Services Tax</a:t>
            </a:r>
          </a:p>
          <a:p>
            <a:pPr marL="0" indent="0">
              <a:buNone/>
            </a:pPr>
            <a:endParaRPr lang="en-CA" dirty="0"/>
          </a:p>
          <a:p>
            <a:r>
              <a:rPr lang="en-CA" sz="1900" dirty="0"/>
              <a:t>5% rate</a:t>
            </a:r>
          </a:p>
          <a:p>
            <a:r>
              <a:rPr lang="en-CA" sz="1900" dirty="0"/>
              <a:t>Covers goods; services</a:t>
            </a:r>
          </a:p>
          <a:p>
            <a:pPr lvl="1"/>
            <a:r>
              <a:rPr lang="en-CA" sz="1500" dirty="0"/>
              <a:t>Not food; some other exemptions.</a:t>
            </a:r>
          </a:p>
          <a:p>
            <a:r>
              <a:rPr lang="en-CA" sz="1900" dirty="0"/>
              <a:t>Refund for low earners ($49,000)</a:t>
            </a:r>
          </a:p>
          <a:p>
            <a:pPr lvl="1"/>
            <a:r>
              <a:rPr lang="en-US" sz="1400" b="0" i="0" u="none" strike="noStrike" baseline="0" dirty="0">
                <a:latin typeface="PalatinoLTStd-Roman"/>
              </a:rPr>
              <a:t>$467 if you are single</a:t>
            </a:r>
          </a:p>
          <a:p>
            <a:pPr lvl="1"/>
            <a:r>
              <a:rPr lang="en-US" sz="1400" b="0" i="0" u="none" strike="noStrike" baseline="0" dirty="0">
                <a:latin typeface="PalatinoLTStd-Roman"/>
              </a:rPr>
              <a:t>$612 if you are married or have a common-law partner</a:t>
            </a:r>
          </a:p>
          <a:p>
            <a:pPr lvl="1"/>
            <a:r>
              <a:rPr lang="en-US" sz="1400" b="0" i="0" u="none" strike="noStrike" baseline="0" dirty="0">
                <a:latin typeface="PalatinoLTStd-Roman"/>
              </a:rPr>
              <a:t>$161 for each child under 19 years of age</a:t>
            </a:r>
            <a:endParaRPr lang="en-CA" sz="2000" dirty="0"/>
          </a:p>
          <a:p>
            <a:pPr lvl="1"/>
            <a:endParaRPr lang="en-CA" sz="2000" dirty="0"/>
          </a:p>
          <a:p>
            <a:pPr lvl="1"/>
            <a:endParaRPr lang="en-CA" sz="2000" dirty="0"/>
          </a:p>
          <a:p>
            <a:endParaRPr lang="en-CA" sz="2400" dirty="0"/>
          </a:p>
          <a:p>
            <a:pPr marL="0" indent="0">
              <a:buNone/>
            </a:pPr>
            <a:endParaRPr lang="en-CA" sz="2400" dirty="0"/>
          </a:p>
        </p:txBody>
      </p:sp>
      <p:sp>
        <p:nvSpPr>
          <p:cNvPr id="5" name="Content Placeholder 4">
            <a:extLst>
              <a:ext uri="{FF2B5EF4-FFF2-40B4-BE49-F238E27FC236}">
                <a16:creationId xmlns:a16="http://schemas.microsoft.com/office/drawing/2014/main" id="{D2017C4D-E655-A7A9-1615-74AC1A61819B}"/>
              </a:ext>
            </a:extLst>
          </p:cNvPr>
          <p:cNvSpPr>
            <a:spLocks noGrp="1"/>
          </p:cNvSpPr>
          <p:nvPr>
            <p:ph sz="half" idx="2"/>
          </p:nvPr>
        </p:nvSpPr>
        <p:spPr/>
        <p:txBody>
          <a:bodyPr>
            <a:normAutofit lnSpcReduction="10000"/>
          </a:bodyPr>
          <a:lstStyle/>
          <a:p>
            <a:pPr marL="0" indent="0">
              <a:buNone/>
            </a:pPr>
            <a:r>
              <a:rPr lang="en-CA" sz="2400" u="sng" dirty="0"/>
              <a:t>Provincial VAT:</a:t>
            </a:r>
          </a:p>
          <a:p>
            <a:pPr marL="0" indent="0">
              <a:buNone/>
            </a:pPr>
            <a:r>
              <a:rPr lang="en-CA" sz="2400" i="1" dirty="0"/>
              <a:t>Harmonized Sales Tax</a:t>
            </a:r>
          </a:p>
          <a:p>
            <a:pPr marL="0" indent="0">
              <a:buNone/>
            </a:pPr>
            <a:endParaRPr lang="en-CA" sz="2400" u="sng" dirty="0"/>
          </a:p>
          <a:p>
            <a:r>
              <a:rPr lang="en-CA" sz="2000" dirty="0"/>
              <a:t>Collected by fed govt, using same rules.</a:t>
            </a:r>
          </a:p>
          <a:p>
            <a:endParaRPr lang="en-CA" sz="2000" dirty="0"/>
          </a:p>
          <a:p>
            <a:r>
              <a:rPr lang="en-CA" sz="2000" dirty="0"/>
              <a:t>Rate of 8%-10%.</a:t>
            </a:r>
          </a:p>
          <a:p>
            <a:endParaRPr lang="en-CA" sz="2000" dirty="0"/>
          </a:p>
          <a:p>
            <a:r>
              <a:rPr lang="en-CA" sz="2000" dirty="0"/>
              <a:t>6 provinces.</a:t>
            </a:r>
          </a:p>
        </p:txBody>
      </p:sp>
    </p:spTree>
    <p:extLst>
      <p:ext uri="{BB962C8B-B14F-4D97-AF65-F5344CB8AC3E}">
        <p14:creationId xmlns:p14="http://schemas.microsoft.com/office/powerpoint/2010/main" val="1891619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Carbon taxes:</a:t>
            </a:r>
          </a:p>
        </p:txBody>
      </p:sp>
      <p:pic>
        <p:nvPicPr>
          <p:cNvPr id="8" name="Picture 7">
            <a:extLst>
              <a:ext uri="{FF2B5EF4-FFF2-40B4-BE49-F238E27FC236}">
                <a16:creationId xmlns:a16="http://schemas.microsoft.com/office/drawing/2014/main" id="{B1515EC5-25A6-1206-8807-D06AC005A0AE}"/>
              </a:ext>
            </a:extLst>
          </p:cNvPr>
          <p:cNvPicPr>
            <a:picLocks noChangeAspect="1"/>
          </p:cNvPicPr>
          <p:nvPr/>
        </p:nvPicPr>
        <p:blipFill>
          <a:blip r:embed="rId2"/>
          <a:stretch>
            <a:fillRect/>
          </a:stretch>
        </p:blipFill>
        <p:spPr>
          <a:xfrm>
            <a:off x="3427792" y="1249042"/>
            <a:ext cx="5716208" cy="3616813"/>
          </a:xfrm>
          <a:prstGeom prst="rect">
            <a:avLst/>
          </a:prstGeom>
        </p:spPr>
      </p:pic>
      <p:sp>
        <p:nvSpPr>
          <p:cNvPr id="11" name="Content Placeholder 2">
            <a:extLst>
              <a:ext uri="{FF2B5EF4-FFF2-40B4-BE49-F238E27FC236}">
                <a16:creationId xmlns:a16="http://schemas.microsoft.com/office/drawing/2014/main" id="{24FD521D-479F-4676-57EF-374D78AE2B2A}"/>
              </a:ext>
            </a:extLst>
          </p:cNvPr>
          <p:cNvSpPr>
            <a:spLocks noGrp="1"/>
          </p:cNvSpPr>
          <p:nvPr>
            <p:ph sz="half" idx="1"/>
          </p:nvPr>
        </p:nvSpPr>
        <p:spPr>
          <a:xfrm>
            <a:off x="222308" y="1255014"/>
            <a:ext cx="3123565" cy="3538728"/>
          </a:xfrm>
        </p:spPr>
        <p:txBody>
          <a:bodyPr>
            <a:normAutofit/>
          </a:bodyPr>
          <a:lstStyle/>
          <a:p>
            <a:pPr marL="0" indent="0">
              <a:buNone/>
            </a:pPr>
            <a:r>
              <a:rPr lang="en-CA" u="sng" dirty="0"/>
              <a:t>Federal carbon price</a:t>
            </a:r>
          </a:p>
          <a:p>
            <a:pPr marL="0" indent="0">
              <a:buNone/>
            </a:pPr>
            <a:endParaRPr lang="en-CA" sz="2400" dirty="0"/>
          </a:p>
          <a:p>
            <a:pPr marL="0" indent="0">
              <a:buNone/>
            </a:pPr>
            <a:r>
              <a:rPr lang="en-CA" dirty="0"/>
              <a:t>$50/tonne in 2022</a:t>
            </a:r>
          </a:p>
          <a:p>
            <a:pPr marL="0" indent="0">
              <a:buNone/>
            </a:pPr>
            <a:endParaRPr lang="en-CA" sz="2400" dirty="0"/>
          </a:p>
          <a:p>
            <a:pPr marL="0" indent="0">
              <a:buNone/>
            </a:pPr>
            <a:r>
              <a:rPr lang="en-CA" dirty="0"/>
              <a:t>$170/tonne in 2030.</a:t>
            </a:r>
          </a:p>
          <a:p>
            <a:pPr marL="0" indent="0">
              <a:buNone/>
            </a:pPr>
            <a:endParaRPr lang="en-CA" sz="2400" dirty="0"/>
          </a:p>
          <a:p>
            <a:pPr marL="0" indent="0">
              <a:buNone/>
            </a:pPr>
            <a:r>
              <a:rPr lang="en-CA" dirty="0"/>
              <a:t>Gasoline: $0.37 per litre in 2030.</a:t>
            </a:r>
            <a:endParaRPr lang="en-CA" sz="2400" dirty="0"/>
          </a:p>
        </p:txBody>
      </p:sp>
    </p:spTree>
    <p:extLst>
      <p:ext uri="{BB962C8B-B14F-4D97-AF65-F5344CB8AC3E}">
        <p14:creationId xmlns:p14="http://schemas.microsoft.com/office/powerpoint/2010/main" val="3928340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p:txBody>
          <a:bodyPr/>
          <a:lstStyle/>
          <a:p>
            <a:r>
              <a:rPr lang="en-CA" dirty="0"/>
              <a:t>What we’re going to do:</a:t>
            </a:r>
          </a:p>
        </p:txBody>
      </p:sp>
      <p:sp>
        <p:nvSpPr>
          <p:cNvPr id="4" name="Content Placeholder 3">
            <a:extLst>
              <a:ext uri="{FF2B5EF4-FFF2-40B4-BE49-F238E27FC236}">
                <a16:creationId xmlns:a16="http://schemas.microsoft.com/office/drawing/2014/main" id="{2DD97D60-7C05-65A1-0F68-AAF5BB257B7E}"/>
              </a:ext>
            </a:extLst>
          </p:cNvPr>
          <p:cNvSpPr>
            <a:spLocks noGrp="1"/>
          </p:cNvSpPr>
          <p:nvPr>
            <p:ph idx="1"/>
          </p:nvPr>
        </p:nvSpPr>
        <p:spPr/>
        <p:txBody>
          <a:bodyPr/>
          <a:lstStyle/>
          <a:p>
            <a:pPr marL="457200" indent="-457200">
              <a:lnSpc>
                <a:spcPct val="200000"/>
              </a:lnSpc>
              <a:buClrTx/>
              <a:buSzPct val="100000"/>
              <a:buFont typeface="+mj-lt"/>
              <a:buAutoNum type="arabicPeriod"/>
            </a:pPr>
            <a:r>
              <a:rPr lang="en-CA" dirty="0">
                <a:solidFill>
                  <a:schemeClr val="bg1">
                    <a:lumMod val="85000"/>
                  </a:schemeClr>
                </a:solidFill>
              </a:rPr>
              <a:t>Look at population change in Chile and Canada.</a:t>
            </a:r>
          </a:p>
          <a:p>
            <a:pPr marL="457200" indent="-457200">
              <a:lnSpc>
                <a:spcPct val="200000"/>
              </a:lnSpc>
              <a:buClrTx/>
              <a:buSzPct val="100000"/>
              <a:buFont typeface="+mj-lt"/>
              <a:buAutoNum type="arabicPeriod"/>
            </a:pPr>
            <a:r>
              <a:rPr lang="en-CA" dirty="0">
                <a:solidFill>
                  <a:schemeClr val="bg1">
                    <a:lumMod val="85000"/>
                  </a:schemeClr>
                </a:solidFill>
              </a:rPr>
              <a:t>Learn about Canadian taxation and govt spending.</a:t>
            </a:r>
          </a:p>
          <a:p>
            <a:pPr marL="457200" indent="-457200">
              <a:lnSpc>
                <a:spcPct val="200000"/>
              </a:lnSpc>
              <a:buClrTx/>
              <a:buSzPct val="100000"/>
              <a:buFont typeface="+mj-lt"/>
              <a:buAutoNum type="arabicPeriod"/>
            </a:pPr>
            <a:r>
              <a:rPr lang="en-CA" dirty="0"/>
              <a:t>Use population change as policy case study.</a:t>
            </a:r>
          </a:p>
          <a:p>
            <a:endParaRPr lang="en-CA" dirty="0"/>
          </a:p>
        </p:txBody>
      </p:sp>
    </p:spTree>
    <p:extLst>
      <p:ext uri="{BB962C8B-B14F-4D97-AF65-F5344CB8AC3E}">
        <p14:creationId xmlns:p14="http://schemas.microsoft.com/office/powerpoint/2010/main" val="1140822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normAutofit fontScale="90000"/>
          </a:bodyPr>
          <a:lstStyle/>
          <a:p>
            <a:r>
              <a:rPr lang="en-CA" dirty="0"/>
              <a:t>Policy Implications of Population Change</a:t>
            </a:r>
          </a:p>
        </p:txBody>
      </p:sp>
      <p:sp>
        <p:nvSpPr>
          <p:cNvPr id="3" name="Content Placeholder 2">
            <a:extLst>
              <a:ext uri="{FF2B5EF4-FFF2-40B4-BE49-F238E27FC236}">
                <a16:creationId xmlns:a16="http://schemas.microsoft.com/office/drawing/2014/main" id="{34DB56A7-17E6-FB13-950A-45A129DF0109}"/>
              </a:ext>
            </a:extLst>
          </p:cNvPr>
          <p:cNvSpPr>
            <a:spLocks noGrp="1"/>
          </p:cNvSpPr>
          <p:nvPr>
            <p:ph idx="1"/>
          </p:nvPr>
        </p:nvSpPr>
        <p:spPr/>
        <p:txBody>
          <a:bodyPr>
            <a:normAutofit/>
          </a:bodyPr>
          <a:lstStyle/>
          <a:p>
            <a:pPr marL="0" indent="0">
              <a:buNone/>
            </a:pPr>
            <a:endParaRPr lang="en-CA" dirty="0"/>
          </a:p>
          <a:p>
            <a:pPr marL="457200" indent="-457200">
              <a:buFont typeface="+mj-lt"/>
              <a:buAutoNum type="arabicPeriod"/>
            </a:pPr>
            <a:r>
              <a:rPr lang="en-CA" dirty="0"/>
              <a:t>Pensions</a:t>
            </a:r>
          </a:p>
          <a:p>
            <a:pPr marL="457200" indent="-457200">
              <a:buFont typeface="+mj-lt"/>
              <a:buAutoNum type="arabicPeriod"/>
            </a:pPr>
            <a:r>
              <a:rPr lang="en-CA" dirty="0"/>
              <a:t>Health</a:t>
            </a:r>
          </a:p>
          <a:p>
            <a:pPr marL="457200" indent="-457200">
              <a:buFont typeface="+mj-lt"/>
              <a:buAutoNum type="arabicPeriod"/>
            </a:pPr>
            <a:r>
              <a:rPr lang="en-CA" dirty="0"/>
              <a:t>Long-term care</a:t>
            </a:r>
          </a:p>
          <a:p>
            <a:pPr marL="457200" indent="-457200">
              <a:buFont typeface="+mj-lt"/>
              <a:buAutoNum type="arabicPeriod"/>
            </a:pPr>
            <a:r>
              <a:rPr lang="en-CA" dirty="0"/>
              <a:t>Fiscal balances</a:t>
            </a:r>
          </a:p>
          <a:p>
            <a:pPr marL="0" indent="0">
              <a:buNone/>
            </a:pPr>
            <a:endParaRPr lang="en-CA" dirty="0"/>
          </a:p>
          <a:p>
            <a:pPr marL="0" indent="0">
              <a:buNone/>
            </a:pPr>
            <a:endParaRPr lang="en-CA" dirty="0"/>
          </a:p>
          <a:p>
            <a:endParaRPr lang="en-CA" dirty="0"/>
          </a:p>
          <a:p>
            <a:endParaRPr lang="en-CA" dirty="0"/>
          </a:p>
        </p:txBody>
      </p:sp>
    </p:spTree>
    <p:extLst>
      <p:ext uri="{BB962C8B-B14F-4D97-AF65-F5344CB8AC3E}">
        <p14:creationId xmlns:p14="http://schemas.microsoft.com/office/powerpoint/2010/main" val="1631752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1. Pensions</a:t>
            </a:r>
          </a:p>
        </p:txBody>
      </p:sp>
      <p:sp>
        <p:nvSpPr>
          <p:cNvPr id="10" name="Content Placeholder 9">
            <a:extLst>
              <a:ext uri="{FF2B5EF4-FFF2-40B4-BE49-F238E27FC236}">
                <a16:creationId xmlns:a16="http://schemas.microsoft.com/office/drawing/2014/main" id="{CAA1D4C3-2FCF-0180-53A5-2B7C05C1AA01}"/>
              </a:ext>
            </a:extLst>
          </p:cNvPr>
          <p:cNvSpPr>
            <a:spLocks noGrp="1"/>
          </p:cNvSpPr>
          <p:nvPr>
            <p:ph sz="half" idx="2"/>
          </p:nvPr>
        </p:nvSpPr>
        <p:spPr/>
        <p:txBody>
          <a:bodyPr/>
          <a:lstStyle/>
          <a:p>
            <a:endParaRPr lang="en-CA"/>
          </a:p>
        </p:txBody>
      </p:sp>
      <p:sp>
        <p:nvSpPr>
          <p:cNvPr id="12" name="Content Placeholder 11">
            <a:extLst>
              <a:ext uri="{FF2B5EF4-FFF2-40B4-BE49-F238E27FC236}">
                <a16:creationId xmlns:a16="http://schemas.microsoft.com/office/drawing/2014/main" id="{1379057A-D48C-4F6E-BADA-31CC54F4E6B9}"/>
              </a:ext>
            </a:extLst>
          </p:cNvPr>
          <p:cNvSpPr>
            <a:spLocks noGrp="1"/>
          </p:cNvSpPr>
          <p:nvPr>
            <p:ph sz="half" idx="1"/>
          </p:nvPr>
        </p:nvSpPr>
        <p:spPr/>
        <p:txBody>
          <a:bodyPr/>
          <a:lstStyle/>
          <a:p>
            <a:endParaRPr lang="en-CA"/>
          </a:p>
        </p:txBody>
      </p:sp>
    </p:spTree>
    <p:extLst>
      <p:ext uri="{BB962C8B-B14F-4D97-AF65-F5344CB8AC3E}">
        <p14:creationId xmlns:p14="http://schemas.microsoft.com/office/powerpoint/2010/main" val="2355028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1. Pensions</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41564" y="1280181"/>
            <a:ext cx="3839441" cy="3538728"/>
          </a:xfrm>
        </p:spPr>
        <p:txBody>
          <a:bodyPr/>
          <a:lstStyle/>
          <a:p>
            <a:pPr marL="0" indent="0">
              <a:buNone/>
            </a:pPr>
            <a:r>
              <a:rPr lang="en-CA" dirty="0"/>
              <a:t>Old Age Security:</a:t>
            </a:r>
          </a:p>
          <a:p>
            <a:pPr marL="0" indent="0">
              <a:buNone/>
            </a:pPr>
            <a:endParaRPr lang="en-CA" dirty="0"/>
          </a:p>
          <a:p>
            <a:r>
              <a:rPr lang="en-CA" dirty="0"/>
              <a:t>A </a:t>
            </a:r>
            <a:r>
              <a:rPr lang="en-CA" u="sng" dirty="0"/>
              <a:t>federal</a:t>
            </a:r>
            <a:r>
              <a:rPr lang="en-CA" dirty="0"/>
              <a:t> responsibility.</a:t>
            </a:r>
          </a:p>
          <a:p>
            <a:pPr marL="0" indent="0">
              <a:buNone/>
            </a:pPr>
            <a:endParaRPr lang="en-CA" dirty="0"/>
          </a:p>
          <a:p>
            <a:r>
              <a:rPr lang="en-CA" dirty="0"/>
              <a:t>$700/month. Flat; universal.</a:t>
            </a:r>
          </a:p>
          <a:p>
            <a:pPr marL="0" indent="0">
              <a:buNone/>
            </a:pPr>
            <a:endParaRPr lang="en-CA" dirty="0"/>
          </a:p>
        </p:txBody>
      </p:sp>
      <p:sp>
        <p:nvSpPr>
          <p:cNvPr id="4" name="Content Placeholder 3">
            <a:extLst>
              <a:ext uri="{FF2B5EF4-FFF2-40B4-BE49-F238E27FC236}">
                <a16:creationId xmlns:a16="http://schemas.microsoft.com/office/drawing/2014/main" id="{805F3A75-8E2E-9897-4828-09B4D6BDFA3E}"/>
              </a:ext>
            </a:extLst>
          </p:cNvPr>
          <p:cNvSpPr>
            <a:spLocks noGrp="1"/>
          </p:cNvSpPr>
          <p:nvPr>
            <p:ph sz="half" idx="1"/>
          </p:nvPr>
        </p:nvSpPr>
        <p:spPr>
          <a:xfrm>
            <a:off x="4608368" y="1218022"/>
            <a:ext cx="4038600" cy="3538728"/>
          </a:xfrm>
        </p:spPr>
        <p:txBody>
          <a:bodyPr/>
          <a:lstStyle/>
          <a:p>
            <a:pPr marL="0" indent="0">
              <a:buNone/>
            </a:pPr>
            <a:endParaRPr lang="en-CA" dirty="0"/>
          </a:p>
          <a:p>
            <a:endParaRPr lang="en-CA" dirty="0"/>
          </a:p>
        </p:txBody>
      </p:sp>
    </p:spTree>
    <p:extLst>
      <p:ext uri="{BB962C8B-B14F-4D97-AF65-F5344CB8AC3E}">
        <p14:creationId xmlns:p14="http://schemas.microsoft.com/office/powerpoint/2010/main" val="385899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733" y="668497"/>
            <a:ext cx="8229600" cy="1101580"/>
          </a:xfrm>
        </p:spPr>
        <p:txBody>
          <a:bodyPr>
            <a:normAutofit fontScale="90000"/>
          </a:bodyPr>
          <a:lstStyle/>
          <a:p>
            <a:r>
              <a:rPr lang="en-US" dirty="0"/>
              <a:t>Population is changing around the world</a:t>
            </a:r>
          </a:p>
        </p:txBody>
      </p:sp>
      <p:sp>
        <p:nvSpPr>
          <p:cNvPr id="3" name="Title 1">
            <a:extLst>
              <a:ext uri="{FF2B5EF4-FFF2-40B4-BE49-F238E27FC236}">
                <a16:creationId xmlns:a16="http://schemas.microsoft.com/office/drawing/2014/main" id="{B39C9697-A9FF-2C24-29F3-902F73EEB661}"/>
              </a:ext>
            </a:extLst>
          </p:cNvPr>
          <p:cNvSpPr txBox="1">
            <a:spLocks/>
          </p:cNvSpPr>
          <p:nvPr/>
        </p:nvSpPr>
        <p:spPr>
          <a:xfrm>
            <a:off x="204133" y="2271844"/>
            <a:ext cx="8229600" cy="2094626"/>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…how does it affect government spending and taxes?</a:t>
            </a:r>
          </a:p>
          <a:p>
            <a:endParaRPr lang="en-US" dirty="0"/>
          </a:p>
        </p:txBody>
      </p:sp>
    </p:spTree>
    <p:extLst>
      <p:ext uri="{BB962C8B-B14F-4D97-AF65-F5344CB8AC3E}">
        <p14:creationId xmlns:p14="http://schemas.microsoft.com/office/powerpoint/2010/main" val="4228174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1. Pensions</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41564" y="1280181"/>
            <a:ext cx="3839441" cy="3538728"/>
          </a:xfrm>
        </p:spPr>
        <p:txBody>
          <a:bodyPr/>
          <a:lstStyle/>
          <a:p>
            <a:pPr marL="0" indent="0">
              <a:buNone/>
            </a:pPr>
            <a:r>
              <a:rPr lang="en-CA" dirty="0"/>
              <a:t>Old Age Security:</a:t>
            </a:r>
          </a:p>
          <a:p>
            <a:pPr marL="0" indent="0">
              <a:buNone/>
            </a:pPr>
            <a:endParaRPr lang="en-CA" dirty="0"/>
          </a:p>
          <a:p>
            <a:r>
              <a:rPr lang="en-CA" dirty="0"/>
              <a:t>A </a:t>
            </a:r>
            <a:r>
              <a:rPr lang="en-CA" u="sng" dirty="0"/>
              <a:t>federal</a:t>
            </a:r>
            <a:r>
              <a:rPr lang="en-CA" dirty="0"/>
              <a:t> responsibility.</a:t>
            </a:r>
          </a:p>
          <a:p>
            <a:pPr marL="0" indent="0">
              <a:buNone/>
            </a:pPr>
            <a:endParaRPr lang="en-CA" dirty="0"/>
          </a:p>
          <a:p>
            <a:r>
              <a:rPr lang="en-CA" dirty="0"/>
              <a:t>$700/month. Flat; universal.</a:t>
            </a:r>
          </a:p>
          <a:p>
            <a:pPr marL="0" indent="0">
              <a:buNone/>
            </a:pPr>
            <a:endParaRPr lang="en-CA" dirty="0"/>
          </a:p>
        </p:txBody>
      </p:sp>
      <p:sp>
        <p:nvSpPr>
          <p:cNvPr id="4" name="Content Placeholder 3">
            <a:extLst>
              <a:ext uri="{FF2B5EF4-FFF2-40B4-BE49-F238E27FC236}">
                <a16:creationId xmlns:a16="http://schemas.microsoft.com/office/drawing/2014/main" id="{805F3A75-8E2E-9897-4828-09B4D6BDFA3E}"/>
              </a:ext>
            </a:extLst>
          </p:cNvPr>
          <p:cNvSpPr>
            <a:spLocks noGrp="1"/>
          </p:cNvSpPr>
          <p:nvPr>
            <p:ph sz="half" idx="1"/>
          </p:nvPr>
        </p:nvSpPr>
        <p:spPr>
          <a:xfrm>
            <a:off x="4608368" y="1218022"/>
            <a:ext cx="4038600" cy="3538728"/>
          </a:xfrm>
        </p:spPr>
        <p:txBody>
          <a:bodyPr/>
          <a:lstStyle/>
          <a:p>
            <a:pPr marL="0" indent="0">
              <a:buNone/>
            </a:pPr>
            <a:r>
              <a:rPr lang="en-CA" dirty="0"/>
              <a:t>Canada Pension Plan:</a:t>
            </a:r>
          </a:p>
          <a:p>
            <a:pPr marL="0" indent="0">
              <a:buNone/>
            </a:pPr>
            <a:endParaRPr lang="en-CA" dirty="0"/>
          </a:p>
          <a:p>
            <a:r>
              <a:rPr lang="en-CA" u="sng" dirty="0"/>
              <a:t>Joint</a:t>
            </a:r>
            <a:r>
              <a:rPr lang="en-CA" dirty="0"/>
              <a:t> prov/fed.</a:t>
            </a:r>
          </a:p>
          <a:p>
            <a:r>
              <a:rPr lang="en-CA" dirty="0"/>
              <a:t>Pays 25% of earnings.</a:t>
            </a:r>
          </a:p>
          <a:p>
            <a:r>
              <a:rPr lang="en-CA" dirty="0"/>
              <a:t>Funded by payroll taxes (4.95%/4.95%)</a:t>
            </a:r>
          </a:p>
          <a:p>
            <a:endParaRPr lang="en-CA" dirty="0"/>
          </a:p>
          <a:p>
            <a:endParaRPr lang="en-CA" dirty="0"/>
          </a:p>
        </p:txBody>
      </p:sp>
    </p:spTree>
    <p:extLst>
      <p:ext uri="{BB962C8B-B14F-4D97-AF65-F5344CB8AC3E}">
        <p14:creationId xmlns:p14="http://schemas.microsoft.com/office/powerpoint/2010/main" val="428961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1. Pensions</a:t>
            </a:r>
          </a:p>
        </p:txBody>
      </p:sp>
      <p:pic>
        <p:nvPicPr>
          <p:cNvPr id="7" name="Content Placeholder 6" descr="Chart, line chart&#10;&#10;Description automatically generated">
            <a:extLst>
              <a:ext uri="{FF2B5EF4-FFF2-40B4-BE49-F238E27FC236}">
                <a16:creationId xmlns:a16="http://schemas.microsoft.com/office/drawing/2014/main" id="{B846A0C4-9D28-4E1D-15ED-ADEF1BA59456}"/>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2380" y="1261110"/>
            <a:ext cx="5341620" cy="3882390"/>
          </a:xfrm>
        </p:spPr>
      </p:pic>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41564" y="1280181"/>
            <a:ext cx="3839441" cy="3538728"/>
          </a:xfrm>
        </p:spPr>
        <p:txBody>
          <a:bodyPr/>
          <a:lstStyle/>
          <a:p>
            <a:pPr marL="0" indent="0">
              <a:buNone/>
            </a:pPr>
            <a:r>
              <a:rPr lang="en-CA" dirty="0"/>
              <a:t>Old Age Security:</a:t>
            </a:r>
          </a:p>
          <a:p>
            <a:pPr marL="0" indent="0">
              <a:buNone/>
            </a:pPr>
            <a:endParaRPr lang="en-CA" dirty="0"/>
          </a:p>
          <a:p>
            <a:r>
              <a:rPr lang="en-CA" dirty="0"/>
              <a:t>Expenditures / GDP</a:t>
            </a:r>
          </a:p>
        </p:txBody>
      </p:sp>
    </p:spTree>
    <p:extLst>
      <p:ext uri="{BB962C8B-B14F-4D97-AF65-F5344CB8AC3E}">
        <p14:creationId xmlns:p14="http://schemas.microsoft.com/office/powerpoint/2010/main" val="3258687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1. Pensions</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547844" cy="3538728"/>
          </a:xfrm>
        </p:spPr>
        <p:txBody>
          <a:bodyPr/>
          <a:lstStyle/>
          <a:p>
            <a:pPr marL="0" indent="0">
              <a:buNone/>
            </a:pPr>
            <a:r>
              <a:rPr lang="en-CA" dirty="0"/>
              <a:t>Old Age Security:</a:t>
            </a:r>
          </a:p>
          <a:p>
            <a:pPr marL="0" indent="0">
              <a:buNone/>
            </a:pPr>
            <a:endParaRPr lang="en-CA" dirty="0"/>
          </a:p>
          <a:p>
            <a:r>
              <a:rPr lang="en-CA" dirty="0">
                <a:solidFill>
                  <a:schemeClr val="bg1">
                    <a:lumMod val="75000"/>
                  </a:schemeClr>
                </a:solidFill>
              </a:rPr>
              <a:t>Expenditures / GDP</a:t>
            </a:r>
          </a:p>
          <a:p>
            <a:r>
              <a:rPr lang="en-CA" dirty="0"/>
              <a:t>Mostly for ages 65+</a:t>
            </a:r>
          </a:p>
        </p:txBody>
      </p:sp>
      <p:pic>
        <p:nvPicPr>
          <p:cNvPr id="12" name="Content Placeholder 11" descr="Chart, line chart&#10;&#10;Description automatically generated">
            <a:extLst>
              <a:ext uri="{FF2B5EF4-FFF2-40B4-BE49-F238E27FC236}">
                <a16:creationId xmlns:a16="http://schemas.microsoft.com/office/drawing/2014/main" id="{6A286B8D-1784-C0AE-B0AA-78EEAE7FA825}"/>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2380" y="1261110"/>
            <a:ext cx="5341620" cy="3882390"/>
          </a:xfrm>
        </p:spPr>
      </p:pic>
    </p:spTree>
    <p:extLst>
      <p:ext uri="{BB962C8B-B14F-4D97-AF65-F5344CB8AC3E}">
        <p14:creationId xmlns:p14="http://schemas.microsoft.com/office/powerpoint/2010/main" val="257225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1. Pensions</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547844" cy="3538728"/>
          </a:xfrm>
        </p:spPr>
        <p:txBody>
          <a:bodyPr/>
          <a:lstStyle/>
          <a:p>
            <a:pPr marL="0" indent="0">
              <a:buNone/>
            </a:pPr>
            <a:r>
              <a:rPr lang="en-CA" dirty="0"/>
              <a:t>Old Age Security:</a:t>
            </a:r>
          </a:p>
          <a:p>
            <a:pPr marL="0" indent="0">
              <a:buNone/>
            </a:pPr>
            <a:endParaRPr lang="en-CA" dirty="0"/>
          </a:p>
          <a:p>
            <a:r>
              <a:rPr lang="en-CA" dirty="0">
                <a:solidFill>
                  <a:schemeClr val="bg1">
                    <a:lumMod val="75000"/>
                  </a:schemeClr>
                </a:solidFill>
              </a:rPr>
              <a:t>Expenditures / GDP</a:t>
            </a:r>
          </a:p>
          <a:p>
            <a:r>
              <a:rPr lang="en-CA" dirty="0">
                <a:solidFill>
                  <a:schemeClr val="bg1">
                    <a:lumMod val="75000"/>
                  </a:schemeClr>
                </a:solidFill>
              </a:rPr>
              <a:t>Mostly for ages 65+</a:t>
            </a:r>
          </a:p>
          <a:p>
            <a:r>
              <a:rPr lang="en-CA" dirty="0"/>
              <a:t>Peaking soon; not all that high.</a:t>
            </a:r>
          </a:p>
        </p:txBody>
      </p:sp>
      <p:pic>
        <p:nvPicPr>
          <p:cNvPr id="6" name="Content Placeholder 5" descr="Chart, line chart&#10;&#10;Description automatically generated">
            <a:extLst>
              <a:ext uri="{FF2B5EF4-FFF2-40B4-BE49-F238E27FC236}">
                <a16:creationId xmlns:a16="http://schemas.microsoft.com/office/drawing/2014/main" id="{BC635F0F-A5F3-D36B-0D9E-516C8616C2D5}"/>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2380" y="1261110"/>
            <a:ext cx="5341620" cy="3882390"/>
          </a:xfrm>
        </p:spPr>
      </p:pic>
    </p:spTree>
    <p:extLst>
      <p:ext uri="{BB962C8B-B14F-4D97-AF65-F5344CB8AC3E}">
        <p14:creationId xmlns:p14="http://schemas.microsoft.com/office/powerpoint/2010/main" val="1763577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1. Pensions</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732116" cy="3538728"/>
          </a:xfrm>
        </p:spPr>
        <p:txBody>
          <a:bodyPr>
            <a:normAutofit fontScale="92500"/>
          </a:bodyPr>
          <a:lstStyle/>
          <a:p>
            <a:pPr marL="0" indent="0">
              <a:buNone/>
            </a:pPr>
            <a:r>
              <a:rPr lang="en-CA" dirty="0"/>
              <a:t>Canada Pension Plan</a:t>
            </a:r>
          </a:p>
          <a:p>
            <a:pPr marL="0" indent="0">
              <a:buNone/>
            </a:pPr>
            <a:endParaRPr lang="en-CA" dirty="0"/>
          </a:p>
          <a:p>
            <a:r>
              <a:rPr lang="en-CA" sz="2600" dirty="0"/>
              <a:t>Higher payroll tax since 1998.</a:t>
            </a:r>
          </a:p>
          <a:p>
            <a:r>
              <a:rPr lang="en-CA" sz="2600" dirty="0"/>
              <a:t>Surplus saved in wealth fund; invested centrally.</a:t>
            </a:r>
          </a:p>
          <a:p>
            <a:r>
              <a:rPr lang="en-CA" sz="2600" dirty="0"/>
              <a:t>Joint fed-prov governance.</a:t>
            </a:r>
          </a:p>
        </p:txBody>
      </p:sp>
      <p:pic>
        <p:nvPicPr>
          <p:cNvPr id="7" name="Content Placeholder 6" descr="A picture containing text, screenshot, font, design&#10;&#10;Description automatically generated">
            <a:extLst>
              <a:ext uri="{FF2B5EF4-FFF2-40B4-BE49-F238E27FC236}">
                <a16:creationId xmlns:a16="http://schemas.microsoft.com/office/drawing/2014/main" id="{0E3BD18D-0755-E148-C5F3-32AEBB965814}"/>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4648200" y="1422339"/>
            <a:ext cx="4038600" cy="3496231"/>
          </a:xfrm>
        </p:spPr>
      </p:pic>
    </p:spTree>
    <p:extLst>
      <p:ext uri="{BB962C8B-B14F-4D97-AF65-F5344CB8AC3E}">
        <p14:creationId xmlns:p14="http://schemas.microsoft.com/office/powerpoint/2010/main" val="1346605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1. Pensions</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547844" cy="3538728"/>
          </a:xfrm>
        </p:spPr>
        <p:txBody>
          <a:bodyPr/>
          <a:lstStyle/>
          <a:p>
            <a:pPr marL="0" indent="0">
              <a:buNone/>
            </a:pPr>
            <a:r>
              <a:rPr lang="en-CA" dirty="0"/>
              <a:t>OECD context: pension/GDP.</a:t>
            </a:r>
          </a:p>
          <a:p>
            <a:pPr marL="0" indent="0">
              <a:buNone/>
            </a:pPr>
            <a:endParaRPr lang="en-CA" dirty="0"/>
          </a:p>
          <a:p>
            <a:r>
              <a:rPr lang="en-CA" dirty="0">
                <a:solidFill>
                  <a:srgbClr val="FF0000"/>
                </a:solidFill>
              </a:rPr>
              <a:t>Canada</a:t>
            </a:r>
            <a:r>
              <a:rPr lang="en-CA" dirty="0"/>
              <a:t> and </a:t>
            </a:r>
            <a:r>
              <a:rPr lang="en-CA" dirty="0">
                <a:solidFill>
                  <a:srgbClr val="0070C0"/>
                </a:solidFill>
              </a:rPr>
              <a:t>Chile</a:t>
            </a:r>
          </a:p>
          <a:p>
            <a:r>
              <a:rPr lang="en-CA" dirty="0"/>
              <a:t>Pre-saving matters.</a:t>
            </a:r>
          </a:p>
        </p:txBody>
      </p:sp>
      <p:pic>
        <p:nvPicPr>
          <p:cNvPr id="6" name="Content Placeholder 5" descr="A picture containing text, screenshot, plot, diagram&#10;&#10;Description automatically generated">
            <a:extLst>
              <a:ext uri="{FF2B5EF4-FFF2-40B4-BE49-F238E27FC236}">
                <a16:creationId xmlns:a16="http://schemas.microsoft.com/office/drawing/2014/main" id="{68585E43-8447-A26F-770E-D9CBA4ED4FB8}"/>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7899" y="1262700"/>
            <a:ext cx="5336101" cy="3880800"/>
          </a:xfrm>
        </p:spPr>
      </p:pic>
    </p:spTree>
    <p:extLst>
      <p:ext uri="{BB962C8B-B14F-4D97-AF65-F5344CB8AC3E}">
        <p14:creationId xmlns:p14="http://schemas.microsoft.com/office/powerpoint/2010/main" val="3117285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1. Pensions</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547844" cy="3538728"/>
          </a:xfrm>
        </p:spPr>
        <p:txBody>
          <a:bodyPr/>
          <a:lstStyle/>
          <a:p>
            <a:pPr marL="0" indent="0">
              <a:buNone/>
            </a:pPr>
            <a:r>
              <a:rPr lang="en-CA" dirty="0"/>
              <a:t>OECD context: pension/GDP.</a:t>
            </a:r>
          </a:p>
          <a:p>
            <a:pPr marL="0" indent="0">
              <a:buNone/>
            </a:pPr>
            <a:endParaRPr lang="en-CA" dirty="0"/>
          </a:p>
          <a:p>
            <a:r>
              <a:rPr lang="en-CA" dirty="0">
                <a:solidFill>
                  <a:schemeClr val="bg1">
                    <a:lumMod val="75000"/>
                  </a:schemeClr>
                </a:solidFill>
              </a:rPr>
              <a:t>Pre-saving matters</a:t>
            </a:r>
            <a:r>
              <a:rPr lang="en-CA" dirty="0"/>
              <a:t>.</a:t>
            </a:r>
          </a:p>
          <a:p>
            <a:r>
              <a:rPr lang="en-CA" dirty="0"/>
              <a:t>Italy spending x3 what Canada does.</a:t>
            </a:r>
          </a:p>
        </p:txBody>
      </p:sp>
      <p:pic>
        <p:nvPicPr>
          <p:cNvPr id="6" name="Content Placeholder 5" descr="Chart&#10;&#10;Description automatically generated">
            <a:extLst>
              <a:ext uri="{FF2B5EF4-FFF2-40B4-BE49-F238E27FC236}">
                <a16:creationId xmlns:a16="http://schemas.microsoft.com/office/drawing/2014/main" id="{0D94DE21-C800-76E0-4B1A-472F68AA83A9}"/>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2380" y="1261110"/>
            <a:ext cx="5341620" cy="3882390"/>
          </a:xfrm>
        </p:spPr>
      </p:pic>
    </p:spTree>
    <p:extLst>
      <p:ext uri="{BB962C8B-B14F-4D97-AF65-F5344CB8AC3E}">
        <p14:creationId xmlns:p14="http://schemas.microsoft.com/office/powerpoint/2010/main" val="2441323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2. Health</a:t>
            </a:r>
          </a:p>
        </p:txBody>
      </p:sp>
      <p:sp>
        <p:nvSpPr>
          <p:cNvPr id="10" name="Content Placeholder 9">
            <a:extLst>
              <a:ext uri="{FF2B5EF4-FFF2-40B4-BE49-F238E27FC236}">
                <a16:creationId xmlns:a16="http://schemas.microsoft.com/office/drawing/2014/main" id="{CAA1D4C3-2FCF-0180-53A5-2B7C05C1AA01}"/>
              </a:ext>
            </a:extLst>
          </p:cNvPr>
          <p:cNvSpPr>
            <a:spLocks noGrp="1"/>
          </p:cNvSpPr>
          <p:nvPr>
            <p:ph sz="half" idx="2"/>
          </p:nvPr>
        </p:nvSpPr>
        <p:spPr/>
        <p:txBody>
          <a:bodyPr/>
          <a:lstStyle/>
          <a:p>
            <a:endParaRPr lang="en-CA" dirty="0"/>
          </a:p>
        </p:txBody>
      </p:sp>
      <p:sp>
        <p:nvSpPr>
          <p:cNvPr id="12" name="Content Placeholder 11">
            <a:extLst>
              <a:ext uri="{FF2B5EF4-FFF2-40B4-BE49-F238E27FC236}">
                <a16:creationId xmlns:a16="http://schemas.microsoft.com/office/drawing/2014/main" id="{1379057A-D48C-4F6E-BADA-31CC54F4E6B9}"/>
              </a:ext>
            </a:extLst>
          </p:cNvPr>
          <p:cNvSpPr>
            <a:spLocks noGrp="1"/>
          </p:cNvSpPr>
          <p:nvPr>
            <p:ph sz="half" idx="1"/>
          </p:nvPr>
        </p:nvSpPr>
        <p:spPr/>
        <p:txBody>
          <a:bodyPr/>
          <a:lstStyle/>
          <a:p>
            <a:r>
              <a:rPr lang="en-CA" dirty="0"/>
              <a:t>Mostly a provincial responsibility.</a:t>
            </a:r>
          </a:p>
          <a:p>
            <a:pPr marL="0" indent="0">
              <a:buNone/>
            </a:pPr>
            <a:endParaRPr lang="en-CA" dirty="0"/>
          </a:p>
        </p:txBody>
      </p:sp>
    </p:spTree>
    <p:extLst>
      <p:ext uri="{BB962C8B-B14F-4D97-AF65-F5344CB8AC3E}">
        <p14:creationId xmlns:p14="http://schemas.microsoft.com/office/powerpoint/2010/main" val="2988388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2. Health</a:t>
            </a:r>
          </a:p>
        </p:txBody>
      </p:sp>
      <p:sp>
        <p:nvSpPr>
          <p:cNvPr id="10" name="Content Placeholder 9">
            <a:extLst>
              <a:ext uri="{FF2B5EF4-FFF2-40B4-BE49-F238E27FC236}">
                <a16:creationId xmlns:a16="http://schemas.microsoft.com/office/drawing/2014/main" id="{CAA1D4C3-2FCF-0180-53A5-2B7C05C1AA01}"/>
              </a:ext>
            </a:extLst>
          </p:cNvPr>
          <p:cNvSpPr>
            <a:spLocks noGrp="1"/>
          </p:cNvSpPr>
          <p:nvPr>
            <p:ph sz="half" idx="2"/>
          </p:nvPr>
        </p:nvSpPr>
        <p:spPr/>
        <p:txBody>
          <a:bodyPr/>
          <a:lstStyle/>
          <a:p>
            <a:r>
              <a:rPr lang="en-CA" dirty="0"/>
              <a:t>How will population aging change health expenditures?</a:t>
            </a:r>
          </a:p>
          <a:p>
            <a:r>
              <a:rPr lang="en-CA" dirty="0"/>
              <a:t>When will this happen?</a:t>
            </a:r>
          </a:p>
        </p:txBody>
      </p:sp>
      <p:sp>
        <p:nvSpPr>
          <p:cNvPr id="12" name="Content Placeholder 11">
            <a:extLst>
              <a:ext uri="{FF2B5EF4-FFF2-40B4-BE49-F238E27FC236}">
                <a16:creationId xmlns:a16="http://schemas.microsoft.com/office/drawing/2014/main" id="{1379057A-D48C-4F6E-BADA-31CC54F4E6B9}"/>
              </a:ext>
            </a:extLst>
          </p:cNvPr>
          <p:cNvSpPr>
            <a:spLocks noGrp="1"/>
          </p:cNvSpPr>
          <p:nvPr>
            <p:ph sz="half" idx="1"/>
          </p:nvPr>
        </p:nvSpPr>
        <p:spPr/>
        <p:txBody>
          <a:bodyPr/>
          <a:lstStyle/>
          <a:p>
            <a:r>
              <a:rPr lang="en-CA" dirty="0"/>
              <a:t>Mostly a provincial responsibility.</a:t>
            </a:r>
          </a:p>
          <a:p>
            <a:pPr marL="0" indent="0">
              <a:buNone/>
            </a:pPr>
            <a:endParaRPr lang="en-CA" dirty="0"/>
          </a:p>
        </p:txBody>
      </p:sp>
    </p:spTree>
    <p:extLst>
      <p:ext uri="{BB962C8B-B14F-4D97-AF65-F5344CB8AC3E}">
        <p14:creationId xmlns:p14="http://schemas.microsoft.com/office/powerpoint/2010/main" val="3015930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2. Health</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547844" cy="3538728"/>
          </a:xfrm>
        </p:spPr>
        <p:txBody>
          <a:bodyPr/>
          <a:lstStyle/>
          <a:p>
            <a:pPr marL="0" indent="0">
              <a:buNone/>
            </a:pPr>
            <a:r>
              <a:rPr lang="en-CA" dirty="0"/>
              <a:t>Health expenditures by age group:</a:t>
            </a:r>
          </a:p>
          <a:p>
            <a:pPr marL="0" indent="0">
              <a:buNone/>
            </a:pPr>
            <a:endParaRPr lang="en-CA" dirty="0"/>
          </a:p>
        </p:txBody>
      </p:sp>
      <p:pic>
        <p:nvPicPr>
          <p:cNvPr id="6" name="Content Placeholder 5" descr="Chart, histogram&#10;&#10;Description automatically generated">
            <a:extLst>
              <a:ext uri="{FF2B5EF4-FFF2-40B4-BE49-F238E27FC236}">
                <a16:creationId xmlns:a16="http://schemas.microsoft.com/office/drawing/2014/main" id="{64DA137D-E559-D0CA-0373-B9EC2793898D}"/>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2380" y="1261110"/>
            <a:ext cx="5341620" cy="3882390"/>
          </a:xfrm>
        </p:spPr>
      </p:pic>
    </p:spTree>
    <p:extLst>
      <p:ext uri="{BB962C8B-B14F-4D97-AF65-F5344CB8AC3E}">
        <p14:creationId xmlns:p14="http://schemas.microsoft.com/office/powerpoint/2010/main" val="107087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733" y="668497"/>
            <a:ext cx="8229600" cy="1101580"/>
          </a:xfrm>
        </p:spPr>
        <p:txBody>
          <a:bodyPr>
            <a:normAutofit fontScale="90000"/>
          </a:bodyPr>
          <a:lstStyle/>
          <a:p>
            <a:r>
              <a:rPr lang="en-US" dirty="0"/>
              <a:t>Population is changing around the world</a:t>
            </a:r>
          </a:p>
        </p:txBody>
      </p:sp>
      <p:sp>
        <p:nvSpPr>
          <p:cNvPr id="3" name="Title 1">
            <a:extLst>
              <a:ext uri="{FF2B5EF4-FFF2-40B4-BE49-F238E27FC236}">
                <a16:creationId xmlns:a16="http://schemas.microsoft.com/office/drawing/2014/main" id="{B39C9697-A9FF-2C24-29F3-902F73EEB661}"/>
              </a:ext>
            </a:extLst>
          </p:cNvPr>
          <p:cNvSpPr txBox="1">
            <a:spLocks/>
          </p:cNvSpPr>
          <p:nvPr/>
        </p:nvSpPr>
        <p:spPr>
          <a:xfrm>
            <a:off x="204133" y="2271844"/>
            <a:ext cx="8229600" cy="2094626"/>
          </a:xfrm>
          <a:prstGeom prst="rect">
            <a:avLst/>
          </a:prstGeom>
        </p:spPr>
        <p:txBody>
          <a:bodyPr vert="horz" lIns="91440" tIns="45720" rIns="91440" bIns="45720" rtlCol="0" anchor="ctr">
            <a:normAutofit fontScale="825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…how does it affect government spending </a:t>
            </a:r>
            <a:r>
              <a:rPr lang="en-US"/>
              <a:t>and taxes?</a:t>
            </a:r>
            <a:endParaRPr lang="en-US" dirty="0"/>
          </a:p>
          <a:p>
            <a:endParaRPr lang="en-US" dirty="0"/>
          </a:p>
          <a:p>
            <a:r>
              <a:rPr lang="en-US" dirty="0"/>
              <a:t>…how will it impact a federation like Canada?</a:t>
            </a:r>
          </a:p>
        </p:txBody>
      </p:sp>
    </p:spTree>
    <p:extLst>
      <p:ext uri="{BB962C8B-B14F-4D97-AF65-F5344CB8AC3E}">
        <p14:creationId xmlns:p14="http://schemas.microsoft.com/office/powerpoint/2010/main" val="467668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2. Health</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547844" cy="3538728"/>
          </a:xfrm>
        </p:spPr>
        <p:txBody>
          <a:bodyPr/>
          <a:lstStyle/>
          <a:p>
            <a:pPr marL="0" indent="0">
              <a:buNone/>
            </a:pPr>
            <a:r>
              <a:rPr lang="en-CA" dirty="0"/>
              <a:t>Health expenditures by age group:</a:t>
            </a:r>
          </a:p>
          <a:p>
            <a:pPr marL="0" indent="0">
              <a:buNone/>
            </a:pPr>
            <a:endParaRPr lang="en-CA" dirty="0"/>
          </a:p>
          <a:p>
            <a:r>
              <a:rPr lang="en-CA" dirty="0"/>
              <a:t>Starts to grow sharply by ages 75+</a:t>
            </a:r>
          </a:p>
        </p:txBody>
      </p:sp>
      <p:pic>
        <p:nvPicPr>
          <p:cNvPr id="6" name="Content Placeholder 5" descr="Chart, histogram&#10;&#10;Description automatically generated">
            <a:extLst>
              <a:ext uri="{FF2B5EF4-FFF2-40B4-BE49-F238E27FC236}">
                <a16:creationId xmlns:a16="http://schemas.microsoft.com/office/drawing/2014/main" id="{64DA137D-E559-D0CA-0373-B9EC2793898D}"/>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2380" y="1261110"/>
            <a:ext cx="5341620" cy="3882390"/>
          </a:xfrm>
        </p:spPr>
      </p:pic>
    </p:spTree>
    <p:extLst>
      <p:ext uri="{BB962C8B-B14F-4D97-AF65-F5344CB8AC3E}">
        <p14:creationId xmlns:p14="http://schemas.microsoft.com/office/powerpoint/2010/main" val="335579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B4F6E-437A-BF22-18F6-3936756F1555}"/>
              </a:ext>
            </a:extLst>
          </p:cNvPr>
          <p:cNvSpPr>
            <a:spLocks noGrp="1"/>
          </p:cNvSpPr>
          <p:nvPr>
            <p:ph type="title"/>
          </p:nvPr>
        </p:nvSpPr>
        <p:spPr/>
        <p:txBody>
          <a:bodyPr/>
          <a:lstStyle/>
          <a:p>
            <a:r>
              <a:rPr lang="en-CA" dirty="0"/>
              <a:t>Age 75+:</a:t>
            </a:r>
          </a:p>
        </p:txBody>
      </p:sp>
      <p:sp>
        <p:nvSpPr>
          <p:cNvPr id="4" name="Content Placeholder 7">
            <a:extLst>
              <a:ext uri="{FF2B5EF4-FFF2-40B4-BE49-F238E27FC236}">
                <a16:creationId xmlns:a16="http://schemas.microsoft.com/office/drawing/2014/main" id="{A0E6101E-FBBB-B0E3-3EB0-AAB77A516DFA}"/>
              </a:ext>
            </a:extLst>
          </p:cNvPr>
          <p:cNvSpPr txBox="1">
            <a:spLocks/>
          </p:cNvSpPr>
          <p:nvPr/>
        </p:nvSpPr>
        <p:spPr>
          <a:xfrm>
            <a:off x="185257" y="1280181"/>
            <a:ext cx="3547844" cy="3538728"/>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CA" dirty="0"/>
              <a:t> </a:t>
            </a:r>
          </a:p>
          <a:p>
            <a:pPr marL="0" indent="0">
              <a:buFont typeface="Arial" pitchFamily="34" charset="0"/>
              <a:buNone/>
            </a:pPr>
            <a:r>
              <a:rPr lang="en-CA" dirty="0"/>
              <a:t>New 75 year olds gaining quickly.</a:t>
            </a:r>
          </a:p>
          <a:p>
            <a:pPr marL="0" indent="0">
              <a:buFont typeface="Arial" pitchFamily="34" charset="0"/>
              <a:buNone/>
            </a:pPr>
            <a:endParaRPr lang="en-CA" dirty="0"/>
          </a:p>
          <a:p>
            <a:pPr marL="0" indent="0">
              <a:buFont typeface="Arial" pitchFamily="34" charset="0"/>
              <a:buNone/>
            </a:pPr>
            <a:r>
              <a:rPr lang="en-CA" dirty="0"/>
              <a:t>In Canada:</a:t>
            </a:r>
          </a:p>
          <a:p>
            <a:pPr marL="0" indent="0">
              <a:buFont typeface="Arial" pitchFamily="34" charset="0"/>
              <a:buNone/>
            </a:pPr>
            <a:r>
              <a:rPr lang="en-CA" dirty="0"/>
              <a:t>+3.6 million people in next 20 years</a:t>
            </a:r>
          </a:p>
        </p:txBody>
      </p:sp>
      <p:pic>
        <p:nvPicPr>
          <p:cNvPr id="9" name="Content Placeholder 8" descr="A picture containing text, line, plot, screenshot&#10;&#10;Description automatically generated">
            <a:extLst>
              <a:ext uri="{FF2B5EF4-FFF2-40B4-BE49-F238E27FC236}">
                <a16:creationId xmlns:a16="http://schemas.microsoft.com/office/drawing/2014/main" id="{A3072C32-5CEA-0542-6307-7535B79F4028}"/>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779160" y="1262700"/>
            <a:ext cx="5336100" cy="3880800"/>
          </a:xfrm>
        </p:spPr>
      </p:pic>
    </p:spTree>
    <p:extLst>
      <p:ext uri="{BB962C8B-B14F-4D97-AF65-F5344CB8AC3E}">
        <p14:creationId xmlns:p14="http://schemas.microsoft.com/office/powerpoint/2010/main" val="3885752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2. Health</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6" y="1280181"/>
            <a:ext cx="3724013" cy="3538728"/>
          </a:xfrm>
        </p:spPr>
        <p:txBody>
          <a:bodyPr/>
          <a:lstStyle/>
          <a:p>
            <a:pPr marL="0" indent="0">
              <a:buNone/>
            </a:pPr>
            <a:r>
              <a:rPr lang="en-CA" dirty="0"/>
              <a:t>Projected provincial health expenditures:</a:t>
            </a:r>
          </a:p>
          <a:p>
            <a:pPr marL="0" indent="0">
              <a:buNone/>
            </a:pPr>
            <a:endParaRPr lang="en-CA" dirty="0"/>
          </a:p>
          <a:p>
            <a:pPr marL="0" indent="0">
              <a:buNone/>
            </a:pPr>
            <a:r>
              <a:rPr lang="en-CA" dirty="0"/>
              <a:t>+1.5 points (PBO)</a:t>
            </a:r>
          </a:p>
          <a:p>
            <a:pPr marL="0" indent="0">
              <a:buNone/>
            </a:pPr>
            <a:r>
              <a:rPr lang="en-CA" dirty="0"/>
              <a:t>+3 points (C.D. Howe)</a:t>
            </a:r>
          </a:p>
          <a:p>
            <a:pPr marL="0" indent="0">
              <a:buNone/>
            </a:pPr>
            <a:endParaRPr lang="en-CA" dirty="0"/>
          </a:p>
        </p:txBody>
      </p:sp>
      <p:pic>
        <p:nvPicPr>
          <p:cNvPr id="7" name="Content Placeholder 6" descr="Chart, line chart&#10;&#10;Description automatically generated">
            <a:extLst>
              <a:ext uri="{FF2B5EF4-FFF2-40B4-BE49-F238E27FC236}">
                <a16:creationId xmlns:a16="http://schemas.microsoft.com/office/drawing/2014/main" id="{3E6BC77F-6A78-4448-F089-5504EAE6386F}"/>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2380" y="1261110"/>
            <a:ext cx="5341620" cy="3882390"/>
          </a:xfrm>
        </p:spPr>
      </p:pic>
    </p:spTree>
    <p:extLst>
      <p:ext uri="{BB962C8B-B14F-4D97-AF65-F5344CB8AC3E}">
        <p14:creationId xmlns:p14="http://schemas.microsoft.com/office/powerpoint/2010/main" val="3290244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2. Health</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6" y="1280181"/>
            <a:ext cx="3724013" cy="3538728"/>
          </a:xfrm>
        </p:spPr>
        <p:txBody>
          <a:bodyPr/>
          <a:lstStyle/>
          <a:p>
            <a:pPr marL="0" indent="0">
              <a:buNone/>
            </a:pPr>
            <a:r>
              <a:rPr lang="en-CA" dirty="0"/>
              <a:t>Projected provincial health expenditures:</a:t>
            </a:r>
          </a:p>
          <a:p>
            <a:pPr marL="0" indent="0">
              <a:buNone/>
            </a:pPr>
            <a:endParaRPr lang="en-CA" dirty="0">
              <a:solidFill>
                <a:schemeClr val="bg1">
                  <a:lumMod val="75000"/>
                </a:schemeClr>
              </a:solidFill>
            </a:endParaRPr>
          </a:p>
          <a:p>
            <a:pPr marL="0" indent="0">
              <a:buNone/>
            </a:pPr>
            <a:r>
              <a:rPr lang="en-CA" dirty="0">
                <a:solidFill>
                  <a:schemeClr val="bg1">
                    <a:lumMod val="75000"/>
                  </a:schemeClr>
                </a:solidFill>
              </a:rPr>
              <a:t>+1.5 points (PBO)</a:t>
            </a:r>
          </a:p>
          <a:p>
            <a:pPr marL="0" indent="0">
              <a:buNone/>
            </a:pPr>
            <a:r>
              <a:rPr lang="en-CA" dirty="0">
                <a:solidFill>
                  <a:schemeClr val="bg1">
                    <a:lumMod val="75000"/>
                  </a:schemeClr>
                </a:solidFill>
              </a:rPr>
              <a:t>+3 points (C.D. Howe)</a:t>
            </a:r>
          </a:p>
          <a:p>
            <a:pPr marL="0" indent="0">
              <a:buNone/>
            </a:pPr>
            <a:r>
              <a:rPr lang="en-CA" dirty="0"/>
              <a:t>Starts picking up </a:t>
            </a:r>
            <a:r>
              <a:rPr lang="en-CA" u="sng" dirty="0"/>
              <a:t>now.</a:t>
            </a:r>
            <a:endParaRPr lang="en-CA" dirty="0"/>
          </a:p>
          <a:p>
            <a:pPr marL="0" indent="0">
              <a:buNone/>
            </a:pPr>
            <a:endParaRPr lang="en-CA" dirty="0"/>
          </a:p>
        </p:txBody>
      </p:sp>
      <p:pic>
        <p:nvPicPr>
          <p:cNvPr id="6" name="Content Placeholder 5" descr="Chart, line chart&#10;&#10;Description automatically generated">
            <a:extLst>
              <a:ext uri="{FF2B5EF4-FFF2-40B4-BE49-F238E27FC236}">
                <a16:creationId xmlns:a16="http://schemas.microsoft.com/office/drawing/2014/main" id="{A8ADDAAB-75B3-48D3-9D79-5709F0716280}"/>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2380" y="1143000"/>
            <a:ext cx="5341620" cy="3882390"/>
          </a:xfrm>
        </p:spPr>
      </p:pic>
    </p:spTree>
    <p:extLst>
      <p:ext uri="{BB962C8B-B14F-4D97-AF65-F5344CB8AC3E}">
        <p14:creationId xmlns:p14="http://schemas.microsoft.com/office/powerpoint/2010/main" val="341635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3. Long-term care</a:t>
            </a:r>
          </a:p>
        </p:txBody>
      </p:sp>
      <p:sp>
        <p:nvSpPr>
          <p:cNvPr id="10" name="Content Placeholder 9">
            <a:extLst>
              <a:ext uri="{FF2B5EF4-FFF2-40B4-BE49-F238E27FC236}">
                <a16:creationId xmlns:a16="http://schemas.microsoft.com/office/drawing/2014/main" id="{CAA1D4C3-2FCF-0180-53A5-2B7C05C1AA01}"/>
              </a:ext>
            </a:extLst>
          </p:cNvPr>
          <p:cNvSpPr>
            <a:spLocks noGrp="1"/>
          </p:cNvSpPr>
          <p:nvPr>
            <p:ph sz="half" idx="2"/>
          </p:nvPr>
        </p:nvSpPr>
        <p:spPr/>
        <p:txBody>
          <a:bodyPr/>
          <a:lstStyle/>
          <a:p>
            <a:r>
              <a:rPr lang="en-CA" dirty="0"/>
              <a:t>How will population aging change LTC expenditures?</a:t>
            </a:r>
          </a:p>
          <a:p>
            <a:r>
              <a:rPr lang="en-CA" dirty="0"/>
              <a:t>When will this happen?</a:t>
            </a:r>
          </a:p>
          <a:p>
            <a:endParaRPr lang="en-CA" dirty="0"/>
          </a:p>
        </p:txBody>
      </p:sp>
      <p:sp>
        <p:nvSpPr>
          <p:cNvPr id="12" name="Content Placeholder 11">
            <a:extLst>
              <a:ext uri="{FF2B5EF4-FFF2-40B4-BE49-F238E27FC236}">
                <a16:creationId xmlns:a16="http://schemas.microsoft.com/office/drawing/2014/main" id="{1379057A-D48C-4F6E-BADA-31CC54F4E6B9}"/>
              </a:ext>
            </a:extLst>
          </p:cNvPr>
          <p:cNvSpPr>
            <a:spLocks noGrp="1"/>
          </p:cNvSpPr>
          <p:nvPr>
            <p:ph sz="half" idx="1"/>
          </p:nvPr>
        </p:nvSpPr>
        <p:spPr/>
        <p:txBody>
          <a:bodyPr/>
          <a:lstStyle/>
          <a:p>
            <a:r>
              <a:rPr lang="en-CA" dirty="0"/>
              <a:t>Mostly a provincial responsibility.</a:t>
            </a:r>
          </a:p>
        </p:txBody>
      </p:sp>
    </p:spTree>
    <p:extLst>
      <p:ext uri="{BB962C8B-B14F-4D97-AF65-F5344CB8AC3E}">
        <p14:creationId xmlns:p14="http://schemas.microsoft.com/office/powerpoint/2010/main" val="1420517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3. Long-term care</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547844" cy="3538728"/>
          </a:xfrm>
        </p:spPr>
        <p:txBody>
          <a:bodyPr/>
          <a:lstStyle/>
          <a:p>
            <a:pPr marL="0" indent="0">
              <a:buNone/>
            </a:pPr>
            <a:r>
              <a:rPr lang="en-CA" dirty="0"/>
              <a:t>LTC expenditures by age group:</a:t>
            </a:r>
          </a:p>
          <a:p>
            <a:pPr marL="0" indent="0">
              <a:buNone/>
            </a:pPr>
            <a:endParaRPr lang="en-CA" dirty="0"/>
          </a:p>
          <a:p>
            <a:pPr marL="0" indent="0">
              <a:buNone/>
            </a:pPr>
            <a:r>
              <a:rPr lang="en-CA" dirty="0"/>
              <a:t>Really grows post age 85.</a:t>
            </a:r>
          </a:p>
          <a:p>
            <a:pPr marL="0" indent="0">
              <a:buNone/>
            </a:pPr>
            <a:endParaRPr lang="en-CA" dirty="0"/>
          </a:p>
        </p:txBody>
      </p:sp>
      <p:pic>
        <p:nvPicPr>
          <p:cNvPr id="7" name="Content Placeholder 6" descr="Chart, bar chart&#10;&#10;Description automatically generated">
            <a:extLst>
              <a:ext uri="{FF2B5EF4-FFF2-40B4-BE49-F238E27FC236}">
                <a16:creationId xmlns:a16="http://schemas.microsoft.com/office/drawing/2014/main" id="{78789F23-42C5-9F75-54F6-766DACB80631}"/>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799663" y="1255500"/>
            <a:ext cx="5344337" cy="3888000"/>
          </a:xfrm>
        </p:spPr>
      </p:pic>
    </p:spTree>
    <p:extLst>
      <p:ext uri="{BB962C8B-B14F-4D97-AF65-F5344CB8AC3E}">
        <p14:creationId xmlns:p14="http://schemas.microsoft.com/office/powerpoint/2010/main" val="3234973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3. Long-term care</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547844" cy="3538728"/>
          </a:xfrm>
        </p:spPr>
        <p:txBody>
          <a:bodyPr/>
          <a:lstStyle/>
          <a:p>
            <a:pPr marL="0" indent="0">
              <a:buNone/>
            </a:pPr>
            <a:r>
              <a:rPr lang="en-CA" dirty="0"/>
              <a:t>Age 85+:</a:t>
            </a:r>
          </a:p>
          <a:p>
            <a:pPr marL="0" indent="0">
              <a:buNone/>
            </a:pPr>
            <a:endParaRPr lang="en-CA" dirty="0"/>
          </a:p>
          <a:p>
            <a:pPr marL="0" indent="0">
              <a:buNone/>
            </a:pPr>
            <a:r>
              <a:rPr lang="en-CA" dirty="0"/>
              <a:t>Population share takes off after 2030.</a:t>
            </a:r>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pic>
        <p:nvPicPr>
          <p:cNvPr id="7" name="Content Placeholder 6" descr="A graph with a red line and blue line&#10;&#10;Description automatically generated with low confidence">
            <a:extLst>
              <a:ext uri="{FF2B5EF4-FFF2-40B4-BE49-F238E27FC236}">
                <a16:creationId xmlns:a16="http://schemas.microsoft.com/office/drawing/2014/main" id="{6D9CD1A0-A362-20AE-C440-23FD7533682F}"/>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7899" y="1262700"/>
            <a:ext cx="5336101" cy="3880800"/>
          </a:xfrm>
        </p:spPr>
      </p:pic>
    </p:spTree>
    <p:extLst>
      <p:ext uri="{BB962C8B-B14F-4D97-AF65-F5344CB8AC3E}">
        <p14:creationId xmlns:p14="http://schemas.microsoft.com/office/powerpoint/2010/main" val="2239633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3. Long-term care</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547844" cy="3538728"/>
          </a:xfrm>
        </p:spPr>
        <p:txBody>
          <a:bodyPr>
            <a:normAutofit/>
          </a:bodyPr>
          <a:lstStyle/>
          <a:p>
            <a:pPr marL="0" indent="0">
              <a:buNone/>
            </a:pPr>
            <a:r>
              <a:rPr lang="en-CA" dirty="0"/>
              <a:t>As of 2021:</a:t>
            </a:r>
          </a:p>
          <a:p>
            <a:r>
              <a:rPr lang="en-CA" dirty="0"/>
              <a:t>About 400K in nursing home or senior residence.</a:t>
            </a:r>
          </a:p>
          <a:p>
            <a:pPr marL="0" indent="0">
              <a:buNone/>
            </a:pPr>
            <a:endParaRPr lang="en-CA" dirty="0"/>
          </a:p>
          <a:p>
            <a:pPr marL="0" indent="0">
              <a:buNone/>
            </a:pPr>
            <a:endParaRPr lang="en-CA" dirty="0"/>
          </a:p>
        </p:txBody>
      </p:sp>
      <p:pic>
        <p:nvPicPr>
          <p:cNvPr id="7" name="Content Placeholder 6" descr="Chart, histogram&#10;&#10;Description automatically generated">
            <a:extLst>
              <a:ext uri="{FF2B5EF4-FFF2-40B4-BE49-F238E27FC236}">
                <a16:creationId xmlns:a16="http://schemas.microsoft.com/office/drawing/2014/main" id="{80F98C07-B4D0-6936-9929-73BA388E7204}"/>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10000" y="1263015"/>
            <a:ext cx="5334000" cy="3880485"/>
          </a:xfrm>
        </p:spPr>
      </p:pic>
    </p:spTree>
    <p:extLst>
      <p:ext uri="{BB962C8B-B14F-4D97-AF65-F5344CB8AC3E}">
        <p14:creationId xmlns:p14="http://schemas.microsoft.com/office/powerpoint/2010/main" val="3627954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3. Long-term care</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7" y="1280181"/>
            <a:ext cx="3547844" cy="3538728"/>
          </a:xfrm>
        </p:spPr>
        <p:txBody>
          <a:bodyPr>
            <a:normAutofit lnSpcReduction="10000"/>
          </a:bodyPr>
          <a:lstStyle/>
          <a:p>
            <a:pPr marL="0" indent="0">
              <a:buNone/>
            </a:pPr>
            <a:r>
              <a:rPr lang="en-CA" dirty="0">
                <a:solidFill>
                  <a:schemeClr val="bg1">
                    <a:lumMod val="75000"/>
                  </a:schemeClr>
                </a:solidFill>
              </a:rPr>
              <a:t>As of 2021:</a:t>
            </a:r>
          </a:p>
          <a:p>
            <a:r>
              <a:rPr lang="en-CA" dirty="0">
                <a:solidFill>
                  <a:schemeClr val="bg1">
                    <a:lumMod val="75000"/>
                  </a:schemeClr>
                </a:solidFill>
              </a:rPr>
              <a:t>About 400K in nursing home or senior residence.</a:t>
            </a:r>
          </a:p>
          <a:p>
            <a:pPr marL="0" indent="0">
              <a:buNone/>
            </a:pPr>
            <a:endParaRPr lang="en-CA" dirty="0">
              <a:solidFill>
                <a:schemeClr val="bg1">
                  <a:lumMod val="75000"/>
                </a:schemeClr>
              </a:solidFill>
            </a:endParaRPr>
          </a:p>
          <a:p>
            <a:r>
              <a:rPr lang="en-CA" dirty="0"/>
              <a:t>Are we ready to build and staff 2x beds?</a:t>
            </a:r>
          </a:p>
          <a:p>
            <a:pPr marL="0" indent="0">
              <a:buNone/>
            </a:pPr>
            <a:endParaRPr lang="en-CA" dirty="0"/>
          </a:p>
          <a:p>
            <a:pPr marL="0" indent="0">
              <a:buNone/>
            </a:pPr>
            <a:endParaRPr lang="en-CA" dirty="0"/>
          </a:p>
        </p:txBody>
      </p:sp>
      <p:pic>
        <p:nvPicPr>
          <p:cNvPr id="7" name="Content Placeholder 6" descr="Chart, histogram&#10;&#10;Description automatically generated">
            <a:extLst>
              <a:ext uri="{FF2B5EF4-FFF2-40B4-BE49-F238E27FC236}">
                <a16:creationId xmlns:a16="http://schemas.microsoft.com/office/drawing/2014/main" id="{80F98C07-B4D0-6936-9929-73BA388E7204}"/>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10000" y="1263015"/>
            <a:ext cx="5334000" cy="3880485"/>
          </a:xfrm>
        </p:spPr>
      </p:pic>
    </p:spTree>
    <p:extLst>
      <p:ext uri="{BB962C8B-B14F-4D97-AF65-F5344CB8AC3E}">
        <p14:creationId xmlns:p14="http://schemas.microsoft.com/office/powerpoint/2010/main" val="26842432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4. Fiscal balances</a:t>
            </a:r>
          </a:p>
        </p:txBody>
      </p:sp>
      <p:sp>
        <p:nvSpPr>
          <p:cNvPr id="10" name="Content Placeholder 9">
            <a:extLst>
              <a:ext uri="{FF2B5EF4-FFF2-40B4-BE49-F238E27FC236}">
                <a16:creationId xmlns:a16="http://schemas.microsoft.com/office/drawing/2014/main" id="{CAA1D4C3-2FCF-0180-53A5-2B7C05C1AA01}"/>
              </a:ext>
            </a:extLst>
          </p:cNvPr>
          <p:cNvSpPr>
            <a:spLocks noGrp="1"/>
          </p:cNvSpPr>
          <p:nvPr>
            <p:ph sz="half" idx="2"/>
          </p:nvPr>
        </p:nvSpPr>
        <p:spPr/>
        <p:txBody>
          <a:bodyPr>
            <a:normAutofit/>
          </a:bodyPr>
          <a:lstStyle/>
          <a:p>
            <a:pPr marL="0" indent="0">
              <a:buNone/>
            </a:pPr>
            <a:endParaRPr lang="en-CA" dirty="0"/>
          </a:p>
        </p:txBody>
      </p:sp>
      <p:sp>
        <p:nvSpPr>
          <p:cNvPr id="12" name="Content Placeholder 11">
            <a:extLst>
              <a:ext uri="{FF2B5EF4-FFF2-40B4-BE49-F238E27FC236}">
                <a16:creationId xmlns:a16="http://schemas.microsoft.com/office/drawing/2014/main" id="{1379057A-D48C-4F6E-BADA-31CC54F4E6B9}"/>
              </a:ext>
            </a:extLst>
          </p:cNvPr>
          <p:cNvSpPr>
            <a:spLocks noGrp="1"/>
          </p:cNvSpPr>
          <p:nvPr>
            <p:ph sz="half" idx="1"/>
          </p:nvPr>
        </p:nvSpPr>
        <p:spPr/>
        <p:txBody>
          <a:bodyPr>
            <a:normAutofit/>
          </a:bodyPr>
          <a:lstStyle/>
          <a:p>
            <a:pPr marL="0" indent="0">
              <a:buNone/>
            </a:pPr>
            <a:r>
              <a:rPr lang="en-CA" dirty="0"/>
              <a:t>Putting it all together.</a:t>
            </a:r>
          </a:p>
          <a:p>
            <a:pPr marL="0" indent="0">
              <a:buNone/>
            </a:pPr>
            <a:endParaRPr lang="en-CA" dirty="0"/>
          </a:p>
        </p:txBody>
      </p:sp>
    </p:spTree>
    <p:extLst>
      <p:ext uri="{BB962C8B-B14F-4D97-AF65-F5344CB8AC3E}">
        <p14:creationId xmlns:p14="http://schemas.microsoft.com/office/powerpoint/2010/main" val="375955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p:txBody>
          <a:bodyPr/>
          <a:lstStyle/>
          <a:p>
            <a:r>
              <a:rPr lang="en-CA" dirty="0"/>
              <a:t>What we’re going to do:</a:t>
            </a:r>
          </a:p>
        </p:txBody>
      </p:sp>
      <p:sp>
        <p:nvSpPr>
          <p:cNvPr id="4" name="Content Placeholder 3">
            <a:extLst>
              <a:ext uri="{FF2B5EF4-FFF2-40B4-BE49-F238E27FC236}">
                <a16:creationId xmlns:a16="http://schemas.microsoft.com/office/drawing/2014/main" id="{2DD97D60-7C05-65A1-0F68-AAF5BB257B7E}"/>
              </a:ext>
            </a:extLst>
          </p:cNvPr>
          <p:cNvSpPr>
            <a:spLocks noGrp="1"/>
          </p:cNvSpPr>
          <p:nvPr>
            <p:ph idx="1"/>
          </p:nvPr>
        </p:nvSpPr>
        <p:spPr/>
        <p:txBody>
          <a:bodyPr/>
          <a:lstStyle/>
          <a:p>
            <a:pPr marL="457200" indent="-457200">
              <a:lnSpc>
                <a:spcPct val="200000"/>
              </a:lnSpc>
              <a:buClrTx/>
              <a:buSzPct val="100000"/>
              <a:buFont typeface="+mj-lt"/>
              <a:buAutoNum type="arabicPeriod"/>
            </a:pPr>
            <a:r>
              <a:rPr lang="en-CA" dirty="0"/>
              <a:t>Look at population change in Chile and Canada.</a:t>
            </a:r>
          </a:p>
          <a:p>
            <a:pPr marL="457200" indent="-457200">
              <a:lnSpc>
                <a:spcPct val="200000"/>
              </a:lnSpc>
              <a:buClrTx/>
              <a:buSzPct val="100000"/>
              <a:buFont typeface="+mj-lt"/>
              <a:buAutoNum type="arabicPeriod"/>
            </a:pPr>
            <a:r>
              <a:rPr lang="en-CA" dirty="0"/>
              <a:t>Learn about Canadian taxation and govt spending.</a:t>
            </a:r>
          </a:p>
          <a:p>
            <a:pPr marL="457200" indent="-457200">
              <a:lnSpc>
                <a:spcPct val="200000"/>
              </a:lnSpc>
              <a:buClrTx/>
              <a:buSzPct val="100000"/>
              <a:buFont typeface="+mj-lt"/>
              <a:buAutoNum type="arabicPeriod"/>
            </a:pPr>
            <a:r>
              <a:rPr lang="en-CA" dirty="0"/>
              <a:t>Use population change as policy case study.</a:t>
            </a:r>
          </a:p>
          <a:p>
            <a:endParaRPr lang="en-CA" dirty="0"/>
          </a:p>
        </p:txBody>
      </p:sp>
    </p:spTree>
    <p:extLst>
      <p:ext uri="{BB962C8B-B14F-4D97-AF65-F5344CB8AC3E}">
        <p14:creationId xmlns:p14="http://schemas.microsoft.com/office/powerpoint/2010/main" val="3348978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4. Fiscal balances</a:t>
            </a:r>
          </a:p>
        </p:txBody>
      </p:sp>
      <p:sp>
        <p:nvSpPr>
          <p:cNvPr id="10" name="Content Placeholder 9">
            <a:extLst>
              <a:ext uri="{FF2B5EF4-FFF2-40B4-BE49-F238E27FC236}">
                <a16:creationId xmlns:a16="http://schemas.microsoft.com/office/drawing/2014/main" id="{CAA1D4C3-2FCF-0180-53A5-2B7C05C1AA01}"/>
              </a:ext>
            </a:extLst>
          </p:cNvPr>
          <p:cNvSpPr>
            <a:spLocks noGrp="1"/>
          </p:cNvSpPr>
          <p:nvPr>
            <p:ph sz="half" idx="2"/>
          </p:nvPr>
        </p:nvSpPr>
        <p:spPr/>
        <p:txBody>
          <a:bodyPr>
            <a:normAutofit lnSpcReduction="10000"/>
          </a:bodyPr>
          <a:lstStyle/>
          <a:p>
            <a:r>
              <a:rPr lang="en-CA" dirty="0"/>
              <a:t>Pensions: almost through it. (Federal)</a:t>
            </a:r>
          </a:p>
          <a:p>
            <a:endParaRPr lang="en-CA" dirty="0"/>
          </a:p>
          <a:p>
            <a:r>
              <a:rPr lang="en-CA" dirty="0"/>
              <a:t>Health: just starting the upswing. (Provincial)</a:t>
            </a:r>
          </a:p>
          <a:p>
            <a:endParaRPr lang="en-CA" dirty="0"/>
          </a:p>
          <a:p>
            <a:r>
              <a:rPr lang="en-CA" dirty="0"/>
              <a:t>LTC: need will grow in 2030s. (Provincial)</a:t>
            </a:r>
          </a:p>
          <a:p>
            <a:pPr marL="0" indent="0">
              <a:buNone/>
            </a:pPr>
            <a:endParaRPr lang="en-CA" dirty="0"/>
          </a:p>
        </p:txBody>
      </p:sp>
      <p:sp>
        <p:nvSpPr>
          <p:cNvPr id="12" name="Content Placeholder 11">
            <a:extLst>
              <a:ext uri="{FF2B5EF4-FFF2-40B4-BE49-F238E27FC236}">
                <a16:creationId xmlns:a16="http://schemas.microsoft.com/office/drawing/2014/main" id="{1379057A-D48C-4F6E-BADA-31CC54F4E6B9}"/>
              </a:ext>
            </a:extLst>
          </p:cNvPr>
          <p:cNvSpPr>
            <a:spLocks noGrp="1"/>
          </p:cNvSpPr>
          <p:nvPr>
            <p:ph sz="half" idx="1"/>
          </p:nvPr>
        </p:nvSpPr>
        <p:spPr/>
        <p:txBody>
          <a:bodyPr>
            <a:normAutofit lnSpcReduction="10000"/>
          </a:bodyPr>
          <a:lstStyle/>
          <a:p>
            <a:pPr marL="0" indent="0">
              <a:buNone/>
            </a:pPr>
            <a:r>
              <a:rPr lang="en-CA" dirty="0"/>
              <a:t>Putting it all together.</a:t>
            </a:r>
          </a:p>
          <a:p>
            <a:pPr marL="0" indent="0">
              <a:buNone/>
            </a:pPr>
            <a:endParaRPr lang="en-CA" dirty="0"/>
          </a:p>
        </p:txBody>
      </p:sp>
    </p:spTree>
    <p:extLst>
      <p:ext uri="{BB962C8B-B14F-4D97-AF65-F5344CB8AC3E}">
        <p14:creationId xmlns:p14="http://schemas.microsoft.com/office/powerpoint/2010/main" val="1838237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9FA-C091-A8C4-10D6-FEA6BD4BE2E3}"/>
              </a:ext>
            </a:extLst>
          </p:cNvPr>
          <p:cNvSpPr>
            <a:spLocks noGrp="1"/>
          </p:cNvSpPr>
          <p:nvPr>
            <p:ph type="title"/>
          </p:nvPr>
        </p:nvSpPr>
        <p:spPr/>
        <p:txBody>
          <a:bodyPr/>
          <a:lstStyle/>
          <a:p>
            <a:r>
              <a:rPr lang="en-CA" dirty="0"/>
              <a:t>4. Fiscal outlook</a:t>
            </a:r>
          </a:p>
        </p:txBody>
      </p:sp>
      <p:sp>
        <p:nvSpPr>
          <p:cNvPr id="8" name="Content Placeholder 7">
            <a:extLst>
              <a:ext uri="{FF2B5EF4-FFF2-40B4-BE49-F238E27FC236}">
                <a16:creationId xmlns:a16="http://schemas.microsoft.com/office/drawing/2014/main" id="{38A85A02-116F-8ADC-3476-F778CCE68283}"/>
              </a:ext>
            </a:extLst>
          </p:cNvPr>
          <p:cNvSpPr>
            <a:spLocks noGrp="1"/>
          </p:cNvSpPr>
          <p:nvPr>
            <p:ph sz="half" idx="2"/>
          </p:nvPr>
        </p:nvSpPr>
        <p:spPr>
          <a:xfrm>
            <a:off x="185256" y="1280181"/>
            <a:ext cx="3824681" cy="3538728"/>
          </a:xfrm>
        </p:spPr>
        <p:txBody>
          <a:bodyPr>
            <a:normAutofit/>
          </a:bodyPr>
          <a:lstStyle/>
          <a:p>
            <a:pPr marL="0" indent="0">
              <a:buNone/>
            </a:pPr>
            <a:r>
              <a:rPr lang="en-CA" dirty="0"/>
              <a:t>Debt/GDP projections:</a:t>
            </a:r>
          </a:p>
          <a:p>
            <a:pPr marL="0" indent="0">
              <a:buNone/>
            </a:pPr>
            <a:endParaRPr lang="en-CA" dirty="0"/>
          </a:p>
          <a:p>
            <a:r>
              <a:rPr lang="en-CA" sz="2400" dirty="0"/>
              <a:t>Fed-Prov differences driven by pension vs health responsibilities.</a:t>
            </a:r>
          </a:p>
          <a:p>
            <a:pPr marL="0" indent="0">
              <a:buNone/>
            </a:pPr>
            <a:r>
              <a:rPr lang="en-CA" sz="2400" dirty="0"/>
              <a:t>.</a:t>
            </a:r>
          </a:p>
          <a:p>
            <a:r>
              <a:rPr lang="en-CA" sz="2400" dirty="0"/>
              <a:t>Too optimistic on low-cost government?</a:t>
            </a:r>
          </a:p>
          <a:p>
            <a:pPr marL="0" indent="0">
              <a:buNone/>
            </a:pPr>
            <a:endParaRPr lang="en-CA" dirty="0"/>
          </a:p>
          <a:p>
            <a:pPr marL="0" indent="0">
              <a:buNone/>
            </a:pPr>
            <a:endParaRPr lang="en-CA" dirty="0"/>
          </a:p>
        </p:txBody>
      </p:sp>
      <p:pic>
        <p:nvPicPr>
          <p:cNvPr id="12" name="Content Placeholder 11" descr="Chart, line chart&#10;&#10;Description automatically generated">
            <a:extLst>
              <a:ext uri="{FF2B5EF4-FFF2-40B4-BE49-F238E27FC236}">
                <a16:creationId xmlns:a16="http://schemas.microsoft.com/office/drawing/2014/main" id="{D3A558A4-30BA-EB35-63C0-4BB8B3AF39CB}"/>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3802380" y="1261110"/>
            <a:ext cx="5341620" cy="3882390"/>
          </a:xfrm>
        </p:spPr>
      </p:pic>
    </p:spTree>
    <p:extLst>
      <p:ext uri="{BB962C8B-B14F-4D97-AF65-F5344CB8AC3E}">
        <p14:creationId xmlns:p14="http://schemas.microsoft.com/office/powerpoint/2010/main" val="3532251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0CD-A016-C857-ED75-C0B93BAC077C}"/>
              </a:ext>
            </a:extLst>
          </p:cNvPr>
          <p:cNvSpPr>
            <a:spLocks noGrp="1"/>
          </p:cNvSpPr>
          <p:nvPr>
            <p:ph type="title"/>
          </p:nvPr>
        </p:nvSpPr>
        <p:spPr/>
        <p:txBody>
          <a:bodyPr/>
          <a:lstStyle/>
          <a:p>
            <a:r>
              <a:rPr lang="en-CA" dirty="0"/>
              <a:t>Possible policy responses</a:t>
            </a:r>
          </a:p>
        </p:txBody>
      </p:sp>
      <p:sp>
        <p:nvSpPr>
          <p:cNvPr id="3" name="Content Placeholder 2">
            <a:extLst>
              <a:ext uri="{FF2B5EF4-FFF2-40B4-BE49-F238E27FC236}">
                <a16:creationId xmlns:a16="http://schemas.microsoft.com/office/drawing/2014/main" id="{AB73823E-EE6B-772A-0C91-3042D4C0B878}"/>
              </a:ext>
            </a:extLst>
          </p:cNvPr>
          <p:cNvSpPr>
            <a:spLocks noGrp="1"/>
          </p:cNvSpPr>
          <p:nvPr>
            <p:ph sz="half" idx="1"/>
          </p:nvPr>
        </p:nvSpPr>
        <p:spPr/>
        <p:txBody>
          <a:bodyPr>
            <a:normAutofit lnSpcReduction="10000"/>
          </a:bodyPr>
          <a:lstStyle/>
          <a:p>
            <a:pPr marL="457200" indent="-457200">
              <a:buAutoNum type="arabicPeriod"/>
            </a:pPr>
            <a:r>
              <a:rPr lang="en-CA" dirty="0"/>
              <a:t>Cut other spending.</a:t>
            </a:r>
          </a:p>
          <a:p>
            <a:pPr marL="457200" indent="-457200">
              <a:buAutoNum type="arabicPeriod"/>
            </a:pPr>
            <a:endParaRPr lang="en-CA" dirty="0"/>
          </a:p>
          <a:p>
            <a:pPr marL="457200" indent="-457200">
              <a:buAutoNum type="arabicPeriod"/>
            </a:pPr>
            <a:r>
              <a:rPr lang="en-CA" dirty="0"/>
              <a:t>.</a:t>
            </a:r>
          </a:p>
          <a:p>
            <a:pPr marL="457200" indent="-457200">
              <a:buAutoNum type="arabicPeriod"/>
            </a:pPr>
            <a:endParaRPr lang="en-CA" dirty="0"/>
          </a:p>
          <a:p>
            <a:pPr marL="457200" indent="-457200">
              <a:buAutoNum type="arabicPeriod"/>
            </a:pPr>
            <a:r>
              <a:rPr lang="en-CA" dirty="0"/>
              <a:t>.</a:t>
            </a:r>
          </a:p>
          <a:p>
            <a:pPr marL="457200" indent="-457200">
              <a:buAutoNum type="arabicPeriod"/>
            </a:pPr>
            <a:endParaRPr lang="en-CA" dirty="0"/>
          </a:p>
          <a:p>
            <a:pPr marL="457200" indent="-457200">
              <a:buAutoNum type="arabicPeriod"/>
            </a:pPr>
            <a:r>
              <a:rPr lang="en-CA" dirty="0"/>
              <a:t> </a:t>
            </a:r>
          </a:p>
        </p:txBody>
      </p:sp>
      <p:sp>
        <p:nvSpPr>
          <p:cNvPr id="4" name="Content Placeholder 3">
            <a:extLst>
              <a:ext uri="{FF2B5EF4-FFF2-40B4-BE49-F238E27FC236}">
                <a16:creationId xmlns:a16="http://schemas.microsoft.com/office/drawing/2014/main" id="{15B92EC3-448C-EA7F-D380-6DA2E9D8235A}"/>
              </a:ext>
            </a:extLst>
          </p:cNvPr>
          <p:cNvSpPr>
            <a:spLocks noGrp="1"/>
          </p:cNvSpPr>
          <p:nvPr>
            <p:ph sz="half" idx="2"/>
          </p:nvPr>
        </p:nvSpPr>
        <p:spPr/>
        <p:txBody>
          <a:bodyPr>
            <a:normAutofit lnSpcReduction="10000"/>
          </a:bodyPr>
          <a:lstStyle/>
          <a:p>
            <a:pPr>
              <a:buFont typeface="Wingdings" panose="05000000000000000000" pitchFamily="2" charset="2"/>
              <a:buChar char="Ø"/>
            </a:pPr>
            <a:r>
              <a:rPr lang="en-CA" dirty="0"/>
              <a:t>What to cut?</a:t>
            </a:r>
          </a:p>
          <a:p>
            <a:pPr>
              <a:buFont typeface="Wingdings" panose="05000000000000000000" pitchFamily="2" charset="2"/>
              <a:buChar char="Ø"/>
            </a:pPr>
            <a:endParaRPr lang="en-CA" dirty="0"/>
          </a:p>
          <a:p>
            <a:pPr>
              <a:buFont typeface="Wingdings" panose="05000000000000000000" pitchFamily="2" charset="2"/>
              <a:buChar char="Ø"/>
            </a:pPr>
            <a:endParaRPr lang="en-CA" dirty="0"/>
          </a:p>
          <a:p>
            <a:pPr>
              <a:buFont typeface="Wingdings" panose="05000000000000000000" pitchFamily="2" charset="2"/>
              <a:buChar char="Ø"/>
            </a:pPr>
            <a:endParaRPr lang="en-CA" dirty="0"/>
          </a:p>
          <a:p>
            <a:pPr>
              <a:buFont typeface="Wingdings" panose="05000000000000000000" pitchFamily="2" charset="2"/>
              <a:buChar char="Ø"/>
            </a:pPr>
            <a:endParaRPr lang="en-CA" dirty="0"/>
          </a:p>
          <a:p>
            <a:endParaRPr lang="en-CA" dirty="0"/>
          </a:p>
        </p:txBody>
      </p:sp>
    </p:spTree>
    <p:extLst>
      <p:ext uri="{BB962C8B-B14F-4D97-AF65-F5344CB8AC3E}">
        <p14:creationId xmlns:p14="http://schemas.microsoft.com/office/powerpoint/2010/main" val="27006227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0CD-A016-C857-ED75-C0B93BAC077C}"/>
              </a:ext>
            </a:extLst>
          </p:cNvPr>
          <p:cNvSpPr>
            <a:spLocks noGrp="1"/>
          </p:cNvSpPr>
          <p:nvPr>
            <p:ph type="title"/>
          </p:nvPr>
        </p:nvSpPr>
        <p:spPr/>
        <p:txBody>
          <a:bodyPr/>
          <a:lstStyle/>
          <a:p>
            <a:r>
              <a:rPr lang="en-CA" dirty="0"/>
              <a:t>Possible policy responses</a:t>
            </a:r>
          </a:p>
        </p:txBody>
      </p:sp>
      <p:sp>
        <p:nvSpPr>
          <p:cNvPr id="3" name="Content Placeholder 2">
            <a:extLst>
              <a:ext uri="{FF2B5EF4-FFF2-40B4-BE49-F238E27FC236}">
                <a16:creationId xmlns:a16="http://schemas.microsoft.com/office/drawing/2014/main" id="{AB73823E-EE6B-772A-0C91-3042D4C0B878}"/>
              </a:ext>
            </a:extLst>
          </p:cNvPr>
          <p:cNvSpPr>
            <a:spLocks noGrp="1"/>
          </p:cNvSpPr>
          <p:nvPr>
            <p:ph sz="half" idx="1"/>
          </p:nvPr>
        </p:nvSpPr>
        <p:spPr/>
        <p:txBody>
          <a:bodyPr>
            <a:normAutofit lnSpcReduction="10000"/>
          </a:bodyPr>
          <a:lstStyle/>
          <a:p>
            <a:pPr marL="457200" indent="-457200">
              <a:buAutoNum type="arabicPeriod"/>
            </a:pPr>
            <a:r>
              <a:rPr lang="en-CA" dirty="0"/>
              <a:t>Cut other spending.</a:t>
            </a:r>
          </a:p>
          <a:p>
            <a:pPr marL="457200" indent="-457200">
              <a:buAutoNum type="arabicPeriod"/>
            </a:pPr>
            <a:endParaRPr lang="en-CA" dirty="0"/>
          </a:p>
          <a:p>
            <a:pPr marL="457200" indent="-457200">
              <a:buAutoNum type="arabicPeriod"/>
            </a:pPr>
            <a:r>
              <a:rPr lang="en-CA" dirty="0"/>
              <a:t>Borrow / inflate.</a:t>
            </a:r>
          </a:p>
          <a:p>
            <a:pPr marL="457200" indent="-457200">
              <a:buAutoNum type="arabicPeriod"/>
            </a:pPr>
            <a:endParaRPr lang="en-CA" dirty="0"/>
          </a:p>
          <a:p>
            <a:pPr marL="457200" indent="-457200">
              <a:buAutoNum type="arabicPeriod"/>
            </a:pPr>
            <a:r>
              <a:rPr lang="en-CA" dirty="0"/>
              <a:t>.</a:t>
            </a:r>
          </a:p>
          <a:p>
            <a:pPr marL="457200" indent="-457200">
              <a:buAutoNum type="arabicPeriod"/>
            </a:pPr>
            <a:endParaRPr lang="en-CA" dirty="0"/>
          </a:p>
          <a:p>
            <a:pPr marL="457200" indent="-457200">
              <a:buAutoNum type="arabicPeriod"/>
            </a:pPr>
            <a:r>
              <a:rPr lang="en-CA" dirty="0"/>
              <a:t> </a:t>
            </a:r>
          </a:p>
        </p:txBody>
      </p:sp>
      <p:sp>
        <p:nvSpPr>
          <p:cNvPr id="4" name="Content Placeholder 3">
            <a:extLst>
              <a:ext uri="{FF2B5EF4-FFF2-40B4-BE49-F238E27FC236}">
                <a16:creationId xmlns:a16="http://schemas.microsoft.com/office/drawing/2014/main" id="{15B92EC3-448C-EA7F-D380-6DA2E9D8235A}"/>
              </a:ext>
            </a:extLst>
          </p:cNvPr>
          <p:cNvSpPr>
            <a:spLocks noGrp="1"/>
          </p:cNvSpPr>
          <p:nvPr>
            <p:ph sz="half" idx="2"/>
          </p:nvPr>
        </p:nvSpPr>
        <p:spPr/>
        <p:txBody>
          <a:bodyPr>
            <a:normAutofit lnSpcReduction="10000"/>
          </a:bodyPr>
          <a:lstStyle/>
          <a:p>
            <a:pPr>
              <a:buFont typeface="Wingdings" panose="05000000000000000000" pitchFamily="2" charset="2"/>
              <a:buChar char="Ø"/>
            </a:pPr>
            <a:r>
              <a:rPr lang="en-CA" dirty="0"/>
              <a:t>What to cut?</a:t>
            </a:r>
          </a:p>
          <a:p>
            <a:pPr>
              <a:buFont typeface="Wingdings" panose="05000000000000000000" pitchFamily="2" charset="2"/>
              <a:buChar char="Ø"/>
            </a:pPr>
            <a:endParaRPr lang="en-CA" dirty="0"/>
          </a:p>
          <a:p>
            <a:pPr>
              <a:buFont typeface="Wingdings" panose="05000000000000000000" pitchFamily="2" charset="2"/>
              <a:buChar char="Ø"/>
            </a:pPr>
            <a:r>
              <a:rPr lang="en-CA" dirty="0"/>
              <a:t>Not sustainable.</a:t>
            </a:r>
          </a:p>
          <a:p>
            <a:pPr>
              <a:buFont typeface="Wingdings" panose="05000000000000000000" pitchFamily="2" charset="2"/>
              <a:buChar char="Ø"/>
            </a:pPr>
            <a:endParaRPr lang="en-CA" dirty="0"/>
          </a:p>
          <a:p>
            <a:pPr>
              <a:buFont typeface="Wingdings" panose="05000000000000000000" pitchFamily="2" charset="2"/>
              <a:buChar char="Ø"/>
            </a:pPr>
            <a:endParaRPr lang="en-CA" dirty="0"/>
          </a:p>
          <a:p>
            <a:pPr>
              <a:buFont typeface="Wingdings" panose="05000000000000000000" pitchFamily="2" charset="2"/>
              <a:buChar char="Ø"/>
            </a:pPr>
            <a:endParaRPr lang="en-CA" dirty="0"/>
          </a:p>
          <a:p>
            <a:endParaRPr lang="en-CA" dirty="0"/>
          </a:p>
        </p:txBody>
      </p:sp>
    </p:spTree>
    <p:extLst>
      <p:ext uri="{BB962C8B-B14F-4D97-AF65-F5344CB8AC3E}">
        <p14:creationId xmlns:p14="http://schemas.microsoft.com/office/powerpoint/2010/main" val="31002691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0CD-A016-C857-ED75-C0B93BAC077C}"/>
              </a:ext>
            </a:extLst>
          </p:cNvPr>
          <p:cNvSpPr>
            <a:spLocks noGrp="1"/>
          </p:cNvSpPr>
          <p:nvPr>
            <p:ph type="title"/>
          </p:nvPr>
        </p:nvSpPr>
        <p:spPr/>
        <p:txBody>
          <a:bodyPr/>
          <a:lstStyle/>
          <a:p>
            <a:r>
              <a:rPr lang="en-CA" dirty="0"/>
              <a:t>Possible policy responses</a:t>
            </a:r>
          </a:p>
        </p:txBody>
      </p:sp>
      <p:sp>
        <p:nvSpPr>
          <p:cNvPr id="3" name="Content Placeholder 2">
            <a:extLst>
              <a:ext uri="{FF2B5EF4-FFF2-40B4-BE49-F238E27FC236}">
                <a16:creationId xmlns:a16="http://schemas.microsoft.com/office/drawing/2014/main" id="{AB73823E-EE6B-772A-0C91-3042D4C0B878}"/>
              </a:ext>
            </a:extLst>
          </p:cNvPr>
          <p:cNvSpPr>
            <a:spLocks noGrp="1"/>
          </p:cNvSpPr>
          <p:nvPr>
            <p:ph sz="half" idx="1"/>
          </p:nvPr>
        </p:nvSpPr>
        <p:spPr/>
        <p:txBody>
          <a:bodyPr>
            <a:normAutofit fontScale="92500"/>
          </a:bodyPr>
          <a:lstStyle/>
          <a:p>
            <a:pPr marL="457200" indent="-457200">
              <a:buAutoNum type="arabicPeriod"/>
            </a:pPr>
            <a:r>
              <a:rPr lang="en-CA" dirty="0"/>
              <a:t>Cut other spending.</a:t>
            </a:r>
          </a:p>
          <a:p>
            <a:pPr marL="457200" indent="-457200">
              <a:buAutoNum type="arabicPeriod"/>
            </a:pPr>
            <a:endParaRPr lang="en-CA" dirty="0"/>
          </a:p>
          <a:p>
            <a:pPr marL="457200" indent="-457200">
              <a:buAutoNum type="arabicPeriod"/>
            </a:pPr>
            <a:r>
              <a:rPr lang="en-CA" dirty="0"/>
              <a:t>Borrow / inflate.</a:t>
            </a:r>
          </a:p>
          <a:p>
            <a:pPr marL="457200" indent="-457200">
              <a:buAutoNum type="arabicPeriod"/>
            </a:pPr>
            <a:endParaRPr lang="en-CA" dirty="0"/>
          </a:p>
          <a:p>
            <a:pPr marL="457200" indent="-457200">
              <a:buAutoNum type="arabicPeriod"/>
            </a:pPr>
            <a:r>
              <a:rPr lang="en-CA" dirty="0"/>
              <a:t>Federal finance; transfer $ to provinces.</a:t>
            </a:r>
          </a:p>
          <a:p>
            <a:pPr marL="457200" indent="-457200">
              <a:buAutoNum type="arabicPeriod"/>
            </a:pPr>
            <a:r>
              <a:rPr lang="en-CA" dirty="0"/>
              <a:t> </a:t>
            </a:r>
          </a:p>
        </p:txBody>
      </p:sp>
      <p:sp>
        <p:nvSpPr>
          <p:cNvPr id="4" name="Content Placeholder 3">
            <a:extLst>
              <a:ext uri="{FF2B5EF4-FFF2-40B4-BE49-F238E27FC236}">
                <a16:creationId xmlns:a16="http://schemas.microsoft.com/office/drawing/2014/main" id="{15B92EC3-448C-EA7F-D380-6DA2E9D8235A}"/>
              </a:ext>
            </a:extLst>
          </p:cNvPr>
          <p:cNvSpPr>
            <a:spLocks noGrp="1"/>
          </p:cNvSpPr>
          <p:nvPr>
            <p:ph sz="half" idx="2"/>
          </p:nvPr>
        </p:nvSpPr>
        <p:spPr/>
        <p:txBody>
          <a:bodyPr>
            <a:normAutofit fontScale="92500"/>
          </a:bodyPr>
          <a:lstStyle/>
          <a:p>
            <a:pPr>
              <a:buFont typeface="Wingdings" panose="05000000000000000000" pitchFamily="2" charset="2"/>
              <a:buChar char="Ø"/>
            </a:pPr>
            <a:r>
              <a:rPr lang="en-CA" dirty="0"/>
              <a:t>What to cut?</a:t>
            </a:r>
          </a:p>
          <a:p>
            <a:pPr>
              <a:buFont typeface="Wingdings" panose="05000000000000000000" pitchFamily="2" charset="2"/>
              <a:buChar char="Ø"/>
            </a:pPr>
            <a:endParaRPr lang="en-CA" dirty="0"/>
          </a:p>
          <a:p>
            <a:pPr>
              <a:buFont typeface="Wingdings" panose="05000000000000000000" pitchFamily="2" charset="2"/>
              <a:buChar char="Ø"/>
            </a:pPr>
            <a:r>
              <a:rPr lang="en-CA" dirty="0"/>
              <a:t>Not sustainable.</a:t>
            </a:r>
          </a:p>
          <a:p>
            <a:pPr>
              <a:buFont typeface="Wingdings" panose="05000000000000000000" pitchFamily="2" charset="2"/>
              <a:buChar char="Ø"/>
            </a:pPr>
            <a:endParaRPr lang="en-CA" dirty="0"/>
          </a:p>
          <a:p>
            <a:pPr>
              <a:buFont typeface="Wingdings" panose="05000000000000000000" pitchFamily="2" charset="2"/>
              <a:buChar char="Ø"/>
            </a:pPr>
            <a:r>
              <a:rPr lang="en-CA" dirty="0"/>
              <a:t>Efficient? Accountable?</a:t>
            </a:r>
          </a:p>
          <a:p>
            <a:pPr>
              <a:buFont typeface="Wingdings" panose="05000000000000000000" pitchFamily="2" charset="2"/>
              <a:buChar char="Ø"/>
            </a:pPr>
            <a:endParaRPr lang="en-CA" dirty="0"/>
          </a:p>
          <a:p>
            <a:endParaRPr lang="en-CA" dirty="0"/>
          </a:p>
        </p:txBody>
      </p:sp>
    </p:spTree>
    <p:extLst>
      <p:ext uri="{BB962C8B-B14F-4D97-AF65-F5344CB8AC3E}">
        <p14:creationId xmlns:p14="http://schemas.microsoft.com/office/powerpoint/2010/main" val="27875028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0CD-A016-C857-ED75-C0B93BAC077C}"/>
              </a:ext>
            </a:extLst>
          </p:cNvPr>
          <p:cNvSpPr>
            <a:spLocks noGrp="1"/>
          </p:cNvSpPr>
          <p:nvPr>
            <p:ph type="title"/>
          </p:nvPr>
        </p:nvSpPr>
        <p:spPr/>
        <p:txBody>
          <a:bodyPr/>
          <a:lstStyle/>
          <a:p>
            <a:r>
              <a:rPr lang="en-CA" dirty="0"/>
              <a:t>Possible policy responses</a:t>
            </a:r>
          </a:p>
        </p:txBody>
      </p:sp>
      <p:sp>
        <p:nvSpPr>
          <p:cNvPr id="3" name="Content Placeholder 2">
            <a:extLst>
              <a:ext uri="{FF2B5EF4-FFF2-40B4-BE49-F238E27FC236}">
                <a16:creationId xmlns:a16="http://schemas.microsoft.com/office/drawing/2014/main" id="{AB73823E-EE6B-772A-0C91-3042D4C0B878}"/>
              </a:ext>
            </a:extLst>
          </p:cNvPr>
          <p:cNvSpPr>
            <a:spLocks noGrp="1"/>
          </p:cNvSpPr>
          <p:nvPr>
            <p:ph sz="half" idx="1"/>
          </p:nvPr>
        </p:nvSpPr>
        <p:spPr/>
        <p:txBody>
          <a:bodyPr>
            <a:normAutofit fontScale="92500"/>
          </a:bodyPr>
          <a:lstStyle/>
          <a:p>
            <a:pPr marL="457200" indent="-457200">
              <a:buAutoNum type="arabicPeriod"/>
            </a:pPr>
            <a:r>
              <a:rPr lang="en-CA" dirty="0"/>
              <a:t>Cut other spending.</a:t>
            </a:r>
          </a:p>
          <a:p>
            <a:pPr marL="457200" indent="-457200">
              <a:buAutoNum type="arabicPeriod"/>
            </a:pPr>
            <a:endParaRPr lang="en-CA" dirty="0"/>
          </a:p>
          <a:p>
            <a:pPr marL="457200" indent="-457200">
              <a:buAutoNum type="arabicPeriod"/>
            </a:pPr>
            <a:r>
              <a:rPr lang="en-CA" dirty="0"/>
              <a:t>Borrow / inflate.</a:t>
            </a:r>
          </a:p>
          <a:p>
            <a:pPr marL="457200" indent="-457200">
              <a:buAutoNum type="arabicPeriod"/>
            </a:pPr>
            <a:endParaRPr lang="en-CA" dirty="0"/>
          </a:p>
          <a:p>
            <a:pPr marL="457200" indent="-457200">
              <a:buAutoNum type="arabicPeriod"/>
            </a:pPr>
            <a:r>
              <a:rPr lang="en-CA" dirty="0"/>
              <a:t>Federal finance; transfer $ to provinces.</a:t>
            </a:r>
          </a:p>
          <a:p>
            <a:pPr marL="457200" indent="-457200">
              <a:buAutoNum type="arabicPeriod"/>
            </a:pPr>
            <a:r>
              <a:rPr lang="en-CA" dirty="0"/>
              <a:t>Provincial finance. </a:t>
            </a:r>
          </a:p>
        </p:txBody>
      </p:sp>
      <p:sp>
        <p:nvSpPr>
          <p:cNvPr id="4" name="Content Placeholder 3">
            <a:extLst>
              <a:ext uri="{FF2B5EF4-FFF2-40B4-BE49-F238E27FC236}">
                <a16:creationId xmlns:a16="http://schemas.microsoft.com/office/drawing/2014/main" id="{15B92EC3-448C-EA7F-D380-6DA2E9D8235A}"/>
              </a:ext>
            </a:extLst>
          </p:cNvPr>
          <p:cNvSpPr>
            <a:spLocks noGrp="1"/>
          </p:cNvSpPr>
          <p:nvPr>
            <p:ph sz="half" idx="2"/>
          </p:nvPr>
        </p:nvSpPr>
        <p:spPr/>
        <p:txBody>
          <a:bodyPr>
            <a:normAutofit fontScale="92500"/>
          </a:bodyPr>
          <a:lstStyle/>
          <a:p>
            <a:pPr>
              <a:buFont typeface="Wingdings" panose="05000000000000000000" pitchFamily="2" charset="2"/>
              <a:buChar char="Ø"/>
            </a:pPr>
            <a:r>
              <a:rPr lang="en-CA" dirty="0"/>
              <a:t>What to cut?</a:t>
            </a:r>
          </a:p>
          <a:p>
            <a:pPr>
              <a:buFont typeface="Wingdings" panose="05000000000000000000" pitchFamily="2" charset="2"/>
              <a:buChar char="Ø"/>
            </a:pPr>
            <a:endParaRPr lang="en-CA" dirty="0"/>
          </a:p>
          <a:p>
            <a:pPr>
              <a:buFont typeface="Wingdings" panose="05000000000000000000" pitchFamily="2" charset="2"/>
              <a:buChar char="Ø"/>
            </a:pPr>
            <a:r>
              <a:rPr lang="en-CA" dirty="0"/>
              <a:t>Not sustainable.</a:t>
            </a:r>
          </a:p>
          <a:p>
            <a:pPr>
              <a:buFont typeface="Wingdings" panose="05000000000000000000" pitchFamily="2" charset="2"/>
              <a:buChar char="Ø"/>
            </a:pPr>
            <a:endParaRPr lang="en-CA" dirty="0"/>
          </a:p>
          <a:p>
            <a:pPr>
              <a:buFont typeface="Wingdings" panose="05000000000000000000" pitchFamily="2" charset="2"/>
              <a:buChar char="Ø"/>
            </a:pPr>
            <a:r>
              <a:rPr lang="en-CA" dirty="0"/>
              <a:t>Efficient? Accountable?</a:t>
            </a:r>
          </a:p>
          <a:p>
            <a:pPr>
              <a:buFont typeface="Wingdings" panose="05000000000000000000" pitchFamily="2" charset="2"/>
              <a:buChar char="Ø"/>
            </a:pPr>
            <a:endParaRPr lang="en-CA" dirty="0"/>
          </a:p>
          <a:p>
            <a:pPr>
              <a:buFont typeface="Wingdings" panose="05000000000000000000" pitchFamily="2" charset="2"/>
              <a:buChar char="Ø"/>
            </a:pPr>
            <a:r>
              <a:rPr lang="en-CA" dirty="0"/>
              <a:t>What tax to use?</a:t>
            </a:r>
          </a:p>
          <a:p>
            <a:endParaRPr lang="en-CA" dirty="0"/>
          </a:p>
        </p:txBody>
      </p:sp>
    </p:spTree>
    <p:extLst>
      <p:ext uri="{BB962C8B-B14F-4D97-AF65-F5344CB8AC3E}">
        <p14:creationId xmlns:p14="http://schemas.microsoft.com/office/powerpoint/2010/main" val="31594811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building with trees in front of it&#10;&#10;Description automatically generated with low confidence">
            <a:extLst>
              <a:ext uri="{FF2B5EF4-FFF2-40B4-BE49-F238E27FC236}">
                <a16:creationId xmlns:a16="http://schemas.microsoft.com/office/drawing/2014/main" id="{0AD0A1B1-C7A6-814C-E858-486F3225CD4D}"/>
              </a:ext>
            </a:extLst>
          </p:cNvPr>
          <p:cNvPicPr>
            <a:picLocks noChangeAspect="1"/>
          </p:cNvPicPr>
          <p:nvPr/>
        </p:nvPicPr>
        <p:blipFill>
          <a:blip r:embed="rId3" cstate="email">
            <a:alphaModFix amt="35000"/>
            <a:extLst>
              <a:ext uri="{28A0092B-C50C-407E-A947-70E740481C1C}">
                <a14:useLocalDpi xmlns:a14="http://schemas.microsoft.com/office/drawing/2010/main" val="0"/>
              </a:ext>
            </a:extLst>
          </a:blip>
          <a:stretch>
            <a:fillRect/>
          </a:stretch>
        </p:blipFill>
        <p:spPr>
          <a:xfrm>
            <a:off x="4572000" y="2783416"/>
            <a:ext cx="4004187" cy="2220298"/>
          </a:xfrm>
          <a:prstGeom prst="rect">
            <a:avLst/>
          </a:prstGeom>
        </p:spPr>
      </p:pic>
      <p:pic>
        <p:nvPicPr>
          <p:cNvPr id="5" name="Picture 4" descr="A picture containing tree, sky, building, outdoor&#10;&#10;Description automatically generated">
            <a:extLst>
              <a:ext uri="{FF2B5EF4-FFF2-40B4-BE49-F238E27FC236}">
                <a16:creationId xmlns:a16="http://schemas.microsoft.com/office/drawing/2014/main" id="{4763ACDF-C3CE-DC3B-C5D3-BD0474F9E904}"/>
              </a:ext>
            </a:extLst>
          </p:cNvPr>
          <p:cNvPicPr>
            <a:picLocks noChangeAspect="1"/>
          </p:cNvPicPr>
          <p:nvPr/>
        </p:nvPicPr>
        <p:blipFill>
          <a:blip r:embed="rId4" cstate="email">
            <a:alphaModFix amt="35000"/>
            <a:extLst>
              <a:ext uri="{28A0092B-C50C-407E-A947-70E740481C1C}">
                <a14:useLocalDpi xmlns:a14="http://schemas.microsoft.com/office/drawing/2010/main" val="0"/>
              </a:ext>
            </a:extLst>
          </a:blip>
          <a:stretch>
            <a:fillRect/>
          </a:stretch>
        </p:blipFill>
        <p:spPr>
          <a:xfrm>
            <a:off x="225784" y="2772264"/>
            <a:ext cx="4346216" cy="2242603"/>
          </a:xfrm>
          <a:prstGeom prst="rect">
            <a:avLst/>
          </a:prstGeom>
        </p:spPr>
      </p:pic>
      <p:sp>
        <p:nvSpPr>
          <p:cNvPr id="2" name="Title 1"/>
          <p:cNvSpPr>
            <a:spLocks noGrp="1"/>
          </p:cNvSpPr>
          <p:nvPr>
            <p:ph type="ctrTitle"/>
          </p:nvPr>
        </p:nvSpPr>
        <p:spPr>
          <a:xfrm>
            <a:off x="395021" y="690494"/>
            <a:ext cx="8595360" cy="1465620"/>
          </a:xfrm>
        </p:spPr>
        <p:txBody>
          <a:bodyPr/>
          <a:lstStyle/>
          <a:p>
            <a:r>
              <a:rPr lang="en-US" sz="3200" dirty="0">
                <a:effectLst>
                  <a:outerShdw blurRad="38100" dist="38100" dir="2700000" algn="tl">
                    <a:srgbClr val="000000">
                      <a:alpha val="43137"/>
                    </a:srgbClr>
                  </a:outerShdw>
                </a:effectLst>
              </a:rPr>
              <a:t>Policy in Canada: the case of population aging</a:t>
            </a:r>
            <a:br>
              <a:rPr lang="en-US" sz="32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May 2023</a:t>
            </a:r>
          </a:p>
        </p:txBody>
      </p:sp>
      <p:sp>
        <p:nvSpPr>
          <p:cNvPr id="3" name="Subtitle 2"/>
          <p:cNvSpPr>
            <a:spLocks noGrp="1"/>
          </p:cNvSpPr>
          <p:nvPr>
            <p:ph type="subTitle" idx="1"/>
          </p:nvPr>
        </p:nvSpPr>
        <p:spPr>
          <a:xfrm>
            <a:off x="225782" y="2693615"/>
            <a:ext cx="3847452" cy="1135674"/>
          </a:xfrm>
        </p:spPr>
        <p:txBody>
          <a:bodyPr>
            <a:normAutofit/>
          </a:bodyPr>
          <a:lstStyle/>
          <a:p>
            <a:r>
              <a:rPr lang="en-US" sz="1800" b="1" dirty="0"/>
              <a:t>Kevin Milligan</a:t>
            </a:r>
            <a:br>
              <a:rPr lang="en-US" sz="1800" b="1" dirty="0"/>
            </a:br>
            <a:r>
              <a:rPr lang="en-US" sz="1800" b="1" dirty="0"/>
              <a:t>Vancouver School of Economics</a:t>
            </a:r>
          </a:p>
          <a:p>
            <a:r>
              <a:rPr lang="en-US" sz="1800" b="1" dirty="0"/>
              <a:t>University of British Columbia</a:t>
            </a:r>
          </a:p>
          <a:p>
            <a:endParaRPr lang="en-US" dirty="0"/>
          </a:p>
          <a:p>
            <a:endParaRPr lang="en-US" dirty="0"/>
          </a:p>
        </p:txBody>
      </p:sp>
      <p:sp>
        <p:nvSpPr>
          <p:cNvPr id="8" name="Subtitle 2">
            <a:extLst>
              <a:ext uri="{FF2B5EF4-FFF2-40B4-BE49-F238E27FC236}">
                <a16:creationId xmlns:a16="http://schemas.microsoft.com/office/drawing/2014/main" id="{954FCA22-7A1B-3960-2E7D-E894739E30A9}"/>
              </a:ext>
            </a:extLst>
          </p:cNvPr>
          <p:cNvSpPr txBox="1">
            <a:spLocks/>
          </p:cNvSpPr>
          <p:nvPr/>
        </p:nvSpPr>
        <p:spPr>
          <a:xfrm>
            <a:off x="4572000" y="2749496"/>
            <a:ext cx="4004187" cy="113567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n-US" sz="1800" b="1" dirty="0"/>
              <a:t>Universidad de Chile</a:t>
            </a:r>
          </a:p>
          <a:p>
            <a:r>
              <a:rPr lang="en-US" sz="1800" b="1" dirty="0"/>
              <a:t>Santiago</a:t>
            </a:r>
          </a:p>
          <a:p>
            <a:endParaRPr lang="en-US" sz="1800" b="1" dirty="0"/>
          </a:p>
          <a:p>
            <a:endParaRPr lang="en-US" dirty="0"/>
          </a:p>
          <a:p>
            <a:endParaRPr lang="en-US" dirty="0"/>
          </a:p>
        </p:txBody>
      </p:sp>
    </p:spTree>
    <p:extLst>
      <p:ext uri="{BB962C8B-B14F-4D97-AF65-F5344CB8AC3E}">
        <p14:creationId xmlns:p14="http://schemas.microsoft.com/office/powerpoint/2010/main" val="300838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p:txBody>
          <a:bodyPr/>
          <a:lstStyle/>
          <a:p>
            <a:r>
              <a:rPr lang="en-CA" dirty="0"/>
              <a:t>Let’s dig into the population data…</a:t>
            </a:r>
          </a:p>
        </p:txBody>
      </p:sp>
      <p:sp>
        <p:nvSpPr>
          <p:cNvPr id="4" name="Content Placeholder 3">
            <a:extLst>
              <a:ext uri="{FF2B5EF4-FFF2-40B4-BE49-F238E27FC236}">
                <a16:creationId xmlns:a16="http://schemas.microsoft.com/office/drawing/2014/main" id="{2DD97D60-7C05-65A1-0F68-AAF5BB257B7E}"/>
              </a:ext>
            </a:extLst>
          </p:cNvPr>
          <p:cNvSpPr>
            <a:spLocks noGrp="1"/>
          </p:cNvSpPr>
          <p:nvPr>
            <p:ph idx="1"/>
          </p:nvPr>
        </p:nvSpPr>
        <p:spPr/>
        <p:txBody>
          <a:bodyPr>
            <a:normAutofit/>
          </a:bodyPr>
          <a:lstStyle/>
          <a:p>
            <a:pPr marL="0" indent="0">
              <a:buNone/>
            </a:pPr>
            <a:endParaRPr lang="en-CA" dirty="0"/>
          </a:p>
          <a:p>
            <a:endParaRPr lang="en-CA" dirty="0"/>
          </a:p>
        </p:txBody>
      </p:sp>
    </p:spTree>
    <p:extLst>
      <p:ext uri="{BB962C8B-B14F-4D97-AF65-F5344CB8AC3E}">
        <p14:creationId xmlns:p14="http://schemas.microsoft.com/office/powerpoint/2010/main" val="361852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389FC-3AB2-6A48-250F-764912FBCF65}"/>
              </a:ext>
            </a:extLst>
          </p:cNvPr>
          <p:cNvSpPr>
            <a:spLocks noGrp="1"/>
          </p:cNvSpPr>
          <p:nvPr>
            <p:ph type="title"/>
          </p:nvPr>
        </p:nvSpPr>
        <p:spPr/>
        <p:txBody>
          <a:bodyPr/>
          <a:lstStyle/>
          <a:p>
            <a:r>
              <a:rPr lang="en-CA" dirty="0"/>
              <a:t>Let’s dig into the population data…</a:t>
            </a:r>
          </a:p>
        </p:txBody>
      </p:sp>
      <p:sp>
        <p:nvSpPr>
          <p:cNvPr id="4" name="Content Placeholder 3">
            <a:extLst>
              <a:ext uri="{FF2B5EF4-FFF2-40B4-BE49-F238E27FC236}">
                <a16:creationId xmlns:a16="http://schemas.microsoft.com/office/drawing/2014/main" id="{2DD97D60-7C05-65A1-0F68-AAF5BB257B7E}"/>
              </a:ext>
            </a:extLst>
          </p:cNvPr>
          <p:cNvSpPr>
            <a:spLocks noGrp="1"/>
          </p:cNvSpPr>
          <p:nvPr>
            <p:ph idx="1"/>
          </p:nvPr>
        </p:nvSpPr>
        <p:spPr/>
        <p:txBody>
          <a:bodyPr>
            <a:normAutofit/>
          </a:bodyPr>
          <a:lstStyle/>
          <a:p>
            <a:pPr marL="0" indent="0">
              <a:buNone/>
            </a:pPr>
            <a:endParaRPr lang="en-CA" dirty="0"/>
          </a:p>
          <a:p>
            <a:pPr marL="0" indent="0">
              <a:buNone/>
            </a:pPr>
            <a:r>
              <a:rPr lang="en-CA" dirty="0"/>
              <a:t>Best source for comparable global population data: </a:t>
            </a:r>
          </a:p>
          <a:p>
            <a:pPr marL="0" indent="0">
              <a:buNone/>
            </a:pPr>
            <a:endParaRPr lang="en-CA" dirty="0"/>
          </a:p>
          <a:p>
            <a:pPr marL="0" indent="0">
              <a:buNone/>
            </a:pPr>
            <a:r>
              <a:rPr lang="en-CA" dirty="0"/>
              <a:t>United Nations, Population Division</a:t>
            </a:r>
          </a:p>
          <a:p>
            <a:pPr marL="0" indent="0">
              <a:buNone/>
            </a:pPr>
            <a:endParaRPr lang="en-CA" dirty="0"/>
          </a:p>
          <a:p>
            <a:pPr marL="0" indent="0">
              <a:buNone/>
            </a:pPr>
            <a:r>
              <a:rPr lang="en-CA" dirty="0"/>
              <a:t>URL:  </a:t>
            </a:r>
            <a:r>
              <a:rPr lang="en-CA" dirty="0">
                <a:hlinkClick r:id="rId3"/>
              </a:rPr>
              <a:t>https://population.un.org/dataportal/</a:t>
            </a:r>
            <a:r>
              <a:rPr lang="en-CA" dirty="0"/>
              <a:t> </a:t>
            </a:r>
          </a:p>
          <a:p>
            <a:endParaRPr lang="en-CA" dirty="0"/>
          </a:p>
        </p:txBody>
      </p:sp>
    </p:spTree>
    <p:extLst>
      <p:ext uri="{BB962C8B-B14F-4D97-AF65-F5344CB8AC3E}">
        <p14:creationId xmlns:p14="http://schemas.microsoft.com/office/powerpoint/2010/main" val="3027948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2571</TotalTime>
  <Words>2230</Words>
  <Application>Microsoft Office PowerPoint</Application>
  <PresentationFormat>On-screen Show (16:9)</PresentationFormat>
  <Paragraphs>537</Paragraphs>
  <Slides>76</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PalatinoLTStd-Roman</vt:lpstr>
      <vt:lpstr>Wingdings</vt:lpstr>
      <vt:lpstr>Clarity</vt:lpstr>
      <vt:lpstr>Policy in Canada: the case of population aging May 2023</vt:lpstr>
      <vt:lpstr>What does this timeline show?</vt:lpstr>
      <vt:lpstr>Year of peak population</vt:lpstr>
      <vt:lpstr>Population is changing around the world</vt:lpstr>
      <vt:lpstr>Population is changing around the world</vt:lpstr>
      <vt:lpstr>Population is changing around the world</vt:lpstr>
      <vt:lpstr>What we’re going to do:</vt:lpstr>
      <vt:lpstr>Let’s dig into the population data…</vt:lpstr>
      <vt:lpstr>Let’s dig into the population data…</vt:lpstr>
      <vt:lpstr>Two things driving population change</vt:lpstr>
      <vt:lpstr>Start with the babies.</vt:lpstr>
      <vt:lpstr>Start with the babies.</vt:lpstr>
      <vt:lpstr>Start with the babies.</vt:lpstr>
      <vt:lpstr>The baby boom.</vt:lpstr>
      <vt:lpstr>New 65 year olds.  </vt:lpstr>
      <vt:lpstr>New 75 year olds.  </vt:lpstr>
      <vt:lpstr>New 85 year olds.  </vt:lpstr>
      <vt:lpstr>Two things driving population change</vt:lpstr>
      <vt:lpstr>Life expectancy from birth</vt:lpstr>
      <vt:lpstr>Life expectancy from birth</vt:lpstr>
      <vt:lpstr>PowerPoint Presentation</vt:lpstr>
      <vt:lpstr>Put it all together: Older populations</vt:lpstr>
      <vt:lpstr>Population share 65+</vt:lpstr>
      <vt:lpstr>Summary so far:</vt:lpstr>
      <vt:lpstr>Summary so far:</vt:lpstr>
      <vt:lpstr>What we’re going to do:</vt:lpstr>
      <vt:lpstr>Canadian policy overview</vt:lpstr>
      <vt:lpstr>Canadian federalism</vt:lpstr>
      <vt:lpstr>Division of powers: 1867 British North America Act</vt:lpstr>
      <vt:lpstr>Division of powers: 1867 British North America Act</vt:lpstr>
      <vt:lpstr>Subnational share of spending</vt:lpstr>
      <vt:lpstr>Subnational share of spending</vt:lpstr>
      <vt:lpstr>How does Canada raise taxes?</vt:lpstr>
      <vt:lpstr>How does Canada raise taxes?</vt:lpstr>
      <vt:lpstr>Income taxes (corporate)</vt:lpstr>
      <vt:lpstr>Income taxes (corporate)</vt:lpstr>
      <vt:lpstr>Income taxes (personal)</vt:lpstr>
      <vt:lpstr>Income taxes (personal)</vt:lpstr>
      <vt:lpstr>Income taxes (personal)</vt:lpstr>
      <vt:lpstr>Income taxes (personal)</vt:lpstr>
      <vt:lpstr>Payroll taxes</vt:lpstr>
      <vt:lpstr>Payroll taxes</vt:lpstr>
      <vt:lpstr>Sales taxes:</vt:lpstr>
      <vt:lpstr>Sales taxes:</vt:lpstr>
      <vt:lpstr>Carbon taxes:</vt:lpstr>
      <vt:lpstr>What we’re going to do:</vt:lpstr>
      <vt:lpstr>Policy Implications of Population Change</vt:lpstr>
      <vt:lpstr>1. Pensions</vt:lpstr>
      <vt:lpstr>1. Pensions</vt:lpstr>
      <vt:lpstr>1. Pensions</vt:lpstr>
      <vt:lpstr>1. Pensions</vt:lpstr>
      <vt:lpstr>1. Pensions</vt:lpstr>
      <vt:lpstr>1. Pensions</vt:lpstr>
      <vt:lpstr>1. Pensions</vt:lpstr>
      <vt:lpstr>1. Pensions</vt:lpstr>
      <vt:lpstr>1. Pensions</vt:lpstr>
      <vt:lpstr>2. Health</vt:lpstr>
      <vt:lpstr>2. Health</vt:lpstr>
      <vt:lpstr>2. Health</vt:lpstr>
      <vt:lpstr>2. Health</vt:lpstr>
      <vt:lpstr>Age 75+:</vt:lpstr>
      <vt:lpstr>2. Health</vt:lpstr>
      <vt:lpstr>2. Health</vt:lpstr>
      <vt:lpstr>3. Long-term care</vt:lpstr>
      <vt:lpstr>3. Long-term care</vt:lpstr>
      <vt:lpstr>3. Long-term care</vt:lpstr>
      <vt:lpstr>3. Long-term care</vt:lpstr>
      <vt:lpstr>3. Long-term care</vt:lpstr>
      <vt:lpstr>4. Fiscal balances</vt:lpstr>
      <vt:lpstr>4. Fiscal balances</vt:lpstr>
      <vt:lpstr>4. Fiscal outlook</vt:lpstr>
      <vt:lpstr>Possible policy responses</vt:lpstr>
      <vt:lpstr>Possible policy responses</vt:lpstr>
      <vt:lpstr>Possible policy responses</vt:lpstr>
      <vt:lpstr>Possible policy responses</vt:lpstr>
      <vt:lpstr>Policy in Canada: the case of population aging May 2023</vt:lpstr>
    </vt:vector>
  </TitlesOfParts>
  <Company>Canadian Journal of Higher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2016  Outlook</dc:title>
  <dc:creator>CJHE</dc:creator>
  <cp:lastModifiedBy>KEVIN MILLIGAN</cp:lastModifiedBy>
  <cp:revision>117</cp:revision>
  <dcterms:created xsi:type="dcterms:W3CDTF">2016-01-26T07:22:14Z</dcterms:created>
  <dcterms:modified xsi:type="dcterms:W3CDTF">2023-05-09T04:23:04Z</dcterms:modified>
</cp:coreProperties>
</file>